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3B_D9753761.xml" ContentType="application/vnd.ms-powerpoint.comments+xml"/>
  <Override PartName="/ppt/comments/modernComment_13D_EC3CE96A.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45_D5890E47.xml" ContentType="application/vnd.ms-powerpoint.comments+xml"/>
  <Override PartName="/ppt/tags/tag1.xml" ContentType="application/vnd.openxmlformats-officedocument.presentationml.tags+xml"/>
  <Override PartName="/ppt/tags/tag2.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modernComment_AF8_C1CCD1B1.xml" ContentType="application/vnd.ms-powerpoint.comments+xml"/>
  <Override PartName="/ppt/comments/modernComment_2962_74BCB09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60"/>
  </p:notesMasterIdLst>
  <p:handoutMasterIdLst>
    <p:handoutMasterId r:id="rId61"/>
  </p:handoutMasterIdLst>
  <p:sldIdLst>
    <p:sldId id="300" r:id="rId5"/>
    <p:sldId id="10583" r:id="rId6"/>
    <p:sldId id="304" r:id="rId7"/>
    <p:sldId id="303" r:id="rId8"/>
    <p:sldId id="307" r:id="rId9"/>
    <p:sldId id="313" r:id="rId10"/>
    <p:sldId id="314" r:id="rId11"/>
    <p:sldId id="315" r:id="rId12"/>
    <p:sldId id="316" r:id="rId13"/>
    <p:sldId id="317" r:id="rId14"/>
    <p:sldId id="10584" r:id="rId15"/>
    <p:sldId id="10593" r:id="rId16"/>
    <p:sldId id="319" r:id="rId17"/>
    <p:sldId id="10595" r:id="rId18"/>
    <p:sldId id="320" r:id="rId19"/>
    <p:sldId id="321" r:id="rId20"/>
    <p:sldId id="323" r:id="rId21"/>
    <p:sldId id="322" r:id="rId22"/>
    <p:sldId id="10596" r:id="rId23"/>
    <p:sldId id="325" r:id="rId24"/>
    <p:sldId id="326" r:id="rId25"/>
    <p:sldId id="327" r:id="rId26"/>
    <p:sldId id="328" r:id="rId27"/>
    <p:sldId id="329" r:id="rId28"/>
    <p:sldId id="331" r:id="rId29"/>
    <p:sldId id="10567" r:id="rId30"/>
    <p:sldId id="10557" r:id="rId31"/>
    <p:sldId id="10568" r:id="rId32"/>
    <p:sldId id="305" r:id="rId33"/>
    <p:sldId id="10570" r:id="rId34"/>
    <p:sldId id="10572" r:id="rId35"/>
    <p:sldId id="10573" r:id="rId36"/>
    <p:sldId id="2792" r:id="rId37"/>
    <p:sldId id="2793" r:id="rId38"/>
    <p:sldId id="2794" r:id="rId39"/>
    <p:sldId id="2807" r:id="rId40"/>
    <p:sldId id="2796" r:id="rId41"/>
    <p:sldId id="2808" r:id="rId42"/>
    <p:sldId id="10577" r:id="rId43"/>
    <p:sldId id="2797" r:id="rId44"/>
    <p:sldId id="10586" r:id="rId45"/>
    <p:sldId id="10590" r:id="rId46"/>
    <p:sldId id="10591" r:id="rId47"/>
    <p:sldId id="10592" r:id="rId48"/>
    <p:sldId id="10594" r:id="rId49"/>
    <p:sldId id="10609" r:id="rId50"/>
    <p:sldId id="2798" r:id="rId51"/>
    <p:sldId id="10616" r:id="rId52"/>
    <p:sldId id="10585" r:id="rId53"/>
    <p:sldId id="10579" r:id="rId54"/>
    <p:sldId id="10597" r:id="rId55"/>
    <p:sldId id="10580" r:id="rId56"/>
    <p:sldId id="10582" r:id="rId57"/>
    <p:sldId id="10606" r:id="rId58"/>
    <p:sldId id="311" r:id="rId59"/>
  </p:sldIdLst>
  <p:sldSz cx="12192000" cy="6858000"/>
  <p:notesSz cx="6858000" cy="9144000"/>
  <p:embeddedFontLst>
    <p:embeddedFont>
      <p:font typeface="Avenir Next" panose="020B0604020202020204"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Franklin Gothic Book" panose="020B0503020102020204" pitchFamily="34" charset="0"/>
      <p:regular r:id="rId70"/>
      <p:italic r:id="rId71"/>
    </p:embeddedFont>
    <p:embeddedFont>
      <p:font typeface="Franklin Gothic Demi" panose="020B0703020102020204" pitchFamily="34" charset="0"/>
      <p:regular r:id="rId72"/>
      <p:italic r:id="rId73"/>
    </p:embeddedFont>
    <p:embeddedFont>
      <p:font typeface="Franklin Gothic Heavy" panose="020B0903020102020204" pitchFamily="34" charset="0"/>
      <p:regular r:id="rId74"/>
      <p:italic r:id="rId75"/>
    </p:embeddedFont>
    <p:embeddedFont>
      <p:font typeface="Lato" panose="020F0502020204030203" pitchFamily="34" charset="0"/>
      <p:regular r:id="rId76"/>
      <p:bold r:id="rId77"/>
      <p:italic r:id="rId78"/>
      <p:boldItalic r:id="rId79"/>
    </p:embeddedFont>
    <p:embeddedFont>
      <p:font typeface="Lato Black" panose="020F0502020204030203" pitchFamily="34" charset="0"/>
      <p:bold r:id="rId80"/>
      <p:italic r:id="rId81"/>
      <p:boldItalic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A2D434-FD31-1699-FAC3-F937807170F2}" name="Taylor Cousins" initials="TC" userId="S::tcousins@brighthealthcare.com::9320aa2d-b125-4e45-ac53-c0d1d7b8fe3c" providerId="AD"/>
  <p188:author id="{D6DAF2AC-D08D-822B-9D18-CEB251FB47D7}" name="Lisa Benrud" initials="LB" userId="S::lbenrud@brighthealthcare.com::b94899df-000d-4665-b01f-07b0686685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BDE7B7"/>
    <a:srgbClr val="005251"/>
    <a:srgbClr val="393736"/>
    <a:srgbClr val="304296"/>
    <a:srgbClr val="8ACEFF"/>
    <a:srgbClr val="DC4338"/>
    <a:srgbClr val="76599B"/>
    <a:srgbClr val="FF4A00"/>
    <a:srgbClr val="8E0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6C48D1-9B3F-4840-8F97-40E9BF0D634F}" v="4" dt="2022-02-10T21:34:51.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89"/>
    <p:restoredTop sz="95006"/>
  </p:normalViewPr>
  <p:slideViewPr>
    <p:cSldViewPr snapToGrid="0" snapToObjects="1">
      <p:cViewPr varScale="1">
        <p:scale>
          <a:sx n="54" d="100"/>
          <a:sy n="54" d="100"/>
        </p:scale>
        <p:origin x="936"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6" d="100"/>
          <a:sy n="116" d="100"/>
        </p:scale>
        <p:origin x="533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 Id="rId87" Type="http://schemas.microsoft.com/office/2015/10/relationships/revisionInfo" Target="revisionInfo.xml"/><Relationship Id="rId61" Type="http://schemas.openxmlformats.org/officeDocument/2006/relationships/handoutMaster" Target="handoutMasters/handoutMaster1.xml"/><Relationship Id="rId82" Type="http://schemas.openxmlformats.org/officeDocument/2006/relationships/font" Target="fonts/font21.fntdata"/></Relationships>
</file>

<file path=ppt/comments/modernComment_13B_D9753761.xml><?xml version="1.0" encoding="utf-8"?>
<p188:cmLst xmlns:a="http://schemas.openxmlformats.org/drawingml/2006/main" xmlns:r="http://schemas.openxmlformats.org/officeDocument/2006/relationships" xmlns:p188="http://schemas.microsoft.com/office/powerpoint/2018/8/main">
  <p188:cm id="{E0B4F07B-33A8-48AC-B903-C4E00833B0CC}" authorId="{60A2D434-FD31-1699-FAC3-F937807170F2}" status="resolved" created="2022-02-02T04:11:38.061">
    <pc:sldMkLst xmlns:pc="http://schemas.microsoft.com/office/powerpoint/2013/main/command">
      <pc:docMk/>
      <pc:sldMk cId="3648337761" sldId="315"/>
    </pc:sldMkLst>
    <p188:txBody>
      <a:bodyPr/>
      <a:lstStyle/>
      <a:p>
        <a:r>
          <a:rPr lang="en-US"/>
          <a:t>updated</a:t>
        </a:r>
      </a:p>
    </p188:txBody>
  </p188:cm>
</p188:cmLst>
</file>

<file path=ppt/comments/modernComment_13D_EC3CE96A.xml><?xml version="1.0" encoding="utf-8"?>
<p188:cmLst xmlns:a="http://schemas.openxmlformats.org/drawingml/2006/main" xmlns:r="http://schemas.openxmlformats.org/officeDocument/2006/relationships" xmlns:p188="http://schemas.microsoft.com/office/powerpoint/2018/8/main">
  <p188:cm id="{82D41D7E-DCF2-417E-8537-859D8CB1B09C}" authorId="{60A2D434-FD31-1699-FAC3-F937807170F2}" status="resolved" created="2022-02-02T04:12:52.415">
    <ac:deMkLst xmlns:ac="http://schemas.microsoft.com/office/drawing/2013/main/command">
      <pc:docMk xmlns:pc="http://schemas.microsoft.com/office/powerpoint/2013/main/command"/>
      <pc:sldMk xmlns:pc="http://schemas.microsoft.com/office/powerpoint/2013/main/command" cId="3963414890" sldId="317"/>
      <ac:spMk id="5" creationId="{870CCCCA-4D5F-4D4B-BC63-B5F838E5AC9E}"/>
    </ac:deMkLst>
    <p188:txBody>
      <a:bodyPr/>
      <a:lstStyle/>
      <a:p>
        <a:r>
          <a:rPr lang="en-US"/>
          <a:t>need to verify with the CA team if these are the same categories for D-SNP eligibility. if yes, update 2nd bullet to include CA.
if no, insert bullet (or new slide) with CA req'ts</a:t>
        </a:r>
      </a:p>
    </p188:txBody>
  </p188:cm>
</p188:cmLst>
</file>

<file path=ppt/comments/modernComment_145_D5890E47.xml><?xml version="1.0" encoding="utf-8"?>
<p188:cmLst xmlns:a="http://schemas.openxmlformats.org/drawingml/2006/main" xmlns:r="http://schemas.openxmlformats.org/officeDocument/2006/relationships" xmlns:p188="http://schemas.microsoft.com/office/powerpoint/2018/8/main">
  <p188:cm id="{FBFE93D4-2164-4166-934C-762B73F2D0C2}" authorId="{60A2D434-FD31-1699-FAC3-F937807170F2}" status="resolved" created="2022-02-02T05:11:19.649">
    <pc:sldMkLst xmlns:pc="http://schemas.microsoft.com/office/powerpoint/2013/main/command">
      <pc:docMk/>
      <pc:sldMk cId="3582529095" sldId="325"/>
    </pc:sldMkLst>
    <p188:txBody>
      <a:bodyPr/>
      <a:lstStyle/>
      <a:p>
        <a:r>
          <a:rPr lang="en-US"/>
          <a:t>check if BND/CHP have distinct enrollment processes that aren't accounted for in slides 20-24</a:t>
        </a:r>
      </a:p>
    </p188:txBody>
  </p188:cm>
</p188:cmLst>
</file>

<file path=ppt/comments/modernComment_2962_74BCB098.xml><?xml version="1.0" encoding="utf-8"?>
<p188:cmLst xmlns:a="http://schemas.openxmlformats.org/drawingml/2006/main" xmlns:r="http://schemas.openxmlformats.org/officeDocument/2006/relationships" xmlns:p188="http://schemas.microsoft.com/office/powerpoint/2018/8/main">
  <p188:cm id="{711BF247-868D-43EB-A608-9E605D12AEF1}" authorId="{D6DAF2AC-D08D-822B-9D18-CEB251FB47D7}" created="2021-11-23T20:53:47.166">
    <ac:deMkLst xmlns:ac="http://schemas.microsoft.com/office/drawing/2013/main/command">
      <pc:docMk xmlns:pc="http://schemas.microsoft.com/office/powerpoint/2013/main/command"/>
      <pc:sldMk xmlns:pc="http://schemas.microsoft.com/office/powerpoint/2013/main/command" cId="1958523032" sldId="10594"/>
      <ac:spMk id="13" creationId="{741431D9-639E-5B44-BDB2-CA068DA116F8}"/>
    </ac:deMkLst>
    <p188:txBody>
      <a:bodyPr/>
      <a:lstStyle/>
      <a:p>
        <a:r>
          <a:rPr lang="en-US"/>
          <a:t>update link if want fresh attestation for 2022 otherwise can use same one and just filter attestations by date</a:t>
        </a:r>
      </a:p>
    </p188:txBody>
  </p188:cm>
</p188:cmLst>
</file>

<file path=ppt/comments/modernComment_AF8_C1CCD1B1.xml><?xml version="1.0" encoding="utf-8"?>
<p188:cmLst xmlns:a="http://schemas.openxmlformats.org/drawingml/2006/main" xmlns:r="http://schemas.openxmlformats.org/officeDocument/2006/relationships" xmlns:p188="http://schemas.microsoft.com/office/powerpoint/2018/8/main">
  <p188:cm id="{8EE00313-E0B5-42A5-BA76-257748A76EA7}" authorId="{D6DAF2AC-D08D-822B-9D18-CEB251FB47D7}" status="resolved" created="2021-11-23T20:54:29.544">
    <ac:deMkLst xmlns:ac="http://schemas.microsoft.com/office/drawing/2013/main/command">
      <pc:docMk xmlns:pc="http://schemas.microsoft.com/office/powerpoint/2013/main/command"/>
      <pc:sldMk xmlns:pc="http://schemas.microsoft.com/office/powerpoint/2013/main/command" cId="3251425713" sldId="2808"/>
      <ac:spMk id="5" creationId="{1431C572-99DD-4B8F-9E17-F565D3FBD3F4}"/>
    </ac:deMkLst>
    <p188:txBody>
      <a:bodyPr/>
      <a:lstStyle/>
      <a:p>
        <a:r>
          <a:rPr lang="en-US"/>
          <a:t>anything more specific we can say re: working with Bright /how to contact the Bright care team/Health Coach?</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DBA2A2-553F-4722-8529-0F92011F264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8197780-650D-4BBB-93D3-383F9B0811EB}">
      <dgm:prSet phldrT="[Text]" custT="1"/>
      <dgm:spPr>
        <a:xfrm>
          <a:off x="0" y="2391"/>
          <a:ext cx="2971800" cy="973977"/>
        </a:xfrm>
        <a:prstGeom prst="roundRect">
          <a:avLst/>
        </a:prstGeom>
        <a:solidFill>
          <a:srgbClr val="002060"/>
        </a:solidFill>
        <a:ln w="12700" cap="flat" cmpd="sng" algn="ctr">
          <a:solidFill>
            <a:srgbClr val="FFFFFF">
              <a:hueOff val="0"/>
              <a:satOff val="0"/>
              <a:lumOff val="0"/>
              <a:alphaOff val="0"/>
            </a:srgbClr>
          </a:solidFill>
          <a:prstDash val="solid"/>
          <a:miter lim="800000"/>
        </a:ln>
        <a:effectLst/>
      </dgm:spPr>
      <dgm:t>
        <a:bodyPr/>
        <a:lstStyle/>
        <a:p>
          <a:pPr>
            <a:buNone/>
          </a:pPr>
          <a:r>
            <a:rPr lang="en-US" sz="1800" dirty="0">
              <a:solidFill>
                <a:srgbClr val="FFFFFF"/>
              </a:solidFill>
              <a:latin typeface="Franklin Gothic Book" panose="020B0503020102020204"/>
              <a:ea typeface="+mn-ea"/>
              <a:cs typeface="+mn-cs"/>
            </a:rPr>
            <a:t>Dual Eligible SNPs </a:t>
          </a:r>
        </a:p>
        <a:p>
          <a:pPr>
            <a:buNone/>
          </a:pPr>
          <a:r>
            <a:rPr lang="en-US" sz="1800" dirty="0">
              <a:solidFill>
                <a:srgbClr val="FFFFFF"/>
              </a:solidFill>
              <a:latin typeface="Franklin Gothic Book" panose="020B0503020102020204"/>
              <a:ea typeface="+mn-ea"/>
              <a:cs typeface="+mn-cs"/>
            </a:rPr>
            <a:t>(D-SNPs)</a:t>
          </a:r>
        </a:p>
      </dgm:t>
    </dgm:pt>
    <dgm:pt modelId="{863A0749-B4B8-420C-B59F-8EB0E66E7980}" type="parTrans" cxnId="{C7377367-7B5A-4313-B1C5-7C233AF4AC06}">
      <dgm:prSet/>
      <dgm:spPr/>
      <dgm:t>
        <a:bodyPr/>
        <a:lstStyle/>
        <a:p>
          <a:endParaRPr lang="en-US"/>
        </a:p>
      </dgm:t>
    </dgm:pt>
    <dgm:pt modelId="{4F328A0C-0BDE-4EB0-B3D0-4ADDDA3543E3}" type="sibTrans" cxnId="{C7377367-7B5A-4313-B1C5-7C233AF4AC06}">
      <dgm:prSet/>
      <dgm:spPr/>
      <dgm:t>
        <a:bodyPr/>
        <a:lstStyle/>
        <a:p>
          <a:endParaRPr lang="en-US"/>
        </a:p>
      </dgm:t>
    </dgm:pt>
    <dgm:pt modelId="{17262406-1578-47B0-9F7F-2B2A661B6AD0}">
      <dgm:prSet phldrT="[Text]" custT="1"/>
      <dgm:spPr>
        <a:xfrm rot="5400000">
          <a:off x="5223808" y="-2153135"/>
          <a:ext cx="779182" cy="5283200"/>
        </a:xfrm>
        <a:prstGeom prst="round2SameRect">
          <a:avLst/>
        </a:prstGeom>
        <a:solidFill>
          <a:schemeClr val="tx1">
            <a:lumMod val="20000"/>
            <a:lumOff val="80000"/>
            <a:alpha val="90000"/>
          </a:schemeClr>
        </a:solidFill>
        <a:ln w="12700" cap="flat" cmpd="sng" algn="ctr">
          <a:solidFill>
            <a:srgbClr val="51CCCC">
              <a:alpha val="90000"/>
              <a:tint val="40000"/>
              <a:hueOff val="0"/>
              <a:satOff val="0"/>
              <a:lumOff val="0"/>
              <a:alphaOff val="0"/>
            </a:srgbClr>
          </a:solidFill>
          <a:prstDash val="solid"/>
          <a:miter lim="800000"/>
        </a:ln>
        <a:effectLst/>
      </dgm:spPr>
      <dgm:t>
        <a:bodyPr/>
        <a:lstStyle/>
        <a:p>
          <a:pPr>
            <a:buChar char="•"/>
          </a:pPr>
          <a:r>
            <a:rPr lang="en-US" sz="1800" dirty="0">
              <a:solidFill>
                <a:srgbClr val="205050">
                  <a:hueOff val="0"/>
                  <a:satOff val="0"/>
                  <a:lumOff val="0"/>
                  <a:alphaOff val="0"/>
                </a:srgbClr>
              </a:solidFill>
              <a:latin typeface="Franklin Gothic Book" panose="020B0503020102020204"/>
              <a:ea typeface="+mn-ea"/>
              <a:cs typeface="+mn-cs"/>
            </a:rPr>
            <a:t>Enroll beneficiaries eligible for both Medicare and some level of Medicaid </a:t>
          </a:r>
        </a:p>
      </dgm:t>
    </dgm:pt>
    <dgm:pt modelId="{9164AEFE-BA39-4356-8498-FCB1EDCCA5A1}" type="parTrans" cxnId="{A054F37E-5C54-45CD-A47A-FE68DF80B9FD}">
      <dgm:prSet/>
      <dgm:spPr/>
      <dgm:t>
        <a:bodyPr/>
        <a:lstStyle/>
        <a:p>
          <a:endParaRPr lang="en-US"/>
        </a:p>
      </dgm:t>
    </dgm:pt>
    <dgm:pt modelId="{BA28AB04-B0E7-4D0E-8960-E930277FC06E}" type="sibTrans" cxnId="{A054F37E-5C54-45CD-A47A-FE68DF80B9FD}">
      <dgm:prSet/>
      <dgm:spPr/>
      <dgm:t>
        <a:bodyPr/>
        <a:lstStyle/>
        <a:p>
          <a:endParaRPr lang="en-US"/>
        </a:p>
      </dgm:t>
    </dgm:pt>
    <dgm:pt modelId="{D3465E10-4E9D-4BDB-BB85-59797C423C59}">
      <dgm:prSet phldrT="[Text]" custT="1"/>
      <dgm:spPr>
        <a:xfrm>
          <a:off x="0" y="1024152"/>
          <a:ext cx="2971800" cy="973977"/>
        </a:xfrm>
        <a:prstGeom prst="roundRect">
          <a:avLst/>
        </a:prstGeom>
        <a:solidFill>
          <a:srgbClr val="002060"/>
        </a:solidFill>
        <a:ln w="12700" cap="flat" cmpd="sng" algn="ctr">
          <a:solidFill>
            <a:srgbClr val="FFFFFF">
              <a:hueOff val="0"/>
              <a:satOff val="0"/>
              <a:lumOff val="0"/>
              <a:alphaOff val="0"/>
            </a:srgbClr>
          </a:solidFill>
          <a:prstDash val="solid"/>
          <a:miter lim="800000"/>
        </a:ln>
        <a:effectLst/>
      </dgm:spPr>
      <dgm:t>
        <a:bodyPr/>
        <a:lstStyle/>
        <a:p>
          <a:pPr>
            <a:buNone/>
          </a:pPr>
          <a:r>
            <a:rPr lang="en-US" sz="1800" dirty="0">
              <a:solidFill>
                <a:srgbClr val="FFFFFF"/>
              </a:solidFill>
              <a:latin typeface="Franklin Gothic Book" panose="020B0503020102020204"/>
              <a:ea typeface="+mn-ea"/>
              <a:cs typeface="+mn-cs"/>
            </a:rPr>
            <a:t>Chronic Condition SNPs </a:t>
          </a:r>
        </a:p>
        <a:p>
          <a:pPr>
            <a:buNone/>
          </a:pPr>
          <a:r>
            <a:rPr lang="en-US" sz="1800" dirty="0">
              <a:solidFill>
                <a:srgbClr val="FFFFFF"/>
              </a:solidFill>
              <a:latin typeface="Franklin Gothic Book" panose="020B0503020102020204"/>
              <a:ea typeface="+mn-ea"/>
              <a:cs typeface="+mn-cs"/>
            </a:rPr>
            <a:t>(C-SNPs)</a:t>
          </a:r>
        </a:p>
      </dgm:t>
    </dgm:pt>
    <dgm:pt modelId="{C4A725C9-2C66-4184-939E-DBF9B6E980B3}" type="parTrans" cxnId="{177D43C6-5305-4D6C-AC7B-CB0CB920111B}">
      <dgm:prSet/>
      <dgm:spPr/>
      <dgm:t>
        <a:bodyPr/>
        <a:lstStyle/>
        <a:p>
          <a:endParaRPr lang="en-US"/>
        </a:p>
      </dgm:t>
    </dgm:pt>
    <dgm:pt modelId="{BAE7F574-5F22-4E2D-9224-E0608EA7DBC5}" type="sibTrans" cxnId="{177D43C6-5305-4D6C-AC7B-CB0CB920111B}">
      <dgm:prSet/>
      <dgm:spPr/>
      <dgm:t>
        <a:bodyPr/>
        <a:lstStyle/>
        <a:p>
          <a:endParaRPr lang="en-US"/>
        </a:p>
      </dgm:t>
    </dgm:pt>
    <dgm:pt modelId="{B2EFF632-55B7-4AD8-BB93-81B693ACDC66}">
      <dgm:prSet phldrT="[Text]" custT="1"/>
      <dgm:spPr>
        <a:xfrm rot="5400000">
          <a:off x="5223808" y="-1130458"/>
          <a:ext cx="779182" cy="5283200"/>
        </a:xfrm>
        <a:prstGeom prst="round2SameRect">
          <a:avLst/>
        </a:prstGeom>
        <a:solidFill>
          <a:schemeClr val="tx1">
            <a:lumMod val="20000"/>
            <a:lumOff val="80000"/>
            <a:alpha val="90000"/>
          </a:schemeClr>
        </a:solidFill>
        <a:ln w="12700" cap="flat" cmpd="sng" algn="ctr">
          <a:solidFill>
            <a:srgbClr val="51CCCC">
              <a:alpha val="90000"/>
              <a:tint val="40000"/>
              <a:hueOff val="0"/>
              <a:satOff val="0"/>
              <a:lumOff val="0"/>
              <a:alphaOff val="0"/>
            </a:srgbClr>
          </a:solidFill>
          <a:prstDash val="solid"/>
          <a:miter lim="800000"/>
        </a:ln>
        <a:effectLst/>
      </dgm:spPr>
      <dgm:t>
        <a:bodyPr/>
        <a:lstStyle/>
        <a:p>
          <a:pPr>
            <a:buChar char="•"/>
          </a:pPr>
          <a:r>
            <a:rPr lang="en-US" sz="1800" dirty="0">
              <a:solidFill>
                <a:srgbClr val="205050">
                  <a:hueOff val="0"/>
                  <a:satOff val="0"/>
                  <a:lumOff val="0"/>
                  <a:alphaOff val="0"/>
                </a:srgbClr>
              </a:solidFill>
              <a:latin typeface="Franklin Gothic Book" panose="020B0503020102020204"/>
              <a:ea typeface="+mn-ea"/>
              <a:cs typeface="+mn-cs"/>
            </a:rPr>
            <a:t>Enroll beneficiaries with certain chronic or disabling conditions</a:t>
          </a:r>
        </a:p>
      </dgm:t>
    </dgm:pt>
    <dgm:pt modelId="{4EBC8799-0FD4-4987-8A72-47005F70F1A2}" type="parTrans" cxnId="{EAEAC4D4-20DF-4E0F-B316-071A85CDC2E8}">
      <dgm:prSet/>
      <dgm:spPr/>
      <dgm:t>
        <a:bodyPr/>
        <a:lstStyle/>
        <a:p>
          <a:endParaRPr lang="en-US"/>
        </a:p>
      </dgm:t>
    </dgm:pt>
    <dgm:pt modelId="{39B9666F-57B6-4754-A42F-9972B8C3EA47}" type="sibTrans" cxnId="{EAEAC4D4-20DF-4E0F-B316-071A85CDC2E8}">
      <dgm:prSet/>
      <dgm:spPr/>
      <dgm:t>
        <a:bodyPr/>
        <a:lstStyle/>
        <a:p>
          <a:endParaRPr lang="en-US"/>
        </a:p>
      </dgm:t>
    </dgm:pt>
    <dgm:pt modelId="{8FE3BEE6-759F-4897-AA7F-156D97EEBE3B}">
      <dgm:prSet phldrT="[Text]" custT="1"/>
      <dgm:spPr>
        <a:xfrm>
          <a:off x="0" y="2046829"/>
          <a:ext cx="2971800" cy="973977"/>
        </a:xfrm>
        <a:prstGeom prst="roundRect">
          <a:avLst/>
        </a:prstGeom>
        <a:solidFill>
          <a:srgbClr val="002060"/>
        </a:solidFill>
        <a:ln w="12700" cap="flat" cmpd="sng" algn="ctr">
          <a:solidFill>
            <a:srgbClr val="FFFFFF">
              <a:hueOff val="0"/>
              <a:satOff val="0"/>
              <a:lumOff val="0"/>
              <a:alphaOff val="0"/>
            </a:srgbClr>
          </a:solidFill>
          <a:prstDash val="solid"/>
          <a:miter lim="800000"/>
        </a:ln>
        <a:effectLst/>
      </dgm:spPr>
      <dgm:t>
        <a:bodyPr/>
        <a:lstStyle/>
        <a:p>
          <a:pPr>
            <a:buNone/>
          </a:pPr>
          <a:r>
            <a:rPr lang="en-US" sz="1800" dirty="0">
              <a:solidFill>
                <a:srgbClr val="FFFFFF"/>
              </a:solidFill>
              <a:latin typeface="Franklin Gothic Book" panose="020B0503020102020204"/>
              <a:ea typeface="+mn-ea"/>
              <a:cs typeface="+mn-cs"/>
            </a:rPr>
            <a:t>Institutional SNPs </a:t>
          </a:r>
        </a:p>
        <a:p>
          <a:pPr>
            <a:buNone/>
          </a:pPr>
          <a:r>
            <a:rPr lang="en-US" sz="1800" dirty="0">
              <a:solidFill>
                <a:srgbClr val="FFFFFF"/>
              </a:solidFill>
              <a:latin typeface="Franklin Gothic Book" panose="020B0503020102020204"/>
              <a:ea typeface="+mn-ea"/>
              <a:cs typeface="+mn-cs"/>
            </a:rPr>
            <a:t>(I-SNPs)</a:t>
          </a:r>
        </a:p>
      </dgm:t>
    </dgm:pt>
    <dgm:pt modelId="{553452F4-DEDB-4929-9DF3-416E89107CD9}" type="parTrans" cxnId="{EA75AB28-20D1-4FF9-B7A9-13F2DA010C8B}">
      <dgm:prSet/>
      <dgm:spPr/>
      <dgm:t>
        <a:bodyPr/>
        <a:lstStyle/>
        <a:p>
          <a:endParaRPr lang="en-US"/>
        </a:p>
      </dgm:t>
    </dgm:pt>
    <dgm:pt modelId="{3B693BDB-E948-46B7-BF48-DA11C5A6CB51}" type="sibTrans" cxnId="{EA75AB28-20D1-4FF9-B7A9-13F2DA010C8B}">
      <dgm:prSet/>
      <dgm:spPr/>
      <dgm:t>
        <a:bodyPr/>
        <a:lstStyle/>
        <a:p>
          <a:endParaRPr lang="en-US"/>
        </a:p>
      </dgm:t>
    </dgm:pt>
    <dgm:pt modelId="{CDE41A3B-25B8-4309-9D0F-635BAABB2F69}">
      <dgm:prSet phldrT="[Text]" custT="1"/>
      <dgm:spPr>
        <a:xfrm rot="5400000">
          <a:off x="5223808" y="-114474"/>
          <a:ext cx="779182" cy="5283200"/>
        </a:xfrm>
        <a:prstGeom prst="round2SameRect">
          <a:avLst/>
        </a:prstGeom>
        <a:solidFill>
          <a:schemeClr val="tx1">
            <a:lumMod val="20000"/>
            <a:lumOff val="80000"/>
            <a:alpha val="90000"/>
          </a:schemeClr>
        </a:solidFill>
        <a:ln w="12700" cap="flat" cmpd="sng" algn="ctr">
          <a:solidFill>
            <a:srgbClr val="51CCCC">
              <a:alpha val="90000"/>
              <a:tint val="40000"/>
              <a:hueOff val="0"/>
              <a:satOff val="0"/>
              <a:lumOff val="0"/>
              <a:alphaOff val="0"/>
            </a:srgbClr>
          </a:solidFill>
          <a:prstDash val="solid"/>
          <a:miter lim="800000"/>
        </a:ln>
        <a:effectLst/>
      </dgm:spPr>
      <dgm:t>
        <a:bodyPr/>
        <a:lstStyle/>
        <a:p>
          <a:pPr>
            <a:buChar char="•"/>
          </a:pPr>
          <a:r>
            <a:rPr lang="en-US" sz="1800" dirty="0">
              <a:solidFill>
                <a:srgbClr val="205050">
                  <a:hueOff val="0"/>
                  <a:satOff val="0"/>
                  <a:lumOff val="0"/>
                  <a:alphaOff val="0"/>
                </a:srgbClr>
              </a:solidFill>
              <a:latin typeface="Franklin Gothic Book" panose="020B0503020102020204"/>
              <a:ea typeface="+mn-ea"/>
              <a:cs typeface="+mn-cs"/>
            </a:rPr>
            <a:t>Enroll beneficiaries who are institutionalized or require an institutional level of care</a:t>
          </a:r>
        </a:p>
      </dgm:t>
    </dgm:pt>
    <dgm:pt modelId="{D3A472E8-3AD3-4A49-AB60-437389AE71C1}" type="parTrans" cxnId="{7BB647E6-F353-4AC7-9895-6C2CF72B9209}">
      <dgm:prSet/>
      <dgm:spPr/>
      <dgm:t>
        <a:bodyPr/>
        <a:lstStyle/>
        <a:p>
          <a:endParaRPr lang="en-US"/>
        </a:p>
      </dgm:t>
    </dgm:pt>
    <dgm:pt modelId="{06AE29B9-0E01-485C-9D75-C52B36081548}" type="sibTrans" cxnId="{7BB647E6-F353-4AC7-9895-6C2CF72B9209}">
      <dgm:prSet/>
      <dgm:spPr/>
      <dgm:t>
        <a:bodyPr/>
        <a:lstStyle/>
        <a:p>
          <a:endParaRPr lang="en-US"/>
        </a:p>
      </dgm:t>
    </dgm:pt>
    <dgm:pt modelId="{CC00F339-942D-4CCB-945E-0D35F08CD1BA}" type="pres">
      <dgm:prSet presAssocID="{7ADBA2A2-553F-4722-8529-0F92011F264A}" presName="Name0" presStyleCnt="0">
        <dgm:presLayoutVars>
          <dgm:dir/>
          <dgm:animLvl val="lvl"/>
          <dgm:resizeHandles val="exact"/>
        </dgm:presLayoutVars>
      </dgm:prSet>
      <dgm:spPr/>
    </dgm:pt>
    <dgm:pt modelId="{4E9361AA-F048-406A-A795-A87D4CDCD0C9}" type="pres">
      <dgm:prSet presAssocID="{28197780-650D-4BBB-93D3-383F9B0811EB}" presName="linNode" presStyleCnt="0"/>
      <dgm:spPr/>
    </dgm:pt>
    <dgm:pt modelId="{81095F80-37BD-466B-9076-E21C9385A6E5}" type="pres">
      <dgm:prSet presAssocID="{28197780-650D-4BBB-93D3-383F9B0811EB}" presName="parentText" presStyleLbl="node1" presStyleIdx="0" presStyleCnt="3" custLinFactNeighborX="-881" custLinFactNeighborY="94">
        <dgm:presLayoutVars>
          <dgm:chMax val="1"/>
          <dgm:bulletEnabled val="1"/>
        </dgm:presLayoutVars>
      </dgm:prSet>
      <dgm:spPr/>
    </dgm:pt>
    <dgm:pt modelId="{3396437F-62C9-4D2B-A778-92D61636DCAF}" type="pres">
      <dgm:prSet presAssocID="{28197780-650D-4BBB-93D3-383F9B0811EB}" presName="descendantText" presStyleLbl="alignAccFollowNode1" presStyleIdx="0" presStyleCnt="3">
        <dgm:presLayoutVars>
          <dgm:bulletEnabled val="1"/>
        </dgm:presLayoutVars>
      </dgm:prSet>
      <dgm:spPr/>
    </dgm:pt>
    <dgm:pt modelId="{C1874F49-76BA-4648-AFA4-1E567EBA1DB6}" type="pres">
      <dgm:prSet presAssocID="{4F328A0C-0BDE-4EB0-B3D0-4ADDDA3543E3}" presName="sp" presStyleCnt="0"/>
      <dgm:spPr/>
    </dgm:pt>
    <dgm:pt modelId="{5ED0CD1F-912B-4F24-B733-E445CDDD82FA}" type="pres">
      <dgm:prSet presAssocID="{D3465E10-4E9D-4BDB-BB85-59797C423C59}" presName="linNode" presStyleCnt="0"/>
      <dgm:spPr/>
    </dgm:pt>
    <dgm:pt modelId="{7A223376-58CD-48CE-A13C-8CD1E7CA18B0}" type="pres">
      <dgm:prSet presAssocID="{D3465E10-4E9D-4BDB-BB85-59797C423C59}" presName="parentText" presStyleLbl="node1" presStyleIdx="1" presStyleCnt="3" custLinFactNeighborY="-3646">
        <dgm:presLayoutVars>
          <dgm:chMax val="1"/>
          <dgm:bulletEnabled val="1"/>
        </dgm:presLayoutVars>
      </dgm:prSet>
      <dgm:spPr/>
    </dgm:pt>
    <dgm:pt modelId="{BC724C36-E062-483E-AEC8-81F1466C65FF}" type="pres">
      <dgm:prSet presAssocID="{D3465E10-4E9D-4BDB-BB85-59797C423C59}" presName="descendantText" presStyleLbl="alignAccFollowNode1" presStyleIdx="1" presStyleCnt="3">
        <dgm:presLayoutVars>
          <dgm:bulletEnabled val="1"/>
        </dgm:presLayoutVars>
      </dgm:prSet>
      <dgm:spPr/>
    </dgm:pt>
    <dgm:pt modelId="{B250C32F-BD56-4C21-A085-7FF1DA12B236}" type="pres">
      <dgm:prSet presAssocID="{BAE7F574-5F22-4E2D-9224-E0608EA7DBC5}" presName="sp" presStyleCnt="0"/>
      <dgm:spPr/>
    </dgm:pt>
    <dgm:pt modelId="{3870C336-D0EB-48BF-853F-1F2C597C9EEB}" type="pres">
      <dgm:prSet presAssocID="{8FE3BEE6-759F-4897-AA7F-156D97EEBE3B}" presName="linNode" presStyleCnt="0"/>
      <dgm:spPr/>
    </dgm:pt>
    <dgm:pt modelId="{BA0CC50A-FFAD-40B5-933A-478B49C44EF7}" type="pres">
      <dgm:prSet presAssocID="{8FE3BEE6-759F-4897-AA7F-156D97EEBE3B}" presName="parentText" presStyleLbl="node1" presStyleIdx="2" presStyleCnt="3">
        <dgm:presLayoutVars>
          <dgm:chMax val="1"/>
          <dgm:bulletEnabled val="1"/>
        </dgm:presLayoutVars>
      </dgm:prSet>
      <dgm:spPr/>
    </dgm:pt>
    <dgm:pt modelId="{49BDC8B3-1715-431E-B5E5-E8BD9942D3B4}" type="pres">
      <dgm:prSet presAssocID="{8FE3BEE6-759F-4897-AA7F-156D97EEBE3B}" presName="descendantText" presStyleLbl="alignAccFollowNode1" presStyleIdx="2" presStyleCnt="3" custLinFactNeighborX="0" custLinFactNeighborY="-859">
        <dgm:presLayoutVars>
          <dgm:bulletEnabled val="1"/>
        </dgm:presLayoutVars>
      </dgm:prSet>
      <dgm:spPr/>
    </dgm:pt>
  </dgm:ptLst>
  <dgm:cxnLst>
    <dgm:cxn modelId="{14BA670E-D9EC-40B7-BF49-66CFD75D3EB8}" type="presOf" srcId="{8FE3BEE6-759F-4897-AA7F-156D97EEBE3B}" destId="{BA0CC50A-FFAD-40B5-933A-478B49C44EF7}" srcOrd="0" destOrd="0" presId="urn:microsoft.com/office/officeart/2005/8/layout/vList5"/>
    <dgm:cxn modelId="{EA75AB28-20D1-4FF9-B7A9-13F2DA010C8B}" srcId="{7ADBA2A2-553F-4722-8529-0F92011F264A}" destId="{8FE3BEE6-759F-4897-AA7F-156D97EEBE3B}" srcOrd="2" destOrd="0" parTransId="{553452F4-DEDB-4929-9DF3-416E89107CD9}" sibTransId="{3B693BDB-E948-46B7-BF48-DA11C5A6CB51}"/>
    <dgm:cxn modelId="{9418165C-A65C-4825-B751-8500EC6EDEC5}" type="presOf" srcId="{7ADBA2A2-553F-4722-8529-0F92011F264A}" destId="{CC00F339-942D-4CCB-945E-0D35F08CD1BA}" srcOrd="0" destOrd="0" presId="urn:microsoft.com/office/officeart/2005/8/layout/vList5"/>
    <dgm:cxn modelId="{C7377367-7B5A-4313-B1C5-7C233AF4AC06}" srcId="{7ADBA2A2-553F-4722-8529-0F92011F264A}" destId="{28197780-650D-4BBB-93D3-383F9B0811EB}" srcOrd="0" destOrd="0" parTransId="{863A0749-B4B8-420C-B59F-8EB0E66E7980}" sibTransId="{4F328A0C-0BDE-4EB0-B3D0-4ADDDA3543E3}"/>
    <dgm:cxn modelId="{6E24EB6C-7B07-4797-BC1A-D62F9EC45382}" type="presOf" srcId="{17262406-1578-47B0-9F7F-2B2A661B6AD0}" destId="{3396437F-62C9-4D2B-A778-92D61636DCAF}" srcOrd="0" destOrd="0" presId="urn:microsoft.com/office/officeart/2005/8/layout/vList5"/>
    <dgm:cxn modelId="{59C33953-0EBA-4B08-A6FF-77702542069A}" type="presOf" srcId="{28197780-650D-4BBB-93D3-383F9B0811EB}" destId="{81095F80-37BD-466B-9076-E21C9385A6E5}" srcOrd="0" destOrd="0" presId="urn:microsoft.com/office/officeart/2005/8/layout/vList5"/>
    <dgm:cxn modelId="{8C029759-E975-439D-BB50-7ADE06A244BF}" type="presOf" srcId="{D3465E10-4E9D-4BDB-BB85-59797C423C59}" destId="{7A223376-58CD-48CE-A13C-8CD1E7CA18B0}" srcOrd="0" destOrd="0" presId="urn:microsoft.com/office/officeart/2005/8/layout/vList5"/>
    <dgm:cxn modelId="{A054F37E-5C54-45CD-A47A-FE68DF80B9FD}" srcId="{28197780-650D-4BBB-93D3-383F9B0811EB}" destId="{17262406-1578-47B0-9F7F-2B2A661B6AD0}" srcOrd="0" destOrd="0" parTransId="{9164AEFE-BA39-4356-8498-FCB1EDCCA5A1}" sibTransId="{BA28AB04-B0E7-4D0E-8960-E930277FC06E}"/>
    <dgm:cxn modelId="{7E5DD0B1-A57B-4501-AA81-FD47DF1F55F3}" type="presOf" srcId="{B2EFF632-55B7-4AD8-BB93-81B693ACDC66}" destId="{BC724C36-E062-483E-AEC8-81F1466C65FF}" srcOrd="0" destOrd="0" presId="urn:microsoft.com/office/officeart/2005/8/layout/vList5"/>
    <dgm:cxn modelId="{177D43C6-5305-4D6C-AC7B-CB0CB920111B}" srcId="{7ADBA2A2-553F-4722-8529-0F92011F264A}" destId="{D3465E10-4E9D-4BDB-BB85-59797C423C59}" srcOrd="1" destOrd="0" parTransId="{C4A725C9-2C66-4184-939E-DBF9B6E980B3}" sibTransId="{BAE7F574-5F22-4E2D-9224-E0608EA7DBC5}"/>
    <dgm:cxn modelId="{EAEAC4D4-20DF-4E0F-B316-071A85CDC2E8}" srcId="{D3465E10-4E9D-4BDB-BB85-59797C423C59}" destId="{B2EFF632-55B7-4AD8-BB93-81B693ACDC66}" srcOrd="0" destOrd="0" parTransId="{4EBC8799-0FD4-4987-8A72-47005F70F1A2}" sibTransId="{39B9666F-57B6-4754-A42F-9972B8C3EA47}"/>
    <dgm:cxn modelId="{DE2B05DF-C9C5-4F55-A872-F60AFD8FA968}" type="presOf" srcId="{CDE41A3B-25B8-4309-9D0F-635BAABB2F69}" destId="{49BDC8B3-1715-431E-B5E5-E8BD9942D3B4}" srcOrd="0" destOrd="0" presId="urn:microsoft.com/office/officeart/2005/8/layout/vList5"/>
    <dgm:cxn modelId="{7BB647E6-F353-4AC7-9895-6C2CF72B9209}" srcId="{8FE3BEE6-759F-4897-AA7F-156D97EEBE3B}" destId="{CDE41A3B-25B8-4309-9D0F-635BAABB2F69}" srcOrd="0" destOrd="0" parTransId="{D3A472E8-3AD3-4A49-AB60-437389AE71C1}" sibTransId="{06AE29B9-0E01-485C-9D75-C52B36081548}"/>
    <dgm:cxn modelId="{8E49EC87-C065-4113-ADEA-22063CCCB53F}" type="presParOf" srcId="{CC00F339-942D-4CCB-945E-0D35F08CD1BA}" destId="{4E9361AA-F048-406A-A795-A87D4CDCD0C9}" srcOrd="0" destOrd="0" presId="urn:microsoft.com/office/officeart/2005/8/layout/vList5"/>
    <dgm:cxn modelId="{1D4ED6A6-E0BC-4A80-9696-30673348CC07}" type="presParOf" srcId="{4E9361AA-F048-406A-A795-A87D4CDCD0C9}" destId="{81095F80-37BD-466B-9076-E21C9385A6E5}" srcOrd="0" destOrd="0" presId="urn:microsoft.com/office/officeart/2005/8/layout/vList5"/>
    <dgm:cxn modelId="{5E2883BB-9D6B-49DB-BE7B-73833D172B4C}" type="presParOf" srcId="{4E9361AA-F048-406A-A795-A87D4CDCD0C9}" destId="{3396437F-62C9-4D2B-A778-92D61636DCAF}" srcOrd="1" destOrd="0" presId="urn:microsoft.com/office/officeart/2005/8/layout/vList5"/>
    <dgm:cxn modelId="{A5F9FBA0-AEE6-47F4-88E1-DD7B5986BFA1}" type="presParOf" srcId="{CC00F339-942D-4CCB-945E-0D35F08CD1BA}" destId="{C1874F49-76BA-4648-AFA4-1E567EBA1DB6}" srcOrd="1" destOrd="0" presId="urn:microsoft.com/office/officeart/2005/8/layout/vList5"/>
    <dgm:cxn modelId="{B27B0980-0B4D-4DC0-87FF-422B6662CCD9}" type="presParOf" srcId="{CC00F339-942D-4CCB-945E-0D35F08CD1BA}" destId="{5ED0CD1F-912B-4F24-B733-E445CDDD82FA}" srcOrd="2" destOrd="0" presId="urn:microsoft.com/office/officeart/2005/8/layout/vList5"/>
    <dgm:cxn modelId="{BCCF8BE9-E0C5-453F-B7B6-16F76C807104}" type="presParOf" srcId="{5ED0CD1F-912B-4F24-B733-E445CDDD82FA}" destId="{7A223376-58CD-48CE-A13C-8CD1E7CA18B0}" srcOrd="0" destOrd="0" presId="urn:microsoft.com/office/officeart/2005/8/layout/vList5"/>
    <dgm:cxn modelId="{34FE02BB-5FF2-43B4-9F63-6738EA7D1CD7}" type="presParOf" srcId="{5ED0CD1F-912B-4F24-B733-E445CDDD82FA}" destId="{BC724C36-E062-483E-AEC8-81F1466C65FF}" srcOrd="1" destOrd="0" presId="urn:microsoft.com/office/officeart/2005/8/layout/vList5"/>
    <dgm:cxn modelId="{9085681C-FA24-4CA4-AC26-CD9F299FA4B5}" type="presParOf" srcId="{CC00F339-942D-4CCB-945E-0D35F08CD1BA}" destId="{B250C32F-BD56-4C21-A085-7FF1DA12B236}" srcOrd="3" destOrd="0" presId="urn:microsoft.com/office/officeart/2005/8/layout/vList5"/>
    <dgm:cxn modelId="{8F67BC77-ABBA-4CED-ACC6-B40E38A709E4}" type="presParOf" srcId="{CC00F339-942D-4CCB-945E-0D35F08CD1BA}" destId="{3870C336-D0EB-48BF-853F-1F2C597C9EEB}" srcOrd="4" destOrd="0" presId="urn:microsoft.com/office/officeart/2005/8/layout/vList5"/>
    <dgm:cxn modelId="{D89D0FE5-C687-4DFD-ABE5-C1DDF6C87C26}" type="presParOf" srcId="{3870C336-D0EB-48BF-853F-1F2C597C9EEB}" destId="{BA0CC50A-FFAD-40B5-933A-478B49C44EF7}" srcOrd="0" destOrd="0" presId="urn:microsoft.com/office/officeart/2005/8/layout/vList5"/>
    <dgm:cxn modelId="{251F63F8-DA68-4C73-9AAD-0EAF6CEE88E1}" type="presParOf" srcId="{3870C336-D0EB-48BF-853F-1F2C597C9EEB}" destId="{49BDC8B3-1715-431E-B5E5-E8BD9942D3B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2BCD2F-DDD8-4938-A4D4-41223C4D312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31EE51A-E63E-440B-9444-F8E84005F139}">
      <dgm:prSet phldrT="[Text]" custT="1"/>
      <dgm:spPr/>
      <dgm:t>
        <a:bodyPr/>
        <a:lstStyle/>
        <a:p>
          <a:r>
            <a:rPr lang="en-US" sz="1600" dirty="0"/>
            <a:t>Qualified Medicare Beneficiary (QMB)*</a:t>
          </a:r>
        </a:p>
      </dgm:t>
    </dgm:pt>
    <dgm:pt modelId="{AB7C8909-EB02-4853-A965-D31522FF6605}" type="parTrans" cxnId="{561EC7B2-EDB1-4D67-A10E-A8A431D9CAB9}">
      <dgm:prSet/>
      <dgm:spPr/>
      <dgm:t>
        <a:bodyPr/>
        <a:lstStyle/>
        <a:p>
          <a:endParaRPr lang="en-US"/>
        </a:p>
      </dgm:t>
    </dgm:pt>
    <dgm:pt modelId="{B4BBF463-A7DE-4FE4-A4BF-4CE3CF722AB4}" type="sibTrans" cxnId="{561EC7B2-EDB1-4D67-A10E-A8A431D9CAB9}">
      <dgm:prSet/>
      <dgm:spPr/>
      <dgm:t>
        <a:bodyPr/>
        <a:lstStyle/>
        <a:p>
          <a:endParaRPr lang="en-US"/>
        </a:p>
      </dgm:t>
    </dgm:pt>
    <dgm:pt modelId="{FD530967-FD0C-4AE9-B5E4-B56D6085AF33}">
      <dgm:prSet phldrT="[Text]" custT="1"/>
      <dgm:spPr/>
      <dgm:t>
        <a:bodyPr/>
        <a:lstStyle/>
        <a:p>
          <a:r>
            <a:rPr lang="en-US" sz="1200" dirty="0">
              <a:effectLst/>
              <a:latin typeface="Lato" panose="020F0502020204030203" pitchFamily="34" charset="0"/>
              <a:ea typeface="Lato" panose="020F0502020204030203" pitchFamily="34" charset="0"/>
              <a:cs typeface="Lato" panose="020F0502020204030203" pitchFamily="34" charset="0"/>
            </a:rPr>
            <a:t>Medicaid covers Medicare Part A and B premiums, deductibles, coinsurance and copayment amounts</a:t>
          </a:r>
          <a:endParaRPr lang="en-US" sz="1200" dirty="0"/>
        </a:p>
      </dgm:t>
    </dgm:pt>
    <dgm:pt modelId="{C5A610D1-25AB-456A-8791-0988E384E394}" type="parTrans" cxnId="{F105A7A9-FF1E-4D01-8A0C-E1477C9A72C6}">
      <dgm:prSet/>
      <dgm:spPr/>
      <dgm:t>
        <a:bodyPr/>
        <a:lstStyle/>
        <a:p>
          <a:endParaRPr lang="en-US"/>
        </a:p>
      </dgm:t>
    </dgm:pt>
    <dgm:pt modelId="{248F5A39-E764-4143-8162-E101E0041CFA}" type="sibTrans" cxnId="{F105A7A9-FF1E-4D01-8A0C-E1477C9A72C6}">
      <dgm:prSet/>
      <dgm:spPr/>
      <dgm:t>
        <a:bodyPr/>
        <a:lstStyle/>
        <a:p>
          <a:endParaRPr lang="en-US"/>
        </a:p>
      </dgm:t>
    </dgm:pt>
    <dgm:pt modelId="{262EBF71-AABA-4177-A53B-C05860172684}">
      <dgm:prSet phldrT="[Text]" custT="1"/>
      <dgm:spPr/>
      <dgm:t>
        <a:bodyPr/>
        <a:lstStyle/>
        <a:p>
          <a:r>
            <a:rPr lang="en-US" sz="1600" dirty="0"/>
            <a:t>Qualified Medicare Beneficiary Plus (QMB+)*</a:t>
          </a:r>
        </a:p>
      </dgm:t>
    </dgm:pt>
    <dgm:pt modelId="{F0426B5F-A8F2-4D0B-AE14-AA178E6F27C5}" type="parTrans" cxnId="{8E4C1674-22D3-434C-85B8-6B8F4679AAD1}">
      <dgm:prSet/>
      <dgm:spPr/>
      <dgm:t>
        <a:bodyPr/>
        <a:lstStyle/>
        <a:p>
          <a:endParaRPr lang="en-US"/>
        </a:p>
      </dgm:t>
    </dgm:pt>
    <dgm:pt modelId="{0FA28129-D7DC-4D98-9954-0A56AAEC781C}" type="sibTrans" cxnId="{8E4C1674-22D3-434C-85B8-6B8F4679AAD1}">
      <dgm:prSet/>
      <dgm:spPr/>
      <dgm:t>
        <a:bodyPr/>
        <a:lstStyle/>
        <a:p>
          <a:endParaRPr lang="en-US"/>
        </a:p>
      </dgm:t>
    </dgm:pt>
    <dgm:pt modelId="{F034BAC2-BF12-468F-83C9-AA74690B3DD6}">
      <dgm:prSet phldrT="[Text]" custT="1"/>
      <dgm:spPr/>
      <dgm:t>
        <a:bodyPr/>
        <a:lstStyle/>
        <a:p>
          <a:r>
            <a:rPr lang="en-US" sz="1200" dirty="0">
              <a:effectLst/>
              <a:latin typeface="Lato" panose="020F0502020204030203" pitchFamily="34" charset="0"/>
              <a:ea typeface="Lato" panose="020F0502020204030203" pitchFamily="34" charset="0"/>
              <a:cs typeface="Lato" panose="020F0502020204030203" pitchFamily="34" charset="0"/>
            </a:rPr>
            <a:t>Medicaid covers Medicare Part A and B premiums, deductibles, coinsurance and copayment amounts</a:t>
          </a:r>
          <a:endParaRPr lang="en-US" sz="1200" dirty="0"/>
        </a:p>
      </dgm:t>
    </dgm:pt>
    <dgm:pt modelId="{597E968B-D10F-456F-8BD0-9388965204CF}" type="parTrans" cxnId="{8EA69513-1C33-4ADC-9346-3F43DFE7C9D3}">
      <dgm:prSet/>
      <dgm:spPr/>
      <dgm:t>
        <a:bodyPr/>
        <a:lstStyle/>
        <a:p>
          <a:endParaRPr lang="en-US"/>
        </a:p>
      </dgm:t>
    </dgm:pt>
    <dgm:pt modelId="{209A58BD-8A8C-487D-9238-745C0C8B28BB}" type="sibTrans" cxnId="{8EA69513-1C33-4ADC-9346-3F43DFE7C9D3}">
      <dgm:prSet/>
      <dgm:spPr/>
      <dgm:t>
        <a:bodyPr/>
        <a:lstStyle/>
        <a:p>
          <a:endParaRPr lang="en-US"/>
        </a:p>
      </dgm:t>
    </dgm:pt>
    <dgm:pt modelId="{1EA8679B-4BCB-44A0-89C1-4C68C6BDDEC1}">
      <dgm:prSet phldrT="[Text]" custT="1"/>
      <dgm:spPr/>
      <dgm:t>
        <a:bodyPr/>
        <a:lstStyle/>
        <a:p>
          <a:r>
            <a:rPr lang="en-US" sz="1600" dirty="0"/>
            <a:t>Full Medicaid Only </a:t>
          </a:r>
        </a:p>
        <a:p>
          <a:r>
            <a:rPr lang="en-US" sz="1600" dirty="0"/>
            <a:t>(Other Full Benefit Dual Eligible or FBDE)</a:t>
          </a:r>
        </a:p>
      </dgm:t>
    </dgm:pt>
    <dgm:pt modelId="{E993857B-BAFA-4D97-A160-22B782C173B1}" type="parTrans" cxnId="{A50B1214-C9FE-4AC4-8207-52FFD588BD1C}">
      <dgm:prSet/>
      <dgm:spPr/>
      <dgm:t>
        <a:bodyPr/>
        <a:lstStyle/>
        <a:p>
          <a:endParaRPr lang="en-US"/>
        </a:p>
      </dgm:t>
    </dgm:pt>
    <dgm:pt modelId="{8585D0B1-1505-4342-AD3F-3BADFD56C344}" type="sibTrans" cxnId="{A50B1214-C9FE-4AC4-8207-52FFD588BD1C}">
      <dgm:prSet/>
      <dgm:spPr/>
      <dgm:t>
        <a:bodyPr/>
        <a:lstStyle/>
        <a:p>
          <a:endParaRPr lang="en-US"/>
        </a:p>
      </dgm:t>
    </dgm:pt>
    <dgm:pt modelId="{88DC0CD5-1139-48ED-B83C-FCDB2E86D391}">
      <dgm:prSet phldrT="[Text]" custT="1"/>
      <dgm:spPr/>
      <dgm:t>
        <a:bodyPr/>
        <a:lstStyle/>
        <a:p>
          <a:r>
            <a:rPr lang="en-US" sz="1000" dirty="0">
              <a:effectLst/>
              <a:latin typeface="Lato" panose="020F0502020204030203" pitchFamily="34" charset="0"/>
              <a:ea typeface="Lato" panose="020F0502020204030203" pitchFamily="34" charset="0"/>
              <a:cs typeface="Lato" panose="020F0502020204030203" pitchFamily="34" charset="0"/>
            </a:rPr>
            <a:t>Eligible for full Medicaid benefits but not for the QMB program</a:t>
          </a:r>
          <a:endParaRPr lang="en-US" sz="800" dirty="0"/>
        </a:p>
      </dgm:t>
    </dgm:pt>
    <dgm:pt modelId="{6B435B2D-35DC-434B-8849-030E6577F20F}" type="parTrans" cxnId="{9ACCE4CA-47B3-4076-8D91-0EDC90B8054C}">
      <dgm:prSet/>
      <dgm:spPr/>
      <dgm:t>
        <a:bodyPr/>
        <a:lstStyle/>
        <a:p>
          <a:endParaRPr lang="en-US"/>
        </a:p>
      </dgm:t>
    </dgm:pt>
    <dgm:pt modelId="{628C228B-04E7-4B23-AC3C-4B914C2387D5}" type="sibTrans" cxnId="{9ACCE4CA-47B3-4076-8D91-0EDC90B8054C}">
      <dgm:prSet/>
      <dgm:spPr/>
      <dgm:t>
        <a:bodyPr/>
        <a:lstStyle/>
        <a:p>
          <a:endParaRPr lang="en-US"/>
        </a:p>
      </dgm:t>
    </dgm:pt>
    <dgm:pt modelId="{9E6CF2F6-746C-4F0C-BCFF-F5C07397971E}">
      <dgm:prSet phldrT="[Text]" custT="1"/>
      <dgm:spPr/>
      <dgm:t>
        <a:bodyPr/>
        <a:lstStyle/>
        <a:p>
          <a:r>
            <a:rPr lang="en-US" sz="1200" dirty="0">
              <a:effectLst/>
              <a:latin typeface="Lato" panose="020F0502020204030203" pitchFamily="34" charset="0"/>
              <a:ea typeface="Lato" panose="020F0502020204030203" pitchFamily="34" charset="0"/>
              <a:cs typeface="Lato" panose="020F0502020204030203" pitchFamily="34" charset="0"/>
            </a:rPr>
            <a:t>Not otherwise eligible for any Medicaid benefits</a:t>
          </a:r>
          <a:endParaRPr lang="en-US" sz="1200" dirty="0"/>
        </a:p>
      </dgm:t>
    </dgm:pt>
    <dgm:pt modelId="{88DA90F5-8AF7-4FAD-ACF8-0C4A162F9E5C}" type="parTrans" cxnId="{6ED56298-AF54-4B08-81C4-9F30B600574D}">
      <dgm:prSet/>
      <dgm:spPr/>
      <dgm:t>
        <a:bodyPr/>
        <a:lstStyle/>
        <a:p>
          <a:endParaRPr lang="en-US"/>
        </a:p>
      </dgm:t>
    </dgm:pt>
    <dgm:pt modelId="{21C62112-CC12-438B-B534-1C10AA2610A8}" type="sibTrans" cxnId="{6ED56298-AF54-4B08-81C4-9F30B600574D}">
      <dgm:prSet/>
      <dgm:spPr/>
      <dgm:t>
        <a:bodyPr/>
        <a:lstStyle/>
        <a:p>
          <a:endParaRPr lang="en-US"/>
        </a:p>
      </dgm:t>
    </dgm:pt>
    <dgm:pt modelId="{8F36ED96-A842-4425-B147-F6F29BC38E2B}">
      <dgm:prSet phldrT="[Text]" custT="1"/>
      <dgm:spPr/>
      <dgm:t>
        <a:bodyPr/>
        <a:lstStyle/>
        <a:p>
          <a:r>
            <a:rPr lang="en-US" sz="1200" dirty="0">
              <a:effectLst/>
              <a:latin typeface="Lato" panose="020F0502020204030203" pitchFamily="34" charset="0"/>
              <a:ea typeface="Lato" panose="020F0502020204030203" pitchFamily="34" charset="0"/>
              <a:cs typeface="Lato" panose="020F0502020204030203" pitchFamily="34" charset="0"/>
            </a:rPr>
            <a:t>Also eligible for full Medicaid benefits, secondary to </a:t>
          </a:r>
          <a:r>
            <a:rPr lang="en-US" sz="1200" dirty="0">
              <a:latin typeface="Lato" panose="020F0502020204030203" pitchFamily="34" charset="0"/>
              <a:ea typeface="Lato" panose="020F0502020204030203" pitchFamily="34" charset="0"/>
              <a:cs typeface="Lato" panose="020F0502020204030203" pitchFamily="34" charset="0"/>
            </a:rPr>
            <a:t>Medicare coverage</a:t>
          </a:r>
          <a:endParaRPr lang="en-US" sz="1200" dirty="0"/>
        </a:p>
      </dgm:t>
    </dgm:pt>
    <dgm:pt modelId="{E929175E-309D-4105-870C-022CBBFD1153}" type="parTrans" cxnId="{4A355153-36D2-479B-8383-FCB7C87A3545}">
      <dgm:prSet/>
      <dgm:spPr/>
      <dgm:t>
        <a:bodyPr/>
        <a:lstStyle/>
        <a:p>
          <a:endParaRPr lang="en-US"/>
        </a:p>
      </dgm:t>
    </dgm:pt>
    <dgm:pt modelId="{9753E2D0-9B03-41B1-BCDA-FD073750D07F}" type="sibTrans" cxnId="{4A355153-36D2-479B-8383-FCB7C87A3545}">
      <dgm:prSet/>
      <dgm:spPr/>
      <dgm:t>
        <a:bodyPr/>
        <a:lstStyle/>
        <a:p>
          <a:endParaRPr lang="en-US"/>
        </a:p>
      </dgm:t>
    </dgm:pt>
    <dgm:pt modelId="{189EB28B-2EB9-4E8F-B259-31C1E159B8D3}">
      <dgm:prSet custT="1"/>
      <dgm:spPr/>
      <dgm:t>
        <a:bodyPr/>
        <a:lstStyle/>
        <a:p>
          <a:r>
            <a:rPr lang="en-US" sz="1000" dirty="0">
              <a:effectLst/>
              <a:latin typeface="Lato" panose="020F0502020204030203" pitchFamily="34" charset="0"/>
              <a:ea typeface="Lato" panose="020F0502020204030203" pitchFamily="34" charset="0"/>
              <a:cs typeface="Lato" panose="020F0502020204030203" pitchFamily="34" charset="0"/>
            </a:rPr>
            <a:t>Generally, cost share is $0 when the service is covered by both Medicare and Medicaid. May be instances where member must pay Medicare cost-sharing if service/benefit not covered by Medicaid.  </a:t>
          </a:r>
          <a:endParaRPr lang="en-US" sz="1000" dirty="0"/>
        </a:p>
      </dgm:t>
    </dgm:pt>
    <dgm:pt modelId="{1BD0995B-35A9-45B5-9021-66E669228295}" type="parTrans" cxnId="{277ED5B4-FB76-4615-BCE1-F8C37B47B8B3}">
      <dgm:prSet/>
      <dgm:spPr/>
      <dgm:t>
        <a:bodyPr/>
        <a:lstStyle/>
        <a:p>
          <a:endParaRPr lang="en-US"/>
        </a:p>
      </dgm:t>
    </dgm:pt>
    <dgm:pt modelId="{2D0E280E-6650-4AB4-AE20-8639D6F97B06}" type="sibTrans" cxnId="{277ED5B4-FB76-4615-BCE1-F8C37B47B8B3}">
      <dgm:prSet/>
      <dgm:spPr/>
      <dgm:t>
        <a:bodyPr/>
        <a:lstStyle/>
        <a:p>
          <a:endParaRPr lang="en-US"/>
        </a:p>
      </dgm:t>
    </dgm:pt>
    <dgm:pt modelId="{123EAB86-F653-43F8-BB85-ED7FC610A733}">
      <dgm:prSet custT="1"/>
      <dgm:spPr/>
      <dgm:t>
        <a:bodyPr/>
        <a:lstStyle/>
        <a:p>
          <a:r>
            <a:rPr lang="en-US" sz="1000" dirty="0">
              <a:effectLst/>
              <a:latin typeface="Lato" panose="020F0502020204030203" pitchFamily="34" charset="0"/>
              <a:ea typeface="Lato" panose="020F0502020204030203" pitchFamily="34" charset="0"/>
              <a:cs typeface="Lato" panose="020F0502020204030203" pitchFamily="34" charset="0"/>
            </a:rPr>
            <a:t> Medicaid may provide some assistance with Medicare cost-sharing</a:t>
          </a:r>
          <a:endParaRPr lang="en-US" sz="1000" dirty="0"/>
        </a:p>
      </dgm:t>
    </dgm:pt>
    <dgm:pt modelId="{9262E0B4-151B-4373-8D14-ED8F12CE2B02}" type="parTrans" cxnId="{C631F540-874E-4D06-8911-DCB593FF38FF}">
      <dgm:prSet/>
      <dgm:spPr/>
      <dgm:t>
        <a:bodyPr/>
        <a:lstStyle/>
        <a:p>
          <a:endParaRPr lang="en-US"/>
        </a:p>
      </dgm:t>
    </dgm:pt>
    <dgm:pt modelId="{3462E4C8-0C73-4D5F-8167-DF3AD313CA8D}" type="sibTrans" cxnId="{C631F540-874E-4D06-8911-DCB593FF38FF}">
      <dgm:prSet/>
      <dgm:spPr/>
      <dgm:t>
        <a:bodyPr/>
        <a:lstStyle/>
        <a:p>
          <a:endParaRPr lang="en-US"/>
        </a:p>
      </dgm:t>
    </dgm:pt>
    <dgm:pt modelId="{27C4AAFF-157A-4799-8B18-3211B4A3A2DB}" type="pres">
      <dgm:prSet presAssocID="{762BCD2F-DDD8-4938-A4D4-41223C4D3121}" presName="Name0" presStyleCnt="0">
        <dgm:presLayoutVars>
          <dgm:dir/>
          <dgm:animLvl val="lvl"/>
          <dgm:resizeHandles val="exact"/>
        </dgm:presLayoutVars>
      </dgm:prSet>
      <dgm:spPr/>
    </dgm:pt>
    <dgm:pt modelId="{888A9A7A-5F14-4564-B327-75608CCCFB0C}" type="pres">
      <dgm:prSet presAssocID="{F31EE51A-E63E-440B-9444-F8E84005F139}" presName="linNode" presStyleCnt="0"/>
      <dgm:spPr/>
    </dgm:pt>
    <dgm:pt modelId="{EE15BC13-A562-4D50-9ADC-F6A14CDDA774}" type="pres">
      <dgm:prSet presAssocID="{F31EE51A-E63E-440B-9444-F8E84005F139}" presName="parentText" presStyleLbl="node1" presStyleIdx="0" presStyleCnt="3">
        <dgm:presLayoutVars>
          <dgm:chMax val="1"/>
          <dgm:bulletEnabled val="1"/>
        </dgm:presLayoutVars>
      </dgm:prSet>
      <dgm:spPr/>
    </dgm:pt>
    <dgm:pt modelId="{D91CBFF7-B976-4C83-A245-AD4699E0587D}" type="pres">
      <dgm:prSet presAssocID="{F31EE51A-E63E-440B-9444-F8E84005F139}" presName="descendantText" presStyleLbl="alignAccFollowNode1" presStyleIdx="0" presStyleCnt="3">
        <dgm:presLayoutVars>
          <dgm:bulletEnabled val="1"/>
        </dgm:presLayoutVars>
      </dgm:prSet>
      <dgm:spPr/>
    </dgm:pt>
    <dgm:pt modelId="{41C5B709-2678-401B-B966-31A6597D48BC}" type="pres">
      <dgm:prSet presAssocID="{B4BBF463-A7DE-4FE4-A4BF-4CE3CF722AB4}" presName="sp" presStyleCnt="0"/>
      <dgm:spPr/>
    </dgm:pt>
    <dgm:pt modelId="{A38C0D27-D0AD-4F03-8183-F1C7361E6BDF}" type="pres">
      <dgm:prSet presAssocID="{262EBF71-AABA-4177-A53B-C05860172684}" presName="linNode" presStyleCnt="0"/>
      <dgm:spPr/>
    </dgm:pt>
    <dgm:pt modelId="{06285266-2EDC-4215-BE78-99758E315904}" type="pres">
      <dgm:prSet presAssocID="{262EBF71-AABA-4177-A53B-C05860172684}" presName="parentText" presStyleLbl="node1" presStyleIdx="1" presStyleCnt="3">
        <dgm:presLayoutVars>
          <dgm:chMax val="1"/>
          <dgm:bulletEnabled val="1"/>
        </dgm:presLayoutVars>
      </dgm:prSet>
      <dgm:spPr/>
    </dgm:pt>
    <dgm:pt modelId="{E980C72D-64F1-4E1A-A0A8-00E5465CF1C5}" type="pres">
      <dgm:prSet presAssocID="{262EBF71-AABA-4177-A53B-C05860172684}" presName="descendantText" presStyleLbl="alignAccFollowNode1" presStyleIdx="1" presStyleCnt="3">
        <dgm:presLayoutVars>
          <dgm:bulletEnabled val="1"/>
        </dgm:presLayoutVars>
      </dgm:prSet>
      <dgm:spPr/>
    </dgm:pt>
    <dgm:pt modelId="{71381F30-44B3-4A22-BA64-AB0B8DA397D1}" type="pres">
      <dgm:prSet presAssocID="{0FA28129-D7DC-4D98-9954-0A56AAEC781C}" presName="sp" presStyleCnt="0"/>
      <dgm:spPr/>
    </dgm:pt>
    <dgm:pt modelId="{FD8A5779-0732-4465-8232-4E79C93E9AB5}" type="pres">
      <dgm:prSet presAssocID="{1EA8679B-4BCB-44A0-89C1-4C68C6BDDEC1}" presName="linNode" presStyleCnt="0"/>
      <dgm:spPr/>
    </dgm:pt>
    <dgm:pt modelId="{0B75E237-590C-45EA-A34A-1D733603A47F}" type="pres">
      <dgm:prSet presAssocID="{1EA8679B-4BCB-44A0-89C1-4C68C6BDDEC1}" presName="parentText" presStyleLbl="node1" presStyleIdx="2" presStyleCnt="3">
        <dgm:presLayoutVars>
          <dgm:chMax val="1"/>
          <dgm:bulletEnabled val="1"/>
        </dgm:presLayoutVars>
      </dgm:prSet>
      <dgm:spPr/>
    </dgm:pt>
    <dgm:pt modelId="{698D5D24-B5E7-4155-9BF0-D045A995C0A1}" type="pres">
      <dgm:prSet presAssocID="{1EA8679B-4BCB-44A0-89C1-4C68C6BDDEC1}" presName="descendantText" presStyleLbl="alignAccFollowNode1" presStyleIdx="2" presStyleCnt="3" custScaleY="102080">
        <dgm:presLayoutVars>
          <dgm:bulletEnabled val="1"/>
        </dgm:presLayoutVars>
      </dgm:prSet>
      <dgm:spPr/>
    </dgm:pt>
  </dgm:ptLst>
  <dgm:cxnLst>
    <dgm:cxn modelId="{B80B2E06-0161-4DFC-82B0-B36D7A12E3CC}" type="presOf" srcId="{F31EE51A-E63E-440B-9444-F8E84005F139}" destId="{EE15BC13-A562-4D50-9ADC-F6A14CDDA774}" srcOrd="0" destOrd="0" presId="urn:microsoft.com/office/officeart/2005/8/layout/vList5"/>
    <dgm:cxn modelId="{8EA69513-1C33-4ADC-9346-3F43DFE7C9D3}" srcId="{262EBF71-AABA-4177-A53B-C05860172684}" destId="{F034BAC2-BF12-468F-83C9-AA74690B3DD6}" srcOrd="0" destOrd="0" parTransId="{597E968B-D10F-456F-8BD0-9388965204CF}" sibTransId="{209A58BD-8A8C-487D-9238-745C0C8B28BB}"/>
    <dgm:cxn modelId="{A50B1214-C9FE-4AC4-8207-52FFD588BD1C}" srcId="{762BCD2F-DDD8-4938-A4D4-41223C4D3121}" destId="{1EA8679B-4BCB-44A0-89C1-4C68C6BDDEC1}" srcOrd="2" destOrd="0" parTransId="{E993857B-BAFA-4D97-A160-22B782C173B1}" sibTransId="{8585D0B1-1505-4342-AD3F-3BADFD56C344}"/>
    <dgm:cxn modelId="{84DC0231-32E2-4D35-9F00-6F30F7578EC0}" type="presOf" srcId="{8F36ED96-A842-4425-B147-F6F29BC38E2B}" destId="{E980C72D-64F1-4E1A-A0A8-00E5465CF1C5}" srcOrd="0" destOrd="1" presId="urn:microsoft.com/office/officeart/2005/8/layout/vList5"/>
    <dgm:cxn modelId="{C631F540-874E-4D06-8911-DCB593FF38FF}" srcId="{1EA8679B-4BCB-44A0-89C1-4C68C6BDDEC1}" destId="{123EAB86-F653-43F8-BB85-ED7FC610A733}" srcOrd="1" destOrd="0" parTransId="{9262E0B4-151B-4373-8D14-ED8F12CE2B02}" sibTransId="{3462E4C8-0C73-4D5F-8167-DF3AD313CA8D}"/>
    <dgm:cxn modelId="{ABF05544-F0DE-490B-AE25-7C1C069CEFCD}" type="presOf" srcId="{262EBF71-AABA-4177-A53B-C05860172684}" destId="{06285266-2EDC-4215-BE78-99758E315904}" srcOrd="0" destOrd="0" presId="urn:microsoft.com/office/officeart/2005/8/layout/vList5"/>
    <dgm:cxn modelId="{7939464A-11BB-40EB-9628-D9175666C48E}" type="presOf" srcId="{88DC0CD5-1139-48ED-B83C-FCDB2E86D391}" destId="{698D5D24-B5E7-4155-9BF0-D045A995C0A1}" srcOrd="0" destOrd="0" presId="urn:microsoft.com/office/officeart/2005/8/layout/vList5"/>
    <dgm:cxn modelId="{EA2D724A-5EF3-4316-8586-BB7DBD08868A}" type="presOf" srcId="{123EAB86-F653-43F8-BB85-ED7FC610A733}" destId="{698D5D24-B5E7-4155-9BF0-D045A995C0A1}" srcOrd="0" destOrd="1" presId="urn:microsoft.com/office/officeart/2005/8/layout/vList5"/>
    <dgm:cxn modelId="{4A355153-36D2-479B-8383-FCB7C87A3545}" srcId="{262EBF71-AABA-4177-A53B-C05860172684}" destId="{8F36ED96-A842-4425-B147-F6F29BC38E2B}" srcOrd="1" destOrd="0" parTransId="{E929175E-309D-4105-870C-022CBBFD1153}" sibTransId="{9753E2D0-9B03-41B1-BCDA-FD073750D07F}"/>
    <dgm:cxn modelId="{8E4C1674-22D3-434C-85B8-6B8F4679AAD1}" srcId="{762BCD2F-DDD8-4938-A4D4-41223C4D3121}" destId="{262EBF71-AABA-4177-A53B-C05860172684}" srcOrd="1" destOrd="0" parTransId="{F0426B5F-A8F2-4D0B-AE14-AA178E6F27C5}" sibTransId="{0FA28129-D7DC-4D98-9954-0A56AAEC781C}"/>
    <dgm:cxn modelId="{39BDAD81-E31F-45CB-A879-D81F3D20F850}" type="presOf" srcId="{9E6CF2F6-746C-4F0C-BCFF-F5C07397971E}" destId="{D91CBFF7-B976-4C83-A245-AD4699E0587D}" srcOrd="0" destOrd="1" presId="urn:microsoft.com/office/officeart/2005/8/layout/vList5"/>
    <dgm:cxn modelId="{1523438C-8A6E-4B7B-9623-92788D2A4464}" type="presOf" srcId="{762BCD2F-DDD8-4938-A4D4-41223C4D3121}" destId="{27C4AAFF-157A-4799-8B18-3211B4A3A2DB}" srcOrd="0" destOrd="0" presId="urn:microsoft.com/office/officeart/2005/8/layout/vList5"/>
    <dgm:cxn modelId="{44485791-3D81-4515-B061-9DBD5D1B6407}" type="presOf" srcId="{1EA8679B-4BCB-44A0-89C1-4C68C6BDDEC1}" destId="{0B75E237-590C-45EA-A34A-1D733603A47F}" srcOrd="0" destOrd="0" presId="urn:microsoft.com/office/officeart/2005/8/layout/vList5"/>
    <dgm:cxn modelId="{6ED56298-AF54-4B08-81C4-9F30B600574D}" srcId="{F31EE51A-E63E-440B-9444-F8E84005F139}" destId="{9E6CF2F6-746C-4F0C-BCFF-F5C07397971E}" srcOrd="1" destOrd="0" parTransId="{88DA90F5-8AF7-4FAD-ACF8-0C4A162F9E5C}" sibTransId="{21C62112-CC12-438B-B534-1C10AA2610A8}"/>
    <dgm:cxn modelId="{F105A7A9-FF1E-4D01-8A0C-E1477C9A72C6}" srcId="{F31EE51A-E63E-440B-9444-F8E84005F139}" destId="{FD530967-FD0C-4AE9-B5E4-B56D6085AF33}" srcOrd="0" destOrd="0" parTransId="{C5A610D1-25AB-456A-8791-0988E384E394}" sibTransId="{248F5A39-E764-4143-8162-E101E0041CFA}"/>
    <dgm:cxn modelId="{D93609B2-BA90-4801-9C21-519C7820136D}" type="presOf" srcId="{189EB28B-2EB9-4E8F-B259-31C1E159B8D3}" destId="{698D5D24-B5E7-4155-9BF0-D045A995C0A1}" srcOrd="0" destOrd="2" presId="urn:microsoft.com/office/officeart/2005/8/layout/vList5"/>
    <dgm:cxn modelId="{561EC7B2-EDB1-4D67-A10E-A8A431D9CAB9}" srcId="{762BCD2F-DDD8-4938-A4D4-41223C4D3121}" destId="{F31EE51A-E63E-440B-9444-F8E84005F139}" srcOrd="0" destOrd="0" parTransId="{AB7C8909-EB02-4853-A965-D31522FF6605}" sibTransId="{B4BBF463-A7DE-4FE4-A4BF-4CE3CF722AB4}"/>
    <dgm:cxn modelId="{277ED5B4-FB76-4615-BCE1-F8C37B47B8B3}" srcId="{1EA8679B-4BCB-44A0-89C1-4C68C6BDDEC1}" destId="{189EB28B-2EB9-4E8F-B259-31C1E159B8D3}" srcOrd="2" destOrd="0" parTransId="{1BD0995B-35A9-45B5-9021-66E669228295}" sibTransId="{2D0E280E-6650-4AB4-AE20-8639D6F97B06}"/>
    <dgm:cxn modelId="{F32EA3C7-3653-40E6-9EA9-6C1D5E2CA078}" type="presOf" srcId="{FD530967-FD0C-4AE9-B5E4-B56D6085AF33}" destId="{D91CBFF7-B976-4C83-A245-AD4699E0587D}" srcOrd="0" destOrd="0" presId="urn:microsoft.com/office/officeart/2005/8/layout/vList5"/>
    <dgm:cxn modelId="{9ACCE4CA-47B3-4076-8D91-0EDC90B8054C}" srcId="{1EA8679B-4BCB-44A0-89C1-4C68C6BDDEC1}" destId="{88DC0CD5-1139-48ED-B83C-FCDB2E86D391}" srcOrd="0" destOrd="0" parTransId="{6B435B2D-35DC-434B-8849-030E6577F20F}" sibTransId="{628C228B-04E7-4B23-AC3C-4B914C2387D5}"/>
    <dgm:cxn modelId="{32EC70F5-3456-4E87-98CE-EB46AC4732BD}" type="presOf" srcId="{F034BAC2-BF12-468F-83C9-AA74690B3DD6}" destId="{E980C72D-64F1-4E1A-A0A8-00E5465CF1C5}" srcOrd="0" destOrd="0" presId="urn:microsoft.com/office/officeart/2005/8/layout/vList5"/>
    <dgm:cxn modelId="{9996FB0B-6309-44F7-B3F8-75751CEC665F}" type="presParOf" srcId="{27C4AAFF-157A-4799-8B18-3211B4A3A2DB}" destId="{888A9A7A-5F14-4564-B327-75608CCCFB0C}" srcOrd="0" destOrd="0" presId="urn:microsoft.com/office/officeart/2005/8/layout/vList5"/>
    <dgm:cxn modelId="{ADE4D108-9B12-47D4-A0C9-207E78D48E19}" type="presParOf" srcId="{888A9A7A-5F14-4564-B327-75608CCCFB0C}" destId="{EE15BC13-A562-4D50-9ADC-F6A14CDDA774}" srcOrd="0" destOrd="0" presId="urn:microsoft.com/office/officeart/2005/8/layout/vList5"/>
    <dgm:cxn modelId="{B2D56DC8-2609-4A2F-B75D-61FDAD8FBD47}" type="presParOf" srcId="{888A9A7A-5F14-4564-B327-75608CCCFB0C}" destId="{D91CBFF7-B976-4C83-A245-AD4699E0587D}" srcOrd="1" destOrd="0" presId="urn:microsoft.com/office/officeart/2005/8/layout/vList5"/>
    <dgm:cxn modelId="{2EEEAC89-A686-4732-8E71-48093201CF3C}" type="presParOf" srcId="{27C4AAFF-157A-4799-8B18-3211B4A3A2DB}" destId="{41C5B709-2678-401B-B966-31A6597D48BC}" srcOrd="1" destOrd="0" presId="urn:microsoft.com/office/officeart/2005/8/layout/vList5"/>
    <dgm:cxn modelId="{AED56529-8738-4DAA-9264-EFA9AAFF5C63}" type="presParOf" srcId="{27C4AAFF-157A-4799-8B18-3211B4A3A2DB}" destId="{A38C0D27-D0AD-4F03-8183-F1C7361E6BDF}" srcOrd="2" destOrd="0" presId="urn:microsoft.com/office/officeart/2005/8/layout/vList5"/>
    <dgm:cxn modelId="{D0C568B0-86A0-450B-863C-D5BEB8BCA290}" type="presParOf" srcId="{A38C0D27-D0AD-4F03-8183-F1C7361E6BDF}" destId="{06285266-2EDC-4215-BE78-99758E315904}" srcOrd="0" destOrd="0" presId="urn:microsoft.com/office/officeart/2005/8/layout/vList5"/>
    <dgm:cxn modelId="{4762BB80-7CB9-471C-9ED4-36F82392A0B3}" type="presParOf" srcId="{A38C0D27-D0AD-4F03-8183-F1C7361E6BDF}" destId="{E980C72D-64F1-4E1A-A0A8-00E5465CF1C5}" srcOrd="1" destOrd="0" presId="urn:microsoft.com/office/officeart/2005/8/layout/vList5"/>
    <dgm:cxn modelId="{F45D1A05-A067-440E-B66C-8912FD4F70DF}" type="presParOf" srcId="{27C4AAFF-157A-4799-8B18-3211B4A3A2DB}" destId="{71381F30-44B3-4A22-BA64-AB0B8DA397D1}" srcOrd="3" destOrd="0" presId="urn:microsoft.com/office/officeart/2005/8/layout/vList5"/>
    <dgm:cxn modelId="{C0005BB6-3C9C-48D2-B761-20BD09A60A64}" type="presParOf" srcId="{27C4AAFF-157A-4799-8B18-3211B4A3A2DB}" destId="{FD8A5779-0732-4465-8232-4E79C93E9AB5}" srcOrd="4" destOrd="0" presId="urn:microsoft.com/office/officeart/2005/8/layout/vList5"/>
    <dgm:cxn modelId="{57F5D172-8ED3-42FD-BD54-CE11E6873CB5}" type="presParOf" srcId="{FD8A5779-0732-4465-8232-4E79C93E9AB5}" destId="{0B75E237-590C-45EA-A34A-1D733603A47F}" srcOrd="0" destOrd="0" presId="urn:microsoft.com/office/officeart/2005/8/layout/vList5"/>
    <dgm:cxn modelId="{12A9E745-70F5-4D5E-A04E-FCC3B34440C6}" type="presParOf" srcId="{FD8A5779-0732-4465-8232-4E79C93E9AB5}" destId="{698D5D24-B5E7-4155-9BF0-D045A995C0A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E8B485-2720-43DC-9E9F-2FB16B8CDAB5}"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en-US"/>
        </a:p>
      </dgm:t>
    </dgm:pt>
    <dgm:pt modelId="{F3A4C7DB-F97B-41A5-BD5A-5A7DBECCD7BB}">
      <dgm:prSet phldrT="[Text]"/>
      <dgm:spPr/>
      <dgm:t>
        <a:bodyPr/>
        <a:lstStyle/>
        <a:p>
          <a:r>
            <a:rPr lang="en-US" dirty="0"/>
            <a:t>HRA completed*</a:t>
          </a:r>
        </a:p>
      </dgm:t>
    </dgm:pt>
    <dgm:pt modelId="{0CA1683F-EDD0-4C1D-85BF-AB9DDF5CAA07}" type="parTrans" cxnId="{DAD8FE0A-8E00-479E-B604-E2A03A147B0A}">
      <dgm:prSet/>
      <dgm:spPr/>
      <dgm:t>
        <a:bodyPr/>
        <a:lstStyle/>
        <a:p>
          <a:endParaRPr lang="en-US"/>
        </a:p>
      </dgm:t>
    </dgm:pt>
    <dgm:pt modelId="{744749CB-CA1F-41C1-B697-81B0DC1C9562}" type="sibTrans" cxnId="{DAD8FE0A-8E00-479E-B604-E2A03A147B0A}">
      <dgm:prSet/>
      <dgm:spPr/>
      <dgm:t>
        <a:bodyPr/>
        <a:lstStyle/>
        <a:p>
          <a:endParaRPr lang="en-US"/>
        </a:p>
      </dgm:t>
    </dgm:pt>
    <dgm:pt modelId="{F43DA644-6133-4ADB-AF8F-4F1937024200}">
      <dgm:prSet phldrT="[Text]"/>
      <dgm:spPr/>
      <dgm:t>
        <a:bodyPr/>
        <a:lstStyle/>
        <a:p>
          <a:r>
            <a:rPr lang="en-US" dirty="0"/>
            <a:t>ICP developed*</a:t>
          </a:r>
        </a:p>
      </dgm:t>
    </dgm:pt>
    <dgm:pt modelId="{605A6A82-9D44-42D5-9BB6-C0DAF2F890C8}" type="parTrans" cxnId="{5B430302-75D0-4D39-B28C-53F32003CFEF}">
      <dgm:prSet/>
      <dgm:spPr/>
      <dgm:t>
        <a:bodyPr/>
        <a:lstStyle/>
        <a:p>
          <a:endParaRPr lang="en-US"/>
        </a:p>
      </dgm:t>
    </dgm:pt>
    <dgm:pt modelId="{53348C8E-AC3A-4FE8-B8D6-98FF7DF3A061}" type="sibTrans" cxnId="{5B430302-75D0-4D39-B28C-53F32003CFEF}">
      <dgm:prSet/>
      <dgm:spPr/>
      <dgm:t>
        <a:bodyPr/>
        <a:lstStyle/>
        <a:p>
          <a:endParaRPr lang="en-US"/>
        </a:p>
      </dgm:t>
    </dgm:pt>
    <dgm:pt modelId="{E673DF7A-94BB-4EB0-83F9-0E59B6B8571C}">
      <dgm:prSet phldrT="[Text]"/>
      <dgm:spPr/>
      <dgm:t>
        <a:bodyPr/>
        <a:lstStyle/>
        <a:p>
          <a:r>
            <a:rPr lang="en-US" dirty="0"/>
            <a:t>ICT identified</a:t>
          </a:r>
        </a:p>
      </dgm:t>
    </dgm:pt>
    <dgm:pt modelId="{890D2981-ACC3-446F-83E2-8955D8E115B2}" type="parTrans" cxnId="{AD4097EC-4E7D-4B0C-AA93-648FA66E8AFB}">
      <dgm:prSet/>
      <dgm:spPr/>
      <dgm:t>
        <a:bodyPr/>
        <a:lstStyle/>
        <a:p>
          <a:endParaRPr lang="en-US"/>
        </a:p>
      </dgm:t>
    </dgm:pt>
    <dgm:pt modelId="{EC866F96-EBCF-4425-8541-48746DED53B1}" type="sibTrans" cxnId="{AD4097EC-4E7D-4B0C-AA93-648FA66E8AFB}">
      <dgm:prSet/>
      <dgm:spPr/>
      <dgm:t>
        <a:bodyPr/>
        <a:lstStyle/>
        <a:p>
          <a:endParaRPr lang="en-US"/>
        </a:p>
      </dgm:t>
    </dgm:pt>
    <dgm:pt modelId="{827DEAD0-051C-4B22-A88B-3683054DAB18}">
      <dgm:prSet phldrT="[Text]"/>
      <dgm:spPr/>
      <dgm:t>
        <a:bodyPr/>
        <a:lstStyle/>
        <a:p>
          <a:r>
            <a:rPr lang="en-US" dirty="0"/>
            <a:t>ICP implemented</a:t>
          </a:r>
        </a:p>
      </dgm:t>
    </dgm:pt>
    <dgm:pt modelId="{238CB9BB-E40E-4114-8B9A-E88A4B97223C}" type="parTrans" cxnId="{5D6DFAA1-02AE-4221-B7AB-FF5DE0A5367D}">
      <dgm:prSet/>
      <dgm:spPr/>
      <dgm:t>
        <a:bodyPr/>
        <a:lstStyle/>
        <a:p>
          <a:endParaRPr lang="en-US"/>
        </a:p>
      </dgm:t>
    </dgm:pt>
    <dgm:pt modelId="{98A443B4-B1E2-4318-ACDC-C494CD931FC8}" type="sibTrans" cxnId="{5D6DFAA1-02AE-4221-B7AB-FF5DE0A5367D}">
      <dgm:prSet/>
      <dgm:spPr/>
      <dgm:t>
        <a:bodyPr/>
        <a:lstStyle/>
        <a:p>
          <a:endParaRPr lang="en-US"/>
        </a:p>
      </dgm:t>
    </dgm:pt>
    <dgm:pt modelId="{55061FBD-040A-4CAF-B553-27C94FC2C496}">
      <dgm:prSet phldrT="[Text]"/>
      <dgm:spPr/>
      <dgm:t>
        <a:bodyPr/>
        <a:lstStyle/>
        <a:p>
          <a:r>
            <a:rPr lang="en-US" dirty="0"/>
            <a:t>Member support during care transitions</a:t>
          </a:r>
        </a:p>
      </dgm:t>
    </dgm:pt>
    <dgm:pt modelId="{62A13B3D-6934-48AE-97CD-529A0E8D85B3}" type="parTrans" cxnId="{C45F37FE-D55E-411D-A60C-5FAE1DA179A4}">
      <dgm:prSet/>
      <dgm:spPr/>
      <dgm:t>
        <a:bodyPr/>
        <a:lstStyle/>
        <a:p>
          <a:endParaRPr lang="en-US"/>
        </a:p>
      </dgm:t>
    </dgm:pt>
    <dgm:pt modelId="{3B865DA6-2EDA-4968-828B-6FF37AC55E46}" type="sibTrans" cxnId="{C45F37FE-D55E-411D-A60C-5FAE1DA179A4}">
      <dgm:prSet/>
      <dgm:spPr/>
      <dgm:t>
        <a:bodyPr/>
        <a:lstStyle/>
        <a:p>
          <a:endParaRPr lang="en-US"/>
        </a:p>
      </dgm:t>
    </dgm:pt>
    <dgm:pt modelId="{6DBD520A-5E32-48E0-AAC6-144178116632}">
      <dgm:prSet phldrT="[Text]"/>
      <dgm:spPr/>
      <dgm:t>
        <a:bodyPr/>
        <a:lstStyle/>
        <a:p>
          <a:r>
            <a:rPr lang="en-US" dirty="0"/>
            <a:t>ICP updated as needs change</a:t>
          </a:r>
        </a:p>
      </dgm:t>
    </dgm:pt>
    <dgm:pt modelId="{6DE516DA-3DCC-45EE-BE61-55549694D8C1}" type="parTrans" cxnId="{B09A6094-DA69-4E8E-8E4B-54AC1A8FD221}">
      <dgm:prSet/>
      <dgm:spPr/>
      <dgm:t>
        <a:bodyPr/>
        <a:lstStyle/>
        <a:p>
          <a:endParaRPr lang="en-US"/>
        </a:p>
      </dgm:t>
    </dgm:pt>
    <dgm:pt modelId="{D3583EE2-84DD-4ACA-831D-CDAB841F38DB}" type="sibTrans" cxnId="{B09A6094-DA69-4E8E-8E4B-54AC1A8FD221}">
      <dgm:prSet/>
      <dgm:spPr/>
      <dgm:t>
        <a:bodyPr/>
        <a:lstStyle/>
        <a:p>
          <a:endParaRPr lang="en-US"/>
        </a:p>
      </dgm:t>
    </dgm:pt>
    <dgm:pt modelId="{0F329328-2405-4465-A00F-5DCA3EAB4A4B}" type="pres">
      <dgm:prSet presAssocID="{14E8B485-2720-43DC-9E9F-2FB16B8CDAB5}" presName="Name0" presStyleCnt="0">
        <dgm:presLayoutVars>
          <dgm:dir/>
          <dgm:resizeHandles val="exact"/>
        </dgm:presLayoutVars>
      </dgm:prSet>
      <dgm:spPr/>
    </dgm:pt>
    <dgm:pt modelId="{F1F7891E-F815-4430-BB5C-2DE1B78A8BA7}" type="pres">
      <dgm:prSet presAssocID="{14E8B485-2720-43DC-9E9F-2FB16B8CDAB5}" presName="cycle" presStyleCnt="0"/>
      <dgm:spPr/>
    </dgm:pt>
    <dgm:pt modelId="{D48C2BB0-EA53-47E0-87E0-97E7D5699B52}" type="pres">
      <dgm:prSet presAssocID="{F3A4C7DB-F97B-41A5-BD5A-5A7DBECCD7BB}" presName="nodeFirstNode" presStyleLbl="node1" presStyleIdx="0" presStyleCnt="6">
        <dgm:presLayoutVars>
          <dgm:bulletEnabled val="1"/>
        </dgm:presLayoutVars>
      </dgm:prSet>
      <dgm:spPr/>
    </dgm:pt>
    <dgm:pt modelId="{4F0B7574-7C85-4D7F-AF89-94B12823CE02}" type="pres">
      <dgm:prSet presAssocID="{744749CB-CA1F-41C1-B697-81B0DC1C9562}" presName="sibTransFirstNode" presStyleLbl="bgShp" presStyleIdx="0" presStyleCnt="1"/>
      <dgm:spPr/>
    </dgm:pt>
    <dgm:pt modelId="{DF174BA6-0F8B-496D-8EB5-B7AA106DDD40}" type="pres">
      <dgm:prSet presAssocID="{F43DA644-6133-4ADB-AF8F-4F1937024200}" presName="nodeFollowingNodes" presStyleLbl="node1" presStyleIdx="1" presStyleCnt="6">
        <dgm:presLayoutVars>
          <dgm:bulletEnabled val="1"/>
        </dgm:presLayoutVars>
      </dgm:prSet>
      <dgm:spPr/>
    </dgm:pt>
    <dgm:pt modelId="{1DCEC1A0-F34B-4DC1-B4A0-74F3B6E49FAE}" type="pres">
      <dgm:prSet presAssocID="{E673DF7A-94BB-4EB0-83F9-0E59B6B8571C}" presName="nodeFollowingNodes" presStyleLbl="node1" presStyleIdx="2" presStyleCnt="6">
        <dgm:presLayoutVars>
          <dgm:bulletEnabled val="1"/>
        </dgm:presLayoutVars>
      </dgm:prSet>
      <dgm:spPr/>
    </dgm:pt>
    <dgm:pt modelId="{B2A6B7AA-1A6A-4298-A573-9BFEA91B53AE}" type="pres">
      <dgm:prSet presAssocID="{827DEAD0-051C-4B22-A88B-3683054DAB18}" presName="nodeFollowingNodes" presStyleLbl="node1" presStyleIdx="3" presStyleCnt="6">
        <dgm:presLayoutVars>
          <dgm:bulletEnabled val="1"/>
        </dgm:presLayoutVars>
      </dgm:prSet>
      <dgm:spPr/>
    </dgm:pt>
    <dgm:pt modelId="{1AD06E24-4395-4CC8-ABBD-90E65A31B629}" type="pres">
      <dgm:prSet presAssocID="{55061FBD-040A-4CAF-B553-27C94FC2C496}" presName="nodeFollowingNodes" presStyleLbl="node1" presStyleIdx="4" presStyleCnt="6">
        <dgm:presLayoutVars>
          <dgm:bulletEnabled val="1"/>
        </dgm:presLayoutVars>
      </dgm:prSet>
      <dgm:spPr/>
    </dgm:pt>
    <dgm:pt modelId="{3DEF0C91-5ECF-4075-9B84-6DBABBB5DA45}" type="pres">
      <dgm:prSet presAssocID="{6DBD520A-5E32-48E0-AAC6-144178116632}" presName="nodeFollowingNodes" presStyleLbl="node1" presStyleIdx="5" presStyleCnt="6">
        <dgm:presLayoutVars>
          <dgm:bulletEnabled val="1"/>
        </dgm:presLayoutVars>
      </dgm:prSet>
      <dgm:spPr/>
    </dgm:pt>
  </dgm:ptLst>
  <dgm:cxnLst>
    <dgm:cxn modelId="{5B430302-75D0-4D39-B28C-53F32003CFEF}" srcId="{14E8B485-2720-43DC-9E9F-2FB16B8CDAB5}" destId="{F43DA644-6133-4ADB-AF8F-4F1937024200}" srcOrd="1" destOrd="0" parTransId="{605A6A82-9D44-42D5-9BB6-C0DAF2F890C8}" sibTransId="{53348C8E-AC3A-4FE8-B8D6-98FF7DF3A061}"/>
    <dgm:cxn modelId="{DAD8FE0A-8E00-479E-B604-E2A03A147B0A}" srcId="{14E8B485-2720-43DC-9E9F-2FB16B8CDAB5}" destId="{F3A4C7DB-F97B-41A5-BD5A-5A7DBECCD7BB}" srcOrd="0" destOrd="0" parTransId="{0CA1683F-EDD0-4C1D-85BF-AB9DDF5CAA07}" sibTransId="{744749CB-CA1F-41C1-B697-81B0DC1C9562}"/>
    <dgm:cxn modelId="{B157752A-4F3D-4BA6-865B-ACE110CC0D34}" type="presOf" srcId="{F3A4C7DB-F97B-41A5-BD5A-5A7DBECCD7BB}" destId="{D48C2BB0-EA53-47E0-87E0-97E7D5699B52}" srcOrd="0" destOrd="0" presId="urn:microsoft.com/office/officeart/2005/8/layout/cycle3"/>
    <dgm:cxn modelId="{5679D92B-DF09-4E20-A3C9-D57A97D9920A}" type="presOf" srcId="{14E8B485-2720-43DC-9E9F-2FB16B8CDAB5}" destId="{0F329328-2405-4465-A00F-5DCA3EAB4A4B}" srcOrd="0" destOrd="0" presId="urn:microsoft.com/office/officeart/2005/8/layout/cycle3"/>
    <dgm:cxn modelId="{7004DE44-179D-4FF8-B63A-11D0C353AF64}" type="presOf" srcId="{55061FBD-040A-4CAF-B553-27C94FC2C496}" destId="{1AD06E24-4395-4CC8-ABBD-90E65A31B629}" srcOrd="0" destOrd="0" presId="urn:microsoft.com/office/officeart/2005/8/layout/cycle3"/>
    <dgm:cxn modelId="{B244C547-1D7D-4857-9690-0404BDC40760}" type="presOf" srcId="{744749CB-CA1F-41C1-B697-81B0DC1C9562}" destId="{4F0B7574-7C85-4D7F-AF89-94B12823CE02}" srcOrd="0" destOrd="0" presId="urn:microsoft.com/office/officeart/2005/8/layout/cycle3"/>
    <dgm:cxn modelId="{8129EF4C-8325-4F59-BA6B-436977E3C9DA}" type="presOf" srcId="{E673DF7A-94BB-4EB0-83F9-0E59B6B8571C}" destId="{1DCEC1A0-F34B-4DC1-B4A0-74F3B6E49FAE}" srcOrd="0" destOrd="0" presId="urn:microsoft.com/office/officeart/2005/8/layout/cycle3"/>
    <dgm:cxn modelId="{B09A6094-DA69-4E8E-8E4B-54AC1A8FD221}" srcId="{14E8B485-2720-43DC-9E9F-2FB16B8CDAB5}" destId="{6DBD520A-5E32-48E0-AAC6-144178116632}" srcOrd="5" destOrd="0" parTransId="{6DE516DA-3DCC-45EE-BE61-55549694D8C1}" sibTransId="{D3583EE2-84DD-4ACA-831D-CDAB841F38DB}"/>
    <dgm:cxn modelId="{BA0AE49F-55DA-4B46-B528-E42B015ED01D}" type="presOf" srcId="{827DEAD0-051C-4B22-A88B-3683054DAB18}" destId="{B2A6B7AA-1A6A-4298-A573-9BFEA91B53AE}" srcOrd="0" destOrd="0" presId="urn:microsoft.com/office/officeart/2005/8/layout/cycle3"/>
    <dgm:cxn modelId="{5D6DFAA1-02AE-4221-B7AB-FF5DE0A5367D}" srcId="{14E8B485-2720-43DC-9E9F-2FB16B8CDAB5}" destId="{827DEAD0-051C-4B22-A88B-3683054DAB18}" srcOrd="3" destOrd="0" parTransId="{238CB9BB-E40E-4114-8B9A-E88A4B97223C}" sibTransId="{98A443B4-B1E2-4318-ACDC-C494CD931FC8}"/>
    <dgm:cxn modelId="{B2171EE7-FA14-477B-B704-5EB01D79A5DD}" type="presOf" srcId="{F43DA644-6133-4ADB-AF8F-4F1937024200}" destId="{DF174BA6-0F8B-496D-8EB5-B7AA106DDD40}" srcOrd="0" destOrd="0" presId="urn:microsoft.com/office/officeart/2005/8/layout/cycle3"/>
    <dgm:cxn modelId="{AD4097EC-4E7D-4B0C-AA93-648FA66E8AFB}" srcId="{14E8B485-2720-43DC-9E9F-2FB16B8CDAB5}" destId="{E673DF7A-94BB-4EB0-83F9-0E59B6B8571C}" srcOrd="2" destOrd="0" parTransId="{890D2981-ACC3-446F-83E2-8955D8E115B2}" sibTransId="{EC866F96-EBCF-4425-8541-48746DED53B1}"/>
    <dgm:cxn modelId="{1EF3E2F8-AD85-4192-A271-3411F5678574}" type="presOf" srcId="{6DBD520A-5E32-48E0-AAC6-144178116632}" destId="{3DEF0C91-5ECF-4075-9B84-6DBABBB5DA45}" srcOrd="0" destOrd="0" presId="urn:microsoft.com/office/officeart/2005/8/layout/cycle3"/>
    <dgm:cxn modelId="{C45F37FE-D55E-411D-A60C-5FAE1DA179A4}" srcId="{14E8B485-2720-43DC-9E9F-2FB16B8CDAB5}" destId="{55061FBD-040A-4CAF-B553-27C94FC2C496}" srcOrd="4" destOrd="0" parTransId="{62A13B3D-6934-48AE-97CD-529A0E8D85B3}" sibTransId="{3B865DA6-2EDA-4968-828B-6FF37AC55E46}"/>
    <dgm:cxn modelId="{DD3209B6-80B9-4ADD-AD22-B2D4630BBDD0}" type="presParOf" srcId="{0F329328-2405-4465-A00F-5DCA3EAB4A4B}" destId="{F1F7891E-F815-4430-BB5C-2DE1B78A8BA7}" srcOrd="0" destOrd="0" presId="urn:microsoft.com/office/officeart/2005/8/layout/cycle3"/>
    <dgm:cxn modelId="{65C32658-C6F8-41B5-93BC-71DC947652D9}" type="presParOf" srcId="{F1F7891E-F815-4430-BB5C-2DE1B78A8BA7}" destId="{D48C2BB0-EA53-47E0-87E0-97E7D5699B52}" srcOrd="0" destOrd="0" presId="urn:microsoft.com/office/officeart/2005/8/layout/cycle3"/>
    <dgm:cxn modelId="{923985EF-7703-4FCD-86DA-34FA54735696}" type="presParOf" srcId="{F1F7891E-F815-4430-BB5C-2DE1B78A8BA7}" destId="{4F0B7574-7C85-4D7F-AF89-94B12823CE02}" srcOrd="1" destOrd="0" presId="urn:microsoft.com/office/officeart/2005/8/layout/cycle3"/>
    <dgm:cxn modelId="{9B9E10C2-A4A1-4D9E-A6A7-CBB43FF95CA1}" type="presParOf" srcId="{F1F7891E-F815-4430-BB5C-2DE1B78A8BA7}" destId="{DF174BA6-0F8B-496D-8EB5-B7AA106DDD40}" srcOrd="2" destOrd="0" presId="urn:microsoft.com/office/officeart/2005/8/layout/cycle3"/>
    <dgm:cxn modelId="{5161054A-8651-474E-A861-5491BA19EC6F}" type="presParOf" srcId="{F1F7891E-F815-4430-BB5C-2DE1B78A8BA7}" destId="{1DCEC1A0-F34B-4DC1-B4A0-74F3B6E49FAE}" srcOrd="3" destOrd="0" presId="urn:microsoft.com/office/officeart/2005/8/layout/cycle3"/>
    <dgm:cxn modelId="{469C2187-6201-4766-90DF-4B4FCE11C44E}" type="presParOf" srcId="{F1F7891E-F815-4430-BB5C-2DE1B78A8BA7}" destId="{B2A6B7AA-1A6A-4298-A573-9BFEA91B53AE}" srcOrd="4" destOrd="0" presId="urn:microsoft.com/office/officeart/2005/8/layout/cycle3"/>
    <dgm:cxn modelId="{148E0FC4-A35C-4905-8359-D8CDEF3ED10B}" type="presParOf" srcId="{F1F7891E-F815-4430-BB5C-2DE1B78A8BA7}" destId="{1AD06E24-4395-4CC8-ABBD-90E65A31B629}" srcOrd="5" destOrd="0" presId="urn:microsoft.com/office/officeart/2005/8/layout/cycle3"/>
    <dgm:cxn modelId="{9842EBB0-054A-44FB-951F-31C01DBC30B0}" type="presParOf" srcId="{F1F7891E-F815-4430-BB5C-2DE1B78A8BA7}" destId="{3DEF0C91-5ECF-4075-9B84-6DBABBB5DA45}"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95D769-29B4-4621-8ADC-31AD1B359B4C}" type="doc">
      <dgm:prSet loTypeId="urn:microsoft.com/office/officeart/2005/8/layout/radial6" loCatId="relationship" qsTypeId="urn:microsoft.com/office/officeart/2005/8/quickstyle/simple1" qsCatId="simple" csTypeId="urn:microsoft.com/office/officeart/2005/8/colors/accent4_1" csCatId="accent4" phldr="1"/>
      <dgm:spPr/>
      <dgm:t>
        <a:bodyPr/>
        <a:lstStyle/>
        <a:p>
          <a:endParaRPr lang="en-US"/>
        </a:p>
      </dgm:t>
    </dgm:pt>
    <dgm:pt modelId="{B9869221-9884-44DB-81DA-3E9D01B9D6A7}">
      <dgm:prSet phldrT="[Text]"/>
      <dgm:spPr/>
      <dgm:t>
        <a:bodyPr/>
        <a:lstStyle/>
        <a:p>
          <a:r>
            <a:rPr lang="en-US" dirty="0"/>
            <a:t>Member</a:t>
          </a:r>
        </a:p>
      </dgm:t>
    </dgm:pt>
    <dgm:pt modelId="{2AA9C598-C88D-4C31-8D11-2A3B05A74BF0}" type="parTrans" cxnId="{5336C576-1327-4FCE-804C-EC70F8D94F17}">
      <dgm:prSet/>
      <dgm:spPr/>
      <dgm:t>
        <a:bodyPr/>
        <a:lstStyle/>
        <a:p>
          <a:endParaRPr lang="en-US"/>
        </a:p>
      </dgm:t>
    </dgm:pt>
    <dgm:pt modelId="{07794C10-D091-4107-A1CA-59983EC21876}" type="sibTrans" cxnId="{5336C576-1327-4FCE-804C-EC70F8D94F17}">
      <dgm:prSet/>
      <dgm:spPr/>
      <dgm:t>
        <a:bodyPr/>
        <a:lstStyle/>
        <a:p>
          <a:endParaRPr lang="en-US"/>
        </a:p>
      </dgm:t>
    </dgm:pt>
    <dgm:pt modelId="{D7FC55E2-BD5B-4E0A-911E-885B2F2B1A21}">
      <dgm:prSet phldrT="[Text]"/>
      <dgm:spPr/>
      <dgm:t>
        <a:bodyPr/>
        <a:lstStyle/>
        <a:p>
          <a:r>
            <a:rPr lang="en-US" dirty="0"/>
            <a:t>Health Coach </a:t>
          </a:r>
        </a:p>
      </dgm:t>
    </dgm:pt>
    <dgm:pt modelId="{D6ED52CA-D3C2-4BCE-8E74-188557E20CF3}" type="parTrans" cxnId="{C4152D1E-5BF4-4C63-9C36-A460334E17E8}">
      <dgm:prSet/>
      <dgm:spPr/>
      <dgm:t>
        <a:bodyPr/>
        <a:lstStyle/>
        <a:p>
          <a:endParaRPr lang="en-US"/>
        </a:p>
      </dgm:t>
    </dgm:pt>
    <dgm:pt modelId="{D213FDD2-F919-4148-82A2-498FE2261E7F}" type="sibTrans" cxnId="{C4152D1E-5BF4-4C63-9C36-A460334E17E8}">
      <dgm:prSet/>
      <dgm:spPr/>
      <dgm:t>
        <a:bodyPr/>
        <a:lstStyle/>
        <a:p>
          <a:endParaRPr lang="en-US"/>
        </a:p>
      </dgm:t>
    </dgm:pt>
    <dgm:pt modelId="{36D6DC4E-A397-4C81-82CC-A714DA693B36}">
      <dgm:prSet phldrT="[Text]"/>
      <dgm:spPr/>
      <dgm:t>
        <a:bodyPr/>
        <a:lstStyle/>
        <a:p>
          <a:r>
            <a:rPr lang="en-US" dirty="0"/>
            <a:t>PCP</a:t>
          </a:r>
        </a:p>
      </dgm:t>
    </dgm:pt>
    <dgm:pt modelId="{CB61CB4E-EC08-482B-855A-D617ED00C830}" type="parTrans" cxnId="{F6CC0294-0B76-4DB2-BB2B-5D6ACD6F0C79}">
      <dgm:prSet/>
      <dgm:spPr/>
      <dgm:t>
        <a:bodyPr/>
        <a:lstStyle/>
        <a:p>
          <a:endParaRPr lang="en-US"/>
        </a:p>
      </dgm:t>
    </dgm:pt>
    <dgm:pt modelId="{7C0D78B9-E79A-42A6-8D0A-2F031597A3CC}" type="sibTrans" cxnId="{F6CC0294-0B76-4DB2-BB2B-5D6ACD6F0C79}">
      <dgm:prSet/>
      <dgm:spPr/>
      <dgm:t>
        <a:bodyPr/>
        <a:lstStyle/>
        <a:p>
          <a:endParaRPr lang="en-US"/>
        </a:p>
      </dgm:t>
    </dgm:pt>
    <dgm:pt modelId="{6D0CFBDE-99C1-4725-8C54-11FE2AE4EC42}">
      <dgm:prSet phldrT="[Text]"/>
      <dgm:spPr/>
      <dgm:t>
        <a:bodyPr/>
        <a:lstStyle/>
        <a:p>
          <a:r>
            <a:rPr lang="en-US" dirty="0"/>
            <a:t>Specialist</a:t>
          </a:r>
        </a:p>
      </dgm:t>
    </dgm:pt>
    <dgm:pt modelId="{A105449F-DBF7-4678-8D13-52FFEF30DB68}" type="parTrans" cxnId="{EF26D187-4FAE-45B9-9D25-7A5D798D9C32}">
      <dgm:prSet/>
      <dgm:spPr/>
      <dgm:t>
        <a:bodyPr/>
        <a:lstStyle/>
        <a:p>
          <a:endParaRPr lang="en-US"/>
        </a:p>
      </dgm:t>
    </dgm:pt>
    <dgm:pt modelId="{11D91781-0169-412C-8B6D-E4C53F4E5F6D}" type="sibTrans" cxnId="{EF26D187-4FAE-45B9-9D25-7A5D798D9C32}">
      <dgm:prSet/>
      <dgm:spPr/>
      <dgm:t>
        <a:bodyPr/>
        <a:lstStyle/>
        <a:p>
          <a:endParaRPr lang="en-US"/>
        </a:p>
      </dgm:t>
    </dgm:pt>
    <dgm:pt modelId="{275F2104-ACE4-4686-BA7B-B561FECB8CC7}">
      <dgm:prSet phldrT="[Text]"/>
      <dgm:spPr/>
      <dgm:t>
        <a:bodyPr/>
        <a:lstStyle/>
        <a:p>
          <a:r>
            <a:rPr lang="en-US" dirty="0"/>
            <a:t>Behavioral Health</a:t>
          </a:r>
        </a:p>
      </dgm:t>
    </dgm:pt>
    <dgm:pt modelId="{605EE87F-2B97-4C4F-A791-F85D0FD9C3DD}" type="parTrans" cxnId="{2DBAB498-974B-4F28-B1AE-48D2A47198C8}">
      <dgm:prSet/>
      <dgm:spPr/>
      <dgm:t>
        <a:bodyPr/>
        <a:lstStyle/>
        <a:p>
          <a:endParaRPr lang="en-US"/>
        </a:p>
      </dgm:t>
    </dgm:pt>
    <dgm:pt modelId="{D3C5C505-5ADB-444C-9F25-F0784C60E564}" type="sibTrans" cxnId="{2DBAB498-974B-4F28-B1AE-48D2A47198C8}">
      <dgm:prSet/>
      <dgm:spPr/>
      <dgm:t>
        <a:bodyPr/>
        <a:lstStyle/>
        <a:p>
          <a:endParaRPr lang="en-US"/>
        </a:p>
      </dgm:t>
    </dgm:pt>
    <dgm:pt modelId="{86F89CC2-F587-4A25-9F90-5917D3BDD72D}">
      <dgm:prSet phldrT="[Text]"/>
      <dgm:spPr/>
      <dgm:t>
        <a:bodyPr/>
        <a:lstStyle/>
        <a:p>
          <a:r>
            <a:rPr lang="en-US" dirty="0"/>
            <a:t>Social Services</a:t>
          </a:r>
        </a:p>
      </dgm:t>
    </dgm:pt>
    <dgm:pt modelId="{3BB948C3-027D-4E41-BEAD-1CDEC4403545}" type="parTrans" cxnId="{0BF9B7B8-ED33-4261-9D7E-21DC8D6677D8}">
      <dgm:prSet/>
      <dgm:spPr/>
      <dgm:t>
        <a:bodyPr/>
        <a:lstStyle/>
        <a:p>
          <a:endParaRPr lang="en-US"/>
        </a:p>
      </dgm:t>
    </dgm:pt>
    <dgm:pt modelId="{68997592-7EDA-43E6-8370-BB1178969F9A}" type="sibTrans" cxnId="{0BF9B7B8-ED33-4261-9D7E-21DC8D6677D8}">
      <dgm:prSet/>
      <dgm:spPr/>
      <dgm:t>
        <a:bodyPr/>
        <a:lstStyle/>
        <a:p>
          <a:endParaRPr lang="en-US"/>
        </a:p>
      </dgm:t>
    </dgm:pt>
    <dgm:pt modelId="{FA8C60BE-44B3-4320-BD40-ED4FCC8CF355}">
      <dgm:prSet phldrT="[Text]"/>
      <dgm:spPr/>
      <dgm:t>
        <a:bodyPr/>
        <a:lstStyle/>
        <a:p>
          <a:r>
            <a:rPr lang="en-US" dirty="0"/>
            <a:t>Home Health</a:t>
          </a:r>
        </a:p>
      </dgm:t>
    </dgm:pt>
    <dgm:pt modelId="{7ECD1CA6-5294-4C04-A191-C46A9D48DC42}" type="parTrans" cxnId="{A5A5B748-D82A-465F-9709-D086C1CF85E4}">
      <dgm:prSet/>
      <dgm:spPr/>
      <dgm:t>
        <a:bodyPr/>
        <a:lstStyle/>
        <a:p>
          <a:endParaRPr lang="en-US"/>
        </a:p>
      </dgm:t>
    </dgm:pt>
    <dgm:pt modelId="{AEA482B7-F954-4BCD-A95A-BC5BEEAA4E1C}" type="sibTrans" cxnId="{A5A5B748-D82A-465F-9709-D086C1CF85E4}">
      <dgm:prSet/>
      <dgm:spPr/>
      <dgm:t>
        <a:bodyPr/>
        <a:lstStyle/>
        <a:p>
          <a:endParaRPr lang="en-US"/>
        </a:p>
      </dgm:t>
    </dgm:pt>
    <dgm:pt modelId="{5CB32A9F-237E-4B87-9C5F-BAE18F008A3A}">
      <dgm:prSet phldrT="[Text]"/>
      <dgm:spPr/>
      <dgm:t>
        <a:bodyPr/>
        <a:lstStyle/>
        <a:p>
          <a:r>
            <a:rPr lang="en-US" dirty="0"/>
            <a:t>BHC Medical Director</a:t>
          </a:r>
        </a:p>
      </dgm:t>
    </dgm:pt>
    <dgm:pt modelId="{4ECE1E74-098D-4230-BA63-2BCC77E1B2AD}" type="parTrans" cxnId="{C2B71C0B-D347-4B6B-B7B7-ABD1B7E128DA}">
      <dgm:prSet/>
      <dgm:spPr/>
      <dgm:t>
        <a:bodyPr/>
        <a:lstStyle/>
        <a:p>
          <a:endParaRPr lang="en-US"/>
        </a:p>
      </dgm:t>
    </dgm:pt>
    <dgm:pt modelId="{D6C3D0AF-68FD-4B0A-89F9-3CD21EB0A08E}" type="sibTrans" cxnId="{C2B71C0B-D347-4B6B-B7B7-ABD1B7E128DA}">
      <dgm:prSet/>
      <dgm:spPr/>
      <dgm:t>
        <a:bodyPr/>
        <a:lstStyle/>
        <a:p>
          <a:endParaRPr lang="en-US"/>
        </a:p>
      </dgm:t>
    </dgm:pt>
    <dgm:pt modelId="{0429BE9E-D64B-44EA-B52E-77F880DBBFDE}">
      <dgm:prSet phldrT="[Text]"/>
      <dgm:spPr/>
      <dgm:t>
        <a:bodyPr/>
        <a:lstStyle/>
        <a:p>
          <a:r>
            <a:rPr lang="en-US" dirty="0"/>
            <a:t>Pharmacy</a:t>
          </a:r>
        </a:p>
      </dgm:t>
    </dgm:pt>
    <dgm:pt modelId="{A3968736-58BC-49B5-BADB-FD0F60A26AA7}" type="parTrans" cxnId="{C927DE77-8200-4AA9-9F79-4C0E7585B227}">
      <dgm:prSet/>
      <dgm:spPr/>
      <dgm:t>
        <a:bodyPr/>
        <a:lstStyle/>
        <a:p>
          <a:endParaRPr lang="en-US"/>
        </a:p>
      </dgm:t>
    </dgm:pt>
    <dgm:pt modelId="{311CDCDA-46A5-4F21-89F6-A6FD19FBADFE}" type="sibTrans" cxnId="{C927DE77-8200-4AA9-9F79-4C0E7585B227}">
      <dgm:prSet/>
      <dgm:spPr/>
      <dgm:t>
        <a:bodyPr/>
        <a:lstStyle/>
        <a:p>
          <a:endParaRPr lang="en-US"/>
        </a:p>
      </dgm:t>
    </dgm:pt>
    <dgm:pt modelId="{649E81ED-7196-4011-BBD0-729757D53221}">
      <dgm:prSet phldrT="[Text]"/>
      <dgm:spPr/>
      <dgm:t>
        <a:bodyPr/>
        <a:lstStyle/>
        <a:p>
          <a:r>
            <a:rPr lang="en-US" dirty="0"/>
            <a:t>Home &amp; Community Based Providers</a:t>
          </a:r>
        </a:p>
      </dgm:t>
    </dgm:pt>
    <dgm:pt modelId="{B429E01B-30E6-4010-AAA4-C126262B52EA}" type="parTrans" cxnId="{5D6E7D7D-F09A-4376-9DEB-3AE036CE7FF8}">
      <dgm:prSet/>
      <dgm:spPr/>
      <dgm:t>
        <a:bodyPr/>
        <a:lstStyle/>
        <a:p>
          <a:endParaRPr lang="en-US"/>
        </a:p>
      </dgm:t>
    </dgm:pt>
    <dgm:pt modelId="{AEBF6DE9-3F97-47C1-9A28-91192CA35832}" type="sibTrans" cxnId="{5D6E7D7D-F09A-4376-9DEB-3AE036CE7FF8}">
      <dgm:prSet/>
      <dgm:spPr/>
      <dgm:t>
        <a:bodyPr/>
        <a:lstStyle/>
        <a:p>
          <a:endParaRPr lang="en-US"/>
        </a:p>
      </dgm:t>
    </dgm:pt>
    <dgm:pt modelId="{5E5C2BD4-2194-4FC6-A46A-7C7A56E6BDE8}" type="pres">
      <dgm:prSet presAssocID="{ED95D769-29B4-4621-8ADC-31AD1B359B4C}" presName="Name0" presStyleCnt="0">
        <dgm:presLayoutVars>
          <dgm:chMax val="1"/>
          <dgm:dir/>
          <dgm:animLvl val="ctr"/>
          <dgm:resizeHandles val="exact"/>
        </dgm:presLayoutVars>
      </dgm:prSet>
      <dgm:spPr/>
    </dgm:pt>
    <dgm:pt modelId="{C4ECFCB5-1F11-4B6F-90E7-D1D62B644C99}" type="pres">
      <dgm:prSet presAssocID="{B9869221-9884-44DB-81DA-3E9D01B9D6A7}" presName="centerShape" presStyleLbl="node0" presStyleIdx="0" presStyleCnt="1"/>
      <dgm:spPr/>
    </dgm:pt>
    <dgm:pt modelId="{A7F65E68-0654-4E79-BB87-6CD9D465AF64}" type="pres">
      <dgm:prSet presAssocID="{D7FC55E2-BD5B-4E0A-911E-885B2F2B1A21}" presName="node" presStyleLbl="node1" presStyleIdx="0" presStyleCnt="9">
        <dgm:presLayoutVars>
          <dgm:bulletEnabled val="1"/>
        </dgm:presLayoutVars>
      </dgm:prSet>
      <dgm:spPr/>
    </dgm:pt>
    <dgm:pt modelId="{AE7C86E0-63C7-43DD-8DB9-4EF3AA7F908D}" type="pres">
      <dgm:prSet presAssocID="{D7FC55E2-BD5B-4E0A-911E-885B2F2B1A21}" presName="dummy" presStyleCnt="0"/>
      <dgm:spPr/>
    </dgm:pt>
    <dgm:pt modelId="{DD2AD85B-FF45-4470-8474-FB38A738BE58}" type="pres">
      <dgm:prSet presAssocID="{D213FDD2-F919-4148-82A2-498FE2261E7F}" presName="sibTrans" presStyleLbl="sibTrans2D1" presStyleIdx="0" presStyleCnt="9"/>
      <dgm:spPr/>
    </dgm:pt>
    <dgm:pt modelId="{7DCE5C89-5F18-484E-A5DE-D16C1BEDE39C}" type="pres">
      <dgm:prSet presAssocID="{36D6DC4E-A397-4C81-82CC-A714DA693B36}" presName="node" presStyleLbl="node1" presStyleIdx="1" presStyleCnt="9">
        <dgm:presLayoutVars>
          <dgm:bulletEnabled val="1"/>
        </dgm:presLayoutVars>
      </dgm:prSet>
      <dgm:spPr/>
    </dgm:pt>
    <dgm:pt modelId="{3656A73F-737A-4B9A-B372-F74905E838A1}" type="pres">
      <dgm:prSet presAssocID="{36D6DC4E-A397-4C81-82CC-A714DA693B36}" presName="dummy" presStyleCnt="0"/>
      <dgm:spPr/>
    </dgm:pt>
    <dgm:pt modelId="{DC6E6A3E-80F3-4CE0-93E2-4376C15A7608}" type="pres">
      <dgm:prSet presAssocID="{7C0D78B9-E79A-42A6-8D0A-2F031597A3CC}" presName="sibTrans" presStyleLbl="sibTrans2D1" presStyleIdx="1" presStyleCnt="9"/>
      <dgm:spPr/>
    </dgm:pt>
    <dgm:pt modelId="{B20B35FE-39B0-4D18-8A4E-8DD5B5AD8F8E}" type="pres">
      <dgm:prSet presAssocID="{6D0CFBDE-99C1-4725-8C54-11FE2AE4EC42}" presName="node" presStyleLbl="node1" presStyleIdx="2" presStyleCnt="9">
        <dgm:presLayoutVars>
          <dgm:bulletEnabled val="1"/>
        </dgm:presLayoutVars>
      </dgm:prSet>
      <dgm:spPr/>
    </dgm:pt>
    <dgm:pt modelId="{9523F99B-119C-4CC0-A759-0EF8DB0C79B8}" type="pres">
      <dgm:prSet presAssocID="{6D0CFBDE-99C1-4725-8C54-11FE2AE4EC42}" presName="dummy" presStyleCnt="0"/>
      <dgm:spPr/>
    </dgm:pt>
    <dgm:pt modelId="{B4DD7E91-EACE-473C-8F21-A0070EF8C294}" type="pres">
      <dgm:prSet presAssocID="{11D91781-0169-412C-8B6D-E4C53F4E5F6D}" presName="sibTrans" presStyleLbl="sibTrans2D1" presStyleIdx="2" presStyleCnt="9"/>
      <dgm:spPr/>
    </dgm:pt>
    <dgm:pt modelId="{FADE73F8-EEF3-450B-A3B8-091243A16458}" type="pres">
      <dgm:prSet presAssocID="{275F2104-ACE4-4686-BA7B-B561FECB8CC7}" presName="node" presStyleLbl="node1" presStyleIdx="3" presStyleCnt="9">
        <dgm:presLayoutVars>
          <dgm:bulletEnabled val="1"/>
        </dgm:presLayoutVars>
      </dgm:prSet>
      <dgm:spPr/>
    </dgm:pt>
    <dgm:pt modelId="{2A246E09-8959-451C-BBE6-E6822CB608D2}" type="pres">
      <dgm:prSet presAssocID="{275F2104-ACE4-4686-BA7B-B561FECB8CC7}" presName="dummy" presStyleCnt="0"/>
      <dgm:spPr/>
    </dgm:pt>
    <dgm:pt modelId="{2F4CEB85-25F3-4654-AE07-D9526EDBF36C}" type="pres">
      <dgm:prSet presAssocID="{D3C5C505-5ADB-444C-9F25-F0784C60E564}" presName="sibTrans" presStyleLbl="sibTrans2D1" presStyleIdx="3" presStyleCnt="9"/>
      <dgm:spPr/>
    </dgm:pt>
    <dgm:pt modelId="{6EC4B590-39CC-415B-8337-2E7A8B52B2AC}" type="pres">
      <dgm:prSet presAssocID="{0429BE9E-D64B-44EA-B52E-77F880DBBFDE}" presName="node" presStyleLbl="node1" presStyleIdx="4" presStyleCnt="9">
        <dgm:presLayoutVars>
          <dgm:bulletEnabled val="1"/>
        </dgm:presLayoutVars>
      </dgm:prSet>
      <dgm:spPr/>
    </dgm:pt>
    <dgm:pt modelId="{2D46E6EA-06BD-4CE7-A227-142942C67A5C}" type="pres">
      <dgm:prSet presAssocID="{0429BE9E-D64B-44EA-B52E-77F880DBBFDE}" presName="dummy" presStyleCnt="0"/>
      <dgm:spPr/>
    </dgm:pt>
    <dgm:pt modelId="{26734442-AA7B-4055-88D6-FA35E8404FEA}" type="pres">
      <dgm:prSet presAssocID="{311CDCDA-46A5-4F21-89F6-A6FD19FBADFE}" presName="sibTrans" presStyleLbl="sibTrans2D1" presStyleIdx="4" presStyleCnt="9"/>
      <dgm:spPr/>
    </dgm:pt>
    <dgm:pt modelId="{85EC1F9D-028F-4C0C-9C32-548CECEE9D6D}" type="pres">
      <dgm:prSet presAssocID="{86F89CC2-F587-4A25-9F90-5917D3BDD72D}" presName="node" presStyleLbl="node1" presStyleIdx="5" presStyleCnt="9">
        <dgm:presLayoutVars>
          <dgm:bulletEnabled val="1"/>
        </dgm:presLayoutVars>
      </dgm:prSet>
      <dgm:spPr/>
    </dgm:pt>
    <dgm:pt modelId="{EFCEAB84-18A3-4ED8-B2EB-51BD198F0CA7}" type="pres">
      <dgm:prSet presAssocID="{86F89CC2-F587-4A25-9F90-5917D3BDD72D}" presName="dummy" presStyleCnt="0"/>
      <dgm:spPr/>
    </dgm:pt>
    <dgm:pt modelId="{EA0C2B4E-97A4-46D1-8814-664C97381C3B}" type="pres">
      <dgm:prSet presAssocID="{68997592-7EDA-43E6-8370-BB1178969F9A}" presName="sibTrans" presStyleLbl="sibTrans2D1" presStyleIdx="5" presStyleCnt="9"/>
      <dgm:spPr/>
    </dgm:pt>
    <dgm:pt modelId="{12FFF223-A8A4-44C5-AF4C-B853F9E9778B}" type="pres">
      <dgm:prSet presAssocID="{649E81ED-7196-4011-BBD0-729757D53221}" presName="node" presStyleLbl="node1" presStyleIdx="6" presStyleCnt="9">
        <dgm:presLayoutVars>
          <dgm:bulletEnabled val="1"/>
        </dgm:presLayoutVars>
      </dgm:prSet>
      <dgm:spPr/>
    </dgm:pt>
    <dgm:pt modelId="{600B7E3F-F386-4948-AC9A-CCD67BC36967}" type="pres">
      <dgm:prSet presAssocID="{649E81ED-7196-4011-BBD0-729757D53221}" presName="dummy" presStyleCnt="0"/>
      <dgm:spPr/>
    </dgm:pt>
    <dgm:pt modelId="{BA43FA70-4D0D-49A9-ACE6-B51836198707}" type="pres">
      <dgm:prSet presAssocID="{AEBF6DE9-3F97-47C1-9A28-91192CA35832}" presName="sibTrans" presStyleLbl="sibTrans2D1" presStyleIdx="6" presStyleCnt="9"/>
      <dgm:spPr/>
    </dgm:pt>
    <dgm:pt modelId="{CF4F0199-1E8C-4608-BBF1-BDCD4A44BB51}" type="pres">
      <dgm:prSet presAssocID="{FA8C60BE-44B3-4320-BD40-ED4FCC8CF355}" presName="node" presStyleLbl="node1" presStyleIdx="7" presStyleCnt="9">
        <dgm:presLayoutVars>
          <dgm:bulletEnabled val="1"/>
        </dgm:presLayoutVars>
      </dgm:prSet>
      <dgm:spPr/>
    </dgm:pt>
    <dgm:pt modelId="{3684DE02-BFF4-4472-8669-E810C0B0B8B0}" type="pres">
      <dgm:prSet presAssocID="{FA8C60BE-44B3-4320-BD40-ED4FCC8CF355}" presName="dummy" presStyleCnt="0"/>
      <dgm:spPr/>
    </dgm:pt>
    <dgm:pt modelId="{08C84A21-2C65-45D9-9201-D57C3E7D0016}" type="pres">
      <dgm:prSet presAssocID="{AEA482B7-F954-4BCD-A95A-BC5BEEAA4E1C}" presName="sibTrans" presStyleLbl="sibTrans2D1" presStyleIdx="7" presStyleCnt="9"/>
      <dgm:spPr/>
    </dgm:pt>
    <dgm:pt modelId="{A19951BA-ECC1-4521-9E62-A307BF486406}" type="pres">
      <dgm:prSet presAssocID="{5CB32A9F-237E-4B87-9C5F-BAE18F008A3A}" presName="node" presStyleLbl="node1" presStyleIdx="8" presStyleCnt="9">
        <dgm:presLayoutVars>
          <dgm:bulletEnabled val="1"/>
        </dgm:presLayoutVars>
      </dgm:prSet>
      <dgm:spPr/>
    </dgm:pt>
    <dgm:pt modelId="{A149D3AE-0A9F-479D-B6A9-C3577B98B4C0}" type="pres">
      <dgm:prSet presAssocID="{5CB32A9F-237E-4B87-9C5F-BAE18F008A3A}" presName="dummy" presStyleCnt="0"/>
      <dgm:spPr/>
    </dgm:pt>
    <dgm:pt modelId="{71547A7E-3F95-44EB-85BD-96A4D2CEBE1E}" type="pres">
      <dgm:prSet presAssocID="{D6C3D0AF-68FD-4B0A-89F9-3CD21EB0A08E}" presName="sibTrans" presStyleLbl="sibTrans2D1" presStyleIdx="8" presStyleCnt="9"/>
      <dgm:spPr/>
    </dgm:pt>
  </dgm:ptLst>
  <dgm:cxnLst>
    <dgm:cxn modelId="{FBE5F305-8E3E-4E8B-A367-EEC83AB6DAE0}" type="presOf" srcId="{D213FDD2-F919-4148-82A2-498FE2261E7F}" destId="{DD2AD85B-FF45-4470-8474-FB38A738BE58}" srcOrd="0" destOrd="0" presId="urn:microsoft.com/office/officeart/2005/8/layout/radial6"/>
    <dgm:cxn modelId="{C2B71C0B-D347-4B6B-B7B7-ABD1B7E128DA}" srcId="{B9869221-9884-44DB-81DA-3E9D01B9D6A7}" destId="{5CB32A9F-237E-4B87-9C5F-BAE18F008A3A}" srcOrd="8" destOrd="0" parTransId="{4ECE1E74-098D-4230-BA63-2BCC77E1B2AD}" sibTransId="{D6C3D0AF-68FD-4B0A-89F9-3CD21EB0A08E}"/>
    <dgm:cxn modelId="{8250410B-F884-40BC-8EF2-CD90F1862D06}" type="presOf" srcId="{FA8C60BE-44B3-4320-BD40-ED4FCC8CF355}" destId="{CF4F0199-1E8C-4608-BBF1-BDCD4A44BB51}" srcOrd="0" destOrd="0" presId="urn:microsoft.com/office/officeart/2005/8/layout/radial6"/>
    <dgm:cxn modelId="{D3A3D216-2841-42DD-A0A2-9C6E8C7F22AD}" type="presOf" srcId="{86F89CC2-F587-4A25-9F90-5917D3BDD72D}" destId="{85EC1F9D-028F-4C0C-9C32-548CECEE9D6D}" srcOrd="0" destOrd="0" presId="urn:microsoft.com/office/officeart/2005/8/layout/radial6"/>
    <dgm:cxn modelId="{DED6B817-9756-44B5-8896-8432E90E37EC}" type="presOf" srcId="{311CDCDA-46A5-4F21-89F6-A6FD19FBADFE}" destId="{26734442-AA7B-4055-88D6-FA35E8404FEA}" srcOrd="0" destOrd="0" presId="urn:microsoft.com/office/officeart/2005/8/layout/radial6"/>
    <dgm:cxn modelId="{C4152D1E-5BF4-4C63-9C36-A460334E17E8}" srcId="{B9869221-9884-44DB-81DA-3E9D01B9D6A7}" destId="{D7FC55E2-BD5B-4E0A-911E-885B2F2B1A21}" srcOrd="0" destOrd="0" parTransId="{D6ED52CA-D3C2-4BCE-8E74-188557E20CF3}" sibTransId="{D213FDD2-F919-4148-82A2-498FE2261E7F}"/>
    <dgm:cxn modelId="{17368C24-8546-4ED6-AE2E-96FF9569D79E}" type="presOf" srcId="{68997592-7EDA-43E6-8370-BB1178969F9A}" destId="{EA0C2B4E-97A4-46D1-8814-664C97381C3B}" srcOrd="0" destOrd="0" presId="urn:microsoft.com/office/officeart/2005/8/layout/radial6"/>
    <dgm:cxn modelId="{21386C33-0C42-4285-9E1F-73D82E865785}" type="presOf" srcId="{649E81ED-7196-4011-BBD0-729757D53221}" destId="{12FFF223-A8A4-44C5-AF4C-B853F9E9778B}" srcOrd="0" destOrd="0" presId="urn:microsoft.com/office/officeart/2005/8/layout/radial6"/>
    <dgm:cxn modelId="{CF824860-B876-4D6D-96A6-48FF2679E902}" type="presOf" srcId="{5CB32A9F-237E-4B87-9C5F-BAE18F008A3A}" destId="{A19951BA-ECC1-4521-9E62-A307BF486406}" srcOrd="0" destOrd="0" presId="urn:microsoft.com/office/officeart/2005/8/layout/radial6"/>
    <dgm:cxn modelId="{E22B7367-D789-4345-9A0D-A9629733BE60}" type="presOf" srcId="{D6C3D0AF-68FD-4B0A-89F9-3CD21EB0A08E}" destId="{71547A7E-3F95-44EB-85BD-96A4D2CEBE1E}" srcOrd="0" destOrd="0" presId="urn:microsoft.com/office/officeart/2005/8/layout/radial6"/>
    <dgm:cxn modelId="{A5A5B748-D82A-465F-9709-D086C1CF85E4}" srcId="{B9869221-9884-44DB-81DA-3E9D01B9D6A7}" destId="{FA8C60BE-44B3-4320-BD40-ED4FCC8CF355}" srcOrd="7" destOrd="0" parTransId="{7ECD1CA6-5294-4C04-A191-C46A9D48DC42}" sibTransId="{AEA482B7-F954-4BCD-A95A-BC5BEEAA4E1C}"/>
    <dgm:cxn modelId="{1F360049-961B-4262-96AE-94A1A508DF52}" type="presOf" srcId="{D3C5C505-5ADB-444C-9F25-F0784C60E564}" destId="{2F4CEB85-25F3-4654-AE07-D9526EDBF36C}" srcOrd="0" destOrd="0" presId="urn:microsoft.com/office/officeart/2005/8/layout/radial6"/>
    <dgm:cxn modelId="{5336C576-1327-4FCE-804C-EC70F8D94F17}" srcId="{ED95D769-29B4-4621-8ADC-31AD1B359B4C}" destId="{B9869221-9884-44DB-81DA-3E9D01B9D6A7}" srcOrd="0" destOrd="0" parTransId="{2AA9C598-C88D-4C31-8D11-2A3B05A74BF0}" sibTransId="{07794C10-D091-4107-A1CA-59983EC21876}"/>
    <dgm:cxn modelId="{C927DE77-8200-4AA9-9F79-4C0E7585B227}" srcId="{B9869221-9884-44DB-81DA-3E9D01B9D6A7}" destId="{0429BE9E-D64B-44EA-B52E-77F880DBBFDE}" srcOrd="4" destOrd="0" parTransId="{A3968736-58BC-49B5-BADB-FD0F60A26AA7}" sibTransId="{311CDCDA-46A5-4F21-89F6-A6FD19FBADFE}"/>
    <dgm:cxn modelId="{5D6E7D7D-F09A-4376-9DEB-3AE036CE7FF8}" srcId="{B9869221-9884-44DB-81DA-3E9D01B9D6A7}" destId="{649E81ED-7196-4011-BBD0-729757D53221}" srcOrd="6" destOrd="0" parTransId="{B429E01B-30E6-4010-AAA4-C126262B52EA}" sibTransId="{AEBF6DE9-3F97-47C1-9A28-91192CA35832}"/>
    <dgm:cxn modelId="{E94CDB85-6D4D-45AF-A4B4-E8C7F6B9262B}" type="presOf" srcId="{AEBF6DE9-3F97-47C1-9A28-91192CA35832}" destId="{BA43FA70-4D0D-49A9-ACE6-B51836198707}" srcOrd="0" destOrd="0" presId="urn:microsoft.com/office/officeart/2005/8/layout/radial6"/>
    <dgm:cxn modelId="{EF26D187-4FAE-45B9-9D25-7A5D798D9C32}" srcId="{B9869221-9884-44DB-81DA-3E9D01B9D6A7}" destId="{6D0CFBDE-99C1-4725-8C54-11FE2AE4EC42}" srcOrd="2" destOrd="0" parTransId="{A105449F-DBF7-4678-8D13-52FFEF30DB68}" sibTransId="{11D91781-0169-412C-8B6D-E4C53F4E5F6D}"/>
    <dgm:cxn modelId="{45F12390-8A8F-4F63-BD83-4E243A07E4D5}" type="presOf" srcId="{ED95D769-29B4-4621-8ADC-31AD1B359B4C}" destId="{5E5C2BD4-2194-4FC6-A46A-7C7A56E6BDE8}" srcOrd="0" destOrd="0" presId="urn:microsoft.com/office/officeart/2005/8/layout/radial6"/>
    <dgm:cxn modelId="{F6CC0294-0B76-4DB2-BB2B-5D6ACD6F0C79}" srcId="{B9869221-9884-44DB-81DA-3E9D01B9D6A7}" destId="{36D6DC4E-A397-4C81-82CC-A714DA693B36}" srcOrd="1" destOrd="0" parTransId="{CB61CB4E-EC08-482B-855A-D617ED00C830}" sibTransId="{7C0D78B9-E79A-42A6-8D0A-2F031597A3CC}"/>
    <dgm:cxn modelId="{2DBAB498-974B-4F28-B1AE-48D2A47198C8}" srcId="{B9869221-9884-44DB-81DA-3E9D01B9D6A7}" destId="{275F2104-ACE4-4686-BA7B-B561FECB8CC7}" srcOrd="3" destOrd="0" parTransId="{605EE87F-2B97-4C4F-A791-F85D0FD9C3DD}" sibTransId="{D3C5C505-5ADB-444C-9F25-F0784C60E564}"/>
    <dgm:cxn modelId="{BBA3B39C-23A1-43FA-AC35-532D9103EDA1}" type="presOf" srcId="{AEA482B7-F954-4BCD-A95A-BC5BEEAA4E1C}" destId="{08C84A21-2C65-45D9-9201-D57C3E7D0016}" srcOrd="0" destOrd="0" presId="urn:microsoft.com/office/officeart/2005/8/layout/radial6"/>
    <dgm:cxn modelId="{EEDD1DAA-C710-4F2D-849E-A8B471A64F4A}" type="presOf" srcId="{36D6DC4E-A397-4C81-82CC-A714DA693B36}" destId="{7DCE5C89-5F18-484E-A5DE-D16C1BEDE39C}" srcOrd="0" destOrd="0" presId="urn:microsoft.com/office/officeart/2005/8/layout/radial6"/>
    <dgm:cxn modelId="{0BF9B7B8-ED33-4261-9D7E-21DC8D6677D8}" srcId="{B9869221-9884-44DB-81DA-3E9D01B9D6A7}" destId="{86F89CC2-F587-4A25-9F90-5917D3BDD72D}" srcOrd="5" destOrd="0" parTransId="{3BB948C3-027D-4E41-BEAD-1CDEC4403545}" sibTransId="{68997592-7EDA-43E6-8370-BB1178969F9A}"/>
    <dgm:cxn modelId="{41827CD4-8767-459F-A20D-AC62BED562AE}" type="presOf" srcId="{B9869221-9884-44DB-81DA-3E9D01B9D6A7}" destId="{C4ECFCB5-1F11-4B6F-90E7-D1D62B644C99}" srcOrd="0" destOrd="0" presId="urn:microsoft.com/office/officeart/2005/8/layout/radial6"/>
    <dgm:cxn modelId="{420BA5D7-86C5-4069-8B13-49ECF3FFF775}" type="presOf" srcId="{275F2104-ACE4-4686-BA7B-B561FECB8CC7}" destId="{FADE73F8-EEF3-450B-A3B8-091243A16458}" srcOrd="0" destOrd="0" presId="urn:microsoft.com/office/officeart/2005/8/layout/radial6"/>
    <dgm:cxn modelId="{0A1897E1-4135-454D-8469-EE43F8DEB8D6}" type="presOf" srcId="{6D0CFBDE-99C1-4725-8C54-11FE2AE4EC42}" destId="{B20B35FE-39B0-4D18-8A4E-8DD5B5AD8F8E}" srcOrd="0" destOrd="0" presId="urn:microsoft.com/office/officeart/2005/8/layout/radial6"/>
    <dgm:cxn modelId="{B0FC38F7-A546-4F23-9E87-1556D8E4455A}" type="presOf" srcId="{D7FC55E2-BD5B-4E0A-911E-885B2F2B1A21}" destId="{A7F65E68-0654-4E79-BB87-6CD9D465AF64}" srcOrd="0" destOrd="0" presId="urn:microsoft.com/office/officeart/2005/8/layout/radial6"/>
    <dgm:cxn modelId="{4EBCD4F8-B304-45B6-B152-B56ADFC4CB94}" type="presOf" srcId="{11D91781-0169-412C-8B6D-E4C53F4E5F6D}" destId="{B4DD7E91-EACE-473C-8F21-A0070EF8C294}" srcOrd="0" destOrd="0" presId="urn:microsoft.com/office/officeart/2005/8/layout/radial6"/>
    <dgm:cxn modelId="{E8C3B5FB-4FEC-482A-88D0-4ED2BADBFA51}" type="presOf" srcId="{7C0D78B9-E79A-42A6-8D0A-2F031597A3CC}" destId="{DC6E6A3E-80F3-4CE0-93E2-4376C15A7608}" srcOrd="0" destOrd="0" presId="urn:microsoft.com/office/officeart/2005/8/layout/radial6"/>
    <dgm:cxn modelId="{C9FB33FF-EC54-4D8C-A6C8-D6ED5BD3A158}" type="presOf" srcId="{0429BE9E-D64B-44EA-B52E-77F880DBBFDE}" destId="{6EC4B590-39CC-415B-8337-2E7A8B52B2AC}" srcOrd="0" destOrd="0" presId="urn:microsoft.com/office/officeart/2005/8/layout/radial6"/>
    <dgm:cxn modelId="{BB4C043C-937A-4B31-8675-C20C81243E85}" type="presParOf" srcId="{5E5C2BD4-2194-4FC6-A46A-7C7A56E6BDE8}" destId="{C4ECFCB5-1F11-4B6F-90E7-D1D62B644C99}" srcOrd="0" destOrd="0" presId="urn:microsoft.com/office/officeart/2005/8/layout/radial6"/>
    <dgm:cxn modelId="{76E43F0E-6FD4-4228-B659-A4332FA374A1}" type="presParOf" srcId="{5E5C2BD4-2194-4FC6-A46A-7C7A56E6BDE8}" destId="{A7F65E68-0654-4E79-BB87-6CD9D465AF64}" srcOrd="1" destOrd="0" presId="urn:microsoft.com/office/officeart/2005/8/layout/radial6"/>
    <dgm:cxn modelId="{B6FCFD7B-7F85-4FB4-B194-A5C730EC0FB8}" type="presParOf" srcId="{5E5C2BD4-2194-4FC6-A46A-7C7A56E6BDE8}" destId="{AE7C86E0-63C7-43DD-8DB9-4EF3AA7F908D}" srcOrd="2" destOrd="0" presId="urn:microsoft.com/office/officeart/2005/8/layout/radial6"/>
    <dgm:cxn modelId="{7D0BF4F0-6A71-4C66-A810-5D5C50770A78}" type="presParOf" srcId="{5E5C2BD4-2194-4FC6-A46A-7C7A56E6BDE8}" destId="{DD2AD85B-FF45-4470-8474-FB38A738BE58}" srcOrd="3" destOrd="0" presId="urn:microsoft.com/office/officeart/2005/8/layout/radial6"/>
    <dgm:cxn modelId="{DE49CAAC-2C42-4E92-A222-1D2690C301A2}" type="presParOf" srcId="{5E5C2BD4-2194-4FC6-A46A-7C7A56E6BDE8}" destId="{7DCE5C89-5F18-484E-A5DE-D16C1BEDE39C}" srcOrd="4" destOrd="0" presId="urn:microsoft.com/office/officeart/2005/8/layout/radial6"/>
    <dgm:cxn modelId="{80784975-B211-485C-BF10-DFA2BC0070F4}" type="presParOf" srcId="{5E5C2BD4-2194-4FC6-A46A-7C7A56E6BDE8}" destId="{3656A73F-737A-4B9A-B372-F74905E838A1}" srcOrd="5" destOrd="0" presId="urn:microsoft.com/office/officeart/2005/8/layout/radial6"/>
    <dgm:cxn modelId="{AE3AB6F2-8DE2-40CC-8938-19BA44330469}" type="presParOf" srcId="{5E5C2BD4-2194-4FC6-A46A-7C7A56E6BDE8}" destId="{DC6E6A3E-80F3-4CE0-93E2-4376C15A7608}" srcOrd="6" destOrd="0" presId="urn:microsoft.com/office/officeart/2005/8/layout/radial6"/>
    <dgm:cxn modelId="{843EC6C3-B45D-49BE-90EA-4BA0009ABAC6}" type="presParOf" srcId="{5E5C2BD4-2194-4FC6-A46A-7C7A56E6BDE8}" destId="{B20B35FE-39B0-4D18-8A4E-8DD5B5AD8F8E}" srcOrd="7" destOrd="0" presId="urn:microsoft.com/office/officeart/2005/8/layout/radial6"/>
    <dgm:cxn modelId="{175CD93D-E96C-4C00-8123-9DD7CD232AEC}" type="presParOf" srcId="{5E5C2BD4-2194-4FC6-A46A-7C7A56E6BDE8}" destId="{9523F99B-119C-4CC0-A759-0EF8DB0C79B8}" srcOrd="8" destOrd="0" presId="urn:microsoft.com/office/officeart/2005/8/layout/radial6"/>
    <dgm:cxn modelId="{6A1544B1-4AA8-4ED0-B180-23EA696AF72F}" type="presParOf" srcId="{5E5C2BD4-2194-4FC6-A46A-7C7A56E6BDE8}" destId="{B4DD7E91-EACE-473C-8F21-A0070EF8C294}" srcOrd="9" destOrd="0" presId="urn:microsoft.com/office/officeart/2005/8/layout/radial6"/>
    <dgm:cxn modelId="{FBB00856-9BE7-48A5-ACAD-031FC9FBA5F4}" type="presParOf" srcId="{5E5C2BD4-2194-4FC6-A46A-7C7A56E6BDE8}" destId="{FADE73F8-EEF3-450B-A3B8-091243A16458}" srcOrd="10" destOrd="0" presId="urn:microsoft.com/office/officeart/2005/8/layout/radial6"/>
    <dgm:cxn modelId="{94D24CFE-F2FD-4D7B-BB83-346033BF9368}" type="presParOf" srcId="{5E5C2BD4-2194-4FC6-A46A-7C7A56E6BDE8}" destId="{2A246E09-8959-451C-BBE6-E6822CB608D2}" srcOrd="11" destOrd="0" presId="urn:microsoft.com/office/officeart/2005/8/layout/radial6"/>
    <dgm:cxn modelId="{AFEA2C41-D1FA-4D94-A061-04285EE1B428}" type="presParOf" srcId="{5E5C2BD4-2194-4FC6-A46A-7C7A56E6BDE8}" destId="{2F4CEB85-25F3-4654-AE07-D9526EDBF36C}" srcOrd="12" destOrd="0" presId="urn:microsoft.com/office/officeart/2005/8/layout/radial6"/>
    <dgm:cxn modelId="{9E8705F5-EA9D-400D-9300-C2E0D7FDC1DA}" type="presParOf" srcId="{5E5C2BD4-2194-4FC6-A46A-7C7A56E6BDE8}" destId="{6EC4B590-39CC-415B-8337-2E7A8B52B2AC}" srcOrd="13" destOrd="0" presId="urn:microsoft.com/office/officeart/2005/8/layout/radial6"/>
    <dgm:cxn modelId="{52C71A66-E59A-45B8-BBE4-2E303C5CA2FE}" type="presParOf" srcId="{5E5C2BD4-2194-4FC6-A46A-7C7A56E6BDE8}" destId="{2D46E6EA-06BD-4CE7-A227-142942C67A5C}" srcOrd="14" destOrd="0" presId="urn:microsoft.com/office/officeart/2005/8/layout/radial6"/>
    <dgm:cxn modelId="{45DDCF1F-3154-4B1B-A73E-AE5E8B1ECC77}" type="presParOf" srcId="{5E5C2BD4-2194-4FC6-A46A-7C7A56E6BDE8}" destId="{26734442-AA7B-4055-88D6-FA35E8404FEA}" srcOrd="15" destOrd="0" presId="urn:microsoft.com/office/officeart/2005/8/layout/radial6"/>
    <dgm:cxn modelId="{A0F90E96-E167-4ADA-B49E-99E8D883A4BB}" type="presParOf" srcId="{5E5C2BD4-2194-4FC6-A46A-7C7A56E6BDE8}" destId="{85EC1F9D-028F-4C0C-9C32-548CECEE9D6D}" srcOrd="16" destOrd="0" presId="urn:microsoft.com/office/officeart/2005/8/layout/radial6"/>
    <dgm:cxn modelId="{3E03C0C3-6E3F-40D4-AF48-07CA24A6B9BE}" type="presParOf" srcId="{5E5C2BD4-2194-4FC6-A46A-7C7A56E6BDE8}" destId="{EFCEAB84-18A3-4ED8-B2EB-51BD198F0CA7}" srcOrd="17" destOrd="0" presId="urn:microsoft.com/office/officeart/2005/8/layout/radial6"/>
    <dgm:cxn modelId="{13590368-1147-458B-B515-5647D39B0AA5}" type="presParOf" srcId="{5E5C2BD4-2194-4FC6-A46A-7C7A56E6BDE8}" destId="{EA0C2B4E-97A4-46D1-8814-664C97381C3B}" srcOrd="18" destOrd="0" presId="urn:microsoft.com/office/officeart/2005/8/layout/radial6"/>
    <dgm:cxn modelId="{A3E02A0E-00C0-4512-B6EB-7CB7D4BCFD99}" type="presParOf" srcId="{5E5C2BD4-2194-4FC6-A46A-7C7A56E6BDE8}" destId="{12FFF223-A8A4-44C5-AF4C-B853F9E9778B}" srcOrd="19" destOrd="0" presId="urn:microsoft.com/office/officeart/2005/8/layout/radial6"/>
    <dgm:cxn modelId="{6D870C16-40FE-4BC3-B701-027C915686B5}" type="presParOf" srcId="{5E5C2BD4-2194-4FC6-A46A-7C7A56E6BDE8}" destId="{600B7E3F-F386-4948-AC9A-CCD67BC36967}" srcOrd="20" destOrd="0" presId="urn:microsoft.com/office/officeart/2005/8/layout/radial6"/>
    <dgm:cxn modelId="{01417E2E-5294-40AC-BAED-85A5F35B686A}" type="presParOf" srcId="{5E5C2BD4-2194-4FC6-A46A-7C7A56E6BDE8}" destId="{BA43FA70-4D0D-49A9-ACE6-B51836198707}" srcOrd="21" destOrd="0" presId="urn:microsoft.com/office/officeart/2005/8/layout/radial6"/>
    <dgm:cxn modelId="{05DEBA06-2BC5-4736-910A-FA5A2D07EB57}" type="presParOf" srcId="{5E5C2BD4-2194-4FC6-A46A-7C7A56E6BDE8}" destId="{CF4F0199-1E8C-4608-BBF1-BDCD4A44BB51}" srcOrd="22" destOrd="0" presId="urn:microsoft.com/office/officeart/2005/8/layout/radial6"/>
    <dgm:cxn modelId="{998C9E04-652E-45C3-A124-1C7F7F32D911}" type="presParOf" srcId="{5E5C2BD4-2194-4FC6-A46A-7C7A56E6BDE8}" destId="{3684DE02-BFF4-4472-8669-E810C0B0B8B0}" srcOrd="23" destOrd="0" presId="urn:microsoft.com/office/officeart/2005/8/layout/radial6"/>
    <dgm:cxn modelId="{DAA2134B-0246-4B82-BFCF-6B0CA86F4372}" type="presParOf" srcId="{5E5C2BD4-2194-4FC6-A46A-7C7A56E6BDE8}" destId="{08C84A21-2C65-45D9-9201-D57C3E7D0016}" srcOrd="24" destOrd="0" presId="urn:microsoft.com/office/officeart/2005/8/layout/radial6"/>
    <dgm:cxn modelId="{DFBA7F33-7119-4322-A82F-5706EE2FF244}" type="presParOf" srcId="{5E5C2BD4-2194-4FC6-A46A-7C7A56E6BDE8}" destId="{A19951BA-ECC1-4521-9E62-A307BF486406}" srcOrd="25" destOrd="0" presId="urn:microsoft.com/office/officeart/2005/8/layout/radial6"/>
    <dgm:cxn modelId="{EDA90902-98FD-4B63-8CEF-590707508F54}" type="presParOf" srcId="{5E5C2BD4-2194-4FC6-A46A-7C7A56E6BDE8}" destId="{A149D3AE-0A9F-479D-B6A9-C3577B98B4C0}" srcOrd="26" destOrd="0" presId="urn:microsoft.com/office/officeart/2005/8/layout/radial6"/>
    <dgm:cxn modelId="{F1030526-BDE7-4CA0-80AF-3637074EED7E}" type="presParOf" srcId="{5E5C2BD4-2194-4FC6-A46A-7C7A56E6BDE8}" destId="{71547A7E-3F95-44EB-85BD-96A4D2CEBE1E}"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95D769-29B4-4621-8ADC-31AD1B359B4C}" type="doc">
      <dgm:prSet loTypeId="urn:microsoft.com/office/officeart/2005/8/layout/radial6" loCatId="relationship" qsTypeId="urn:microsoft.com/office/officeart/2005/8/quickstyle/simple1" qsCatId="simple" csTypeId="urn:microsoft.com/office/officeart/2005/8/colors/accent4_1" csCatId="accent4" phldr="1"/>
      <dgm:spPr/>
      <dgm:t>
        <a:bodyPr/>
        <a:lstStyle/>
        <a:p>
          <a:endParaRPr lang="en-US"/>
        </a:p>
      </dgm:t>
    </dgm:pt>
    <dgm:pt modelId="{B9869221-9884-44DB-81DA-3E9D01B9D6A7}">
      <dgm:prSet phldrT="[Text]"/>
      <dgm:spPr/>
      <dgm:t>
        <a:bodyPr/>
        <a:lstStyle/>
        <a:p>
          <a:r>
            <a:rPr lang="en-US" dirty="0"/>
            <a:t>Member</a:t>
          </a:r>
        </a:p>
      </dgm:t>
    </dgm:pt>
    <dgm:pt modelId="{2AA9C598-C88D-4C31-8D11-2A3B05A74BF0}" type="parTrans" cxnId="{5336C576-1327-4FCE-804C-EC70F8D94F17}">
      <dgm:prSet/>
      <dgm:spPr/>
      <dgm:t>
        <a:bodyPr/>
        <a:lstStyle/>
        <a:p>
          <a:endParaRPr lang="en-US"/>
        </a:p>
      </dgm:t>
    </dgm:pt>
    <dgm:pt modelId="{07794C10-D091-4107-A1CA-59983EC21876}" type="sibTrans" cxnId="{5336C576-1327-4FCE-804C-EC70F8D94F17}">
      <dgm:prSet/>
      <dgm:spPr/>
      <dgm:t>
        <a:bodyPr/>
        <a:lstStyle/>
        <a:p>
          <a:endParaRPr lang="en-US"/>
        </a:p>
      </dgm:t>
    </dgm:pt>
    <dgm:pt modelId="{D7FC55E2-BD5B-4E0A-911E-885B2F2B1A21}">
      <dgm:prSet phldrT="[Text]"/>
      <dgm:spPr/>
      <dgm:t>
        <a:bodyPr/>
        <a:lstStyle/>
        <a:p>
          <a:r>
            <a:rPr lang="en-US" dirty="0"/>
            <a:t>Health Coach </a:t>
          </a:r>
        </a:p>
      </dgm:t>
    </dgm:pt>
    <dgm:pt modelId="{D6ED52CA-D3C2-4BCE-8E74-188557E20CF3}" type="parTrans" cxnId="{C4152D1E-5BF4-4C63-9C36-A460334E17E8}">
      <dgm:prSet/>
      <dgm:spPr/>
      <dgm:t>
        <a:bodyPr/>
        <a:lstStyle/>
        <a:p>
          <a:endParaRPr lang="en-US"/>
        </a:p>
      </dgm:t>
    </dgm:pt>
    <dgm:pt modelId="{D213FDD2-F919-4148-82A2-498FE2261E7F}" type="sibTrans" cxnId="{C4152D1E-5BF4-4C63-9C36-A460334E17E8}">
      <dgm:prSet/>
      <dgm:spPr/>
      <dgm:t>
        <a:bodyPr/>
        <a:lstStyle/>
        <a:p>
          <a:endParaRPr lang="en-US"/>
        </a:p>
      </dgm:t>
    </dgm:pt>
    <dgm:pt modelId="{36D6DC4E-A397-4C81-82CC-A714DA693B36}">
      <dgm:prSet phldrT="[Text]"/>
      <dgm:spPr/>
      <dgm:t>
        <a:bodyPr/>
        <a:lstStyle/>
        <a:p>
          <a:r>
            <a:rPr lang="en-US" dirty="0"/>
            <a:t>PCP</a:t>
          </a:r>
        </a:p>
      </dgm:t>
    </dgm:pt>
    <dgm:pt modelId="{CB61CB4E-EC08-482B-855A-D617ED00C830}" type="parTrans" cxnId="{F6CC0294-0B76-4DB2-BB2B-5D6ACD6F0C79}">
      <dgm:prSet/>
      <dgm:spPr/>
      <dgm:t>
        <a:bodyPr/>
        <a:lstStyle/>
        <a:p>
          <a:endParaRPr lang="en-US"/>
        </a:p>
      </dgm:t>
    </dgm:pt>
    <dgm:pt modelId="{7C0D78B9-E79A-42A6-8D0A-2F031597A3CC}" type="sibTrans" cxnId="{F6CC0294-0B76-4DB2-BB2B-5D6ACD6F0C79}">
      <dgm:prSet/>
      <dgm:spPr/>
      <dgm:t>
        <a:bodyPr/>
        <a:lstStyle/>
        <a:p>
          <a:endParaRPr lang="en-US"/>
        </a:p>
      </dgm:t>
    </dgm:pt>
    <dgm:pt modelId="{6D0CFBDE-99C1-4725-8C54-11FE2AE4EC42}">
      <dgm:prSet phldrT="[Text]"/>
      <dgm:spPr/>
      <dgm:t>
        <a:bodyPr/>
        <a:lstStyle/>
        <a:p>
          <a:r>
            <a:rPr lang="en-US" dirty="0"/>
            <a:t>Specialist</a:t>
          </a:r>
        </a:p>
      </dgm:t>
    </dgm:pt>
    <dgm:pt modelId="{A105449F-DBF7-4678-8D13-52FFEF30DB68}" type="parTrans" cxnId="{EF26D187-4FAE-45B9-9D25-7A5D798D9C32}">
      <dgm:prSet/>
      <dgm:spPr/>
      <dgm:t>
        <a:bodyPr/>
        <a:lstStyle/>
        <a:p>
          <a:endParaRPr lang="en-US"/>
        </a:p>
      </dgm:t>
    </dgm:pt>
    <dgm:pt modelId="{11D91781-0169-412C-8B6D-E4C53F4E5F6D}" type="sibTrans" cxnId="{EF26D187-4FAE-45B9-9D25-7A5D798D9C32}">
      <dgm:prSet/>
      <dgm:spPr/>
      <dgm:t>
        <a:bodyPr/>
        <a:lstStyle/>
        <a:p>
          <a:endParaRPr lang="en-US"/>
        </a:p>
      </dgm:t>
    </dgm:pt>
    <dgm:pt modelId="{275F2104-ACE4-4686-BA7B-B561FECB8CC7}">
      <dgm:prSet phldrT="[Text]"/>
      <dgm:spPr/>
      <dgm:t>
        <a:bodyPr/>
        <a:lstStyle/>
        <a:p>
          <a:r>
            <a:rPr lang="en-US" dirty="0"/>
            <a:t>Behavioral Health</a:t>
          </a:r>
        </a:p>
      </dgm:t>
    </dgm:pt>
    <dgm:pt modelId="{605EE87F-2B97-4C4F-A791-F85D0FD9C3DD}" type="parTrans" cxnId="{2DBAB498-974B-4F28-B1AE-48D2A47198C8}">
      <dgm:prSet/>
      <dgm:spPr/>
      <dgm:t>
        <a:bodyPr/>
        <a:lstStyle/>
        <a:p>
          <a:endParaRPr lang="en-US"/>
        </a:p>
      </dgm:t>
    </dgm:pt>
    <dgm:pt modelId="{D3C5C505-5ADB-444C-9F25-F0784C60E564}" type="sibTrans" cxnId="{2DBAB498-974B-4F28-B1AE-48D2A47198C8}">
      <dgm:prSet/>
      <dgm:spPr/>
      <dgm:t>
        <a:bodyPr/>
        <a:lstStyle/>
        <a:p>
          <a:endParaRPr lang="en-US"/>
        </a:p>
      </dgm:t>
    </dgm:pt>
    <dgm:pt modelId="{86F89CC2-F587-4A25-9F90-5917D3BDD72D}">
      <dgm:prSet phldrT="[Text]"/>
      <dgm:spPr/>
      <dgm:t>
        <a:bodyPr/>
        <a:lstStyle/>
        <a:p>
          <a:r>
            <a:rPr lang="en-US" dirty="0"/>
            <a:t>Social Services</a:t>
          </a:r>
        </a:p>
      </dgm:t>
    </dgm:pt>
    <dgm:pt modelId="{3BB948C3-027D-4E41-BEAD-1CDEC4403545}" type="parTrans" cxnId="{0BF9B7B8-ED33-4261-9D7E-21DC8D6677D8}">
      <dgm:prSet/>
      <dgm:spPr/>
      <dgm:t>
        <a:bodyPr/>
        <a:lstStyle/>
        <a:p>
          <a:endParaRPr lang="en-US"/>
        </a:p>
      </dgm:t>
    </dgm:pt>
    <dgm:pt modelId="{68997592-7EDA-43E6-8370-BB1178969F9A}" type="sibTrans" cxnId="{0BF9B7B8-ED33-4261-9D7E-21DC8D6677D8}">
      <dgm:prSet/>
      <dgm:spPr/>
      <dgm:t>
        <a:bodyPr/>
        <a:lstStyle/>
        <a:p>
          <a:endParaRPr lang="en-US"/>
        </a:p>
      </dgm:t>
    </dgm:pt>
    <dgm:pt modelId="{FA8C60BE-44B3-4320-BD40-ED4FCC8CF355}">
      <dgm:prSet phldrT="[Text]"/>
      <dgm:spPr/>
      <dgm:t>
        <a:bodyPr/>
        <a:lstStyle/>
        <a:p>
          <a:r>
            <a:rPr lang="en-US" dirty="0"/>
            <a:t>Home Health</a:t>
          </a:r>
        </a:p>
      </dgm:t>
    </dgm:pt>
    <dgm:pt modelId="{7ECD1CA6-5294-4C04-A191-C46A9D48DC42}" type="parTrans" cxnId="{A5A5B748-D82A-465F-9709-D086C1CF85E4}">
      <dgm:prSet/>
      <dgm:spPr/>
      <dgm:t>
        <a:bodyPr/>
        <a:lstStyle/>
        <a:p>
          <a:endParaRPr lang="en-US"/>
        </a:p>
      </dgm:t>
    </dgm:pt>
    <dgm:pt modelId="{AEA482B7-F954-4BCD-A95A-BC5BEEAA4E1C}" type="sibTrans" cxnId="{A5A5B748-D82A-465F-9709-D086C1CF85E4}">
      <dgm:prSet/>
      <dgm:spPr/>
      <dgm:t>
        <a:bodyPr/>
        <a:lstStyle/>
        <a:p>
          <a:endParaRPr lang="en-US"/>
        </a:p>
      </dgm:t>
    </dgm:pt>
    <dgm:pt modelId="{5CB32A9F-237E-4B87-9C5F-BAE18F008A3A}">
      <dgm:prSet phldrT="[Text]"/>
      <dgm:spPr/>
      <dgm:t>
        <a:bodyPr/>
        <a:lstStyle/>
        <a:p>
          <a:r>
            <a:rPr lang="en-US" dirty="0"/>
            <a:t>BHC Medical Director</a:t>
          </a:r>
        </a:p>
      </dgm:t>
    </dgm:pt>
    <dgm:pt modelId="{4ECE1E74-098D-4230-BA63-2BCC77E1B2AD}" type="parTrans" cxnId="{C2B71C0B-D347-4B6B-B7B7-ABD1B7E128DA}">
      <dgm:prSet/>
      <dgm:spPr/>
      <dgm:t>
        <a:bodyPr/>
        <a:lstStyle/>
        <a:p>
          <a:endParaRPr lang="en-US"/>
        </a:p>
      </dgm:t>
    </dgm:pt>
    <dgm:pt modelId="{D6C3D0AF-68FD-4B0A-89F9-3CD21EB0A08E}" type="sibTrans" cxnId="{C2B71C0B-D347-4B6B-B7B7-ABD1B7E128DA}">
      <dgm:prSet/>
      <dgm:spPr/>
      <dgm:t>
        <a:bodyPr/>
        <a:lstStyle/>
        <a:p>
          <a:endParaRPr lang="en-US"/>
        </a:p>
      </dgm:t>
    </dgm:pt>
    <dgm:pt modelId="{0429BE9E-D64B-44EA-B52E-77F880DBBFDE}">
      <dgm:prSet phldrT="[Text]"/>
      <dgm:spPr/>
      <dgm:t>
        <a:bodyPr/>
        <a:lstStyle/>
        <a:p>
          <a:r>
            <a:rPr lang="en-US" dirty="0"/>
            <a:t>Pharmacy</a:t>
          </a:r>
        </a:p>
      </dgm:t>
    </dgm:pt>
    <dgm:pt modelId="{A3968736-58BC-49B5-BADB-FD0F60A26AA7}" type="parTrans" cxnId="{C927DE77-8200-4AA9-9F79-4C0E7585B227}">
      <dgm:prSet/>
      <dgm:spPr/>
      <dgm:t>
        <a:bodyPr/>
        <a:lstStyle/>
        <a:p>
          <a:endParaRPr lang="en-US"/>
        </a:p>
      </dgm:t>
    </dgm:pt>
    <dgm:pt modelId="{311CDCDA-46A5-4F21-89F6-A6FD19FBADFE}" type="sibTrans" cxnId="{C927DE77-8200-4AA9-9F79-4C0E7585B227}">
      <dgm:prSet/>
      <dgm:spPr/>
      <dgm:t>
        <a:bodyPr/>
        <a:lstStyle/>
        <a:p>
          <a:endParaRPr lang="en-US"/>
        </a:p>
      </dgm:t>
    </dgm:pt>
    <dgm:pt modelId="{649E81ED-7196-4011-BBD0-729757D53221}">
      <dgm:prSet phldrT="[Text]"/>
      <dgm:spPr/>
      <dgm:t>
        <a:bodyPr/>
        <a:lstStyle/>
        <a:p>
          <a:r>
            <a:rPr lang="en-US" dirty="0"/>
            <a:t>Home &amp; Community Based Providers</a:t>
          </a:r>
        </a:p>
      </dgm:t>
    </dgm:pt>
    <dgm:pt modelId="{B429E01B-30E6-4010-AAA4-C126262B52EA}" type="parTrans" cxnId="{5D6E7D7D-F09A-4376-9DEB-3AE036CE7FF8}">
      <dgm:prSet/>
      <dgm:spPr/>
      <dgm:t>
        <a:bodyPr/>
        <a:lstStyle/>
        <a:p>
          <a:endParaRPr lang="en-US"/>
        </a:p>
      </dgm:t>
    </dgm:pt>
    <dgm:pt modelId="{AEBF6DE9-3F97-47C1-9A28-91192CA35832}" type="sibTrans" cxnId="{5D6E7D7D-F09A-4376-9DEB-3AE036CE7FF8}">
      <dgm:prSet/>
      <dgm:spPr/>
      <dgm:t>
        <a:bodyPr/>
        <a:lstStyle/>
        <a:p>
          <a:endParaRPr lang="en-US"/>
        </a:p>
      </dgm:t>
    </dgm:pt>
    <dgm:pt modelId="{5E5C2BD4-2194-4FC6-A46A-7C7A56E6BDE8}" type="pres">
      <dgm:prSet presAssocID="{ED95D769-29B4-4621-8ADC-31AD1B359B4C}" presName="Name0" presStyleCnt="0">
        <dgm:presLayoutVars>
          <dgm:chMax val="1"/>
          <dgm:dir/>
          <dgm:animLvl val="ctr"/>
          <dgm:resizeHandles val="exact"/>
        </dgm:presLayoutVars>
      </dgm:prSet>
      <dgm:spPr/>
    </dgm:pt>
    <dgm:pt modelId="{C4ECFCB5-1F11-4B6F-90E7-D1D62B644C99}" type="pres">
      <dgm:prSet presAssocID="{B9869221-9884-44DB-81DA-3E9D01B9D6A7}" presName="centerShape" presStyleLbl="node0" presStyleIdx="0" presStyleCnt="1"/>
      <dgm:spPr/>
    </dgm:pt>
    <dgm:pt modelId="{A7F65E68-0654-4E79-BB87-6CD9D465AF64}" type="pres">
      <dgm:prSet presAssocID="{D7FC55E2-BD5B-4E0A-911E-885B2F2B1A21}" presName="node" presStyleLbl="node1" presStyleIdx="0" presStyleCnt="9">
        <dgm:presLayoutVars>
          <dgm:bulletEnabled val="1"/>
        </dgm:presLayoutVars>
      </dgm:prSet>
      <dgm:spPr/>
    </dgm:pt>
    <dgm:pt modelId="{AE7C86E0-63C7-43DD-8DB9-4EF3AA7F908D}" type="pres">
      <dgm:prSet presAssocID="{D7FC55E2-BD5B-4E0A-911E-885B2F2B1A21}" presName="dummy" presStyleCnt="0"/>
      <dgm:spPr/>
    </dgm:pt>
    <dgm:pt modelId="{DD2AD85B-FF45-4470-8474-FB38A738BE58}" type="pres">
      <dgm:prSet presAssocID="{D213FDD2-F919-4148-82A2-498FE2261E7F}" presName="sibTrans" presStyleLbl="sibTrans2D1" presStyleIdx="0" presStyleCnt="9"/>
      <dgm:spPr/>
    </dgm:pt>
    <dgm:pt modelId="{7DCE5C89-5F18-484E-A5DE-D16C1BEDE39C}" type="pres">
      <dgm:prSet presAssocID="{36D6DC4E-A397-4C81-82CC-A714DA693B36}" presName="node" presStyleLbl="node1" presStyleIdx="1" presStyleCnt="9">
        <dgm:presLayoutVars>
          <dgm:bulletEnabled val="1"/>
        </dgm:presLayoutVars>
      </dgm:prSet>
      <dgm:spPr/>
    </dgm:pt>
    <dgm:pt modelId="{3656A73F-737A-4B9A-B372-F74905E838A1}" type="pres">
      <dgm:prSet presAssocID="{36D6DC4E-A397-4C81-82CC-A714DA693B36}" presName="dummy" presStyleCnt="0"/>
      <dgm:spPr/>
    </dgm:pt>
    <dgm:pt modelId="{DC6E6A3E-80F3-4CE0-93E2-4376C15A7608}" type="pres">
      <dgm:prSet presAssocID="{7C0D78B9-E79A-42A6-8D0A-2F031597A3CC}" presName="sibTrans" presStyleLbl="sibTrans2D1" presStyleIdx="1" presStyleCnt="9"/>
      <dgm:spPr/>
    </dgm:pt>
    <dgm:pt modelId="{B20B35FE-39B0-4D18-8A4E-8DD5B5AD8F8E}" type="pres">
      <dgm:prSet presAssocID="{6D0CFBDE-99C1-4725-8C54-11FE2AE4EC42}" presName="node" presStyleLbl="node1" presStyleIdx="2" presStyleCnt="9">
        <dgm:presLayoutVars>
          <dgm:bulletEnabled val="1"/>
        </dgm:presLayoutVars>
      </dgm:prSet>
      <dgm:spPr/>
    </dgm:pt>
    <dgm:pt modelId="{9523F99B-119C-4CC0-A759-0EF8DB0C79B8}" type="pres">
      <dgm:prSet presAssocID="{6D0CFBDE-99C1-4725-8C54-11FE2AE4EC42}" presName="dummy" presStyleCnt="0"/>
      <dgm:spPr/>
    </dgm:pt>
    <dgm:pt modelId="{B4DD7E91-EACE-473C-8F21-A0070EF8C294}" type="pres">
      <dgm:prSet presAssocID="{11D91781-0169-412C-8B6D-E4C53F4E5F6D}" presName="sibTrans" presStyleLbl="sibTrans2D1" presStyleIdx="2" presStyleCnt="9"/>
      <dgm:spPr/>
    </dgm:pt>
    <dgm:pt modelId="{FADE73F8-EEF3-450B-A3B8-091243A16458}" type="pres">
      <dgm:prSet presAssocID="{275F2104-ACE4-4686-BA7B-B561FECB8CC7}" presName="node" presStyleLbl="node1" presStyleIdx="3" presStyleCnt="9">
        <dgm:presLayoutVars>
          <dgm:bulletEnabled val="1"/>
        </dgm:presLayoutVars>
      </dgm:prSet>
      <dgm:spPr/>
    </dgm:pt>
    <dgm:pt modelId="{2A246E09-8959-451C-BBE6-E6822CB608D2}" type="pres">
      <dgm:prSet presAssocID="{275F2104-ACE4-4686-BA7B-B561FECB8CC7}" presName="dummy" presStyleCnt="0"/>
      <dgm:spPr/>
    </dgm:pt>
    <dgm:pt modelId="{2F4CEB85-25F3-4654-AE07-D9526EDBF36C}" type="pres">
      <dgm:prSet presAssocID="{D3C5C505-5ADB-444C-9F25-F0784C60E564}" presName="sibTrans" presStyleLbl="sibTrans2D1" presStyleIdx="3" presStyleCnt="9"/>
      <dgm:spPr/>
    </dgm:pt>
    <dgm:pt modelId="{6EC4B590-39CC-415B-8337-2E7A8B52B2AC}" type="pres">
      <dgm:prSet presAssocID="{0429BE9E-D64B-44EA-B52E-77F880DBBFDE}" presName="node" presStyleLbl="node1" presStyleIdx="4" presStyleCnt="9">
        <dgm:presLayoutVars>
          <dgm:bulletEnabled val="1"/>
        </dgm:presLayoutVars>
      </dgm:prSet>
      <dgm:spPr/>
    </dgm:pt>
    <dgm:pt modelId="{2D46E6EA-06BD-4CE7-A227-142942C67A5C}" type="pres">
      <dgm:prSet presAssocID="{0429BE9E-D64B-44EA-B52E-77F880DBBFDE}" presName="dummy" presStyleCnt="0"/>
      <dgm:spPr/>
    </dgm:pt>
    <dgm:pt modelId="{26734442-AA7B-4055-88D6-FA35E8404FEA}" type="pres">
      <dgm:prSet presAssocID="{311CDCDA-46A5-4F21-89F6-A6FD19FBADFE}" presName="sibTrans" presStyleLbl="sibTrans2D1" presStyleIdx="4" presStyleCnt="9"/>
      <dgm:spPr/>
    </dgm:pt>
    <dgm:pt modelId="{85EC1F9D-028F-4C0C-9C32-548CECEE9D6D}" type="pres">
      <dgm:prSet presAssocID="{86F89CC2-F587-4A25-9F90-5917D3BDD72D}" presName="node" presStyleLbl="node1" presStyleIdx="5" presStyleCnt="9">
        <dgm:presLayoutVars>
          <dgm:bulletEnabled val="1"/>
        </dgm:presLayoutVars>
      </dgm:prSet>
      <dgm:spPr/>
    </dgm:pt>
    <dgm:pt modelId="{EFCEAB84-18A3-4ED8-B2EB-51BD198F0CA7}" type="pres">
      <dgm:prSet presAssocID="{86F89CC2-F587-4A25-9F90-5917D3BDD72D}" presName="dummy" presStyleCnt="0"/>
      <dgm:spPr/>
    </dgm:pt>
    <dgm:pt modelId="{EA0C2B4E-97A4-46D1-8814-664C97381C3B}" type="pres">
      <dgm:prSet presAssocID="{68997592-7EDA-43E6-8370-BB1178969F9A}" presName="sibTrans" presStyleLbl="sibTrans2D1" presStyleIdx="5" presStyleCnt="9"/>
      <dgm:spPr/>
    </dgm:pt>
    <dgm:pt modelId="{12FFF223-A8A4-44C5-AF4C-B853F9E9778B}" type="pres">
      <dgm:prSet presAssocID="{649E81ED-7196-4011-BBD0-729757D53221}" presName="node" presStyleLbl="node1" presStyleIdx="6" presStyleCnt="9">
        <dgm:presLayoutVars>
          <dgm:bulletEnabled val="1"/>
        </dgm:presLayoutVars>
      </dgm:prSet>
      <dgm:spPr/>
    </dgm:pt>
    <dgm:pt modelId="{600B7E3F-F386-4948-AC9A-CCD67BC36967}" type="pres">
      <dgm:prSet presAssocID="{649E81ED-7196-4011-BBD0-729757D53221}" presName="dummy" presStyleCnt="0"/>
      <dgm:spPr/>
    </dgm:pt>
    <dgm:pt modelId="{BA43FA70-4D0D-49A9-ACE6-B51836198707}" type="pres">
      <dgm:prSet presAssocID="{AEBF6DE9-3F97-47C1-9A28-91192CA35832}" presName="sibTrans" presStyleLbl="sibTrans2D1" presStyleIdx="6" presStyleCnt="9"/>
      <dgm:spPr/>
    </dgm:pt>
    <dgm:pt modelId="{CF4F0199-1E8C-4608-BBF1-BDCD4A44BB51}" type="pres">
      <dgm:prSet presAssocID="{FA8C60BE-44B3-4320-BD40-ED4FCC8CF355}" presName="node" presStyleLbl="node1" presStyleIdx="7" presStyleCnt="9">
        <dgm:presLayoutVars>
          <dgm:bulletEnabled val="1"/>
        </dgm:presLayoutVars>
      </dgm:prSet>
      <dgm:spPr/>
    </dgm:pt>
    <dgm:pt modelId="{3684DE02-BFF4-4472-8669-E810C0B0B8B0}" type="pres">
      <dgm:prSet presAssocID="{FA8C60BE-44B3-4320-BD40-ED4FCC8CF355}" presName="dummy" presStyleCnt="0"/>
      <dgm:spPr/>
    </dgm:pt>
    <dgm:pt modelId="{08C84A21-2C65-45D9-9201-D57C3E7D0016}" type="pres">
      <dgm:prSet presAssocID="{AEA482B7-F954-4BCD-A95A-BC5BEEAA4E1C}" presName="sibTrans" presStyleLbl="sibTrans2D1" presStyleIdx="7" presStyleCnt="9"/>
      <dgm:spPr/>
    </dgm:pt>
    <dgm:pt modelId="{A19951BA-ECC1-4521-9E62-A307BF486406}" type="pres">
      <dgm:prSet presAssocID="{5CB32A9F-237E-4B87-9C5F-BAE18F008A3A}" presName="node" presStyleLbl="node1" presStyleIdx="8" presStyleCnt="9">
        <dgm:presLayoutVars>
          <dgm:bulletEnabled val="1"/>
        </dgm:presLayoutVars>
      </dgm:prSet>
      <dgm:spPr/>
    </dgm:pt>
    <dgm:pt modelId="{A149D3AE-0A9F-479D-B6A9-C3577B98B4C0}" type="pres">
      <dgm:prSet presAssocID="{5CB32A9F-237E-4B87-9C5F-BAE18F008A3A}" presName="dummy" presStyleCnt="0"/>
      <dgm:spPr/>
    </dgm:pt>
    <dgm:pt modelId="{71547A7E-3F95-44EB-85BD-96A4D2CEBE1E}" type="pres">
      <dgm:prSet presAssocID="{D6C3D0AF-68FD-4B0A-89F9-3CD21EB0A08E}" presName="sibTrans" presStyleLbl="sibTrans2D1" presStyleIdx="8" presStyleCnt="9"/>
      <dgm:spPr/>
    </dgm:pt>
  </dgm:ptLst>
  <dgm:cxnLst>
    <dgm:cxn modelId="{FBE5F305-8E3E-4E8B-A367-EEC83AB6DAE0}" type="presOf" srcId="{D213FDD2-F919-4148-82A2-498FE2261E7F}" destId="{DD2AD85B-FF45-4470-8474-FB38A738BE58}" srcOrd="0" destOrd="0" presId="urn:microsoft.com/office/officeart/2005/8/layout/radial6"/>
    <dgm:cxn modelId="{C2B71C0B-D347-4B6B-B7B7-ABD1B7E128DA}" srcId="{B9869221-9884-44DB-81DA-3E9D01B9D6A7}" destId="{5CB32A9F-237E-4B87-9C5F-BAE18F008A3A}" srcOrd="8" destOrd="0" parTransId="{4ECE1E74-098D-4230-BA63-2BCC77E1B2AD}" sibTransId="{D6C3D0AF-68FD-4B0A-89F9-3CD21EB0A08E}"/>
    <dgm:cxn modelId="{8250410B-F884-40BC-8EF2-CD90F1862D06}" type="presOf" srcId="{FA8C60BE-44B3-4320-BD40-ED4FCC8CF355}" destId="{CF4F0199-1E8C-4608-BBF1-BDCD4A44BB51}" srcOrd="0" destOrd="0" presId="urn:microsoft.com/office/officeart/2005/8/layout/radial6"/>
    <dgm:cxn modelId="{D3A3D216-2841-42DD-A0A2-9C6E8C7F22AD}" type="presOf" srcId="{86F89CC2-F587-4A25-9F90-5917D3BDD72D}" destId="{85EC1F9D-028F-4C0C-9C32-548CECEE9D6D}" srcOrd="0" destOrd="0" presId="urn:microsoft.com/office/officeart/2005/8/layout/radial6"/>
    <dgm:cxn modelId="{DED6B817-9756-44B5-8896-8432E90E37EC}" type="presOf" srcId="{311CDCDA-46A5-4F21-89F6-A6FD19FBADFE}" destId="{26734442-AA7B-4055-88D6-FA35E8404FEA}" srcOrd="0" destOrd="0" presId="urn:microsoft.com/office/officeart/2005/8/layout/radial6"/>
    <dgm:cxn modelId="{C4152D1E-5BF4-4C63-9C36-A460334E17E8}" srcId="{B9869221-9884-44DB-81DA-3E9D01B9D6A7}" destId="{D7FC55E2-BD5B-4E0A-911E-885B2F2B1A21}" srcOrd="0" destOrd="0" parTransId="{D6ED52CA-D3C2-4BCE-8E74-188557E20CF3}" sibTransId="{D213FDD2-F919-4148-82A2-498FE2261E7F}"/>
    <dgm:cxn modelId="{17368C24-8546-4ED6-AE2E-96FF9569D79E}" type="presOf" srcId="{68997592-7EDA-43E6-8370-BB1178969F9A}" destId="{EA0C2B4E-97A4-46D1-8814-664C97381C3B}" srcOrd="0" destOrd="0" presId="urn:microsoft.com/office/officeart/2005/8/layout/radial6"/>
    <dgm:cxn modelId="{21386C33-0C42-4285-9E1F-73D82E865785}" type="presOf" srcId="{649E81ED-7196-4011-BBD0-729757D53221}" destId="{12FFF223-A8A4-44C5-AF4C-B853F9E9778B}" srcOrd="0" destOrd="0" presId="urn:microsoft.com/office/officeart/2005/8/layout/radial6"/>
    <dgm:cxn modelId="{CF824860-B876-4D6D-96A6-48FF2679E902}" type="presOf" srcId="{5CB32A9F-237E-4B87-9C5F-BAE18F008A3A}" destId="{A19951BA-ECC1-4521-9E62-A307BF486406}" srcOrd="0" destOrd="0" presId="urn:microsoft.com/office/officeart/2005/8/layout/radial6"/>
    <dgm:cxn modelId="{E22B7367-D789-4345-9A0D-A9629733BE60}" type="presOf" srcId="{D6C3D0AF-68FD-4B0A-89F9-3CD21EB0A08E}" destId="{71547A7E-3F95-44EB-85BD-96A4D2CEBE1E}" srcOrd="0" destOrd="0" presId="urn:microsoft.com/office/officeart/2005/8/layout/radial6"/>
    <dgm:cxn modelId="{A5A5B748-D82A-465F-9709-D086C1CF85E4}" srcId="{B9869221-9884-44DB-81DA-3E9D01B9D6A7}" destId="{FA8C60BE-44B3-4320-BD40-ED4FCC8CF355}" srcOrd="7" destOrd="0" parTransId="{7ECD1CA6-5294-4C04-A191-C46A9D48DC42}" sibTransId="{AEA482B7-F954-4BCD-A95A-BC5BEEAA4E1C}"/>
    <dgm:cxn modelId="{1F360049-961B-4262-96AE-94A1A508DF52}" type="presOf" srcId="{D3C5C505-5ADB-444C-9F25-F0784C60E564}" destId="{2F4CEB85-25F3-4654-AE07-D9526EDBF36C}" srcOrd="0" destOrd="0" presId="urn:microsoft.com/office/officeart/2005/8/layout/radial6"/>
    <dgm:cxn modelId="{5336C576-1327-4FCE-804C-EC70F8D94F17}" srcId="{ED95D769-29B4-4621-8ADC-31AD1B359B4C}" destId="{B9869221-9884-44DB-81DA-3E9D01B9D6A7}" srcOrd="0" destOrd="0" parTransId="{2AA9C598-C88D-4C31-8D11-2A3B05A74BF0}" sibTransId="{07794C10-D091-4107-A1CA-59983EC21876}"/>
    <dgm:cxn modelId="{C927DE77-8200-4AA9-9F79-4C0E7585B227}" srcId="{B9869221-9884-44DB-81DA-3E9D01B9D6A7}" destId="{0429BE9E-D64B-44EA-B52E-77F880DBBFDE}" srcOrd="4" destOrd="0" parTransId="{A3968736-58BC-49B5-BADB-FD0F60A26AA7}" sibTransId="{311CDCDA-46A5-4F21-89F6-A6FD19FBADFE}"/>
    <dgm:cxn modelId="{5D6E7D7D-F09A-4376-9DEB-3AE036CE7FF8}" srcId="{B9869221-9884-44DB-81DA-3E9D01B9D6A7}" destId="{649E81ED-7196-4011-BBD0-729757D53221}" srcOrd="6" destOrd="0" parTransId="{B429E01B-30E6-4010-AAA4-C126262B52EA}" sibTransId="{AEBF6DE9-3F97-47C1-9A28-91192CA35832}"/>
    <dgm:cxn modelId="{E94CDB85-6D4D-45AF-A4B4-E8C7F6B9262B}" type="presOf" srcId="{AEBF6DE9-3F97-47C1-9A28-91192CA35832}" destId="{BA43FA70-4D0D-49A9-ACE6-B51836198707}" srcOrd="0" destOrd="0" presId="urn:microsoft.com/office/officeart/2005/8/layout/radial6"/>
    <dgm:cxn modelId="{EF26D187-4FAE-45B9-9D25-7A5D798D9C32}" srcId="{B9869221-9884-44DB-81DA-3E9D01B9D6A7}" destId="{6D0CFBDE-99C1-4725-8C54-11FE2AE4EC42}" srcOrd="2" destOrd="0" parTransId="{A105449F-DBF7-4678-8D13-52FFEF30DB68}" sibTransId="{11D91781-0169-412C-8B6D-E4C53F4E5F6D}"/>
    <dgm:cxn modelId="{45F12390-8A8F-4F63-BD83-4E243A07E4D5}" type="presOf" srcId="{ED95D769-29B4-4621-8ADC-31AD1B359B4C}" destId="{5E5C2BD4-2194-4FC6-A46A-7C7A56E6BDE8}" srcOrd="0" destOrd="0" presId="urn:microsoft.com/office/officeart/2005/8/layout/radial6"/>
    <dgm:cxn modelId="{F6CC0294-0B76-4DB2-BB2B-5D6ACD6F0C79}" srcId="{B9869221-9884-44DB-81DA-3E9D01B9D6A7}" destId="{36D6DC4E-A397-4C81-82CC-A714DA693B36}" srcOrd="1" destOrd="0" parTransId="{CB61CB4E-EC08-482B-855A-D617ED00C830}" sibTransId="{7C0D78B9-E79A-42A6-8D0A-2F031597A3CC}"/>
    <dgm:cxn modelId="{2DBAB498-974B-4F28-B1AE-48D2A47198C8}" srcId="{B9869221-9884-44DB-81DA-3E9D01B9D6A7}" destId="{275F2104-ACE4-4686-BA7B-B561FECB8CC7}" srcOrd="3" destOrd="0" parTransId="{605EE87F-2B97-4C4F-A791-F85D0FD9C3DD}" sibTransId="{D3C5C505-5ADB-444C-9F25-F0784C60E564}"/>
    <dgm:cxn modelId="{BBA3B39C-23A1-43FA-AC35-532D9103EDA1}" type="presOf" srcId="{AEA482B7-F954-4BCD-A95A-BC5BEEAA4E1C}" destId="{08C84A21-2C65-45D9-9201-D57C3E7D0016}" srcOrd="0" destOrd="0" presId="urn:microsoft.com/office/officeart/2005/8/layout/radial6"/>
    <dgm:cxn modelId="{EEDD1DAA-C710-4F2D-849E-A8B471A64F4A}" type="presOf" srcId="{36D6DC4E-A397-4C81-82CC-A714DA693B36}" destId="{7DCE5C89-5F18-484E-A5DE-D16C1BEDE39C}" srcOrd="0" destOrd="0" presId="urn:microsoft.com/office/officeart/2005/8/layout/radial6"/>
    <dgm:cxn modelId="{0BF9B7B8-ED33-4261-9D7E-21DC8D6677D8}" srcId="{B9869221-9884-44DB-81DA-3E9D01B9D6A7}" destId="{86F89CC2-F587-4A25-9F90-5917D3BDD72D}" srcOrd="5" destOrd="0" parTransId="{3BB948C3-027D-4E41-BEAD-1CDEC4403545}" sibTransId="{68997592-7EDA-43E6-8370-BB1178969F9A}"/>
    <dgm:cxn modelId="{41827CD4-8767-459F-A20D-AC62BED562AE}" type="presOf" srcId="{B9869221-9884-44DB-81DA-3E9D01B9D6A7}" destId="{C4ECFCB5-1F11-4B6F-90E7-D1D62B644C99}" srcOrd="0" destOrd="0" presId="urn:microsoft.com/office/officeart/2005/8/layout/radial6"/>
    <dgm:cxn modelId="{420BA5D7-86C5-4069-8B13-49ECF3FFF775}" type="presOf" srcId="{275F2104-ACE4-4686-BA7B-B561FECB8CC7}" destId="{FADE73F8-EEF3-450B-A3B8-091243A16458}" srcOrd="0" destOrd="0" presId="urn:microsoft.com/office/officeart/2005/8/layout/radial6"/>
    <dgm:cxn modelId="{0A1897E1-4135-454D-8469-EE43F8DEB8D6}" type="presOf" srcId="{6D0CFBDE-99C1-4725-8C54-11FE2AE4EC42}" destId="{B20B35FE-39B0-4D18-8A4E-8DD5B5AD8F8E}" srcOrd="0" destOrd="0" presId="urn:microsoft.com/office/officeart/2005/8/layout/radial6"/>
    <dgm:cxn modelId="{B0FC38F7-A546-4F23-9E87-1556D8E4455A}" type="presOf" srcId="{D7FC55E2-BD5B-4E0A-911E-885B2F2B1A21}" destId="{A7F65E68-0654-4E79-BB87-6CD9D465AF64}" srcOrd="0" destOrd="0" presId="urn:microsoft.com/office/officeart/2005/8/layout/radial6"/>
    <dgm:cxn modelId="{4EBCD4F8-B304-45B6-B152-B56ADFC4CB94}" type="presOf" srcId="{11D91781-0169-412C-8B6D-E4C53F4E5F6D}" destId="{B4DD7E91-EACE-473C-8F21-A0070EF8C294}" srcOrd="0" destOrd="0" presId="urn:microsoft.com/office/officeart/2005/8/layout/radial6"/>
    <dgm:cxn modelId="{E8C3B5FB-4FEC-482A-88D0-4ED2BADBFA51}" type="presOf" srcId="{7C0D78B9-E79A-42A6-8D0A-2F031597A3CC}" destId="{DC6E6A3E-80F3-4CE0-93E2-4376C15A7608}" srcOrd="0" destOrd="0" presId="urn:microsoft.com/office/officeart/2005/8/layout/radial6"/>
    <dgm:cxn modelId="{C9FB33FF-EC54-4D8C-A6C8-D6ED5BD3A158}" type="presOf" srcId="{0429BE9E-D64B-44EA-B52E-77F880DBBFDE}" destId="{6EC4B590-39CC-415B-8337-2E7A8B52B2AC}" srcOrd="0" destOrd="0" presId="urn:microsoft.com/office/officeart/2005/8/layout/radial6"/>
    <dgm:cxn modelId="{BB4C043C-937A-4B31-8675-C20C81243E85}" type="presParOf" srcId="{5E5C2BD4-2194-4FC6-A46A-7C7A56E6BDE8}" destId="{C4ECFCB5-1F11-4B6F-90E7-D1D62B644C99}" srcOrd="0" destOrd="0" presId="urn:microsoft.com/office/officeart/2005/8/layout/radial6"/>
    <dgm:cxn modelId="{76E43F0E-6FD4-4228-B659-A4332FA374A1}" type="presParOf" srcId="{5E5C2BD4-2194-4FC6-A46A-7C7A56E6BDE8}" destId="{A7F65E68-0654-4E79-BB87-6CD9D465AF64}" srcOrd="1" destOrd="0" presId="urn:microsoft.com/office/officeart/2005/8/layout/radial6"/>
    <dgm:cxn modelId="{B6FCFD7B-7F85-4FB4-B194-A5C730EC0FB8}" type="presParOf" srcId="{5E5C2BD4-2194-4FC6-A46A-7C7A56E6BDE8}" destId="{AE7C86E0-63C7-43DD-8DB9-4EF3AA7F908D}" srcOrd="2" destOrd="0" presId="urn:microsoft.com/office/officeart/2005/8/layout/radial6"/>
    <dgm:cxn modelId="{7D0BF4F0-6A71-4C66-A810-5D5C50770A78}" type="presParOf" srcId="{5E5C2BD4-2194-4FC6-A46A-7C7A56E6BDE8}" destId="{DD2AD85B-FF45-4470-8474-FB38A738BE58}" srcOrd="3" destOrd="0" presId="urn:microsoft.com/office/officeart/2005/8/layout/radial6"/>
    <dgm:cxn modelId="{DE49CAAC-2C42-4E92-A222-1D2690C301A2}" type="presParOf" srcId="{5E5C2BD4-2194-4FC6-A46A-7C7A56E6BDE8}" destId="{7DCE5C89-5F18-484E-A5DE-D16C1BEDE39C}" srcOrd="4" destOrd="0" presId="urn:microsoft.com/office/officeart/2005/8/layout/radial6"/>
    <dgm:cxn modelId="{80784975-B211-485C-BF10-DFA2BC0070F4}" type="presParOf" srcId="{5E5C2BD4-2194-4FC6-A46A-7C7A56E6BDE8}" destId="{3656A73F-737A-4B9A-B372-F74905E838A1}" srcOrd="5" destOrd="0" presId="urn:microsoft.com/office/officeart/2005/8/layout/radial6"/>
    <dgm:cxn modelId="{AE3AB6F2-8DE2-40CC-8938-19BA44330469}" type="presParOf" srcId="{5E5C2BD4-2194-4FC6-A46A-7C7A56E6BDE8}" destId="{DC6E6A3E-80F3-4CE0-93E2-4376C15A7608}" srcOrd="6" destOrd="0" presId="urn:microsoft.com/office/officeart/2005/8/layout/radial6"/>
    <dgm:cxn modelId="{843EC6C3-B45D-49BE-90EA-4BA0009ABAC6}" type="presParOf" srcId="{5E5C2BD4-2194-4FC6-A46A-7C7A56E6BDE8}" destId="{B20B35FE-39B0-4D18-8A4E-8DD5B5AD8F8E}" srcOrd="7" destOrd="0" presId="urn:microsoft.com/office/officeart/2005/8/layout/radial6"/>
    <dgm:cxn modelId="{175CD93D-E96C-4C00-8123-9DD7CD232AEC}" type="presParOf" srcId="{5E5C2BD4-2194-4FC6-A46A-7C7A56E6BDE8}" destId="{9523F99B-119C-4CC0-A759-0EF8DB0C79B8}" srcOrd="8" destOrd="0" presId="urn:microsoft.com/office/officeart/2005/8/layout/radial6"/>
    <dgm:cxn modelId="{6A1544B1-4AA8-4ED0-B180-23EA696AF72F}" type="presParOf" srcId="{5E5C2BD4-2194-4FC6-A46A-7C7A56E6BDE8}" destId="{B4DD7E91-EACE-473C-8F21-A0070EF8C294}" srcOrd="9" destOrd="0" presId="urn:microsoft.com/office/officeart/2005/8/layout/radial6"/>
    <dgm:cxn modelId="{FBB00856-9BE7-48A5-ACAD-031FC9FBA5F4}" type="presParOf" srcId="{5E5C2BD4-2194-4FC6-A46A-7C7A56E6BDE8}" destId="{FADE73F8-EEF3-450B-A3B8-091243A16458}" srcOrd="10" destOrd="0" presId="urn:microsoft.com/office/officeart/2005/8/layout/radial6"/>
    <dgm:cxn modelId="{94D24CFE-F2FD-4D7B-BB83-346033BF9368}" type="presParOf" srcId="{5E5C2BD4-2194-4FC6-A46A-7C7A56E6BDE8}" destId="{2A246E09-8959-451C-BBE6-E6822CB608D2}" srcOrd="11" destOrd="0" presId="urn:microsoft.com/office/officeart/2005/8/layout/radial6"/>
    <dgm:cxn modelId="{AFEA2C41-D1FA-4D94-A061-04285EE1B428}" type="presParOf" srcId="{5E5C2BD4-2194-4FC6-A46A-7C7A56E6BDE8}" destId="{2F4CEB85-25F3-4654-AE07-D9526EDBF36C}" srcOrd="12" destOrd="0" presId="urn:microsoft.com/office/officeart/2005/8/layout/radial6"/>
    <dgm:cxn modelId="{9E8705F5-EA9D-400D-9300-C2E0D7FDC1DA}" type="presParOf" srcId="{5E5C2BD4-2194-4FC6-A46A-7C7A56E6BDE8}" destId="{6EC4B590-39CC-415B-8337-2E7A8B52B2AC}" srcOrd="13" destOrd="0" presId="urn:microsoft.com/office/officeart/2005/8/layout/radial6"/>
    <dgm:cxn modelId="{52C71A66-E59A-45B8-BBE4-2E303C5CA2FE}" type="presParOf" srcId="{5E5C2BD4-2194-4FC6-A46A-7C7A56E6BDE8}" destId="{2D46E6EA-06BD-4CE7-A227-142942C67A5C}" srcOrd="14" destOrd="0" presId="urn:microsoft.com/office/officeart/2005/8/layout/radial6"/>
    <dgm:cxn modelId="{45DDCF1F-3154-4B1B-A73E-AE5E8B1ECC77}" type="presParOf" srcId="{5E5C2BD4-2194-4FC6-A46A-7C7A56E6BDE8}" destId="{26734442-AA7B-4055-88D6-FA35E8404FEA}" srcOrd="15" destOrd="0" presId="urn:microsoft.com/office/officeart/2005/8/layout/radial6"/>
    <dgm:cxn modelId="{A0F90E96-E167-4ADA-B49E-99E8D883A4BB}" type="presParOf" srcId="{5E5C2BD4-2194-4FC6-A46A-7C7A56E6BDE8}" destId="{85EC1F9D-028F-4C0C-9C32-548CECEE9D6D}" srcOrd="16" destOrd="0" presId="urn:microsoft.com/office/officeart/2005/8/layout/radial6"/>
    <dgm:cxn modelId="{3E03C0C3-6E3F-40D4-AF48-07CA24A6B9BE}" type="presParOf" srcId="{5E5C2BD4-2194-4FC6-A46A-7C7A56E6BDE8}" destId="{EFCEAB84-18A3-4ED8-B2EB-51BD198F0CA7}" srcOrd="17" destOrd="0" presId="urn:microsoft.com/office/officeart/2005/8/layout/radial6"/>
    <dgm:cxn modelId="{13590368-1147-458B-B515-5647D39B0AA5}" type="presParOf" srcId="{5E5C2BD4-2194-4FC6-A46A-7C7A56E6BDE8}" destId="{EA0C2B4E-97A4-46D1-8814-664C97381C3B}" srcOrd="18" destOrd="0" presId="urn:microsoft.com/office/officeart/2005/8/layout/radial6"/>
    <dgm:cxn modelId="{A3E02A0E-00C0-4512-B6EB-7CB7D4BCFD99}" type="presParOf" srcId="{5E5C2BD4-2194-4FC6-A46A-7C7A56E6BDE8}" destId="{12FFF223-A8A4-44C5-AF4C-B853F9E9778B}" srcOrd="19" destOrd="0" presId="urn:microsoft.com/office/officeart/2005/8/layout/radial6"/>
    <dgm:cxn modelId="{6D870C16-40FE-4BC3-B701-027C915686B5}" type="presParOf" srcId="{5E5C2BD4-2194-4FC6-A46A-7C7A56E6BDE8}" destId="{600B7E3F-F386-4948-AC9A-CCD67BC36967}" srcOrd="20" destOrd="0" presId="urn:microsoft.com/office/officeart/2005/8/layout/radial6"/>
    <dgm:cxn modelId="{01417E2E-5294-40AC-BAED-85A5F35B686A}" type="presParOf" srcId="{5E5C2BD4-2194-4FC6-A46A-7C7A56E6BDE8}" destId="{BA43FA70-4D0D-49A9-ACE6-B51836198707}" srcOrd="21" destOrd="0" presId="urn:microsoft.com/office/officeart/2005/8/layout/radial6"/>
    <dgm:cxn modelId="{05DEBA06-2BC5-4736-910A-FA5A2D07EB57}" type="presParOf" srcId="{5E5C2BD4-2194-4FC6-A46A-7C7A56E6BDE8}" destId="{CF4F0199-1E8C-4608-BBF1-BDCD4A44BB51}" srcOrd="22" destOrd="0" presId="urn:microsoft.com/office/officeart/2005/8/layout/radial6"/>
    <dgm:cxn modelId="{998C9E04-652E-45C3-A124-1C7F7F32D911}" type="presParOf" srcId="{5E5C2BD4-2194-4FC6-A46A-7C7A56E6BDE8}" destId="{3684DE02-BFF4-4472-8669-E810C0B0B8B0}" srcOrd="23" destOrd="0" presId="urn:microsoft.com/office/officeart/2005/8/layout/radial6"/>
    <dgm:cxn modelId="{DAA2134B-0246-4B82-BFCF-6B0CA86F4372}" type="presParOf" srcId="{5E5C2BD4-2194-4FC6-A46A-7C7A56E6BDE8}" destId="{08C84A21-2C65-45D9-9201-D57C3E7D0016}" srcOrd="24" destOrd="0" presId="urn:microsoft.com/office/officeart/2005/8/layout/radial6"/>
    <dgm:cxn modelId="{DFBA7F33-7119-4322-A82F-5706EE2FF244}" type="presParOf" srcId="{5E5C2BD4-2194-4FC6-A46A-7C7A56E6BDE8}" destId="{A19951BA-ECC1-4521-9E62-A307BF486406}" srcOrd="25" destOrd="0" presId="urn:microsoft.com/office/officeart/2005/8/layout/radial6"/>
    <dgm:cxn modelId="{EDA90902-98FD-4B63-8CEF-590707508F54}" type="presParOf" srcId="{5E5C2BD4-2194-4FC6-A46A-7C7A56E6BDE8}" destId="{A149D3AE-0A9F-479D-B6A9-C3577B98B4C0}" srcOrd="26" destOrd="0" presId="urn:microsoft.com/office/officeart/2005/8/layout/radial6"/>
    <dgm:cxn modelId="{F1030526-BDE7-4CA0-80AF-3637074EED7E}" type="presParOf" srcId="{5E5C2BD4-2194-4FC6-A46A-7C7A56E6BDE8}" destId="{71547A7E-3F95-44EB-85BD-96A4D2CEBE1E}"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6437F-62C9-4D2B-A778-92D61636DCAF}">
      <dsp:nvSpPr>
        <dsp:cNvPr id="0" name=""/>
        <dsp:cNvSpPr/>
      </dsp:nvSpPr>
      <dsp:spPr>
        <a:xfrm rot="5400000">
          <a:off x="5223808" y="-2153135"/>
          <a:ext cx="779182" cy="5283200"/>
        </a:xfrm>
        <a:prstGeom prst="round2SameRect">
          <a:avLst/>
        </a:prstGeom>
        <a:solidFill>
          <a:schemeClr val="tx1">
            <a:lumMod val="20000"/>
            <a:lumOff val="80000"/>
            <a:alpha val="90000"/>
          </a:schemeClr>
        </a:solidFill>
        <a:ln w="12700" cap="flat" cmpd="sng" algn="ctr">
          <a:solidFill>
            <a:srgbClr val="51CCCC">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205050">
                  <a:hueOff val="0"/>
                  <a:satOff val="0"/>
                  <a:lumOff val="0"/>
                  <a:alphaOff val="0"/>
                </a:srgbClr>
              </a:solidFill>
              <a:latin typeface="Franklin Gothic Book" panose="020B0503020102020204"/>
              <a:ea typeface="+mn-ea"/>
              <a:cs typeface="+mn-cs"/>
            </a:rPr>
            <a:t>Enroll beneficiaries eligible for both Medicare and some level of Medicaid </a:t>
          </a:r>
        </a:p>
      </dsp:txBody>
      <dsp:txXfrm rot="-5400000">
        <a:off x="2971800" y="136910"/>
        <a:ext cx="5245163" cy="703108"/>
      </dsp:txXfrm>
    </dsp:sp>
    <dsp:sp modelId="{81095F80-37BD-466B-9076-E21C9385A6E5}">
      <dsp:nvSpPr>
        <dsp:cNvPr id="0" name=""/>
        <dsp:cNvSpPr/>
      </dsp:nvSpPr>
      <dsp:spPr>
        <a:xfrm>
          <a:off x="0" y="2391"/>
          <a:ext cx="2971800" cy="973977"/>
        </a:xfrm>
        <a:prstGeom prst="roundRect">
          <a:avLst/>
        </a:prstGeom>
        <a:solidFill>
          <a:srgbClr val="00206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Franklin Gothic Book" panose="020B0503020102020204"/>
              <a:ea typeface="+mn-ea"/>
              <a:cs typeface="+mn-cs"/>
            </a:rPr>
            <a:t>Dual Eligible SNPs </a:t>
          </a:r>
        </a:p>
        <a:p>
          <a:pPr marL="0" lvl="0" indent="0" algn="ctr" defTabSz="800100">
            <a:lnSpc>
              <a:spcPct val="90000"/>
            </a:lnSpc>
            <a:spcBef>
              <a:spcPct val="0"/>
            </a:spcBef>
            <a:spcAft>
              <a:spcPct val="35000"/>
            </a:spcAft>
            <a:buNone/>
          </a:pPr>
          <a:r>
            <a:rPr lang="en-US" sz="1800" kern="1200" dirty="0">
              <a:solidFill>
                <a:srgbClr val="FFFFFF"/>
              </a:solidFill>
              <a:latin typeface="Franklin Gothic Book" panose="020B0503020102020204"/>
              <a:ea typeface="+mn-ea"/>
              <a:cs typeface="+mn-cs"/>
            </a:rPr>
            <a:t>(D-SNPs)</a:t>
          </a:r>
        </a:p>
      </dsp:txBody>
      <dsp:txXfrm>
        <a:off x="47546" y="49937"/>
        <a:ext cx="2876708" cy="878885"/>
      </dsp:txXfrm>
    </dsp:sp>
    <dsp:sp modelId="{BC724C36-E062-483E-AEC8-81F1466C65FF}">
      <dsp:nvSpPr>
        <dsp:cNvPr id="0" name=""/>
        <dsp:cNvSpPr/>
      </dsp:nvSpPr>
      <dsp:spPr>
        <a:xfrm rot="5400000">
          <a:off x="5223808" y="-1130458"/>
          <a:ext cx="779182" cy="5283200"/>
        </a:xfrm>
        <a:prstGeom prst="round2SameRect">
          <a:avLst/>
        </a:prstGeom>
        <a:solidFill>
          <a:schemeClr val="tx1">
            <a:lumMod val="20000"/>
            <a:lumOff val="80000"/>
            <a:alpha val="90000"/>
          </a:schemeClr>
        </a:solidFill>
        <a:ln w="12700" cap="flat" cmpd="sng" algn="ctr">
          <a:solidFill>
            <a:srgbClr val="51CCCC">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205050">
                  <a:hueOff val="0"/>
                  <a:satOff val="0"/>
                  <a:lumOff val="0"/>
                  <a:alphaOff val="0"/>
                </a:srgbClr>
              </a:solidFill>
              <a:latin typeface="Franklin Gothic Book" panose="020B0503020102020204"/>
              <a:ea typeface="+mn-ea"/>
              <a:cs typeface="+mn-cs"/>
            </a:rPr>
            <a:t>Enroll beneficiaries with certain chronic or disabling conditions</a:t>
          </a:r>
        </a:p>
      </dsp:txBody>
      <dsp:txXfrm rot="-5400000">
        <a:off x="2971800" y="1159587"/>
        <a:ext cx="5245163" cy="703108"/>
      </dsp:txXfrm>
    </dsp:sp>
    <dsp:sp modelId="{7A223376-58CD-48CE-A13C-8CD1E7CA18B0}">
      <dsp:nvSpPr>
        <dsp:cNvPr id="0" name=""/>
        <dsp:cNvSpPr/>
      </dsp:nvSpPr>
      <dsp:spPr>
        <a:xfrm>
          <a:off x="0" y="988641"/>
          <a:ext cx="2971800" cy="973977"/>
        </a:xfrm>
        <a:prstGeom prst="roundRect">
          <a:avLst/>
        </a:prstGeom>
        <a:solidFill>
          <a:srgbClr val="00206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Franklin Gothic Book" panose="020B0503020102020204"/>
              <a:ea typeface="+mn-ea"/>
              <a:cs typeface="+mn-cs"/>
            </a:rPr>
            <a:t>Chronic Condition SNPs </a:t>
          </a:r>
        </a:p>
        <a:p>
          <a:pPr marL="0" lvl="0" indent="0" algn="ctr" defTabSz="800100">
            <a:lnSpc>
              <a:spcPct val="90000"/>
            </a:lnSpc>
            <a:spcBef>
              <a:spcPct val="0"/>
            </a:spcBef>
            <a:spcAft>
              <a:spcPct val="35000"/>
            </a:spcAft>
            <a:buNone/>
          </a:pPr>
          <a:r>
            <a:rPr lang="en-US" sz="1800" kern="1200" dirty="0">
              <a:solidFill>
                <a:srgbClr val="FFFFFF"/>
              </a:solidFill>
              <a:latin typeface="Franklin Gothic Book" panose="020B0503020102020204"/>
              <a:ea typeface="+mn-ea"/>
              <a:cs typeface="+mn-cs"/>
            </a:rPr>
            <a:t>(C-SNPs)</a:t>
          </a:r>
        </a:p>
      </dsp:txBody>
      <dsp:txXfrm>
        <a:off x="47546" y="1036187"/>
        <a:ext cx="2876708" cy="878885"/>
      </dsp:txXfrm>
    </dsp:sp>
    <dsp:sp modelId="{49BDC8B3-1715-431E-B5E5-E8BD9942D3B4}">
      <dsp:nvSpPr>
        <dsp:cNvPr id="0" name=""/>
        <dsp:cNvSpPr/>
      </dsp:nvSpPr>
      <dsp:spPr>
        <a:xfrm rot="5400000">
          <a:off x="5223808" y="-114474"/>
          <a:ext cx="779182" cy="5283200"/>
        </a:xfrm>
        <a:prstGeom prst="round2SameRect">
          <a:avLst/>
        </a:prstGeom>
        <a:solidFill>
          <a:schemeClr val="tx1">
            <a:lumMod val="20000"/>
            <a:lumOff val="80000"/>
            <a:alpha val="90000"/>
          </a:schemeClr>
        </a:solidFill>
        <a:ln w="12700" cap="flat" cmpd="sng" algn="ctr">
          <a:solidFill>
            <a:srgbClr val="51CCCC">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205050">
                  <a:hueOff val="0"/>
                  <a:satOff val="0"/>
                  <a:lumOff val="0"/>
                  <a:alphaOff val="0"/>
                </a:srgbClr>
              </a:solidFill>
              <a:latin typeface="Franklin Gothic Book" panose="020B0503020102020204"/>
              <a:ea typeface="+mn-ea"/>
              <a:cs typeface="+mn-cs"/>
            </a:rPr>
            <a:t>Enroll beneficiaries who are institutionalized or require an institutional level of care</a:t>
          </a:r>
        </a:p>
      </dsp:txBody>
      <dsp:txXfrm rot="-5400000">
        <a:off x="2971800" y="2175571"/>
        <a:ext cx="5245163" cy="703108"/>
      </dsp:txXfrm>
    </dsp:sp>
    <dsp:sp modelId="{BA0CC50A-FFAD-40B5-933A-478B49C44EF7}">
      <dsp:nvSpPr>
        <dsp:cNvPr id="0" name=""/>
        <dsp:cNvSpPr/>
      </dsp:nvSpPr>
      <dsp:spPr>
        <a:xfrm>
          <a:off x="0" y="2046829"/>
          <a:ext cx="2971800" cy="973977"/>
        </a:xfrm>
        <a:prstGeom prst="roundRect">
          <a:avLst/>
        </a:prstGeom>
        <a:solidFill>
          <a:srgbClr val="00206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Franklin Gothic Book" panose="020B0503020102020204"/>
              <a:ea typeface="+mn-ea"/>
              <a:cs typeface="+mn-cs"/>
            </a:rPr>
            <a:t>Institutional SNPs </a:t>
          </a:r>
        </a:p>
        <a:p>
          <a:pPr marL="0" lvl="0" indent="0" algn="ctr" defTabSz="800100">
            <a:lnSpc>
              <a:spcPct val="90000"/>
            </a:lnSpc>
            <a:spcBef>
              <a:spcPct val="0"/>
            </a:spcBef>
            <a:spcAft>
              <a:spcPct val="35000"/>
            </a:spcAft>
            <a:buNone/>
          </a:pPr>
          <a:r>
            <a:rPr lang="en-US" sz="1800" kern="1200" dirty="0">
              <a:solidFill>
                <a:srgbClr val="FFFFFF"/>
              </a:solidFill>
              <a:latin typeface="Franklin Gothic Book" panose="020B0503020102020204"/>
              <a:ea typeface="+mn-ea"/>
              <a:cs typeface="+mn-cs"/>
            </a:rPr>
            <a:t>(I-SNPs)</a:t>
          </a:r>
        </a:p>
      </dsp:txBody>
      <dsp:txXfrm>
        <a:off x="47546" y="2094375"/>
        <a:ext cx="2876708" cy="878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CBFF7-B976-4C83-A245-AD4699E0587D}">
      <dsp:nvSpPr>
        <dsp:cNvPr id="0" name=""/>
        <dsp:cNvSpPr/>
      </dsp:nvSpPr>
      <dsp:spPr>
        <a:xfrm rot="5400000">
          <a:off x="4415556" y="-1749642"/>
          <a:ext cx="838271" cy="455029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effectLst/>
              <a:latin typeface="Lato" panose="020F0502020204030203" pitchFamily="34" charset="0"/>
              <a:ea typeface="Lato" panose="020F0502020204030203" pitchFamily="34" charset="0"/>
              <a:cs typeface="Lato" panose="020F0502020204030203" pitchFamily="34" charset="0"/>
            </a:rPr>
            <a:t>Medicaid covers Medicare Part A and B premiums, deductibles, coinsurance and copayment amounts</a:t>
          </a:r>
          <a:endParaRPr lang="en-US" sz="1200" kern="1200" dirty="0"/>
        </a:p>
        <a:p>
          <a:pPr marL="114300" lvl="1" indent="-114300" algn="l" defTabSz="533400">
            <a:lnSpc>
              <a:spcPct val="90000"/>
            </a:lnSpc>
            <a:spcBef>
              <a:spcPct val="0"/>
            </a:spcBef>
            <a:spcAft>
              <a:spcPct val="15000"/>
            </a:spcAft>
            <a:buChar char="•"/>
          </a:pPr>
          <a:r>
            <a:rPr lang="en-US" sz="1200" kern="1200" dirty="0">
              <a:effectLst/>
              <a:latin typeface="Lato" panose="020F0502020204030203" pitchFamily="34" charset="0"/>
              <a:ea typeface="Lato" panose="020F0502020204030203" pitchFamily="34" charset="0"/>
              <a:cs typeface="Lato" panose="020F0502020204030203" pitchFamily="34" charset="0"/>
            </a:rPr>
            <a:t>Not otherwise eligible for any Medicaid benefits</a:t>
          </a:r>
          <a:endParaRPr lang="en-US" sz="1200" kern="1200" dirty="0"/>
        </a:p>
      </dsp:txBody>
      <dsp:txXfrm rot="-5400000">
        <a:off x="2559543" y="147292"/>
        <a:ext cx="4509377" cy="756429"/>
      </dsp:txXfrm>
    </dsp:sp>
    <dsp:sp modelId="{EE15BC13-A562-4D50-9ADC-F6A14CDDA774}">
      <dsp:nvSpPr>
        <dsp:cNvPr id="0" name=""/>
        <dsp:cNvSpPr/>
      </dsp:nvSpPr>
      <dsp:spPr>
        <a:xfrm>
          <a:off x="0" y="1587"/>
          <a:ext cx="2559543" cy="10478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Qualified Medicare Beneficiary (QMB)*</a:t>
          </a:r>
        </a:p>
      </dsp:txBody>
      <dsp:txXfrm>
        <a:off x="51151" y="52738"/>
        <a:ext cx="2457241" cy="945536"/>
      </dsp:txXfrm>
    </dsp:sp>
    <dsp:sp modelId="{E980C72D-64F1-4E1A-A0A8-00E5465CF1C5}">
      <dsp:nvSpPr>
        <dsp:cNvPr id="0" name=""/>
        <dsp:cNvSpPr/>
      </dsp:nvSpPr>
      <dsp:spPr>
        <a:xfrm rot="5400000">
          <a:off x="4415556" y="-649411"/>
          <a:ext cx="838271" cy="455029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effectLst/>
              <a:latin typeface="Lato" panose="020F0502020204030203" pitchFamily="34" charset="0"/>
              <a:ea typeface="Lato" panose="020F0502020204030203" pitchFamily="34" charset="0"/>
              <a:cs typeface="Lato" panose="020F0502020204030203" pitchFamily="34" charset="0"/>
            </a:rPr>
            <a:t>Medicaid covers Medicare Part A and B premiums, deductibles, coinsurance and copayment amounts</a:t>
          </a:r>
          <a:endParaRPr lang="en-US" sz="1200" kern="1200" dirty="0"/>
        </a:p>
        <a:p>
          <a:pPr marL="114300" lvl="1" indent="-114300" algn="l" defTabSz="533400">
            <a:lnSpc>
              <a:spcPct val="90000"/>
            </a:lnSpc>
            <a:spcBef>
              <a:spcPct val="0"/>
            </a:spcBef>
            <a:spcAft>
              <a:spcPct val="15000"/>
            </a:spcAft>
            <a:buChar char="•"/>
          </a:pPr>
          <a:r>
            <a:rPr lang="en-US" sz="1200" kern="1200" dirty="0">
              <a:effectLst/>
              <a:latin typeface="Lato" panose="020F0502020204030203" pitchFamily="34" charset="0"/>
              <a:ea typeface="Lato" panose="020F0502020204030203" pitchFamily="34" charset="0"/>
              <a:cs typeface="Lato" panose="020F0502020204030203" pitchFamily="34" charset="0"/>
            </a:rPr>
            <a:t>Also eligible for full Medicaid benefits, secondary to </a:t>
          </a:r>
          <a:r>
            <a:rPr lang="en-US" sz="1200" kern="1200" dirty="0">
              <a:latin typeface="Lato" panose="020F0502020204030203" pitchFamily="34" charset="0"/>
              <a:ea typeface="Lato" panose="020F0502020204030203" pitchFamily="34" charset="0"/>
              <a:cs typeface="Lato" panose="020F0502020204030203" pitchFamily="34" charset="0"/>
            </a:rPr>
            <a:t>Medicare coverage</a:t>
          </a:r>
          <a:endParaRPr lang="en-US" sz="1200" kern="1200" dirty="0"/>
        </a:p>
      </dsp:txBody>
      <dsp:txXfrm rot="-5400000">
        <a:off x="2559543" y="1247523"/>
        <a:ext cx="4509377" cy="756429"/>
      </dsp:txXfrm>
    </dsp:sp>
    <dsp:sp modelId="{06285266-2EDC-4215-BE78-99758E315904}">
      <dsp:nvSpPr>
        <dsp:cNvPr id="0" name=""/>
        <dsp:cNvSpPr/>
      </dsp:nvSpPr>
      <dsp:spPr>
        <a:xfrm>
          <a:off x="0" y="1101818"/>
          <a:ext cx="2559543" cy="10478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Qualified Medicare Beneficiary Plus (QMB+)*</a:t>
          </a:r>
        </a:p>
      </dsp:txBody>
      <dsp:txXfrm>
        <a:off x="51151" y="1152969"/>
        <a:ext cx="2457241" cy="945536"/>
      </dsp:txXfrm>
    </dsp:sp>
    <dsp:sp modelId="{698D5D24-B5E7-4155-9BF0-D045A995C0A1}">
      <dsp:nvSpPr>
        <dsp:cNvPr id="0" name=""/>
        <dsp:cNvSpPr/>
      </dsp:nvSpPr>
      <dsp:spPr>
        <a:xfrm rot="5400000">
          <a:off x="4406838" y="450819"/>
          <a:ext cx="855707" cy="455029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US" sz="1000" kern="1200" dirty="0">
              <a:effectLst/>
              <a:latin typeface="Lato" panose="020F0502020204030203" pitchFamily="34" charset="0"/>
              <a:ea typeface="Lato" panose="020F0502020204030203" pitchFamily="34" charset="0"/>
              <a:cs typeface="Lato" panose="020F0502020204030203" pitchFamily="34" charset="0"/>
            </a:rPr>
            <a:t>Eligible for full Medicaid benefits but not for the QMB program</a:t>
          </a:r>
          <a:endParaRPr lang="en-US" sz="800" kern="1200" dirty="0"/>
        </a:p>
        <a:p>
          <a:pPr marL="57150" lvl="1" indent="-57150" algn="l" defTabSz="444500">
            <a:lnSpc>
              <a:spcPct val="90000"/>
            </a:lnSpc>
            <a:spcBef>
              <a:spcPct val="0"/>
            </a:spcBef>
            <a:spcAft>
              <a:spcPct val="15000"/>
            </a:spcAft>
            <a:buChar char="•"/>
          </a:pPr>
          <a:r>
            <a:rPr lang="en-US" sz="1000" kern="1200" dirty="0">
              <a:effectLst/>
              <a:latin typeface="Lato" panose="020F0502020204030203" pitchFamily="34" charset="0"/>
              <a:ea typeface="Lato" panose="020F0502020204030203" pitchFamily="34" charset="0"/>
              <a:cs typeface="Lato" panose="020F0502020204030203" pitchFamily="34" charset="0"/>
            </a:rPr>
            <a:t> Medicaid may provide some assistance with Medicare cost-sharing</a:t>
          </a:r>
          <a:endParaRPr lang="en-US" sz="1000" kern="1200" dirty="0"/>
        </a:p>
        <a:p>
          <a:pPr marL="57150" lvl="1" indent="-57150" algn="l" defTabSz="444500">
            <a:lnSpc>
              <a:spcPct val="90000"/>
            </a:lnSpc>
            <a:spcBef>
              <a:spcPct val="0"/>
            </a:spcBef>
            <a:spcAft>
              <a:spcPct val="15000"/>
            </a:spcAft>
            <a:buChar char="•"/>
          </a:pPr>
          <a:r>
            <a:rPr lang="en-US" sz="1000" kern="1200" dirty="0">
              <a:effectLst/>
              <a:latin typeface="Lato" panose="020F0502020204030203" pitchFamily="34" charset="0"/>
              <a:ea typeface="Lato" panose="020F0502020204030203" pitchFamily="34" charset="0"/>
              <a:cs typeface="Lato" panose="020F0502020204030203" pitchFamily="34" charset="0"/>
            </a:rPr>
            <a:t>Generally, cost share is $0 when the service is covered by both Medicare and Medicaid. May be instances where member must pay Medicare cost-sharing if service/benefit not covered by Medicaid.  </a:t>
          </a:r>
          <a:endParaRPr lang="en-US" sz="1000" kern="1200" dirty="0"/>
        </a:p>
      </dsp:txBody>
      <dsp:txXfrm rot="-5400000">
        <a:off x="2559543" y="2339886"/>
        <a:ext cx="4508526" cy="772163"/>
      </dsp:txXfrm>
    </dsp:sp>
    <dsp:sp modelId="{0B75E237-590C-45EA-A34A-1D733603A47F}">
      <dsp:nvSpPr>
        <dsp:cNvPr id="0" name=""/>
        <dsp:cNvSpPr/>
      </dsp:nvSpPr>
      <dsp:spPr>
        <a:xfrm>
          <a:off x="0" y="2202049"/>
          <a:ext cx="2559543" cy="10478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Full Medicaid Only </a:t>
          </a:r>
        </a:p>
        <a:p>
          <a:pPr marL="0" lvl="0" indent="0" algn="ctr" defTabSz="711200">
            <a:lnSpc>
              <a:spcPct val="90000"/>
            </a:lnSpc>
            <a:spcBef>
              <a:spcPct val="0"/>
            </a:spcBef>
            <a:spcAft>
              <a:spcPct val="35000"/>
            </a:spcAft>
            <a:buNone/>
          </a:pPr>
          <a:r>
            <a:rPr lang="en-US" sz="1600" kern="1200" dirty="0"/>
            <a:t>(Other Full Benefit Dual Eligible or FBDE)</a:t>
          </a:r>
        </a:p>
      </dsp:txBody>
      <dsp:txXfrm>
        <a:off x="51151" y="2253200"/>
        <a:ext cx="2457241" cy="945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B7574-7C85-4D7F-AF89-94B12823CE02}">
      <dsp:nvSpPr>
        <dsp:cNvPr id="0" name=""/>
        <dsp:cNvSpPr/>
      </dsp:nvSpPr>
      <dsp:spPr>
        <a:xfrm>
          <a:off x="3152665" y="-4067"/>
          <a:ext cx="4705569" cy="4705569"/>
        </a:xfrm>
        <a:prstGeom prst="circularArrow">
          <a:avLst>
            <a:gd name="adj1" fmla="val 5274"/>
            <a:gd name="adj2" fmla="val 312630"/>
            <a:gd name="adj3" fmla="val 14200257"/>
            <a:gd name="adj4" fmla="val 17143348"/>
            <a:gd name="adj5" fmla="val 5477"/>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C2BB0-EA53-47E0-87E0-97E7D5699B52}">
      <dsp:nvSpPr>
        <dsp:cNvPr id="0" name=""/>
        <dsp:cNvSpPr/>
      </dsp:nvSpPr>
      <dsp:spPr>
        <a:xfrm>
          <a:off x="4596835" y="1321"/>
          <a:ext cx="1817228" cy="90861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HRA completed*</a:t>
          </a:r>
        </a:p>
      </dsp:txBody>
      <dsp:txXfrm>
        <a:off x="4641190" y="45676"/>
        <a:ext cx="1728518" cy="819904"/>
      </dsp:txXfrm>
    </dsp:sp>
    <dsp:sp modelId="{DF174BA6-0F8B-496D-8EB5-B7AA106DDD40}">
      <dsp:nvSpPr>
        <dsp:cNvPr id="0" name=""/>
        <dsp:cNvSpPr/>
      </dsp:nvSpPr>
      <dsp:spPr>
        <a:xfrm>
          <a:off x="6250037" y="955797"/>
          <a:ext cx="1817228" cy="90861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ICP developed*</a:t>
          </a:r>
        </a:p>
      </dsp:txBody>
      <dsp:txXfrm>
        <a:off x="6294392" y="1000152"/>
        <a:ext cx="1728518" cy="819904"/>
      </dsp:txXfrm>
    </dsp:sp>
    <dsp:sp modelId="{1DCEC1A0-F34B-4DC1-B4A0-74F3B6E49FAE}">
      <dsp:nvSpPr>
        <dsp:cNvPr id="0" name=""/>
        <dsp:cNvSpPr/>
      </dsp:nvSpPr>
      <dsp:spPr>
        <a:xfrm>
          <a:off x="6250037" y="2864750"/>
          <a:ext cx="1817228" cy="90861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ICT identified</a:t>
          </a:r>
        </a:p>
      </dsp:txBody>
      <dsp:txXfrm>
        <a:off x="6294392" y="2909105"/>
        <a:ext cx="1728518" cy="819904"/>
      </dsp:txXfrm>
    </dsp:sp>
    <dsp:sp modelId="{B2A6B7AA-1A6A-4298-A573-9BFEA91B53AE}">
      <dsp:nvSpPr>
        <dsp:cNvPr id="0" name=""/>
        <dsp:cNvSpPr/>
      </dsp:nvSpPr>
      <dsp:spPr>
        <a:xfrm>
          <a:off x="4596835" y="3819227"/>
          <a:ext cx="1817228" cy="90861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ICP implemented</a:t>
          </a:r>
        </a:p>
      </dsp:txBody>
      <dsp:txXfrm>
        <a:off x="4641190" y="3863582"/>
        <a:ext cx="1728518" cy="819904"/>
      </dsp:txXfrm>
    </dsp:sp>
    <dsp:sp modelId="{1AD06E24-4395-4CC8-ABBD-90E65A31B629}">
      <dsp:nvSpPr>
        <dsp:cNvPr id="0" name=""/>
        <dsp:cNvSpPr/>
      </dsp:nvSpPr>
      <dsp:spPr>
        <a:xfrm>
          <a:off x="2943633" y="2864750"/>
          <a:ext cx="1817228" cy="90861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Member support during care transitions</a:t>
          </a:r>
        </a:p>
      </dsp:txBody>
      <dsp:txXfrm>
        <a:off x="2987988" y="2909105"/>
        <a:ext cx="1728518" cy="819904"/>
      </dsp:txXfrm>
    </dsp:sp>
    <dsp:sp modelId="{3DEF0C91-5ECF-4075-9B84-6DBABBB5DA45}">
      <dsp:nvSpPr>
        <dsp:cNvPr id="0" name=""/>
        <dsp:cNvSpPr/>
      </dsp:nvSpPr>
      <dsp:spPr>
        <a:xfrm>
          <a:off x="2943633" y="955797"/>
          <a:ext cx="1817228" cy="90861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ICP updated as needs change</a:t>
          </a:r>
        </a:p>
      </dsp:txBody>
      <dsp:txXfrm>
        <a:off x="2987988" y="1000152"/>
        <a:ext cx="1728518" cy="8199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47A7E-3F95-44EB-85BD-96A4D2CEBE1E}">
      <dsp:nvSpPr>
        <dsp:cNvPr id="0" name=""/>
        <dsp:cNvSpPr/>
      </dsp:nvSpPr>
      <dsp:spPr>
        <a:xfrm>
          <a:off x="1744721" y="458918"/>
          <a:ext cx="4638557" cy="4638557"/>
        </a:xfrm>
        <a:prstGeom prst="blockArc">
          <a:avLst>
            <a:gd name="adj1" fmla="val 13800000"/>
            <a:gd name="adj2" fmla="val 162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C84A21-2C65-45D9-9201-D57C3E7D0016}">
      <dsp:nvSpPr>
        <dsp:cNvPr id="0" name=""/>
        <dsp:cNvSpPr/>
      </dsp:nvSpPr>
      <dsp:spPr>
        <a:xfrm>
          <a:off x="1744721" y="458918"/>
          <a:ext cx="4638557" cy="4638557"/>
        </a:xfrm>
        <a:prstGeom prst="blockArc">
          <a:avLst>
            <a:gd name="adj1" fmla="val 11400000"/>
            <a:gd name="adj2" fmla="val 138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43FA70-4D0D-49A9-ACE6-B51836198707}">
      <dsp:nvSpPr>
        <dsp:cNvPr id="0" name=""/>
        <dsp:cNvSpPr/>
      </dsp:nvSpPr>
      <dsp:spPr>
        <a:xfrm>
          <a:off x="1744721" y="458918"/>
          <a:ext cx="4638557" cy="4638557"/>
        </a:xfrm>
        <a:prstGeom prst="blockArc">
          <a:avLst>
            <a:gd name="adj1" fmla="val 9000000"/>
            <a:gd name="adj2" fmla="val 114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0C2B4E-97A4-46D1-8814-664C97381C3B}">
      <dsp:nvSpPr>
        <dsp:cNvPr id="0" name=""/>
        <dsp:cNvSpPr/>
      </dsp:nvSpPr>
      <dsp:spPr>
        <a:xfrm>
          <a:off x="1744721" y="458918"/>
          <a:ext cx="4638557" cy="4638557"/>
        </a:xfrm>
        <a:prstGeom prst="blockArc">
          <a:avLst>
            <a:gd name="adj1" fmla="val 6600000"/>
            <a:gd name="adj2" fmla="val 90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734442-AA7B-4055-88D6-FA35E8404FEA}">
      <dsp:nvSpPr>
        <dsp:cNvPr id="0" name=""/>
        <dsp:cNvSpPr/>
      </dsp:nvSpPr>
      <dsp:spPr>
        <a:xfrm>
          <a:off x="1744721" y="458918"/>
          <a:ext cx="4638557" cy="4638557"/>
        </a:xfrm>
        <a:prstGeom prst="blockArc">
          <a:avLst>
            <a:gd name="adj1" fmla="val 4200000"/>
            <a:gd name="adj2" fmla="val 66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4CEB85-25F3-4654-AE07-D9526EDBF36C}">
      <dsp:nvSpPr>
        <dsp:cNvPr id="0" name=""/>
        <dsp:cNvSpPr/>
      </dsp:nvSpPr>
      <dsp:spPr>
        <a:xfrm>
          <a:off x="1744721" y="458918"/>
          <a:ext cx="4638557" cy="4638557"/>
        </a:xfrm>
        <a:prstGeom prst="blockArc">
          <a:avLst>
            <a:gd name="adj1" fmla="val 1800000"/>
            <a:gd name="adj2" fmla="val 42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DD7E91-EACE-473C-8F21-A0070EF8C294}">
      <dsp:nvSpPr>
        <dsp:cNvPr id="0" name=""/>
        <dsp:cNvSpPr/>
      </dsp:nvSpPr>
      <dsp:spPr>
        <a:xfrm>
          <a:off x="1744721" y="458918"/>
          <a:ext cx="4638557" cy="4638557"/>
        </a:xfrm>
        <a:prstGeom prst="blockArc">
          <a:avLst>
            <a:gd name="adj1" fmla="val 21000000"/>
            <a:gd name="adj2" fmla="val 18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6E6A3E-80F3-4CE0-93E2-4376C15A7608}">
      <dsp:nvSpPr>
        <dsp:cNvPr id="0" name=""/>
        <dsp:cNvSpPr/>
      </dsp:nvSpPr>
      <dsp:spPr>
        <a:xfrm>
          <a:off x="1744721" y="458918"/>
          <a:ext cx="4638557" cy="4638557"/>
        </a:xfrm>
        <a:prstGeom prst="blockArc">
          <a:avLst>
            <a:gd name="adj1" fmla="val 18600000"/>
            <a:gd name="adj2" fmla="val 210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2AD85B-FF45-4470-8474-FB38A738BE58}">
      <dsp:nvSpPr>
        <dsp:cNvPr id="0" name=""/>
        <dsp:cNvSpPr/>
      </dsp:nvSpPr>
      <dsp:spPr>
        <a:xfrm>
          <a:off x="1744721" y="458918"/>
          <a:ext cx="4638557" cy="4638557"/>
        </a:xfrm>
        <a:prstGeom prst="blockArc">
          <a:avLst>
            <a:gd name="adj1" fmla="val 16200000"/>
            <a:gd name="adj2" fmla="val 186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ECFCB5-1F11-4B6F-90E7-D1D62B644C99}">
      <dsp:nvSpPr>
        <dsp:cNvPr id="0" name=""/>
        <dsp:cNvSpPr/>
      </dsp:nvSpPr>
      <dsp:spPr>
        <a:xfrm>
          <a:off x="3359546" y="2073744"/>
          <a:ext cx="1408906" cy="1408906"/>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Member</a:t>
          </a:r>
        </a:p>
      </dsp:txBody>
      <dsp:txXfrm>
        <a:off x="3565876" y="2280074"/>
        <a:ext cx="996246" cy="996246"/>
      </dsp:txXfrm>
    </dsp:sp>
    <dsp:sp modelId="{A7F65E68-0654-4E79-BB87-6CD9D465AF64}">
      <dsp:nvSpPr>
        <dsp:cNvPr id="0" name=""/>
        <dsp:cNvSpPr/>
      </dsp:nvSpPr>
      <dsp:spPr>
        <a:xfrm>
          <a:off x="3570882" y="1305"/>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Health Coach </a:t>
          </a:r>
        </a:p>
      </dsp:txBody>
      <dsp:txXfrm>
        <a:off x="3715313" y="145736"/>
        <a:ext cx="697372" cy="697372"/>
      </dsp:txXfrm>
    </dsp:sp>
    <dsp:sp modelId="{7DCE5C89-5F18-484E-A5DE-D16C1BEDE39C}">
      <dsp:nvSpPr>
        <dsp:cNvPr id="0" name=""/>
        <dsp:cNvSpPr/>
      </dsp:nvSpPr>
      <dsp:spPr>
        <a:xfrm>
          <a:off x="5038864" y="53560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PCP</a:t>
          </a:r>
        </a:p>
      </dsp:txBody>
      <dsp:txXfrm>
        <a:off x="5183295" y="680038"/>
        <a:ext cx="697372" cy="697372"/>
      </dsp:txXfrm>
    </dsp:sp>
    <dsp:sp modelId="{B20B35FE-39B0-4D18-8A4E-8DD5B5AD8F8E}">
      <dsp:nvSpPr>
        <dsp:cNvPr id="0" name=""/>
        <dsp:cNvSpPr/>
      </dsp:nvSpPr>
      <dsp:spPr>
        <a:xfrm>
          <a:off x="5819961" y="188850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Specialist</a:t>
          </a:r>
        </a:p>
      </dsp:txBody>
      <dsp:txXfrm>
        <a:off x="5964392" y="2032938"/>
        <a:ext cx="697372" cy="697372"/>
      </dsp:txXfrm>
    </dsp:sp>
    <dsp:sp modelId="{FADE73F8-EEF3-450B-A3B8-091243A16458}">
      <dsp:nvSpPr>
        <dsp:cNvPr id="0" name=""/>
        <dsp:cNvSpPr/>
      </dsp:nvSpPr>
      <dsp:spPr>
        <a:xfrm>
          <a:off x="5548689" y="342696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Behavioral Health</a:t>
          </a:r>
        </a:p>
      </dsp:txBody>
      <dsp:txXfrm>
        <a:off x="5693120" y="3571398"/>
        <a:ext cx="697372" cy="697372"/>
      </dsp:txXfrm>
    </dsp:sp>
    <dsp:sp modelId="{6EC4B590-39CC-415B-8337-2E7A8B52B2AC}">
      <dsp:nvSpPr>
        <dsp:cNvPr id="0" name=""/>
        <dsp:cNvSpPr/>
      </dsp:nvSpPr>
      <dsp:spPr>
        <a:xfrm>
          <a:off x="4351979" y="4431126"/>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Pharmacy</a:t>
          </a:r>
        </a:p>
      </dsp:txBody>
      <dsp:txXfrm>
        <a:off x="4496410" y="4575557"/>
        <a:ext cx="697372" cy="697372"/>
      </dsp:txXfrm>
    </dsp:sp>
    <dsp:sp modelId="{85EC1F9D-028F-4C0C-9C32-548CECEE9D6D}">
      <dsp:nvSpPr>
        <dsp:cNvPr id="0" name=""/>
        <dsp:cNvSpPr/>
      </dsp:nvSpPr>
      <dsp:spPr>
        <a:xfrm>
          <a:off x="2789785" y="4431126"/>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Social Services</a:t>
          </a:r>
        </a:p>
      </dsp:txBody>
      <dsp:txXfrm>
        <a:off x="2934216" y="4575557"/>
        <a:ext cx="697372" cy="697372"/>
      </dsp:txXfrm>
    </dsp:sp>
    <dsp:sp modelId="{12FFF223-A8A4-44C5-AF4C-B853F9E9778B}">
      <dsp:nvSpPr>
        <dsp:cNvPr id="0" name=""/>
        <dsp:cNvSpPr/>
      </dsp:nvSpPr>
      <dsp:spPr>
        <a:xfrm>
          <a:off x="1593076" y="342696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Home &amp; Community Based Providers</a:t>
          </a:r>
        </a:p>
      </dsp:txBody>
      <dsp:txXfrm>
        <a:off x="1737507" y="3571398"/>
        <a:ext cx="697372" cy="697372"/>
      </dsp:txXfrm>
    </dsp:sp>
    <dsp:sp modelId="{CF4F0199-1E8C-4608-BBF1-BDCD4A44BB51}">
      <dsp:nvSpPr>
        <dsp:cNvPr id="0" name=""/>
        <dsp:cNvSpPr/>
      </dsp:nvSpPr>
      <dsp:spPr>
        <a:xfrm>
          <a:off x="1321803" y="188850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Home Health</a:t>
          </a:r>
        </a:p>
      </dsp:txBody>
      <dsp:txXfrm>
        <a:off x="1466234" y="2032938"/>
        <a:ext cx="697372" cy="697372"/>
      </dsp:txXfrm>
    </dsp:sp>
    <dsp:sp modelId="{A19951BA-ECC1-4521-9E62-A307BF486406}">
      <dsp:nvSpPr>
        <dsp:cNvPr id="0" name=""/>
        <dsp:cNvSpPr/>
      </dsp:nvSpPr>
      <dsp:spPr>
        <a:xfrm>
          <a:off x="2102900" y="53560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BHC Medical Director</a:t>
          </a:r>
        </a:p>
      </dsp:txBody>
      <dsp:txXfrm>
        <a:off x="2247331" y="680038"/>
        <a:ext cx="697372" cy="6973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47A7E-3F95-44EB-85BD-96A4D2CEBE1E}">
      <dsp:nvSpPr>
        <dsp:cNvPr id="0" name=""/>
        <dsp:cNvSpPr/>
      </dsp:nvSpPr>
      <dsp:spPr>
        <a:xfrm>
          <a:off x="1744721" y="458918"/>
          <a:ext cx="4638557" cy="4638557"/>
        </a:xfrm>
        <a:prstGeom prst="blockArc">
          <a:avLst>
            <a:gd name="adj1" fmla="val 13800000"/>
            <a:gd name="adj2" fmla="val 162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C84A21-2C65-45D9-9201-D57C3E7D0016}">
      <dsp:nvSpPr>
        <dsp:cNvPr id="0" name=""/>
        <dsp:cNvSpPr/>
      </dsp:nvSpPr>
      <dsp:spPr>
        <a:xfrm>
          <a:off x="1744721" y="458918"/>
          <a:ext cx="4638557" cy="4638557"/>
        </a:xfrm>
        <a:prstGeom prst="blockArc">
          <a:avLst>
            <a:gd name="adj1" fmla="val 11400000"/>
            <a:gd name="adj2" fmla="val 138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43FA70-4D0D-49A9-ACE6-B51836198707}">
      <dsp:nvSpPr>
        <dsp:cNvPr id="0" name=""/>
        <dsp:cNvSpPr/>
      </dsp:nvSpPr>
      <dsp:spPr>
        <a:xfrm>
          <a:off x="1744721" y="458918"/>
          <a:ext cx="4638557" cy="4638557"/>
        </a:xfrm>
        <a:prstGeom prst="blockArc">
          <a:avLst>
            <a:gd name="adj1" fmla="val 9000000"/>
            <a:gd name="adj2" fmla="val 114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0C2B4E-97A4-46D1-8814-664C97381C3B}">
      <dsp:nvSpPr>
        <dsp:cNvPr id="0" name=""/>
        <dsp:cNvSpPr/>
      </dsp:nvSpPr>
      <dsp:spPr>
        <a:xfrm>
          <a:off x="1744721" y="458918"/>
          <a:ext cx="4638557" cy="4638557"/>
        </a:xfrm>
        <a:prstGeom prst="blockArc">
          <a:avLst>
            <a:gd name="adj1" fmla="val 6600000"/>
            <a:gd name="adj2" fmla="val 90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734442-AA7B-4055-88D6-FA35E8404FEA}">
      <dsp:nvSpPr>
        <dsp:cNvPr id="0" name=""/>
        <dsp:cNvSpPr/>
      </dsp:nvSpPr>
      <dsp:spPr>
        <a:xfrm>
          <a:off x="1744721" y="458918"/>
          <a:ext cx="4638557" cy="4638557"/>
        </a:xfrm>
        <a:prstGeom prst="blockArc">
          <a:avLst>
            <a:gd name="adj1" fmla="val 4200000"/>
            <a:gd name="adj2" fmla="val 66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4CEB85-25F3-4654-AE07-D9526EDBF36C}">
      <dsp:nvSpPr>
        <dsp:cNvPr id="0" name=""/>
        <dsp:cNvSpPr/>
      </dsp:nvSpPr>
      <dsp:spPr>
        <a:xfrm>
          <a:off x="1744721" y="458918"/>
          <a:ext cx="4638557" cy="4638557"/>
        </a:xfrm>
        <a:prstGeom prst="blockArc">
          <a:avLst>
            <a:gd name="adj1" fmla="val 1800000"/>
            <a:gd name="adj2" fmla="val 42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DD7E91-EACE-473C-8F21-A0070EF8C294}">
      <dsp:nvSpPr>
        <dsp:cNvPr id="0" name=""/>
        <dsp:cNvSpPr/>
      </dsp:nvSpPr>
      <dsp:spPr>
        <a:xfrm>
          <a:off x="1744721" y="458918"/>
          <a:ext cx="4638557" cy="4638557"/>
        </a:xfrm>
        <a:prstGeom prst="blockArc">
          <a:avLst>
            <a:gd name="adj1" fmla="val 21000000"/>
            <a:gd name="adj2" fmla="val 18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6E6A3E-80F3-4CE0-93E2-4376C15A7608}">
      <dsp:nvSpPr>
        <dsp:cNvPr id="0" name=""/>
        <dsp:cNvSpPr/>
      </dsp:nvSpPr>
      <dsp:spPr>
        <a:xfrm>
          <a:off x="1744721" y="458918"/>
          <a:ext cx="4638557" cy="4638557"/>
        </a:xfrm>
        <a:prstGeom prst="blockArc">
          <a:avLst>
            <a:gd name="adj1" fmla="val 18600000"/>
            <a:gd name="adj2" fmla="val 210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2AD85B-FF45-4470-8474-FB38A738BE58}">
      <dsp:nvSpPr>
        <dsp:cNvPr id="0" name=""/>
        <dsp:cNvSpPr/>
      </dsp:nvSpPr>
      <dsp:spPr>
        <a:xfrm>
          <a:off x="1744721" y="458918"/>
          <a:ext cx="4638557" cy="4638557"/>
        </a:xfrm>
        <a:prstGeom prst="blockArc">
          <a:avLst>
            <a:gd name="adj1" fmla="val 16200000"/>
            <a:gd name="adj2" fmla="val 18600000"/>
            <a:gd name="adj3" fmla="val 306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ECFCB5-1F11-4B6F-90E7-D1D62B644C99}">
      <dsp:nvSpPr>
        <dsp:cNvPr id="0" name=""/>
        <dsp:cNvSpPr/>
      </dsp:nvSpPr>
      <dsp:spPr>
        <a:xfrm>
          <a:off x="3359546" y="2073744"/>
          <a:ext cx="1408906" cy="1408906"/>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Member</a:t>
          </a:r>
        </a:p>
      </dsp:txBody>
      <dsp:txXfrm>
        <a:off x="3565876" y="2280074"/>
        <a:ext cx="996246" cy="996246"/>
      </dsp:txXfrm>
    </dsp:sp>
    <dsp:sp modelId="{A7F65E68-0654-4E79-BB87-6CD9D465AF64}">
      <dsp:nvSpPr>
        <dsp:cNvPr id="0" name=""/>
        <dsp:cNvSpPr/>
      </dsp:nvSpPr>
      <dsp:spPr>
        <a:xfrm>
          <a:off x="3570882" y="1305"/>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Health Coach </a:t>
          </a:r>
        </a:p>
      </dsp:txBody>
      <dsp:txXfrm>
        <a:off x="3715313" y="145736"/>
        <a:ext cx="697372" cy="697372"/>
      </dsp:txXfrm>
    </dsp:sp>
    <dsp:sp modelId="{7DCE5C89-5F18-484E-A5DE-D16C1BEDE39C}">
      <dsp:nvSpPr>
        <dsp:cNvPr id="0" name=""/>
        <dsp:cNvSpPr/>
      </dsp:nvSpPr>
      <dsp:spPr>
        <a:xfrm>
          <a:off x="5038864" y="53560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PCP</a:t>
          </a:r>
        </a:p>
      </dsp:txBody>
      <dsp:txXfrm>
        <a:off x="5183295" y="680038"/>
        <a:ext cx="697372" cy="697372"/>
      </dsp:txXfrm>
    </dsp:sp>
    <dsp:sp modelId="{B20B35FE-39B0-4D18-8A4E-8DD5B5AD8F8E}">
      <dsp:nvSpPr>
        <dsp:cNvPr id="0" name=""/>
        <dsp:cNvSpPr/>
      </dsp:nvSpPr>
      <dsp:spPr>
        <a:xfrm>
          <a:off x="5819961" y="188850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Specialist</a:t>
          </a:r>
        </a:p>
      </dsp:txBody>
      <dsp:txXfrm>
        <a:off x="5964392" y="2032938"/>
        <a:ext cx="697372" cy="697372"/>
      </dsp:txXfrm>
    </dsp:sp>
    <dsp:sp modelId="{FADE73F8-EEF3-450B-A3B8-091243A16458}">
      <dsp:nvSpPr>
        <dsp:cNvPr id="0" name=""/>
        <dsp:cNvSpPr/>
      </dsp:nvSpPr>
      <dsp:spPr>
        <a:xfrm>
          <a:off x="5548689" y="342696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Behavioral Health</a:t>
          </a:r>
        </a:p>
      </dsp:txBody>
      <dsp:txXfrm>
        <a:off x="5693120" y="3571398"/>
        <a:ext cx="697372" cy="697372"/>
      </dsp:txXfrm>
    </dsp:sp>
    <dsp:sp modelId="{6EC4B590-39CC-415B-8337-2E7A8B52B2AC}">
      <dsp:nvSpPr>
        <dsp:cNvPr id="0" name=""/>
        <dsp:cNvSpPr/>
      </dsp:nvSpPr>
      <dsp:spPr>
        <a:xfrm>
          <a:off x="4351979" y="4431126"/>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Pharmacy</a:t>
          </a:r>
        </a:p>
      </dsp:txBody>
      <dsp:txXfrm>
        <a:off x="4496410" y="4575557"/>
        <a:ext cx="697372" cy="697372"/>
      </dsp:txXfrm>
    </dsp:sp>
    <dsp:sp modelId="{85EC1F9D-028F-4C0C-9C32-548CECEE9D6D}">
      <dsp:nvSpPr>
        <dsp:cNvPr id="0" name=""/>
        <dsp:cNvSpPr/>
      </dsp:nvSpPr>
      <dsp:spPr>
        <a:xfrm>
          <a:off x="2789785" y="4431126"/>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Social Services</a:t>
          </a:r>
        </a:p>
      </dsp:txBody>
      <dsp:txXfrm>
        <a:off x="2934216" y="4575557"/>
        <a:ext cx="697372" cy="697372"/>
      </dsp:txXfrm>
    </dsp:sp>
    <dsp:sp modelId="{12FFF223-A8A4-44C5-AF4C-B853F9E9778B}">
      <dsp:nvSpPr>
        <dsp:cNvPr id="0" name=""/>
        <dsp:cNvSpPr/>
      </dsp:nvSpPr>
      <dsp:spPr>
        <a:xfrm>
          <a:off x="1593076" y="342696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Home &amp; Community Based Providers</a:t>
          </a:r>
        </a:p>
      </dsp:txBody>
      <dsp:txXfrm>
        <a:off x="1737507" y="3571398"/>
        <a:ext cx="697372" cy="697372"/>
      </dsp:txXfrm>
    </dsp:sp>
    <dsp:sp modelId="{CF4F0199-1E8C-4608-BBF1-BDCD4A44BB51}">
      <dsp:nvSpPr>
        <dsp:cNvPr id="0" name=""/>
        <dsp:cNvSpPr/>
      </dsp:nvSpPr>
      <dsp:spPr>
        <a:xfrm>
          <a:off x="1321803" y="188850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Home Health</a:t>
          </a:r>
        </a:p>
      </dsp:txBody>
      <dsp:txXfrm>
        <a:off x="1466234" y="2032938"/>
        <a:ext cx="697372" cy="697372"/>
      </dsp:txXfrm>
    </dsp:sp>
    <dsp:sp modelId="{A19951BA-ECC1-4521-9E62-A307BF486406}">
      <dsp:nvSpPr>
        <dsp:cNvPr id="0" name=""/>
        <dsp:cNvSpPr/>
      </dsp:nvSpPr>
      <dsp:spPr>
        <a:xfrm>
          <a:off x="2102900" y="535607"/>
          <a:ext cx="986234" cy="98623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BHC Medical Director</a:t>
          </a:r>
        </a:p>
      </dsp:txBody>
      <dsp:txXfrm>
        <a:off x="2247331" y="680038"/>
        <a:ext cx="697372" cy="69737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980E28-D852-6D4D-ABEA-047B5CD948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Lato" panose="020F0502020204030203" pitchFamily="34" charset="77"/>
            </a:endParaRPr>
          </a:p>
        </p:txBody>
      </p:sp>
      <p:sp>
        <p:nvSpPr>
          <p:cNvPr id="3" name="Date Placeholder 2">
            <a:extLst>
              <a:ext uri="{FF2B5EF4-FFF2-40B4-BE49-F238E27FC236}">
                <a16:creationId xmlns:a16="http://schemas.microsoft.com/office/drawing/2014/main" id="{A843FBB6-CF4B-1B4F-BB28-56DE9E0B6A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B72A98-4EE6-1547-9E69-4CAD9F959F19}" type="datetimeFigureOut">
              <a:rPr lang="en-US" smtClean="0">
                <a:latin typeface="Lato" panose="020F0502020204030203" pitchFamily="34" charset="77"/>
              </a:rPr>
              <a:t>8/3/2022</a:t>
            </a:fld>
            <a:endParaRPr lang="en-US" dirty="0">
              <a:latin typeface="Lato" panose="020F0502020204030203" pitchFamily="34" charset="77"/>
            </a:endParaRPr>
          </a:p>
        </p:txBody>
      </p:sp>
      <p:sp>
        <p:nvSpPr>
          <p:cNvPr id="4" name="Footer Placeholder 3">
            <a:extLst>
              <a:ext uri="{FF2B5EF4-FFF2-40B4-BE49-F238E27FC236}">
                <a16:creationId xmlns:a16="http://schemas.microsoft.com/office/drawing/2014/main" id="{F89C466B-13D6-BE43-B0ED-DEC446E458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Lato" panose="020F0502020204030203" pitchFamily="34" charset="77"/>
            </a:endParaRPr>
          </a:p>
        </p:txBody>
      </p:sp>
      <p:sp>
        <p:nvSpPr>
          <p:cNvPr id="5" name="Slide Number Placeholder 4">
            <a:extLst>
              <a:ext uri="{FF2B5EF4-FFF2-40B4-BE49-F238E27FC236}">
                <a16:creationId xmlns:a16="http://schemas.microsoft.com/office/drawing/2014/main" id="{AF87A8B9-8040-2E4D-BA9D-7A0B24C232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A58715-06C0-654E-B598-F4820913E350}" type="slidenum">
              <a:rPr lang="en-US" smtClean="0">
                <a:latin typeface="Lato" panose="020F0502020204030203" pitchFamily="34" charset="77"/>
              </a:rPr>
              <a:t>‹#›</a:t>
            </a:fld>
            <a:endParaRPr lang="en-US" dirty="0">
              <a:latin typeface="Lato" panose="020F0502020204030203" pitchFamily="34" charset="77"/>
            </a:endParaRPr>
          </a:p>
        </p:txBody>
      </p:sp>
    </p:spTree>
    <p:extLst>
      <p:ext uri="{BB962C8B-B14F-4D97-AF65-F5344CB8AC3E}">
        <p14:creationId xmlns:p14="http://schemas.microsoft.com/office/powerpoint/2010/main" val="3313173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ato" panose="020F0502020204030203"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ato" panose="020F0502020204030203" pitchFamily="34" charset="77"/>
              </a:defRPr>
            </a:lvl1pPr>
          </a:lstStyle>
          <a:p>
            <a:fld id="{23FAB430-BBD8-7847-A90F-3B8AAD256D53}" type="datetimeFigureOut">
              <a:rPr lang="en-US" smtClean="0"/>
              <a:pPr/>
              <a:t>8/3/2022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ato" panose="020F0502020204030203"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ato" panose="020F0502020204030203" pitchFamily="34" charset="77"/>
              </a:defRPr>
            </a:lvl1pPr>
          </a:lstStyle>
          <a:p>
            <a:fld id="{C93C2365-787E-B34E-9CB2-B0E79C225AD6}" type="slidenum">
              <a:rPr lang="en-US" smtClean="0"/>
              <a:pPr/>
              <a:t>‹#›</a:t>
            </a:fld>
            <a:endParaRPr lang="en-US" dirty="0"/>
          </a:p>
        </p:txBody>
      </p:sp>
    </p:spTree>
    <p:extLst>
      <p:ext uri="{BB962C8B-B14F-4D97-AF65-F5344CB8AC3E}">
        <p14:creationId xmlns:p14="http://schemas.microsoft.com/office/powerpoint/2010/main" val="1122686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panose="020F0502020204030203" pitchFamily="34" charset="77"/>
        <a:ea typeface="+mn-ea"/>
        <a:cs typeface="+mn-cs"/>
      </a:defRPr>
    </a:lvl1pPr>
    <a:lvl2pPr marL="457200" algn="l" defTabSz="914400" rtl="0" eaLnBrk="1" latinLnBrk="0" hangingPunct="1">
      <a:defRPr sz="1200" b="0" i="0" kern="1200">
        <a:solidFill>
          <a:schemeClr val="tx1"/>
        </a:solidFill>
        <a:latin typeface="Lato" panose="020F0502020204030203" pitchFamily="34" charset="77"/>
        <a:ea typeface="+mn-ea"/>
        <a:cs typeface="+mn-cs"/>
      </a:defRPr>
    </a:lvl2pPr>
    <a:lvl3pPr marL="914400" algn="l" defTabSz="914400" rtl="0" eaLnBrk="1" latinLnBrk="0" hangingPunct="1">
      <a:defRPr sz="1200" b="0" i="0" kern="1200">
        <a:solidFill>
          <a:schemeClr val="tx1"/>
        </a:solidFill>
        <a:latin typeface="Lato" panose="020F0502020204030203" pitchFamily="34" charset="77"/>
        <a:ea typeface="+mn-ea"/>
        <a:cs typeface="+mn-cs"/>
      </a:defRPr>
    </a:lvl3pPr>
    <a:lvl4pPr marL="1371600" algn="l" defTabSz="914400" rtl="0" eaLnBrk="1" latinLnBrk="0" hangingPunct="1">
      <a:defRPr sz="1200" b="0" i="0" kern="1200">
        <a:solidFill>
          <a:schemeClr val="tx1"/>
        </a:solidFill>
        <a:latin typeface="Lato" panose="020F0502020204030203" pitchFamily="34" charset="77"/>
        <a:ea typeface="+mn-ea"/>
        <a:cs typeface="+mn-cs"/>
      </a:defRPr>
    </a:lvl4pPr>
    <a:lvl5pPr marL="1828800" algn="l" defTabSz="914400" rtl="0" eaLnBrk="1" latinLnBrk="0" hangingPunct="1">
      <a:defRPr sz="1200" b="0" i="0" kern="1200">
        <a:solidFill>
          <a:schemeClr val="tx1"/>
        </a:solidFill>
        <a:latin typeface="Lato" panose="020F050202020403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HC Cover Slide">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electronics, vector graphics&#10;&#10;Description automatically generated">
            <a:extLst>
              <a:ext uri="{FF2B5EF4-FFF2-40B4-BE49-F238E27FC236}">
                <a16:creationId xmlns:a16="http://schemas.microsoft.com/office/drawing/2014/main" id="{177ABEE1-329B-6445-A27C-B6AD9E3F880C}"/>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pic>
        <p:nvPicPr>
          <p:cNvPr id="9" name="Picture 8">
            <a:extLst>
              <a:ext uri="{FF2B5EF4-FFF2-40B4-BE49-F238E27FC236}">
                <a16:creationId xmlns:a16="http://schemas.microsoft.com/office/drawing/2014/main" id="{82D8B1DE-276C-0F46-8197-1F0C902C4796}"/>
              </a:ext>
            </a:extLst>
          </p:cNvPr>
          <p:cNvPicPr>
            <a:picLocks noChangeAspect="1"/>
          </p:cNvPicPr>
          <p:nvPr userDrawn="1"/>
        </p:nvPicPr>
        <p:blipFill>
          <a:blip r:embed="rId3"/>
          <a:stretch>
            <a:fillRect/>
          </a:stretch>
        </p:blipFill>
        <p:spPr>
          <a:xfrm>
            <a:off x="-7883" y="-9468"/>
            <a:ext cx="190763" cy="6867468"/>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2940" y="2803963"/>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1" i="0">
                <a:solidFill>
                  <a:srgbClr val="393736"/>
                </a:solidFill>
                <a:latin typeface="Lato Black" panose="020F0502020204030203" pitchFamily="34" charset="77"/>
              </a:defRPr>
            </a:lvl1pPr>
          </a:lstStyle>
          <a:p>
            <a:r>
              <a:rPr lang="en-US" dirty="0"/>
              <a:t>This is a two line maximum  cover title example  </a:t>
            </a:r>
            <a:br>
              <a:rPr lang="en-US" dirty="0"/>
            </a:br>
            <a:endParaRPr lang="en-US" dirty="0"/>
          </a:p>
        </p:txBody>
      </p:sp>
      <p:sp>
        <p:nvSpPr>
          <p:cNvPr id="3" name="Subtitle 2">
            <a:extLst>
              <a:ext uri="{FF2B5EF4-FFF2-40B4-BE49-F238E27FC236}">
                <a16:creationId xmlns:a16="http://schemas.microsoft.com/office/drawing/2014/main" id="{239E3B49-9D81-834F-BD7A-7F516EAF01A4}"/>
              </a:ext>
            </a:extLst>
          </p:cNvPr>
          <p:cNvSpPr>
            <a:spLocks noGrp="1"/>
          </p:cNvSpPr>
          <p:nvPr>
            <p:ph type="subTitle" idx="1" hasCustomPrompt="1"/>
          </p:nvPr>
        </p:nvSpPr>
        <p:spPr>
          <a:xfrm>
            <a:off x="572940" y="4160010"/>
            <a:ext cx="10139668" cy="365125"/>
          </a:xfrm>
        </p:spPr>
        <p:txBody>
          <a:bodyPr/>
          <a:lstStyle>
            <a:lvl1pPr marL="0" indent="0" algn="l">
              <a:buNone/>
              <a:defRPr sz="2000" b="0" i="0" spc="0" baseline="0">
                <a:solidFill>
                  <a:srgbClr val="393939"/>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 </a:t>
            </a:r>
          </a:p>
        </p:txBody>
      </p:sp>
      <p:sp>
        <p:nvSpPr>
          <p:cNvPr id="13" name="Date Placeholder 4">
            <a:extLst>
              <a:ext uri="{FF2B5EF4-FFF2-40B4-BE49-F238E27FC236}">
                <a16:creationId xmlns:a16="http://schemas.microsoft.com/office/drawing/2014/main" id="{69711926-128B-C34D-8241-B6A48CE8EF50}"/>
              </a:ext>
            </a:extLst>
          </p:cNvPr>
          <p:cNvSpPr>
            <a:spLocks noGrp="1"/>
          </p:cNvSpPr>
          <p:nvPr>
            <p:ph type="dt" sz="half" idx="10"/>
          </p:nvPr>
        </p:nvSpPr>
        <p:spPr>
          <a:xfrm>
            <a:off x="572939" y="5985135"/>
            <a:ext cx="4114431" cy="180055"/>
          </a:xfrm>
          <a:prstGeom prst="rect">
            <a:avLst/>
          </a:prstGeom>
        </p:spPr>
        <p:txBody>
          <a:bodyPr/>
          <a:lstStyle>
            <a:lvl1pPr>
              <a:defRPr sz="1600" b="0" i="0" spc="0" baseline="0">
                <a:solidFill>
                  <a:srgbClr val="393736"/>
                </a:solidFill>
                <a:latin typeface="Lato" panose="020F0502020204030203" pitchFamily="34" charset="77"/>
              </a:defRPr>
            </a:lvl1pPr>
          </a:lstStyle>
          <a:p>
            <a:fld id="{FB6A43CF-059B-324D-8F30-9039EF64B30E}" type="datetime4">
              <a:rPr lang="en-US" smtClean="0"/>
              <a:pPr/>
              <a:t>August 3, 2022</a:t>
            </a:fld>
            <a:endParaRPr lang="en-US" dirty="0"/>
          </a:p>
        </p:txBody>
      </p:sp>
      <p:pic>
        <p:nvPicPr>
          <p:cNvPr id="7" name="Picture 6">
            <a:extLst>
              <a:ext uri="{FF2B5EF4-FFF2-40B4-BE49-F238E27FC236}">
                <a16:creationId xmlns:a16="http://schemas.microsoft.com/office/drawing/2014/main" id="{2F056BE7-4549-F643-B0D1-E64EE26C0985}"/>
              </a:ext>
            </a:extLst>
          </p:cNvPr>
          <p:cNvPicPr>
            <a:picLocks noChangeAspect="1"/>
          </p:cNvPicPr>
          <p:nvPr userDrawn="1"/>
        </p:nvPicPr>
        <p:blipFill>
          <a:blip r:embed="rId4"/>
          <a:stretch>
            <a:fillRect/>
          </a:stretch>
        </p:blipFill>
        <p:spPr>
          <a:xfrm>
            <a:off x="364983" y="421639"/>
            <a:ext cx="3408707" cy="941832"/>
          </a:xfrm>
          <a:prstGeom prst="rect">
            <a:avLst/>
          </a:prstGeom>
        </p:spPr>
      </p:pic>
    </p:spTree>
    <p:extLst>
      <p:ext uri="{BB962C8B-B14F-4D97-AF65-F5344CB8AC3E}">
        <p14:creationId xmlns:p14="http://schemas.microsoft.com/office/powerpoint/2010/main" val="388314356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BHC Content Slide_Imag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429" y="1447802"/>
            <a:ext cx="5391151" cy="4729161"/>
          </a:xfrm>
        </p:spPr>
        <p:txBody>
          <a:bodyPr lIns="0" rIns="0"/>
          <a:lstStyle>
            <a:lvl1pPr>
              <a:buClr>
                <a:srgbClr val="F15B1E"/>
              </a:buClr>
              <a:defRPr sz="2200" b="0" i="0">
                <a:solidFill>
                  <a:schemeClr val="tx2"/>
                </a:solidFill>
                <a:latin typeface="Lato" panose="020F0502020204030203" pitchFamily="34" charset="77"/>
              </a:defRPr>
            </a:lvl1pPr>
            <a:lvl2pPr marL="685800" indent="-228600">
              <a:buClr>
                <a:srgbClr val="F15B1E"/>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F15B1E"/>
              </a:buClr>
              <a:defRPr sz="2200" b="0" i="0">
                <a:solidFill>
                  <a:schemeClr val="tx2"/>
                </a:solidFill>
                <a:latin typeface="Lato" panose="020F0502020204030203" pitchFamily="34" charset="77"/>
              </a:defRPr>
            </a:lvl3pPr>
            <a:lvl4pPr>
              <a:buClr>
                <a:srgbClr val="F15B1E"/>
              </a:buClr>
              <a:defRPr sz="2200" b="0" i="0">
                <a:solidFill>
                  <a:schemeClr val="tx2"/>
                </a:solidFill>
                <a:latin typeface="Lato" panose="020F0502020204030203" pitchFamily="34" charset="77"/>
              </a:defRPr>
            </a:lvl4pPr>
            <a:lvl5pPr>
              <a:buClr>
                <a:srgbClr val="F15B1E"/>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6229420"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1" name="Title 1">
            <a:extLst>
              <a:ext uri="{FF2B5EF4-FFF2-40B4-BE49-F238E27FC236}">
                <a16:creationId xmlns:a16="http://schemas.microsoft.com/office/drawing/2014/main" id="{B2E68E51-A581-3941-BB48-8FD354FB7E0E}"/>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sp>
        <p:nvSpPr>
          <p:cNvPr id="12" name="Text Placeholder 16">
            <a:extLst>
              <a:ext uri="{FF2B5EF4-FFF2-40B4-BE49-F238E27FC236}">
                <a16:creationId xmlns:a16="http://schemas.microsoft.com/office/drawing/2014/main" id="{DAE55841-9397-1942-8BE6-7719CAC2B2FB}"/>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pic>
        <p:nvPicPr>
          <p:cNvPr id="13" name="Picture 12" descr="Background pattern&#10;&#10;Description automatically generated">
            <a:extLst>
              <a:ext uri="{FF2B5EF4-FFF2-40B4-BE49-F238E27FC236}">
                <a16:creationId xmlns:a16="http://schemas.microsoft.com/office/drawing/2014/main" id="{23E9C773-BC8D-194B-B2C1-98ABC5307DC0}"/>
              </a:ext>
            </a:extLst>
          </p:cNvPr>
          <p:cNvPicPr>
            <a:picLocks noChangeAspect="1"/>
          </p:cNvPicPr>
          <p:nvPr userDrawn="1"/>
        </p:nvPicPr>
        <p:blipFill rotWithShape="1">
          <a:blip r:embed="rId3"/>
          <a:srcRect l="-243" t="534" r="98544" b="571"/>
          <a:stretch/>
        </p:blipFill>
        <p:spPr>
          <a:xfrm>
            <a:off x="-42284" y="0"/>
            <a:ext cx="240807" cy="6858000"/>
          </a:xfrm>
          <a:prstGeom prst="rect">
            <a:avLst/>
          </a:prstGeom>
        </p:spPr>
      </p:pic>
    </p:spTree>
    <p:extLst>
      <p:ext uri="{BB962C8B-B14F-4D97-AF65-F5344CB8AC3E}">
        <p14:creationId xmlns:p14="http://schemas.microsoft.com/office/powerpoint/2010/main" val="34622487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BHC Content Slide_Image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6191248" y="1447802"/>
            <a:ext cx="5391151" cy="4729161"/>
          </a:xfrm>
        </p:spPr>
        <p:txBody>
          <a:bodyPr lIns="0" rIns="0"/>
          <a:lstStyle>
            <a:lvl1pPr>
              <a:buClr>
                <a:srgbClr val="F15B1E"/>
              </a:buClr>
              <a:defRPr sz="2200" b="0" i="0">
                <a:solidFill>
                  <a:schemeClr val="tx2"/>
                </a:solidFill>
                <a:latin typeface="Lato" panose="020F0502020204030203" pitchFamily="34" charset="77"/>
              </a:defRPr>
            </a:lvl1pPr>
            <a:lvl2pPr marL="685800" indent="-228600">
              <a:buClr>
                <a:srgbClr val="F15B1E"/>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F15B1E"/>
              </a:buClr>
              <a:defRPr sz="2200" b="0" i="0">
                <a:solidFill>
                  <a:schemeClr val="tx2"/>
                </a:solidFill>
                <a:latin typeface="Lato" panose="020F0502020204030203" pitchFamily="34" charset="77"/>
              </a:defRPr>
            </a:lvl3pPr>
            <a:lvl4pPr>
              <a:buClr>
                <a:srgbClr val="F15B1E"/>
              </a:buClr>
              <a:defRPr sz="2200" b="0" i="0">
                <a:solidFill>
                  <a:schemeClr val="tx2"/>
                </a:solidFill>
                <a:latin typeface="Lato" panose="020F0502020204030203" pitchFamily="34" charset="77"/>
              </a:defRPr>
            </a:lvl4pPr>
            <a:lvl5pPr>
              <a:buClr>
                <a:srgbClr val="F15B1E"/>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583364"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1" name="Title 1">
            <a:extLst>
              <a:ext uri="{FF2B5EF4-FFF2-40B4-BE49-F238E27FC236}">
                <a16:creationId xmlns:a16="http://schemas.microsoft.com/office/drawing/2014/main" id="{9FEBC00A-A006-C44D-B1CC-744E650CF627}"/>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sp>
        <p:nvSpPr>
          <p:cNvPr id="12" name="Text Placeholder 16">
            <a:extLst>
              <a:ext uri="{FF2B5EF4-FFF2-40B4-BE49-F238E27FC236}">
                <a16:creationId xmlns:a16="http://schemas.microsoft.com/office/drawing/2014/main" id="{F8EF8323-362B-8248-9492-29C60469B2B6}"/>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pic>
        <p:nvPicPr>
          <p:cNvPr id="13" name="Picture 12" descr="Background pattern&#10;&#10;Description automatically generated">
            <a:extLst>
              <a:ext uri="{FF2B5EF4-FFF2-40B4-BE49-F238E27FC236}">
                <a16:creationId xmlns:a16="http://schemas.microsoft.com/office/drawing/2014/main" id="{BF7D58A9-1081-7A43-9487-B021C4B682B6}"/>
              </a:ext>
            </a:extLst>
          </p:cNvPr>
          <p:cNvPicPr>
            <a:picLocks noChangeAspect="1"/>
          </p:cNvPicPr>
          <p:nvPr userDrawn="1"/>
        </p:nvPicPr>
        <p:blipFill rotWithShape="1">
          <a:blip r:embed="rId3"/>
          <a:srcRect l="-243" t="534" r="98544" b="571"/>
          <a:stretch/>
        </p:blipFill>
        <p:spPr>
          <a:xfrm>
            <a:off x="-42284" y="0"/>
            <a:ext cx="240807" cy="6858000"/>
          </a:xfrm>
          <a:prstGeom prst="rect">
            <a:avLst/>
          </a:prstGeom>
        </p:spPr>
      </p:pic>
    </p:spTree>
    <p:extLst>
      <p:ext uri="{BB962C8B-B14F-4D97-AF65-F5344CB8AC3E}">
        <p14:creationId xmlns:p14="http://schemas.microsoft.com/office/powerpoint/2010/main" val="27732611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HC Content Slide_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044-CB87-9249-BBD5-65C302D67D79}"/>
              </a:ext>
            </a:extLst>
          </p:cNvPr>
          <p:cNvSpPr>
            <a:spLocks noGrp="1"/>
          </p:cNvSpPr>
          <p:nvPr>
            <p:ph type="title" hasCustomPrompt="1"/>
          </p:nvPr>
        </p:nvSpPr>
        <p:spPr>
          <a:xfrm>
            <a:off x="571500" y="691572"/>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430" y="1447802"/>
            <a:ext cx="11010970" cy="4729161"/>
          </a:xfrm>
        </p:spPr>
        <p:txBody>
          <a:bodyPr lIns="0" rIns="0"/>
          <a:lstStyle>
            <a:lvl1pPr>
              <a:buClr>
                <a:srgbClr val="F15B1E"/>
              </a:buClr>
              <a:defRPr sz="2200" b="0" i="0">
                <a:solidFill>
                  <a:schemeClr val="tx2"/>
                </a:solidFill>
                <a:latin typeface="Lato" panose="020F0502020204030203" pitchFamily="34" charset="77"/>
              </a:defRPr>
            </a:lvl1pPr>
            <a:lvl2pPr marL="685800" indent="-228600">
              <a:buClr>
                <a:srgbClr val="F15B1E"/>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F15B1E"/>
              </a:buClr>
              <a:defRPr sz="2200" b="0" i="0">
                <a:solidFill>
                  <a:schemeClr val="tx2"/>
                </a:solidFill>
                <a:latin typeface="Lato" panose="020F0502020204030203" pitchFamily="34" charset="77"/>
              </a:defRPr>
            </a:lvl3pPr>
            <a:lvl4pPr>
              <a:buClr>
                <a:srgbClr val="F15B1E"/>
              </a:buClr>
              <a:defRPr sz="2200" b="0" i="0">
                <a:solidFill>
                  <a:schemeClr val="tx2"/>
                </a:solidFill>
                <a:latin typeface="Lato" panose="020F0502020204030203" pitchFamily="34" charset="77"/>
              </a:defRPr>
            </a:lvl4pPr>
            <a:lvl5pPr>
              <a:buClr>
                <a:srgbClr val="F15B1E"/>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pic>
        <p:nvPicPr>
          <p:cNvPr id="11" name="Picture 10" descr="Background pattern&#10;&#10;Description automatically generated">
            <a:extLst>
              <a:ext uri="{FF2B5EF4-FFF2-40B4-BE49-F238E27FC236}">
                <a16:creationId xmlns:a16="http://schemas.microsoft.com/office/drawing/2014/main" id="{4B7D8F55-80EA-6B48-AE48-5FAF35E71A03}"/>
              </a:ext>
            </a:extLst>
          </p:cNvPr>
          <p:cNvPicPr>
            <a:picLocks noChangeAspect="1"/>
          </p:cNvPicPr>
          <p:nvPr userDrawn="1"/>
        </p:nvPicPr>
        <p:blipFill rotWithShape="1">
          <a:blip r:embed="rId3"/>
          <a:srcRect l="-243" t="534" r="98544" b="571"/>
          <a:stretch/>
        </p:blipFill>
        <p:spPr>
          <a:xfrm>
            <a:off x="-42284" y="0"/>
            <a:ext cx="240807" cy="6858000"/>
          </a:xfrm>
          <a:prstGeom prst="rect">
            <a:avLst/>
          </a:prstGeom>
        </p:spPr>
      </p:pic>
    </p:spTree>
    <p:extLst>
      <p:ext uri="{BB962C8B-B14F-4D97-AF65-F5344CB8AC3E}">
        <p14:creationId xmlns:p14="http://schemas.microsoft.com/office/powerpoint/2010/main" val="39357008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BHC Content Slide_Headline Only_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044-CB87-9249-BBD5-65C302D67D79}"/>
              </a:ext>
            </a:extLst>
          </p:cNvPr>
          <p:cNvSpPr>
            <a:spLocks noGrp="1"/>
          </p:cNvSpPr>
          <p:nvPr>
            <p:ph type="title" hasCustomPrompt="1"/>
          </p:nvPr>
        </p:nvSpPr>
        <p:spPr>
          <a:xfrm>
            <a:off x="571500" y="691572"/>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429" y="1447802"/>
            <a:ext cx="5391151" cy="4729161"/>
          </a:xfrm>
        </p:spPr>
        <p:txBody>
          <a:bodyPr lIns="0" rIns="0"/>
          <a:lstStyle>
            <a:lvl1pPr>
              <a:buClr>
                <a:srgbClr val="F15B1E"/>
              </a:buClr>
              <a:defRPr sz="2200" b="0" i="0">
                <a:solidFill>
                  <a:schemeClr val="tx2"/>
                </a:solidFill>
                <a:latin typeface="Lato" panose="020F0502020204030203" pitchFamily="34" charset="77"/>
              </a:defRPr>
            </a:lvl1pPr>
            <a:lvl2pPr marL="685800" indent="-228600">
              <a:buClr>
                <a:srgbClr val="F15B1E"/>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F15B1E"/>
              </a:buClr>
              <a:defRPr sz="2200" b="0" i="0">
                <a:solidFill>
                  <a:schemeClr val="tx2"/>
                </a:solidFill>
                <a:latin typeface="Lato" panose="020F0502020204030203" pitchFamily="34" charset="77"/>
              </a:defRPr>
            </a:lvl3pPr>
            <a:lvl4pPr>
              <a:buClr>
                <a:srgbClr val="F15B1E"/>
              </a:buClr>
              <a:defRPr sz="2200" b="0" i="0">
                <a:solidFill>
                  <a:schemeClr val="tx2"/>
                </a:solidFill>
                <a:latin typeface="Lato" panose="020F0502020204030203" pitchFamily="34" charset="77"/>
              </a:defRPr>
            </a:lvl4pPr>
            <a:lvl5pPr>
              <a:buClr>
                <a:srgbClr val="F15B1E"/>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6229420" y="1429657"/>
            <a:ext cx="5352979" cy="4745662"/>
          </a:xfrm>
        </p:spPr>
        <p:txBody>
          <a:bodyPr/>
          <a:lstStyle>
            <a:lvl1pPr marL="0" indent="0">
              <a:buNone/>
              <a:defRPr b="0" i="0">
                <a:latin typeface="Lato" panose="020F0502020204030203" pitchFamily="34" charset="77"/>
              </a:defRPr>
            </a:lvl1pPr>
          </a:lstStyle>
          <a:p>
            <a:endParaRPr lang="en-US" dirty="0"/>
          </a:p>
        </p:txBody>
      </p:sp>
      <p:pic>
        <p:nvPicPr>
          <p:cNvPr id="11" name="Picture 10" descr="Background pattern&#10;&#10;Description automatically generated">
            <a:extLst>
              <a:ext uri="{FF2B5EF4-FFF2-40B4-BE49-F238E27FC236}">
                <a16:creationId xmlns:a16="http://schemas.microsoft.com/office/drawing/2014/main" id="{B2262B3A-2D02-C54E-A335-E001006AFC50}"/>
              </a:ext>
            </a:extLst>
          </p:cNvPr>
          <p:cNvPicPr>
            <a:picLocks noChangeAspect="1"/>
          </p:cNvPicPr>
          <p:nvPr userDrawn="1"/>
        </p:nvPicPr>
        <p:blipFill rotWithShape="1">
          <a:blip r:embed="rId3"/>
          <a:srcRect l="-243" t="534" r="98544" b="571"/>
          <a:stretch/>
        </p:blipFill>
        <p:spPr>
          <a:xfrm>
            <a:off x="-42284" y="0"/>
            <a:ext cx="240807" cy="6858000"/>
          </a:xfrm>
          <a:prstGeom prst="rect">
            <a:avLst/>
          </a:prstGeom>
        </p:spPr>
      </p:pic>
    </p:spTree>
    <p:extLst>
      <p:ext uri="{BB962C8B-B14F-4D97-AF65-F5344CB8AC3E}">
        <p14:creationId xmlns:p14="http://schemas.microsoft.com/office/powerpoint/2010/main" val="246212253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BHC Content Slide_Headline Only_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044-CB87-9249-BBD5-65C302D67D79}"/>
              </a:ext>
            </a:extLst>
          </p:cNvPr>
          <p:cNvSpPr>
            <a:spLocks noGrp="1"/>
          </p:cNvSpPr>
          <p:nvPr>
            <p:ph type="title" hasCustomPrompt="1"/>
          </p:nvPr>
        </p:nvSpPr>
        <p:spPr>
          <a:xfrm>
            <a:off x="571500" y="691572"/>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6191248" y="1447802"/>
            <a:ext cx="5391151" cy="4729161"/>
          </a:xfrm>
        </p:spPr>
        <p:txBody>
          <a:bodyPr lIns="0" rIns="0"/>
          <a:lstStyle>
            <a:lvl1pPr>
              <a:buClr>
                <a:srgbClr val="F15B1E"/>
              </a:buClr>
              <a:defRPr sz="2200" b="0" i="0">
                <a:solidFill>
                  <a:schemeClr val="tx2"/>
                </a:solidFill>
                <a:latin typeface="Lato" panose="020F0502020204030203" pitchFamily="34" charset="77"/>
              </a:defRPr>
            </a:lvl1pPr>
            <a:lvl2pPr marL="685800" indent="-228600">
              <a:buClr>
                <a:srgbClr val="F15B1E"/>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F15B1E"/>
              </a:buClr>
              <a:defRPr sz="2200" b="0" i="0">
                <a:solidFill>
                  <a:schemeClr val="tx2"/>
                </a:solidFill>
                <a:latin typeface="Lato" panose="020F0502020204030203" pitchFamily="34" charset="77"/>
              </a:defRPr>
            </a:lvl3pPr>
            <a:lvl4pPr>
              <a:buClr>
                <a:srgbClr val="F15B1E"/>
              </a:buClr>
              <a:defRPr sz="2200" b="0" i="0">
                <a:solidFill>
                  <a:schemeClr val="tx2"/>
                </a:solidFill>
                <a:latin typeface="Lato" panose="020F0502020204030203" pitchFamily="34" charset="77"/>
              </a:defRPr>
            </a:lvl4pPr>
            <a:lvl5pPr>
              <a:buClr>
                <a:srgbClr val="F15B1E"/>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583364" y="1429657"/>
            <a:ext cx="5352979" cy="4745662"/>
          </a:xfrm>
        </p:spPr>
        <p:txBody>
          <a:bodyPr/>
          <a:lstStyle>
            <a:lvl1pPr marL="0" indent="0">
              <a:buNone/>
              <a:defRPr b="0" i="0">
                <a:latin typeface="Lato" panose="020F0502020204030203" pitchFamily="34" charset="77"/>
              </a:defRPr>
            </a:lvl1pPr>
          </a:lstStyle>
          <a:p>
            <a:endParaRPr lang="en-US" dirty="0"/>
          </a:p>
        </p:txBody>
      </p:sp>
      <p:pic>
        <p:nvPicPr>
          <p:cNvPr id="11" name="Picture 10" descr="Background pattern&#10;&#10;Description automatically generated">
            <a:extLst>
              <a:ext uri="{FF2B5EF4-FFF2-40B4-BE49-F238E27FC236}">
                <a16:creationId xmlns:a16="http://schemas.microsoft.com/office/drawing/2014/main" id="{1A9979A4-575D-6A4C-A4B4-837F9E366B62}"/>
              </a:ext>
            </a:extLst>
          </p:cNvPr>
          <p:cNvPicPr>
            <a:picLocks noChangeAspect="1"/>
          </p:cNvPicPr>
          <p:nvPr userDrawn="1"/>
        </p:nvPicPr>
        <p:blipFill rotWithShape="1">
          <a:blip r:embed="rId3"/>
          <a:srcRect l="-243" t="534" r="98544" b="571"/>
          <a:stretch/>
        </p:blipFill>
        <p:spPr>
          <a:xfrm>
            <a:off x="-42284" y="0"/>
            <a:ext cx="240807" cy="6858000"/>
          </a:xfrm>
          <a:prstGeom prst="rect">
            <a:avLst/>
          </a:prstGeom>
        </p:spPr>
      </p:pic>
    </p:spTree>
    <p:extLst>
      <p:ext uri="{BB962C8B-B14F-4D97-AF65-F5344CB8AC3E}">
        <p14:creationId xmlns:p14="http://schemas.microsoft.com/office/powerpoint/2010/main" val="223506190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HC Title Slide-2 lines Color">
    <p:bg>
      <p:bgPr>
        <a:gradFill flip="none" rotWithShape="1">
          <a:gsLst>
            <a:gs pos="100000">
              <a:srgbClr val="FF4A00"/>
            </a:gs>
            <a:gs pos="0">
              <a:srgbClr val="8E003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1132" y="2801802"/>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1" i="0">
                <a:solidFill>
                  <a:schemeClr val="bg2"/>
                </a:solidFill>
                <a:latin typeface="Lato Black" panose="020F0502020204030203" pitchFamily="34" charset="77"/>
              </a:defRPr>
            </a:lvl1pPr>
          </a:lstStyle>
          <a:p>
            <a:r>
              <a:rPr lang="en-US" dirty="0"/>
              <a:t>This is a color section title &amp; </a:t>
            </a:r>
            <a:br>
              <a:rPr lang="en-US" dirty="0"/>
            </a:br>
            <a:r>
              <a:rPr lang="en-US" dirty="0"/>
              <a:t>should have 2 lines max</a:t>
            </a:r>
          </a:p>
        </p:txBody>
      </p:sp>
      <p:sp>
        <p:nvSpPr>
          <p:cNvPr id="3" name="Subtitle 2">
            <a:extLst>
              <a:ext uri="{FF2B5EF4-FFF2-40B4-BE49-F238E27FC236}">
                <a16:creationId xmlns:a16="http://schemas.microsoft.com/office/drawing/2014/main" id="{239E3B49-9D81-834F-BD7A-7F516EAF01A4}"/>
              </a:ext>
            </a:extLst>
          </p:cNvPr>
          <p:cNvSpPr>
            <a:spLocks noGrp="1"/>
          </p:cNvSpPr>
          <p:nvPr>
            <p:ph type="subTitle" idx="1" hasCustomPrompt="1"/>
          </p:nvPr>
        </p:nvSpPr>
        <p:spPr>
          <a:xfrm>
            <a:off x="571132" y="4096685"/>
            <a:ext cx="10139668" cy="365125"/>
          </a:xfrm>
        </p:spPr>
        <p:txBody>
          <a:bodyPr/>
          <a:lstStyle>
            <a:lvl1pPr marL="0" indent="0" algn="l">
              <a:buNone/>
              <a:defRPr sz="2000" b="0" i="0" spc="0" baseline="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a:t>
            </a:r>
          </a:p>
        </p:txBody>
      </p:sp>
      <p:pic>
        <p:nvPicPr>
          <p:cNvPr id="7" name="Picture 6">
            <a:extLst>
              <a:ext uri="{FF2B5EF4-FFF2-40B4-BE49-F238E27FC236}">
                <a16:creationId xmlns:a16="http://schemas.microsoft.com/office/drawing/2014/main" id="{E7167FEE-CC77-2541-A531-D5F29C425CC9}"/>
              </a:ext>
            </a:extLst>
          </p:cNvPr>
          <p:cNvPicPr>
            <a:picLocks noChangeAspect="1"/>
          </p:cNvPicPr>
          <p:nvPr userDrawn="1"/>
        </p:nvPicPr>
        <p:blipFill>
          <a:blip r:embed="rId2"/>
          <a:stretch>
            <a:fillRect/>
          </a:stretch>
        </p:blipFill>
        <p:spPr>
          <a:xfrm>
            <a:off x="381308" y="434416"/>
            <a:ext cx="3408707" cy="941832"/>
          </a:xfrm>
          <a:prstGeom prst="rect">
            <a:avLst/>
          </a:prstGeom>
        </p:spPr>
      </p:pic>
    </p:spTree>
    <p:extLst>
      <p:ext uri="{BB962C8B-B14F-4D97-AF65-F5344CB8AC3E}">
        <p14:creationId xmlns:p14="http://schemas.microsoft.com/office/powerpoint/2010/main" val="59901418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HC Gardient Title Slide_Headline Only">
    <p:bg>
      <p:bgPr>
        <a:gradFill flip="none" rotWithShape="1">
          <a:gsLst>
            <a:gs pos="100000">
              <a:srgbClr val="FF4A00"/>
            </a:gs>
            <a:gs pos="0">
              <a:srgbClr val="8E003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1132" y="2801802"/>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chemeClr val="bg2"/>
                </a:solidFill>
                <a:latin typeface="Lato Black" panose="020F0502020204030203" pitchFamily="34" charset="77"/>
              </a:defRPr>
            </a:lvl1pPr>
          </a:lstStyle>
          <a:p>
            <a:r>
              <a:rPr lang="en-US" dirty="0"/>
              <a:t>This is a color section title &amp; </a:t>
            </a:r>
            <a:br>
              <a:rPr lang="en-US" dirty="0"/>
            </a:br>
            <a:r>
              <a:rPr lang="en-US" dirty="0"/>
              <a:t>should have 2 lines max</a:t>
            </a:r>
          </a:p>
        </p:txBody>
      </p:sp>
      <p:pic>
        <p:nvPicPr>
          <p:cNvPr id="7" name="Picture 6">
            <a:extLst>
              <a:ext uri="{FF2B5EF4-FFF2-40B4-BE49-F238E27FC236}">
                <a16:creationId xmlns:a16="http://schemas.microsoft.com/office/drawing/2014/main" id="{E7167FEE-CC77-2541-A531-D5F29C425CC9}"/>
              </a:ext>
            </a:extLst>
          </p:cNvPr>
          <p:cNvPicPr>
            <a:picLocks noChangeAspect="1"/>
          </p:cNvPicPr>
          <p:nvPr userDrawn="1"/>
        </p:nvPicPr>
        <p:blipFill>
          <a:blip r:embed="rId2"/>
          <a:stretch>
            <a:fillRect/>
          </a:stretch>
        </p:blipFill>
        <p:spPr>
          <a:xfrm>
            <a:off x="381308" y="434416"/>
            <a:ext cx="3408707" cy="941832"/>
          </a:xfrm>
          <a:prstGeom prst="rect">
            <a:avLst/>
          </a:prstGeom>
        </p:spPr>
      </p:pic>
    </p:spTree>
    <p:extLst>
      <p:ext uri="{BB962C8B-B14F-4D97-AF65-F5344CB8AC3E}">
        <p14:creationId xmlns:p14="http://schemas.microsoft.com/office/powerpoint/2010/main" val="201127833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HC Section Break">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electronics, vector graphics&#10;&#10;Description automatically generated">
            <a:extLst>
              <a:ext uri="{FF2B5EF4-FFF2-40B4-BE49-F238E27FC236}">
                <a16:creationId xmlns:a16="http://schemas.microsoft.com/office/drawing/2014/main" id="{302D4120-C246-5C4F-82C8-457DC03F58F4}"/>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2938" y="3422124"/>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rgbClr val="393736"/>
                </a:solidFill>
                <a:latin typeface="Lato Black" panose="020F0502020204030203" pitchFamily="34" charset="77"/>
              </a:defRPr>
            </a:lvl1pPr>
          </a:lstStyle>
          <a:p>
            <a:r>
              <a:rPr lang="en-US" dirty="0"/>
              <a:t>This is a color matching section break &amp; should have 2 lines max</a:t>
            </a:r>
          </a:p>
        </p:txBody>
      </p:sp>
      <p:sp>
        <p:nvSpPr>
          <p:cNvPr id="3" name="Subtitle 2">
            <a:extLst>
              <a:ext uri="{FF2B5EF4-FFF2-40B4-BE49-F238E27FC236}">
                <a16:creationId xmlns:a16="http://schemas.microsoft.com/office/drawing/2014/main" id="{239E3B49-9D81-834F-BD7A-7F516EAF01A4}"/>
              </a:ext>
            </a:extLst>
          </p:cNvPr>
          <p:cNvSpPr>
            <a:spLocks noGrp="1"/>
          </p:cNvSpPr>
          <p:nvPr>
            <p:ph type="subTitle" idx="1" hasCustomPrompt="1"/>
          </p:nvPr>
        </p:nvSpPr>
        <p:spPr>
          <a:xfrm>
            <a:off x="572938" y="4717007"/>
            <a:ext cx="10139668" cy="365125"/>
          </a:xfrm>
        </p:spPr>
        <p:txBody>
          <a:bodyPr/>
          <a:lstStyle>
            <a:lvl1pPr marL="0" indent="0" algn="l">
              <a:buNone/>
              <a:defRPr sz="2000" b="0" i="0" spc="0" baseline="0">
                <a:solidFill>
                  <a:srgbClr val="393736"/>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 </a:t>
            </a:r>
          </a:p>
        </p:txBody>
      </p:sp>
      <p:pic>
        <p:nvPicPr>
          <p:cNvPr id="6" name="Picture 5" descr="Shape, rectangle&#10;&#10;Description automatically generated">
            <a:extLst>
              <a:ext uri="{FF2B5EF4-FFF2-40B4-BE49-F238E27FC236}">
                <a16:creationId xmlns:a16="http://schemas.microsoft.com/office/drawing/2014/main" id="{C25FE30A-05F9-534D-9CE9-D4B61D70E7D0}"/>
              </a:ext>
            </a:extLst>
          </p:cNvPr>
          <p:cNvPicPr>
            <a:picLocks noChangeAspect="1"/>
          </p:cNvPicPr>
          <p:nvPr userDrawn="1"/>
        </p:nvPicPr>
        <p:blipFill rotWithShape="1">
          <a:blip r:embed="rId3"/>
          <a:srcRect l="28" t="875" r="98364" b="297"/>
          <a:stretch/>
        </p:blipFill>
        <p:spPr>
          <a:xfrm>
            <a:off x="-7883" y="1"/>
            <a:ext cx="198383" cy="6858000"/>
          </a:xfrm>
          <a:prstGeom prst="rect">
            <a:avLst/>
          </a:prstGeom>
        </p:spPr>
      </p:pic>
    </p:spTree>
    <p:extLst>
      <p:ext uri="{BB962C8B-B14F-4D97-AF65-F5344CB8AC3E}">
        <p14:creationId xmlns:p14="http://schemas.microsoft.com/office/powerpoint/2010/main" val="166631941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BHC Section Break_Headline Only">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electronics, vector graphics&#10;&#10;Description automatically generated">
            <a:extLst>
              <a:ext uri="{FF2B5EF4-FFF2-40B4-BE49-F238E27FC236}">
                <a16:creationId xmlns:a16="http://schemas.microsoft.com/office/drawing/2014/main" id="{302D4120-C246-5C4F-82C8-457DC03F58F4}"/>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pic>
        <p:nvPicPr>
          <p:cNvPr id="9" name="Picture 8" descr="Shape, rectangle&#10;&#10;Description automatically generated">
            <a:extLst>
              <a:ext uri="{FF2B5EF4-FFF2-40B4-BE49-F238E27FC236}">
                <a16:creationId xmlns:a16="http://schemas.microsoft.com/office/drawing/2014/main" id="{31268E49-17A4-7542-8BD4-322753D76F92}"/>
              </a:ext>
            </a:extLst>
          </p:cNvPr>
          <p:cNvPicPr>
            <a:picLocks noChangeAspect="1"/>
          </p:cNvPicPr>
          <p:nvPr userDrawn="1"/>
        </p:nvPicPr>
        <p:blipFill rotWithShape="1">
          <a:blip r:embed="rId3"/>
          <a:srcRect l="28" t="875" r="98364" b="297"/>
          <a:stretch/>
        </p:blipFill>
        <p:spPr>
          <a:xfrm>
            <a:off x="-7883" y="1"/>
            <a:ext cx="198383" cy="6858000"/>
          </a:xfrm>
          <a:prstGeom prst="rect">
            <a:avLst/>
          </a:prstGeom>
        </p:spPr>
      </p:pic>
      <p:sp>
        <p:nvSpPr>
          <p:cNvPr id="5" name="Title 1">
            <a:extLst>
              <a:ext uri="{FF2B5EF4-FFF2-40B4-BE49-F238E27FC236}">
                <a16:creationId xmlns:a16="http://schemas.microsoft.com/office/drawing/2014/main" id="{F2386254-6755-C14D-ACD4-3F3107ECF2D3}"/>
              </a:ext>
            </a:extLst>
          </p:cNvPr>
          <p:cNvSpPr>
            <a:spLocks noGrp="1"/>
          </p:cNvSpPr>
          <p:nvPr>
            <p:ph type="ctrTitle" hasCustomPrompt="1"/>
          </p:nvPr>
        </p:nvSpPr>
        <p:spPr>
          <a:xfrm>
            <a:off x="572938" y="3422124"/>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rgbClr val="393736"/>
                </a:solidFill>
                <a:latin typeface="Lato Black" panose="020F0502020204030203" pitchFamily="34" charset="77"/>
              </a:defRPr>
            </a:lvl1pPr>
          </a:lstStyle>
          <a:p>
            <a:r>
              <a:rPr lang="en-US" dirty="0"/>
              <a:t>This is a color matching section break &amp; should have 2 lines max</a:t>
            </a:r>
          </a:p>
        </p:txBody>
      </p:sp>
    </p:spTree>
    <p:extLst>
      <p:ext uri="{BB962C8B-B14F-4D97-AF65-F5344CB8AC3E}">
        <p14:creationId xmlns:p14="http://schemas.microsoft.com/office/powerpoint/2010/main" val="296436318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HC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044-CB87-9249-BBD5-65C302D67D79}"/>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430" y="1447802"/>
            <a:ext cx="11010970" cy="4729161"/>
          </a:xfrm>
        </p:spPr>
        <p:txBody>
          <a:bodyPr lIns="0" rIns="0"/>
          <a:lstStyle>
            <a:lvl1pPr>
              <a:buClr>
                <a:srgbClr val="840434"/>
              </a:buClr>
              <a:defRPr sz="2200" b="0" i="0">
                <a:solidFill>
                  <a:schemeClr val="tx2"/>
                </a:solidFill>
                <a:latin typeface="Lato" panose="020F0502020204030203" pitchFamily="34" charset="77"/>
              </a:defRPr>
            </a:lvl1pPr>
            <a:lvl2pPr marL="685800" indent="-228600">
              <a:buClr>
                <a:srgbClr val="840434"/>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840434"/>
              </a:buClr>
              <a:defRPr sz="2200" b="0" i="0">
                <a:solidFill>
                  <a:schemeClr val="tx2"/>
                </a:solidFill>
                <a:latin typeface="Lato" panose="020F0502020204030203" pitchFamily="34" charset="77"/>
              </a:defRPr>
            </a:lvl3pPr>
            <a:lvl4pPr>
              <a:buClr>
                <a:srgbClr val="840434"/>
              </a:buClr>
              <a:defRPr sz="2200" b="0" i="0">
                <a:solidFill>
                  <a:schemeClr val="tx2"/>
                </a:solidFill>
                <a:latin typeface="Lato" panose="020F0502020204030203" pitchFamily="34" charset="77"/>
              </a:defRPr>
            </a:lvl4pPr>
            <a:lvl5pPr>
              <a:buClr>
                <a:srgbClr val="840434"/>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sp>
        <p:nvSpPr>
          <p:cNvPr id="17" name="Text Placeholder 16">
            <a:extLst>
              <a:ext uri="{FF2B5EF4-FFF2-40B4-BE49-F238E27FC236}">
                <a16:creationId xmlns:a16="http://schemas.microsoft.com/office/drawing/2014/main" id="{FDCA3D07-5003-EB42-9150-4EDDA68F4231}"/>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pic>
        <p:nvPicPr>
          <p:cNvPr id="11" name="Picture 10" descr="Shape, rectangle&#10;&#10;Description automatically generated">
            <a:extLst>
              <a:ext uri="{FF2B5EF4-FFF2-40B4-BE49-F238E27FC236}">
                <a16:creationId xmlns:a16="http://schemas.microsoft.com/office/drawing/2014/main" id="{9FBD8EA9-4555-CD4A-8A76-9272ACBE839D}"/>
              </a:ext>
            </a:extLst>
          </p:cNvPr>
          <p:cNvPicPr>
            <a:picLocks noChangeAspect="1"/>
          </p:cNvPicPr>
          <p:nvPr userDrawn="1"/>
        </p:nvPicPr>
        <p:blipFill rotWithShape="1">
          <a:blip r:embed="rId3"/>
          <a:srcRect l="28" t="875" r="98364" b="297"/>
          <a:stretch/>
        </p:blipFill>
        <p:spPr>
          <a:xfrm>
            <a:off x="-7883" y="1"/>
            <a:ext cx="198383" cy="6858000"/>
          </a:xfrm>
          <a:prstGeom prst="rect">
            <a:avLst/>
          </a:prstGeom>
        </p:spPr>
      </p:pic>
    </p:spTree>
    <p:extLst>
      <p:ext uri="{BB962C8B-B14F-4D97-AF65-F5344CB8AC3E}">
        <p14:creationId xmlns:p14="http://schemas.microsoft.com/office/powerpoint/2010/main" val="1196732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HC Cover Slide_Headline Only">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electronics, vector graphics&#10;&#10;Description automatically generated">
            <a:extLst>
              <a:ext uri="{FF2B5EF4-FFF2-40B4-BE49-F238E27FC236}">
                <a16:creationId xmlns:a16="http://schemas.microsoft.com/office/drawing/2014/main" id="{FA597856-2D01-FC4C-879A-2C7F29C6D864}"/>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pic>
        <p:nvPicPr>
          <p:cNvPr id="9" name="Picture 8">
            <a:extLst>
              <a:ext uri="{FF2B5EF4-FFF2-40B4-BE49-F238E27FC236}">
                <a16:creationId xmlns:a16="http://schemas.microsoft.com/office/drawing/2014/main" id="{166DFB31-BC33-DA46-A3FE-3DE2E7BBC905}"/>
              </a:ext>
            </a:extLst>
          </p:cNvPr>
          <p:cNvPicPr>
            <a:picLocks noChangeAspect="1"/>
          </p:cNvPicPr>
          <p:nvPr userDrawn="1"/>
        </p:nvPicPr>
        <p:blipFill>
          <a:blip r:embed="rId3"/>
          <a:stretch>
            <a:fillRect/>
          </a:stretch>
        </p:blipFill>
        <p:spPr>
          <a:xfrm>
            <a:off x="-7883" y="-9468"/>
            <a:ext cx="190763" cy="6867468"/>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56609" y="2969303"/>
            <a:ext cx="9344538" cy="597616"/>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400" b="0" i="0">
                <a:solidFill>
                  <a:srgbClr val="393736"/>
                </a:solidFill>
                <a:latin typeface="Lato Black" panose="020F0502020204030203" pitchFamily="34" charset="77"/>
              </a:defRPr>
            </a:lvl1pPr>
          </a:lstStyle>
          <a:p>
            <a:r>
              <a:rPr lang="en-US" dirty="0"/>
              <a:t>A single line cover title example</a:t>
            </a:r>
          </a:p>
        </p:txBody>
      </p:sp>
      <p:sp>
        <p:nvSpPr>
          <p:cNvPr id="13" name="Date Placeholder 4">
            <a:extLst>
              <a:ext uri="{FF2B5EF4-FFF2-40B4-BE49-F238E27FC236}">
                <a16:creationId xmlns:a16="http://schemas.microsoft.com/office/drawing/2014/main" id="{69711926-128B-C34D-8241-B6A48CE8EF50}"/>
              </a:ext>
            </a:extLst>
          </p:cNvPr>
          <p:cNvSpPr>
            <a:spLocks noGrp="1"/>
          </p:cNvSpPr>
          <p:nvPr>
            <p:ph type="dt" sz="half" idx="10"/>
          </p:nvPr>
        </p:nvSpPr>
        <p:spPr>
          <a:xfrm>
            <a:off x="556608" y="5998121"/>
            <a:ext cx="4114431" cy="180055"/>
          </a:xfrm>
          <a:prstGeom prst="rect">
            <a:avLst/>
          </a:prstGeom>
        </p:spPr>
        <p:txBody>
          <a:bodyPr/>
          <a:lstStyle>
            <a:lvl1pPr>
              <a:defRPr sz="1600" b="0" i="0" spc="0" baseline="0">
                <a:solidFill>
                  <a:srgbClr val="393736"/>
                </a:solidFill>
                <a:latin typeface="Lato" panose="020F0502020204030203" pitchFamily="34" charset="77"/>
              </a:defRPr>
            </a:lvl1pPr>
          </a:lstStyle>
          <a:p>
            <a:fld id="{5A4EBD53-C7B7-C142-BF55-34B6907597D8}" type="datetime4">
              <a:rPr lang="en-US" smtClean="0"/>
              <a:pPr/>
              <a:t>August 3, 2022</a:t>
            </a:fld>
            <a:endParaRPr lang="en-US" dirty="0"/>
          </a:p>
        </p:txBody>
      </p:sp>
      <p:pic>
        <p:nvPicPr>
          <p:cNvPr id="8" name="Picture 7">
            <a:extLst>
              <a:ext uri="{FF2B5EF4-FFF2-40B4-BE49-F238E27FC236}">
                <a16:creationId xmlns:a16="http://schemas.microsoft.com/office/drawing/2014/main" id="{E7CB2CA7-BFA6-EB47-AB41-2C42468CA601}"/>
              </a:ext>
            </a:extLst>
          </p:cNvPr>
          <p:cNvPicPr>
            <a:picLocks noChangeAspect="1"/>
          </p:cNvPicPr>
          <p:nvPr userDrawn="1"/>
        </p:nvPicPr>
        <p:blipFill>
          <a:blip r:embed="rId4"/>
          <a:stretch>
            <a:fillRect/>
          </a:stretch>
        </p:blipFill>
        <p:spPr>
          <a:xfrm>
            <a:off x="366794" y="421639"/>
            <a:ext cx="3408707" cy="941832"/>
          </a:xfrm>
          <a:prstGeom prst="rect">
            <a:avLst/>
          </a:prstGeom>
        </p:spPr>
      </p:pic>
      <p:sp>
        <p:nvSpPr>
          <p:cNvPr id="11" name="Subtitle 2">
            <a:extLst>
              <a:ext uri="{FF2B5EF4-FFF2-40B4-BE49-F238E27FC236}">
                <a16:creationId xmlns:a16="http://schemas.microsoft.com/office/drawing/2014/main" id="{4C9AAC36-1FCC-1C4C-8017-85FFD80CE804}"/>
              </a:ext>
            </a:extLst>
          </p:cNvPr>
          <p:cNvSpPr>
            <a:spLocks noGrp="1"/>
          </p:cNvSpPr>
          <p:nvPr>
            <p:ph type="subTitle" idx="1" hasCustomPrompt="1"/>
          </p:nvPr>
        </p:nvSpPr>
        <p:spPr>
          <a:xfrm>
            <a:off x="572940" y="3724268"/>
            <a:ext cx="10139668" cy="365125"/>
          </a:xfrm>
        </p:spPr>
        <p:txBody>
          <a:bodyPr/>
          <a:lstStyle>
            <a:lvl1pPr marL="0" indent="0" algn="l">
              <a:buNone/>
              <a:defRPr sz="2000" b="0" i="0" spc="0" baseline="0">
                <a:solidFill>
                  <a:srgbClr val="393939"/>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 </a:t>
            </a:r>
          </a:p>
        </p:txBody>
      </p:sp>
    </p:spTree>
    <p:extLst>
      <p:ext uri="{BB962C8B-B14F-4D97-AF65-F5344CB8AC3E}">
        <p14:creationId xmlns:p14="http://schemas.microsoft.com/office/powerpoint/2010/main" val="58568077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BHC Content Slide_Image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6229420"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1" name="Title 1">
            <a:extLst>
              <a:ext uri="{FF2B5EF4-FFF2-40B4-BE49-F238E27FC236}">
                <a16:creationId xmlns:a16="http://schemas.microsoft.com/office/drawing/2014/main" id="{B2E68E51-A581-3941-BB48-8FD354FB7E0E}"/>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sp>
        <p:nvSpPr>
          <p:cNvPr id="12" name="Text Placeholder 16">
            <a:extLst>
              <a:ext uri="{FF2B5EF4-FFF2-40B4-BE49-F238E27FC236}">
                <a16:creationId xmlns:a16="http://schemas.microsoft.com/office/drawing/2014/main" id="{DAE55841-9397-1942-8BE6-7719CAC2B2FB}"/>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pic>
        <p:nvPicPr>
          <p:cNvPr id="14" name="Picture 13" descr="Shape, rectangle&#10;&#10;Description automatically generated">
            <a:extLst>
              <a:ext uri="{FF2B5EF4-FFF2-40B4-BE49-F238E27FC236}">
                <a16:creationId xmlns:a16="http://schemas.microsoft.com/office/drawing/2014/main" id="{874A58ED-4E99-CE41-B884-9C8C69057297}"/>
              </a:ext>
            </a:extLst>
          </p:cNvPr>
          <p:cNvPicPr>
            <a:picLocks noChangeAspect="1"/>
          </p:cNvPicPr>
          <p:nvPr userDrawn="1"/>
        </p:nvPicPr>
        <p:blipFill rotWithShape="1">
          <a:blip r:embed="rId3"/>
          <a:srcRect l="28" t="875" r="98364" b="297"/>
          <a:stretch/>
        </p:blipFill>
        <p:spPr>
          <a:xfrm>
            <a:off x="-7883" y="1"/>
            <a:ext cx="198383" cy="6858000"/>
          </a:xfrm>
          <a:prstGeom prst="rect">
            <a:avLst/>
          </a:prstGeom>
        </p:spPr>
      </p:pic>
      <p:sp>
        <p:nvSpPr>
          <p:cNvPr id="15" name="Content Placeholder 2">
            <a:extLst>
              <a:ext uri="{FF2B5EF4-FFF2-40B4-BE49-F238E27FC236}">
                <a16:creationId xmlns:a16="http://schemas.microsoft.com/office/drawing/2014/main" id="{1CCC12EB-85A3-D648-824E-8EF562B47AC5}"/>
              </a:ext>
            </a:extLst>
          </p:cNvPr>
          <p:cNvSpPr>
            <a:spLocks noGrp="1"/>
          </p:cNvSpPr>
          <p:nvPr>
            <p:ph idx="1"/>
          </p:nvPr>
        </p:nvSpPr>
        <p:spPr>
          <a:xfrm>
            <a:off x="571430" y="1447802"/>
            <a:ext cx="5391151" cy="4729161"/>
          </a:xfrm>
        </p:spPr>
        <p:txBody>
          <a:bodyPr lIns="0" rIns="0"/>
          <a:lstStyle>
            <a:lvl1pPr>
              <a:buClr>
                <a:srgbClr val="840434"/>
              </a:buClr>
              <a:defRPr sz="2200" b="0" i="0">
                <a:solidFill>
                  <a:schemeClr val="tx2"/>
                </a:solidFill>
                <a:latin typeface="Lato" panose="020F0502020204030203" pitchFamily="34" charset="77"/>
              </a:defRPr>
            </a:lvl1pPr>
            <a:lvl2pPr marL="685800" indent="-228600">
              <a:buClr>
                <a:srgbClr val="840434"/>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840434"/>
              </a:buClr>
              <a:defRPr sz="2200" b="0" i="0">
                <a:solidFill>
                  <a:schemeClr val="tx2"/>
                </a:solidFill>
                <a:latin typeface="Lato" panose="020F0502020204030203" pitchFamily="34" charset="77"/>
              </a:defRPr>
            </a:lvl3pPr>
            <a:lvl4pPr>
              <a:buClr>
                <a:srgbClr val="840434"/>
              </a:buClr>
              <a:defRPr sz="2200" b="0" i="0">
                <a:solidFill>
                  <a:schemeClr val="tx2"/>
                </a:solidFill>
                <a:latin typeface="Lato" panose="020F0502020204030203" pitchFamily="34" charset="77"/>
              </a:defRPr>
            </a:lvl4pPr>
            <a:lvl5pPr>
              <a:buClr>
                <a:srgbClr val="840434"/>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42300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BHC Content Slide_Image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583364"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1" name="Title 1">
            <a:extLst>
              <a:ext uri="{FF2B5EF4-FFF2-40B4-BE49-F238E27FC236}">
                <a16:creationId xmlns:a16="http://schemas.microsoft.com/office/drawing/2014/main" id="{9FEBC00A-A006-C44D-B1CC-744E650CF627}"/>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sp>
        <p:nvSpPr>
          <p:cNvPr id="12" name="Text Placeholder 16">
            <a:extLst>
              <a:ext uri="{FF2B5EF4-FFF2-40B4-BE49-F238E27FC236}">
                <a16:creationId xmlns:a16="http://schemas.microsoft.com/office/drawing/2014/main" id="{F8EF8323-362B-8248-9492-29C60469B2B6}"/>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pic>
        <p:nvPicPr>
          <p:cNvPr id="14" name="Picture 13" descr="Shape, rectangle&#10;&#10;Description automatically generated">
            <a:extLst>
              <a:ext uri="{FF2B5EF4-FFF2-40B4-BE49-F238E27FC236}">
                <a16:creationId xmlns:a16="http://schemas.microsoft.com/office/drawing/2014/main" id="{6649F7B0-1ACE-D143-8041-C43685CA79EC}"/>
              </a:ext>
            </a:extLst>
          </p:cNvPr>
          <p:cNvPicPr>
            <a:picLocks noChangeAspect="1"/>
          </p:cNvPicPr>
          <p:nvPr userDrawn="1"/>
        </p:nvPicPr>
        <p:blipFill rotWithShape="1">
          <a:blip r:embed="rId3"/>
          <a:srcRect l="28" t="875" r="98364" b="297"/>
          <a:stretch/>
        </p:blipFill>
        <p:spPr>
          <a:xfrm>
            <a:off x="-7883" y="1"/>
            <a:ext cx="198383" cy="6858000"/>
          </a:xfrm>
          <a:prstGeom prst="rect">
            <a:avLst/>
          </a:prstGeom>
        </p:spPr>
      </p:pic>
      <p:sp>
        <p:nvSpPr>
          <p:cNvPr id="15" name="Content Placeholder 2">
            <a:extLst>
              <a:ext uri="{FF2B5EF4-FFF2-40B4-BE49-F238E27FC236}">
                <a16:creationId xmlns:a16="http://schemas.microsoft.com/office/drawing/2014/main" id="{F876A5D2-A16D-9145-8CCF-63634EA9FA9A}"/>
              </a:ext>
            </a:extLst>
          </p:cNvPr>
          <p:cNvSpPr>
            <a:spLocks noGrp="1"/>
          </p:cNvSpPr>
          <p:nvPr>
            <p:ph idx="1"/>
          </p:nvPr>
        </p:nvSpPr>
        <p:spPr>
          <a:xfrm>
            <a:off x="6255659" y="1447802"/>
            <a:ext cx="5326741" cy="4729161"/>
          </a:xfrm>
        </p:spPr>
        <p:txBody>
          <a:bodyPr lIns="0" rIns="0"/>
          <a:lstStyle>
            <a:lvl1pPr>
              <a:buClr>
                <a:srgbClr val="840434"/>
              </a:buClr>
              <a:defRPr sz="2200" b="0" i="0">
                <a:solidFill>
                  <a:schemeClr val="tx2"/>
                </a:solidFill>
                <a:latin typeface="Lato" panose="020F0502020204030203" pitchFamily="34" charset="77"/>
              </a:defRPr>
            </a:lvl1pPr>
            <a:lvl2pPr marL="685800" indent="-228600">
              <a:buClr>
                <a:srgbClr val="840434"/>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840434"/>
              </a:buClr>
              <a:defRPr sz="2200" b="0" i="0">
                <a:solidFill>
                  <a:schemeClr val="tx2"/>
                </a:solidFill>
                <a:latin typeface="Lato" panose="020F0502020204030203" pitchFamily="34" charset="77"/>
              </a:defRPr>
            </a:lvl3pPr>
            <a:lvl4pPr>
              <a:buClr>
                <a:srgbClr val="840434"/>
              </a:buClr>
              <a:defRPr sz="2200" b="0" i="0">
                <a:solidFill>
                  <a:schemeClr val="tx2"/>
                </a:solidFill>
                <a:latin typeface="Lato" panose="020F0502020204030203" pitchFamily="34" charset="77"/>
              </a:defRPr>
            </a:lvl4pPr>
            <a:lvl5pPr>
              <a:buClr>
                <a:srgbClr val="840434"/>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426863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HC Content Slide_Headline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430" y="1447802"/>
            <a:ext cx="11010970" cy="4729161"/>
          </a:xfrm>
        </p:spPr>
        <p:txBody>
          <a:bodyPr lIns="0" rIns="0"/>
          <a:lstStyle>
            <a:lvl1pPr>
              <a:buClr>
                <a:srgbClr val="840434"/>
              </a:buClr>
              <a:defRPr sz="2200" b="0" i="0">
                <a:solidFill>
                  <a:schemeClr val="tx2"/>
                </a:solidFill>
                <a:latin typeface="Lato" panose="020F0502020204030203" pitchFamily="34" charset="77"/>
              </a:defRPr>
            </a:lvl1pPr>
            <a:lvl2pPr marL="685800" indent="-228600">
              <a:buClr>
                <a:srgbClr val="840434"/>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840434"/>
              </a:buClr>
              <a:defRPr sz="2200" b="0" i="0">
                <a:solidFill>
                  <a:schemeClr val="tx2"/>
                </a:solidFill>
                <a:latin typeface="Lato" panose="020F0502020204030203" pitchFamily="34" charset="77"/>
              </a:defRPr>
            </a:lvl3pPr>
            <a:lvl4pPr>
              <a:buClr>
                <a:srgbClr val="840434"/>
              </a:buClr>
              <a:defRPr sz="2200" b="0" i="0">
                <a:solidFill>
                  <a:schemeClr val="tx2"/>
                </a:solidFill>
                <a:latin typeface="Lato" panose="020F0502020204030203" pitchFamily="34" charset="77"/>
              </a:defRPr>
            </a:lvl4pPr>
            <a:lvl5pPr>
              <a:buClr>
                <a:srgbClr val="840434"/>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pic>
        <p:nvPicPr>
          <p:cNvPr id="12" name="Picture 11" descr="Shape, rectangle&#10;&#10;Description automatically generated">
            <a:extLst>
              <a:ext uri="{FF2B5EF4-FFF2-40B4-BE49-F238E27FC236}">
                <a16:creationId xmlns:a16="http://schemas.microsoft.com/office/drawing/2014/main" id="{A3CF7BB0-7892-6A4D-9FBA-3BD6D47B2583}"/>
              </a:ext>
            </a:extLst>
          </p:cNvPr>
          <p:cNvPicPr>
            <a:picLocks noChangeAspect="1"/>
          </p:cNvPicPr>
          <p:nvPr userDrawn="1"/>
        </p:nvPicPr>
        <p:blipFill rotWithShape="1">
          <a:blip r:embed="rId3"/>
          <a:srcRect l="28" t="875" r="98364" b="297"/>
          <a:stretch/>
        </p:blipFill>
        <p:spPr>
          <a:xfrm>
            <a:off x="-7883" y="1"/>
            <a:ext cx="198383" cy="6858000"/>
          </a:xfrm>
          <a:prstGeom prst="rect">
            <a:avLst/>
          </a:prstGeom>
        </p:spPr>
      </p:pic>
      <p:sp>
        <p:nvSpPr>
          <p:cNvPr id="13" name="Title 1">
            <a:extLst>
              <a:ext uri="{FF2B5EF4-FFF2-40B4-BE49-F238E27FC236}">
                <a16:creationId xmlns:a16="http://schemas.microsoft.com/office/drawing/2014/main" id="{68435A34-E132-E747-A6EE-E3575CA9C055}"/>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a:solidFill>
                  <a:srgbClr val="393736"/>
                </a:solidFill>
              </a:defRPr>
            </a:lvl1pPr>
          </a:lstStyle>
          <a:p>
            <a:r>
              <a:rPr lang="en-US" dirty="0"/>
              <a:t>Headlines should be 8 words max</a:t>
            </a:r>
          </a:p>
        </p:txBody>
      </p:sp>
      <p:cxnSp>
        <p:nvCxnSpPr>
          <p:cNvPr id="14" name="Straight Connector 13">
            <a:extLst>
              <a:ext uri="{FF2B5EF4-FFF2-40B4-BE49-F238E27FC236}">
                <a16:creationId xmlns:a16="http://schemas.microsoft.com/office/drawing/2014/main" id="{5CBE1FCF-2EAF-2A4F-9F4F-DF5AEF567B65}"/>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752421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BHC Content Slide_Headline Only_Image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6229420"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2" name="Content Placeholder 2">
            <a:extLst>
              <a:ext uri="{FF2B5EF4-FFF2-40B4-BE49-F238E27FC236}">
                <a16:creationId xmlns:a16="http://schemas.microsoft.com/office/drawing/2014/main" id="{3E5752C3-AD38-D340-B52D-3CA9234B8763}"/>
              </a:ext>
            </a:extLst>
          </p:cNvPr>
          <p:cNvSpPr>
            <a:spLocks noGrp="1"/>
          </p:cNvSpPr>
          <p:nvPr>
            <p:ph idx="1"/>
          </p:nvPr>
        </p:nvSpPr>
        <p:spPr>
          <a:xfrm>
            <a:off x="571430" y="1447802"/>
            <a:ext cx="5391151" cy="4729161"/>
          </a:xfrm>
        </p:spPr>
        <p:txBody>
          <a:bodyPr lIns="0" rIns="0"/>
          <a:lstStyle>
            <a:lvl1pPr>
              <a:buClr>
                <a:srgbClr val="840434"/>
              </a:buClr>
              <a:defRPr sz="2200" b="0" i="0">
                <a:solidFill>
                  <a:schemeClr val="tx2"/>
                </a:solidFill>
                <a:latin typeface="Lato" panose="020F0502020204030203" pitchFamily="34" charset="77"/>
              </a:defRPr>
            </a:lvl1pPr>
            <a:lvl2pPr marL="685800" indent="-228600">
              <a:buClr>
                <a:srgbClr val="840434"/>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840434"/>
              </a:buClr>
              <a:defRPr sz="2200" b="0" i="0">
                <a:solidFill>
                  <a:schemeClr val="tx2"/>
                </a:solidFill>
                <a:latin typeface="Lato" panose="020F0502020204030203" pitchFamily="34" charset="77"/>
              </a:defRPr>
            </a:lvl3pPr>
            <a:lvl4pPr>
              <a:buClr>
                <a:srgbClr val="840434"/>
              </a:buClr>
              <a:defRPr sz="2200" b="0" i="0">
                <a:solidFill>
                  <a:schemeClr val="tx2"/>
                </a:solidFill>
                <a:latin typeface="Lato" panose="020F0502020204030203" pitchFamily="34" charset="77"/>
              </a:defRPr>
            </a:lvl4pPr>
            <a:lvl5pPr>
              <a:buClr>
                <a:srgbClr val="840434"/>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Shape, rectangle&#10;&#10;Description automatically generated">
            <a:extLst>
              <a:ext uri="{FF2B5EF4-FFF2-40B4-BE49-F238E27FC236}">
                <a16:creationId xmlns:a16="http://schemas.microsoft.com/office/drawing/2014/main" id="{B42E6F7B-C9C2-B745-99EF-61BD24FEE967}"/>
              </a:ext>
            </a:extLst>
          </p:cNvPr>
          <p:cNvPicPr>
            <a:picLocks noChangeAspect="1"/>
          </p:cNvPicPr>
          <p:nvPr userDrawn="1"/>
        </p:nvPicPr>
        <p:blipFill rotWithShape="1">
          <a:blip r:embed="rId3"/>
          <a:srcRect l="28" t="875" r="98364" b="297"/>
          <a:stretch/>
        </p:blipFill>
        <p:spPr>
          <a:xfrm>
            <a:off x="-7883" y="1"/>
            <a:ext cx="198383" cy="6858000"/>
          </a:xfrm>
          <a:prstGeom prst="rect">
            <a:avLst/>
          </a:prstGeom>
        </p:spPr>
      </p:pic>
      <p:sp>
        <p:nvSpPr>
          <p:cNvPr id="14" name="Title 1">
            <a:extLst>
              <a:ext uri="{FF2B5EF4-FFF2-40B4-BE49-F238E27FC236}">
                <a16:creationId xmlns:a16="http://schemas.microsoft.com/office/drawing/2014/main" id="{E30BE715-8D58-B446-AA39-A79B024A6486}"/>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cxnSp>
        <p:nvCxnSpPr>
          <p:cNvPr id="15" name="Straight Connector 14">
            <a:extLst>
              <a:ext uri="{FF2B5EF4-FFF2-40B4-BE49-F238E27FC236}">
                <a16:creationId xmlns:a16="http://schemas.microsoft.com/office/drawing/2014/main" id="{E0F68579-F066-2A49-8710-6E57DA06894C}"/>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96726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BHC Content Slide_Headline Only_Image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583364"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2" name="Content Placeholder 2">
            <a:extLst>
              <a:ext uri="{FF2B5EF4-FFF2-40B4-BE49-F238E27FC236}">
                <a16:creationId xmlns:a16="http://schemas.microsoft.com/office/drawing/2014/main" id="{A2A56812-BB52-4649-B829-BDE4347B6D9F}"/>
              </a:ext>
            </a:extLst>
          </p:cNvPr>
          <p:cNvSpPr>
            <a:spLocks noGrp="1"/>
          </p:cNvSpPr>
          <p:nvPr>
            <p:ph idx="1"/>
          </p:nvPr>
        </p:nvSpPr>
        <p:spPr>
          <a:xfrm>
            <a:off x="6255659" y="1447802"/>
            <a:ext cx="5326741" cy="4729161"/>
          </a:xfrm>
        </p:spPr>
        <p:txBody>
          <a:bodyPr lIns="0" rIns="0"/>
          <a:lstStyle>
            <a:lvl1pPr>
              <a:buClr>
                <a:srgbClr val="840434"/>
              </a:buClr>
              <a:defRPr sz="2200" b="0" i="0">
                <a:solidFill>
                  <a:schemeClr val="tx2"/>
                </a:solidFill>
                <a:latin typeface="Lato" panose="020F0502020204030203" pitchFamily="34" charset="77"/>
              </a:defRPr>
            </a:lvl1pPr>
            <a:lvl2pPr marL="685800" indent="-228600">
              <a:buClr>
                <a:srgbClr val="840434"/>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840434"/>
              </a:buClr>
              <a:defRPr sz="2200" b="0" i="0">
                <a:solidFill>
                  <a:schemeClr val="tx2"/>
                </a:solidFill>
                <a:latin typeface="Lato" panose="020F0502020204030203" pitchFamily="34" charset="77"/>
              </a:defRPr>
            </a:lvl3pPr>
            <a:lvl4pPr>
              <a:buClr>
                <a:srgbClr val="840434"/>
              </a:buClr>
              <a:defRPr sz="2200" b="0" i="0">
                <a:solidFill>
                  <a:schemeClr val="tx2"/>
                </a:solidFill>
                <a:latin typeface="Lato" panose="020F0502020204030203" pitchFamily="34" charset="77"/>
              </a:defRPr>
            </a:lvl4pPr>
            <a:lvl5pPr>
              <a:buClr>
                <a:srgbClr val="840434"/>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Shape, rectangle&#10;&#10;Description automatically generated">
            <a:extLst>
              <a:ext uri="{FF2B5EF4-FFF2-40B4-BE49-F238E27FC236}">
                <a16:creationId xmlns:a16="http://schemas.microsoft.com/office/drawing/2014/main" id="{93470D07-D830-BD4A-A4B3-F627D36C6C64}"/>
              </a:ext>
            </a:extLst>
          </p:cNvPr>
          <p:cNvPicPr>
            <a:picLocks noChangeAspect="1"/>
          </p:cNvPicPr>
          <p:nvPr userDrawn="1"/>
        </p:nvPicPr>
        <p:blipFill rotWithShape="1">
          <a:blip r:embed="rId3"/>
          <a:srcRect l="28" t="875" r="98364" b="297"/>
          <a:stretch/>
        </p:blipFill>
        <p:spPr>
          <a:xfrm>
            <a:off x="-7883" y="1"/>
            <a:ext cx="198383" cy="6858000"/>
          </a:xfrm>
          <a:prstGeom prst="rect">
            <a:avLst/>
          </a:prstGeom>
        </p:spPr>
      </p:pic>
      <p:sp>
        <p:nvSpPr>
          <p:cNvPr id="14" name="Title 1">
            <a:extLst>
              <a:ext uri="{FF2B5EF4-FFF2-40B4-BE49-F238E27FC236}">
                <a16:creationId xmlns:a16="http://schemas.microsoft.com/office/drawing/2014/main" id="{867A9792-8E56-074A-AAB1-7E030D82BB7C}"/>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cxnSp>
        <p:nvCxnSpPr>
          <p:cNvPr id="15" name="Straight Connector 14">
            <a:extLst>
              <a:ext uri="{FF2B5EF4-FFF2-40B4-BE49-F238E27FC236}">
                <a16:creationId xmlns:a16="http://schemas.microsoft.com/office/drawing/2014/main" id="{08A7B14B-9EE9-9348-B224-12D81D8DD69C}"/>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052723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HC Gradient Title Slide">
    <p:bg>
      <p:bgPr>
        <a:gradFill flip="none" rotWithShape="1">
          <a:gsLst>
            <a:gs pos="99000">
              <a:srgbClr val="DC4338"/>
            </a:gs>
            <a:gs pos="0">
              <a:srgbClr val="76599B"/>
            </a:gs>
          </a:gsLst>
          <a:lin ang="2700000" scaled="1"/>
          <a:tileRect/>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89EAD9-74F3-DA4D-88B3-BF96C97B8042}"/>
              </a:ext>
            </a:extLst>
          </p:cNvPr>
          <p:cNvSpPr>
            <a:spLocks noGrp="1"/>
          </p:cNvSpPr>
          <p:nvPr>
            <p:ph type="ctrTitle" hasCustomPrompt="1"/>
          </p:nvPr>
        </p:nvSpPr>
        <p:spPr>
          <a:xfrm>
            <a:off x="589268" y="3219860"/>
            <a:ext cx="9344538" cy="597616"/>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chemeClr val="bg2"/>
                </a:solidFill>
                <a:latin typeface="Lato Black" panose="020F0502020204030203" pitchFamily="34" charset="77"/>
              </a:defRPr>
            </a:lvl1pPr>
          </a:lstStyle>
          <a:p>
            <a:r>
              <a:rPr lang="en-US" dirty="0"/>
              <a:t>This is a title example w/ 1 line </a:t>
            </a:r>
          </a:p>
        </p:txBody>
      </p:sp>
      <p:sp>
        <p:nvSpPr>
          <p:cNvPr id="8" name="Subtitle 2">
            <a:extLst>
              <a:ext uri="{FF2B5EF4-FFF2-40B4-BE49-F238E27FC236}">
                <a16:creationId xmlns:a16="http://schemas.microsoft.com/office/drawing/2014/main" id="{E38BFB29-D385-E842-BB7E-02C2F31E06D0}"/>
              </a:ext>
            </a:extLst>
          </p:cNvPr>
          <p:cNvSpPr>
            <a:spLocks noGrp="1"/>
          </p:cNvSpPr>
          <p:nvPr>
            <p:ph type="subTitle" idx="1" hasCustomPrompt="1"/>
          </p:nvPr>
        </p:nvSpPr>
        <p:spPr>
          <a:xfrm>
            <a:off x="589268" y="3889284"/>
            <a:ext cx="10139668" cy="365125"/>
          </a:xfrm>
        </p:spPr>
        <p:txBody>
          <a:bodyPr/>
          <a:lstStyle>
            <a:lvl1pPr marL="0" indent="0" algn="l">
              <a:buNone/>
              <a:defRPr sz="2000" b="0" i="0" spc="0" baseline="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a:t>
            </a:r>
          </a:p>
        </p:txBody>
      </p:sp>
      <p:pic>
        <p:nvPicPr>
          <p:cNvPr id="9" name="Picture 8">
            <a:extLst>
              <a:ext uri="{FF2B5EF4-FFF2-40B4-BE49-F238E27FC236}">
                <a16:creationId xmlns:a16="http://schemas.microsoft.com/office/drawing/2014/main" id="{9064F0F7-8A0B-694D-A662-BBE703A64D37}"/>
              </a:ext>
            </a:extLst>
          </p:cNvPr>
          <p:cNvPicPr>
            <a:picLocks noChangeAspect="1"/>
          </p:cNvPicPr>
          <p:nvPr userDrawn="1"/>
        </p:nvPicPr>
        <p:blipFill>
          <a:blip r:embed="rId2"/>
          <a:stretch>
            <a:fillRect/>
          </a:stretch>
        </p:blipFill>
        <p:spPr>
          <a:xfrm>
            <a:off x="381311" y="434416"/>
            <a:ext cx="3408707" cy="941832"/>
          </a:xfrm>
          <a:prstGeom prst="rect">
            <a:avLst/>
          </a:prstGeom>
        </p:spPr>
      </p:pic>
    </p:spTree>
    <p:extLst>
      <p:ext uri="{BB962C8B-B14F-4D97-AF65-F5344CB8AC3E}">
        <p14:creationId xmlns:p14="http://schemas.microsoft.com/office/powerpoint/2010/main" val="29220811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BHC Gradient Title Slide_Headline Only">
    <p:bg>
      <p:bgPr>
        <a:gradFill flip="none" rotWithShape="1">
          <a:gsLst>
            <a:gs pos="99000">
              <a:srgbClr val="DC4338"/>
            </a:gs>
            <a:gs pos="0">
              <a:srgbClr val="76599B"/>
            </a:gs>
          </a:gsLst>
          <a:lin ang="2700000" scaled="1"/>
          <a:tileRect/>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89EAD9-74F3-DA4D-88B3-BF96C97B8042}"/>
              </a:ext>
            </a:extLst>
          </p:cNvPr>
          <p:cNvSpPr>
            <a:spLocks noGrp="1"/>
          </p:cNvSpPr>
          <p:nvPr>
            <p:ph type="ctrTitle" hasCustomPrompt="1"/>
          </p:nvPr>
        </p:nvSpPr>
        <p:spPr>
          <a:xfrm>
            <a:off x="589268" y="3219860"/>
            <a:ext cx="9344538" cy="597616"/>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1" i="0">
                <a:solidFill>
                  <a:schemeClr val="bg2"/>
                </a:solidFill>
                <a:latin typeface="Lato Black" panose="020F0502020204030203" pitchFamily="34" charset="77"/>
              </a:defRPr>
            </a:lvl1pPr>
          </a:lstStyle>
          <a:p>
            <a:r>
              <a:rPr lang="en-US" dirty="0"/>
              <a:t>This is a title example w/ 1 line </a:t>
            </a:r>
          </a:p>
        </p:txBody>
      </p:sp>
      <p:pic>
        <p:nvPicPr>
          <p:cNvPr id="9" name="Picture 8">
            <a:extLst>
              <a:ext uri="{FF2B5EF4-FFF2-40B4-BE49-F238E27FC236}">
                <a16:creationId xmlns:a16="http://schemas.microsoft.com/office/drawing/2014/main" id="{9064F0F7-8A0B-694D-A662-BBE703A64D37}"/>
              </a:ext>
            </a:extLst>
          </p:cNvPr>
          <p:cNvPicPr>
            <a:picLocks noChangeAspect="1"/>
          </p:cNvPicPr>
          <p:nvPr userDrawn="1"/>
        </p:nvPicPr>
        <p:blipFill>
          <a:blip r:embed="rId2"/>
          <a:stretch>
            <a:fillRect/>
          </a:stretch>
        </p:blipFill>
        <p:spPr>
          <a:xfrm>
            <a:off x="381311" y="434416"/>
            <a:ext cx="3408707" cy="941832"/>
          </a:xfrm>
          <a:prstGeom prst="rect">
            <a:avLst/>
          </a:prstGeom>
        </p:spPr>
      </p:pic>
    </p:spTree>
    <p:extLst>
      <p:ext uri="{BB962C8B-B14F-4D97-AF65-F5344CB8AC3E}">
        <p14:creationId xmlns:p14="http://schemas.microsoft.com/office/powerpoint/2010/main" val="344415731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HC Section Break">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electronics, vector graphics&#10;&#10;Description automatically generated">
            <a:extLst>
              <a:ext uri="{FF2B5EF4-FFF2-40B4-BE49-F238E27FC236}">
                <a16:creationId xmlns:a16="http://schemas.microsoft.com/office/drawing/2014/main" id="{23D106A9-50FF-C346-9AB4-FD12B6515D80}"/>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2938" y="3422124"/>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rgbClr val="393736"/>
                </a:solidFill>
                <a:latin typeface="Lato Black" panose="020F0502020204030203" pitchFamily="34" charset="77"/>
              </a:defRPr>
            </a:lvl1pPr>
          </a:lstStyle>
          <a:p>
            <a:r>
              <a:rPr lang="en-US" dirty="0"/>
              <a:t>This is a color matching section break &amp; should have 2 lines max</a:t>
            </a:r>
          </a:p>
        </p:txBody>
      </p:sp>
      <p:sp>
        <p:nvSpPr>
          <p:cNvPr id="3" name="Subtitle 2">
            <a:extLst>
              <a:ext uri="{FF2B5EF4-FFF2-40B4-BE49-F238E27FC236}">
                <a16:creationId xmlns:a16="http://schemas.microsoft.com/office/drawing/2014/main" id="{239E3B49-9D81-834F-BD7A-7F516EAF01A4}"/>
              </a:ext>
            </a:extLst>
          </p:cNvPr>
          <p:cNvSpPr>
            <a:spLocks noGrp="1"/>
          </p:cNvSpPr>
          <p:nvPr>
            <p:ph type="subTitle" idx="1" hasCustomPrompt="1"/>
          </p:nvPr>
        </p:nvSpPr>
        <p:spPr>
          <a:xfrm>
            <a:off x="572938" y="4717007"/>
            <a:ext cx="10139668" cy="365125"/>
          </a:xfrm>
        </p:spPr>
        <p:txBody>
          <a:bodyPr/>
          <a:lstStyle>
            <a:lvl1pPr marL="0" indent="0" algn="l">
              <a:buNone/>
              <a:defRPr sz="2000" b="0" i="0" spc="0" baseline="0">
                <a:solidFill>
                  <a:srgbClr val="393736"/>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 </a:t>
            </a:r>
          </a:p>
        </p:txBody>
      </p:sp>
      <p:pic>
        <p:nvPicPr>
          <p:cNvPr id="7" name="Picture 6" descr="Background pattern&#10;&#10;Description automatically generated">
            <a:extLst>
              <a:ext uri="{FF2B5EF4-FFF2-40B4-BE49-F238E27FC236}">
                <a16:creationId xmlns:a16="http://schemas.microsoft.com/office/drawing/2014/main" id="{846C6D77-B72A-B041-8943-9B391363EED7}"/>
              </a:ext>
            </a:extLst>
          </p:cNvPr>
          <p:cNvPicPr>
            <a:picLocks noChangeAspect="1"/>
          </p:cNvPicPr>
          <p:nvPr userDrawn="1"/>
        </p:nvPicPr>
        <p:blipFill rotWithShape="1">
          <a:blip r:embed="rId3"/>
          <a:srcRect l="148" t="198" r="98304" b="745"/>
          <a:stretch/>
        </p:blipFill>
        <p:spPr>
          <a:xfrm>
            <a:off x="1" y="0"/>
            <a:ext cx="190500" cy="6858000"/>
          </a:xfrm>
          <a:prstGeom prst="rect">
            <a:avLst/>
          </a:prstGeom>
        </p:spPr>
      </p:pic>
    </p:spTree>
    <p:extLst>
      <p:ext uri="{BB962C8B-B14F-4D97-AF65-F5344CB8AC3E}">
        <p14:creationId xmlns:p14="http://schemas.microsoft.com/office/powerpoint/2010/main" val="323614354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BHC Section Break_Headline Only">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electronics, vector graphics&#10;&#10;Description automatically generated">
            <a:extLst>
              <a:ext uri="{FF2B5EF4-FFF2-40B4-BE49-F238E27FC236}">
                <a16:creationId xmlns:a16="http://schemas.microsoft.com/office/drawing/2014/main" id="{23D106A9-50FF-C346-9AB4-FD12B6515D80}"/>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2938" y="3422124"/>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1" i="0">
                <a:solidFill>
                  <a:srgbClr val="393736"/>
                </a:solidFill>
                <a:latin typeface="Lato Black" panose="020F0502020204030203" pitchFamily="34" charset="77"/>
              </a:defRPr>
            </a:lvl1pPr>
          </a:lstStyle>
          <a:p>
            <a:r>
              <a:rPr lang="en-US" dirty="0"/>
              <a:t>This is a color matching section break &amp; should have 2 lines max</a:t>
            </a:r>
          </a:p>
        </p:txBody>
      </p:sp>
      <p:pic>
        <p:nvPicPr>
          <p:cNvPr id="8" name="Picture 7" descr="Background pattern&#10;&#10;Description automatically generated">
            <a:extLst>
              <a:ext uri="{FF2B5EF4-FFF2-40B4-BE49-F238E27FC236}">
                <a16:creationId xmlns:a16="http://schemas.microsoft.com/office/drawing/2014/main" id="{975D0C2B-9E31-B141-A04F-25C58F81DE41}"/>
              </a:ext>
            </a:extLst>
          </p:cNvPr>
          <p:cNvPicPr>
            <a:picLocks noChangeAspect="1"/>
          </p:cNvPicPr>
          <p:nvPr userDrawn="1"/>
        </p:nvPicPr>
        <p:blipFill rotWithShape="1">
          <a:blip r:embed="rId3"/>
          <a:srcRect l="148" t="198" r="98304" b="745"/>
          <a:stretch/>
        </p:blipFill>
        <p:spPr>
          <a:xfrm>
            <a:off x="1" y="0"/>
            <a:ext cx="190500" cy="6858000"/>
          </a:xfrm>
          <a:prstGeom prst="rect">
            <a:avLst/>
          </a:prstGeom>
        </p:spPr>
      </p:pic>
    </p:spTree>
    <p:extLst>
      <p:ext uri="{BB962C8B-B14F-4D97-AF65-F5344CB8AC3E}">
        <p14:creationId xmlns:p14="http://schemas.microsoft.com/office/powerpoint/2010/main" val="68097318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BHC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044-CB87-9249-BBD5-65C302D67D79}"/>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430" y="1447802"/>
            <a:ext cx="11010970" cy="4729161"/>
          </a:xfrm>
        </p:spPr>
        <p:txBody>
          <a:bodyPr lIns="0" rIns="0"/>
          <a:lstStyle>
            <a:lvl1pPr>
              <a:buClr>
                <a:srgbClr val="76599B"/>
              </a:buClr>
              <a:defRPr sz="2200" b="0" i="0">
                <a:solidFill>
                  <a:schemeClr val="tx2"/>
                </a:solidFill>
                <a:latin typeface="Lato" panose="020F0502020204030203" pitchFamily="34" charset="77"/>
              </a:defRPr>
            </a:lvl1pPr>
            <a:lvl2pPr marL="685800" indent="-228600">
              <a:buClr>
                <a:srgbClr val="76599B"/>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76599B"/>
              </a:buClr>
              <a:defRPr sz="2200" b="0" i="0">
                <a:solidFill>
                  <a:schemeClr val="tx2"/>
                </a:solidFill>
                <a:latin typeface="Lato" panose="020F0502020204030203" pitchFamily="34" charset="77"/>
              </a:defRPr>
            </a:lvl3pPr>
            <a:lvl4pPr>
              <a:buClr>
                <a:srgbClr val="76599B"/>
              </a:buClr>
              <a:defRPr sz="2200" b="0" i="0">
                <a:solidFill>
                  <a:schemeClr val="tx2"/>
                </a:solidFill>
                <a:latin typeface="Lato" panose="020F0502020204030203" pitchFamily="34" charset="77"/>
              </a:defRPr>
            </a:lvl4pPr>
            <a:lvl5pPr>
              <a:buClr>
                <a:srgbClr val="76599B"/>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sp>
        <p:nvSpPr>
          <p:cNvPr id="17" name="Text Placeholder 16">
            <a:extLst>
              <a:ext uri="{FF2B5EF4-FFF2-40B4-BE49-F238E27FC236}">
                <a16:creationId xmlns:a16="http://schemas.microsoft.com/office/drawing/2014/main" id="{FDCA3D07-5003-EB42-9150-4EDDA68F4231}"/>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pic>
        <p:nvPicPr>
          <p:cNvPr id="11" name="Picture 10" descr="Background pattern&#10;&#10;Description automatically generated">
            <a:extLst>
              <a:ext uri="{FF2B5EF4-FFF2-40B4-BE49-F238E27FC236}">
                <a16:creationId xmlns:a16="http://schemas.microsoft.com/office/drawing/2014/main" id="{45BB9C97-DF31-A844-86CE-EFBB20D64C58}"/>
              </a:ext>
            </a:extLst>
          </p:cNvPr>
          <p:cNvPicPr>
            <a:picLocks noChangeAspect="1"/>
          </p:cNvPicPr>
          <p:nvPr userDrawn="1"/>
        </p:nvPicPr>
        <p:blipFill rotWithShape="1">
          <a:blip r:embed="rId3"/>
          <a:srcRect l="148" t="198" r="98304" b="745"/>
          <a:stretch/>
        </p:blipFill>
        <p:spPr>
          <a:xfrm>
            <a:off x="1" y="0"/>
            <a:ext cx="190500" cy="6858000"/>
          </a:xfrm>
          <a:prstGeom prst="rect">
            <a:avLst/>
          </a:prstGeom>
        </p:spPr>
      </p:pic>
    </p:spTree>
    <p:extLst>
      <p:ext uri="{BB962C8B-B14F-4D97-AF65-F5344CB8AC3E}">
        <p14:creationId xmlns:p14="http://schemas.microsoft.com/office/powerpoint/2010/main" val="131986426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HC Gradient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rainbow in the sky&#10;&#10;Description automatically generated with low confidence">
            <a:extLst>
              <a:ext uri="{FF2B5EF4-FFF2-40B4-BE49-F238E27FC236}">
                <a16:creationId xmlns:a16="http://schemas.microsoft.com/office/drawing/2014/main" id="{7938D2E9-E2D6-1E44-B6C1-4D83F94583DE}"/>
              </a:ext>
            </a:extLst>
          </p:cNvPr>
          <p:cNvPicPr>
            <a:picLocks noChangeAspect="1"/>
          </p:cNvPicPr>
          <p:nvPr userDrawn="1"/>
        </p:nvPicPr>
        <p:blipFill>
          <a:blip r:embed="rId3"/>
          <a:stretch>
            <a:fillRect/>
          </a:stretch>
        </p:blipFill>
        <p:spPr>
          <a:xfrm>
            <a:off x="-33029" y="-220007"/>
            <a:ext cx="12229747" cy="7425204"/>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81103" y="2801802"/>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1" i="0">
                <a:solidFill>
                  <a:schemeClr val="bg2"/>
                </a:solidFill>
                <a:latin typeface="Lato Black" panose="020F0502020204030203" pitchFamily="34" charset="77"/>
              </a:defRPr>
            </a:lvl1pPr>
          </a:lstStyle>
          <a:p>
            <a:r>
              <a:rPr lang="en-US" dirty="0"/>
              <a:t>This is a color cover example &amp; </a:t>
            </a:r>
            <a:br>
              <a:rPr lang="en-US" dirty="0"/>
            </a:br>
            <a:r>
              <a:rPr lang="en-US" dirty="0"/>
              <a:t>should have 2 lines max</a:t>
            </a:r>
          </a:p>
        </p:txBody>
      </p:sp>
      <p:sp>
        <p:nvSpPr>
          <p:cNvPr id="3" name="Subtitle 2">
            <a:extLst>
              <a:ext uri="{FF2B5EF4-FFF2-40B4-BE49-F238E27FC236}">
                <a16:creationId xmlns:a16="http://schemas.microsoft.com/office/drawing/2014/main" id="{239E3B49-9D81-834F-BD7A-7F516EAF01A4}"/>
              </a:ext>
            </a:extLst>
          </p:cNvPr>
          <p:cNvSpPr>
            <a:spLocks noGrp="1"/>
          </p:cNvSpPr>
          <p:nvPr>
            <p:ph type="subTitle" idx="1" hasCustomPrompt="1"/>
          </p:nvPr>
        </p:nvSpPr>
        <p:spPr>
          <a:xfrm>
            <a:off x="581103" y="4096685"/>
            <a:ext cx="10139668" cy="365125"/>
          </a:xfrm>
        </p:spPr>
        <p:txBody>
          <a:bodyPr/>
          <a:lstStyle>
            <a:lvl1pPr marL="0" indent="0" algn="l">
              <a:buNone/>
              <a:defRPr sz="2000" b="0" i="0" spc="0" baseline="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a:t>
            </a:r>
          </a:p>
        </p:txBody>
      </p:sp>
      <p:sp>
        <p:nvSpPr>
          <p:cNvPr id="13" name="Date Placeholder 4">
            <a:extLst>
              <a:ext uri="{FF2B5EF4-FFF2-40B4-BE49-F238E27FC236}">
                <a16:creationId xmlns:a16="http://schemas.microsoft.com/office/drawing/2014/main" id="{69711926-128B-C34D-8241-B6A48CE8EF50}"/>
              </a:ext>
            </a:extLst>
          </p:cNvPr>
          <p:cNvSpPr>
            <a:spLocks noGrp="1"/>
          </p:cNvSpPr>
          <p:nvPr>
            <p:ph type="dt" sz="half" idx="10"/>
          </p:nvPr>
        </p:nvSpPr>
        <p:spPr>
          <a:xfrm>
            <a:off x="581102" y="5992145"/>
            <a:ext cx="4114431" cy="180055"/>
          </a:xfrm>
          <a:prstGeom prst="rect">
            <a:avLst/>
          </a:prstGeom>
        </p:spPr>
        <p:txBody>
          <a:bodyPr/>
          <a:lstStyle>
            <a:lvl1pPr>
              <a:defRPr sz="1600" b="0" i="0" spc="0" baseline="0">
                <a:solidFill>
                  <a:schemeClr val="bg1"/>
                </a:solidFill>
                <a:latin typeface="Lato" panose="020F0502020204030203" pitchFamily="34" charset="77"/>
              </a:defRPr>
            </a:lvl1pPr>
          </a:lstStyle>
          <a:p>
            <a:fld id="{385AD61D-2285-5F42-85D7-366C44CA1ED4}" type="datetime4">
              <a:rPr lang="en-US" smtClean="0"/>
              <a:pPr/>
              <a:t>August 3, 2022</a:t>
            </a:fld>
            <a:endParaRPr lang="en-US" dirty="0"/>
          </a:p>
        </p:txBody>
      </p:sp>
      <p:pic>
        <p:nvPicPr>
          <p:cNvPr id="7" name="Picture 6">
            <a:extLst>
              <a:ext uri="{FF2B5EF4-FFF2-40B4-BE49-F238E27FC236}">
                <a16:creationId xmlns:a16="http://schemas.microsoft.com/office/drawing/2014/main" id="{E7167FEE-CC77-2541-A531-D5F29C425CC9}"/>
              </a:ext>
            </a:extLst>
          </p:cNvPr>
          <p:cNvPicPr>
            <a:picLocks noChangeAspect="1"/>
          </p:cNvPicPr>
          <p:nvPr userDrawn="1"/>
        </p:nvPicPr>
        <p:blipFill>
          <a:blip r:embed="rId4"/>
          <a:stretch>
            <a:fillRect/>
          </a:stretch>
        </p:blipFill>
        <p:spPr>
          <a:xfrm>
            <a:off x="373146" y="434416"/>
            <a:ext cx="3408707" cy="941832"/>
          </a:xfrm>
          <a:prstGeom prst="rect">
            <a:avLst/>
          </a:prstGeom>
        </p:spPr>
      </p:pic>
    </p:spTree>
    <p:extLst>
      <p:ext uri="{BB962C8B-B14F-4D97-AF65-F5344CB8AC3E}">
        <p14:creationId xmlns:p14="http://schemas.microsoft.com/office/powerpoint/2010/main" val="57125926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BHC Content Slide_Image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6229420"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1" name="Title 1">
            <a:extLst>
              <a:ext uri="{FF2B5EF4-FFF2-40B4-BE49-F238E27FC236}">
                <a16:creationId xmlns:a16="http://schemas.microsoft.com/office/drawing/2014/main" id="{B2E68E51-A581-3941-BB48-8FD354FB7E0E}"/>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sp>
        <p:nvSpPr>
          <p:cNvPr id="12" name="Text Placeholder 16">
            <a:extLst>
              <a:ext uri="{FF2B5EF4-FFF2-40B4-BE49-F238E27FC236}">
                <a16:creationId xmlns:a16="http://schemas.microsoft.com/office/drawing/2014/main" id="{DAE55841-9397-1942-8BE6-7719CAC2B2FB}"/>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sp>
        <p:nvSpPr>
          <p:cNvPr id="15" name="Content Placeholder 2">
            <a:extLst>
              <a:ext uri="{FF2B5EF4-FFF2-40B4-BE49-F238E27FC236}">
                <a16:creationId xmlns:a16="http://schemas.microsoft.com/office/drawing/2014/main" id="{B0BC8B79-C6AA-8544-B5C3-EEE98D365886}"/>
              </a:ext>
            </a:extLst>
          </p:cNvPr>
          <p:cNvSpPr>
            <a:spLocks noGrp="1"/>
          </p:cNvSpPr>
          <p:nvPr>
            <p:ph idx="1"/>
          </p:nvPr>
        </p:nvSpPr>
        <p:spPr>
          <a:xfrm>
            <a:off x="571430" y="1447802"/>
            <a:ext cx="5391151" cy="4729161"/>
          </a:xfrm>
        </p:spPr>
        <p:txBody>
          <a:bodyPr lIns="0" rIns="0"/>
          <a:lstStyle>
            <a:lvl1pPr>
              <a:buClr>
                <a:srgbClr val="76599B"/>
              </a:buClr>
              <a:defRPr sz="2200" b="0" i="0">
                <a:solidFill>
                  <a:schemeClr val="tx2"/>
                </a:solidFill>
                <a:latin typeface="Lato" panose="020F0502020204030203" pitchFamily="34" charset="77"/>
              </a:defRPr>
            </a:lvl1pPr>
            <a:lvl2pPr marL="685800" indent="-228600">
              <a:buClr>
                <a:srgbClr val="76599B"/>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76599B"/>
              </a:buClr>
              <a:defRPr sz="2200" b="0" i="0">
                <a:solidFill>
                  <a:schemeClr val="tx2"/>
                </a:solidFill>
                <a:latin typeface="Lato" panose="020F0502020204030203" pitchFamily="34" charset="77"/>
              </a:defRPr>
            </a:lvl3pPr>
            <a:lvl4pPr>
              <a:buClr>
                <a:srgbClr val="76599B"/>
              </a:buClr>
              <a:defRPr sz="2200" b="0" i="0">
                <a:solidFill>
                  <a:schemeClr val="tx2"/>
                </a:solidFill>
                <a:latin typeface="Lato" panose="020F0502020204030203" pitchFamily="34" charset="77"/>
              </a:defRPr>
            </a:lvl4pPr>
            <a:lvl5pPr>
              <a:buClr>
                <a:srgbClr val="76599B"/>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Background pattern&#10;&#10;Description automatically generated">
            <a:extLst>
              <a:ext uri="{FF2B5EF4-FFF2-40B4-BE49-F238E27FC236}">
                <a16:creationId xmlns:a16="http://schemas.microsoft.com/office/drawing/2014/main" id="{0654B8DA-CB32-D149-AD94-D28BEF9DB9FF}"/>
              </a:ext>
            </a:extLst>
          </p:cNvPr>
          <p:cNvPicPr>
            <a:picLocks noChangeAspect="1"/>
          </p:cNvPicPr>
          <p:nvPr userDrawn="1"/>
        </p:nvPicPr>
        <p:blipFill rotWithShape="1">
          <a:blip r:embed="rId3"/>
          <a:srcRect l="148" t="198" r="98304" b="745"/>
          <a:stretch/>
        </p:blipFill>
        <p:spPr>
          <a:xfrm>
            <a:off x="1" y="0"/>
            <a:ext cx="190500" cy="6858000"/>
          </a:xfrm>
          <a:prstGeom prst="rect">
            <a:avLst/>
          </a:prstGeom>
        </p:spPr>
      </p:pic>
    </p:spTree>
    <p:extLst>
      <p:ext uri="{BB962C8B-B14F-4D97-AF65-F5344CB8AC3E}">
        <p14:creationId xmlns:p14="http://schemas.microsoft.com/office/powerpoint/2010/main" val="77224935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BHC Content Slide_Image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583364"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1" name="Title 1">
            <a:extLst>
              <a:ext uri="{FF2B5EF4-FFF2-40B4-BE49-F238E27FC236}">
                <a16:creationId xmlns:a16="http://schemas.microsoft.com/office/drawing/2014/main" id="{9FEBC00A-A006-C44D-B1CC-744E650CF627}"/>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sp>
        <p:nvSpPr>
          <p:cNvPr id="12" name="Text Placeholder 16">
            <a:extLst>
              <a:ext uri="{FF2B5EF4-FFF2-40B4-BE49-F238E27FC236}">
                <a16:creationId xmlns:a16="http://schemas.microsoft.com/office/drawing/2014/main" id="{F8EF8323-362B-8248-9492-29C60469B2B6}"/>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sp>
        <p:nvSpPr>
          <p:cNvPr id="15" name="Content Placeholder 2">
            <a:extLst>
              <a:ext uri="{FF2B5EF4-FFF2-40B4-BE49-F238E27FC236}">
                <a16:creationId xmlns:a16="http://schemas.microsoft.com/office/drawing/2014/main" id="{7B4250EF-0998-9D4A-A81F-6EF108BAF4A3}"/>
              </a:ext>
            </a:extLst>
          </p:cNvPr>
          <p:cNvSpPr>
            <a:spLocks noGrp="1"/>
          </p:cNvSpPr>
          <p:nvPr>
            <p:ph idx="1"/>
          </p:nvPr>
        </p:nvSpPr>
        <p:spPr>
          <a:xfrm>
            <a:off x="6255659" y="1447802"/>
            <a:ext cx="5323774" cy="4729161"/>
          </a:xfrm>
        </p:spPr>
        <p:txBody>
          <a:bodyPr lIns="0" rIns="0"/>
          <a:lstStyle>
            <a:lvl1pPr>
              <a:buClr>
                <a:srgbClr val="76599B"/>
              </a:buClr>
              <a:defRPr sz="2200" b="0" i="0">
                <a:solidFill>
                  <a:schemeClr val="tx2"/>
                </a:solidFill>
                <a:latin typeface="Lato" panose="020F0502020204030203" pitchFamily="34" charset="77"/>
              </a:defRPr>
            </a:lvl1pPr>
            <a:lvl2pPr marL="685800" indent="-228600">
              <a:buClr>
                <a:srgbClr val="76599B"/>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76599B"/>
              </a:buClr>
              <a:defRPr sz="2200" b="0" i="0">
                <a:solidFill>
                  <a:schemeClr val="tx2"/>
                </a:solidFill>
                <a:latin typeface="Lato" panose="020F0502020204030203" pitchFamily="34" charset="77"/>
              </a:defRPr>
            </a:lvl3pPr>
            <a:lvl4pPr>
              <a:buClr>
                <a:srgbClr val="76599B"/>
              </a:buClr>
              <a:defRPr sz="2200" b="0" i="0">
                <a:solidFill>
                  <a:schemeClr val="tx2"/>
                </a:solidFill>
                <a:latin typeface="Lato" panose="020F0502020204030203" pitchFamily="34" charset="77"/>
              </a:defRPr>
            </a:lvl4pPr>
            <a:lvl5pPr>
              <a:buClr>
                <a:srgbClr val="76599B"/>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Background pattern&#10;&#10;Description automatically generated">
            <a:extLst>
              <a:ext uri="{FF2B5EF4-FFF2-40B4-BE49-F238E27FC236}">
                <a16:creationId xmlns:a16="http://schemas.microsoft.com/office/drawing/2014/main" id="{AB9A429B-3D92-244F-BAF5-1DF76CEFEC3E}"/>
              </a:ext>
            </a:extLst>
          </p:cNvPr>
          <p:cNvPicPr>
            <a:picLocks noChangeAspect="1"/>
          </p:cNvPicPr>
          <p:nvPr userDrawn="1"/>
        </p:nvPicPr>
        <p:blipFill rotWithShape="1">
          <a:blip r:embed="rId3"/>
          <a:srcRect l="148" t="198" r="98304" b="745"/>
          <a:stretch/>
        </p:blipFill>
        <p:spPr>
          <a:xfrm>
            <a:off x="1" y="0"/>
            <a:ext cx="190500" cy="6858000"/>
          </a:xfrm>
          <a:prstGeom prst="rect">
            <a:avLst/>
          </a:prstGeom>
        </p:spPr>
      </p:pic>
    </p:spTree>
    <p:extLst>
      <p:ext uri="{BB962C8B-B14F-4D97-AF65-F5344CB8AC3E}">
        <p14:creationId xmlns:p14="http://schemas.microsoft.com/office/powerpoint/2010/main" val="310394766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HC Content Slide_Headline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430" y="1447802"/>
            <a:ext cx="11010970" cy="4729161"/>
          </a:xfrm>
        </p:spPr>
        <p:txBody>
          <a:bodyPr lIns="0" rIns="0"/>
          <a:lstStyle>
            <a:lvl1pPr>
              <a:buClr>
                <a:srgbClr val="76599B"/>
              </a:buClr>
              <a:defRPr sz="2200" b="0" i="0">
                <a:solidFill>
                  <a:schemeClr val="tx2"/>
                </a:solidFill>
                <a:latin typeface="Lato" panose="020F0502020204030203" pitchFamily="34" charset="77"/>
              </a:defRPr>
            </a:lvl1pPr>
            <a:lvl2pPr marL="685800" indent="-228600">
              <a:buClr>
                <a:srgbClr val="76599B"/>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76599B"/>
              </a:buClr>
              <a:defRPr sz="2200" b="0" i="0">
                <a:solidFill>
                  <a:schemeClr val="tx2"/>
                </a:solidFill>
                <a:latin typeface="Lato" panose="020F0502020204030203" pitchFamily="34" charset="77"/>
              </a:defRPr>
            </a:lvl3pPr>
            <a:lvl4pPr>
              <a:buClr>
                <a:srgbClr val="76599B"/>
              </a:buClr>
              <a:defRPr sz="2200" b="0" i="0">
                <a:solidFill>
                  <a:schemeClr val="tx2"/>
                </a:solidFill>
                <a:latin typeface="Lato" panose="020F0502020204030203" pitchFamily="34" charset="77"/>
              </a:defRPr>
            </a:lvl4pPr>
            <a:lvl5pPr>
              <a:buClr>
                <a:srgbClr val="76599B"/>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pic>
        <p:nvPicPr>
          <p:cNvPr id="11" name="Picture 10" descr="Background pattern&#10;&#10;Description automatically generated">
            <a:extLst>
              <a:ext uri="{FF2B5EF4-FFF2-40B4-BE49-F238E27FC236}">
                <a16:creationId xmlns:a16="http://schemas.microsoft.com/office/drawing/2014/main" id="{77268D4F-FC00-374B-8C79-3071F3F62716}"/>
              </a:ext>
            </a:extLst>
          </p:cNvPr>
          <p:cNvPicPr>
            <a:picLocks noChangeAspect="1"/>
          </p:cNvPicPr>
          <p:nvPr userDrawn="1"/>
        </p:nvPicPr>
        <p:blipFill rotWithShape="1">
          <a:blip r:embed="rId3"/>
          <a:srcRect l="148" t="198" r="98304" b="745"/>
          <a:stretch/>
        </p:blipFill>
        <p:spPr>
          <a:xfrm>
            <a:off x="1" y="0"/>
            <a:ext cx="190500" cy="6858000"/>
          </a:xfrm>
          <a:prstGeom prst="rect">
            <a:avLst/>
          </a:prstGeom>
        </p:spPr>
      </p:pic>
      <p:sp>
        <p:nvSpPr>
          <p:cNvPr id="12" name="Title 1">
            <a:extLst>
              <a:ext uri="{FF2B5EF4-FFF2-40B4-BE49-F238E27FC236}">
                <a16:creationId xmlns:a16="http://schemas.microsoft.com/office/drawing/2014/main" id="{1C290EE3-A27B-FD48-AF09-7DA943F6A221}"/>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cxnSp>
        <p:nvCxnSpPr>
          <p:cNvPr id="13" name="Straight Connector 12">
            <a:extLst>
              <a:ext uri="{FF2B5EF4-FFF2-40B4-BE49-F238E27FC236}">
                <a16:creationId xmlns:a16="http://schemas.microsoft.com/office/drawing/2014/main" id="{00BC8F54-DBF7-B842-8609-D330D7CD1BC2}"/>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967454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BHC Content Slide_Headline Only_Image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6229420"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3" name="Content Placeholder 2">
            <a:extLst>
              <a:ext uri="{FF2B5EF4-FFF2-40B4-BE49-F238E27FC236}">
                <a16:creationId xmlns:a16="http://schemas.microsoft.com/office/drawing/2014/main" id="{9A644250-59C7-9A48-B5E0-E49F1C692222}"/>
              </a:ext>
            </a:extLst>
          </p:cNvPr>
          <p:cNvSpPr>
            <a:spLocks noGrp="1"/>
          </p:cNvSpPr>
          <p:nvPr>
            <p:ph idx="1"/>
          </p:nvPr>
        </p:nvSpPr>
        <p:spPr>
          <a:xfrm>
            <a:off x="571430" y="1447802"/>
            <a:ext cx="5391151" cy="4729161"/>
          </a:xfrm>
        </p:spPr>
        <p:txBody>
          <a:bodyPr lIns="0" rIns="0"/>
          <a:lstStyle>
            <a:lvl1pPr>
              <a:buClr>
                <a:srgbClr val="76599B"/>
              </a:buClr>
              <a:defRPr sz="2200" b="0" i="0">
                <a:solidFill>
                  <a:schemeClr val="tx2"/>
                </a:solidFill>
                <a:latin typeface="Lato" panose="020F0502020204030203" pitchFamily="34" charset="77"/>
              </a:defRPr>
            </a:lvl1pPr>
            <a:lvl2pPr marL="685800" indent="-228600">
              <a:buClr>
                <a:srgbClr val="76599B"/>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76599B"/>
              </a:buClr>
              <a:defRPr sz="2200" b="0" i="0">
                <a:solidFill>
                  <a:schemeClr val="tx2"/>
                </a:solidFill>
                <a:latin typeface="Lato" panose="020F0502020204030203" pitchFamily="34" charset="77"/>
              </a:defRPr>
            </a:lvl3pPr>
            <a:lvl4pPr>
              <a:buClr>
                <a:srgbClr val="76599B"/>
              </a:buClr>
              <a:defRPr sz="2200" b="0" i="0">
                <a:solidFill>
                  <a:schemeClr val="tx2"/>
                </a:solidFill>
                <a:latin typeface="Lato" panose="020F0502020204030203" pitchFamily="34" charset="77"/>
              </a:defRPr>
            </a:lvl4pPr>
            <a:lvl5pPr>
              <a:buClr>
                <a:srgbClr val="76599B"/>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Background pattern&#10;&#10;Description automatically generated">
            <a:extLst>
              <a:ext uri="{FF2B5EF4-FFF2-40B4-BE49-F238E27FC236}">
                <a16:creationId xmlns:a16="http://schemas.microsoft.com/office/drawing/2014/main" id="{664B4362-8FF7-8548-B23E-2F332A8B5243}"/>
              </a:ext>
            </a:extLst>
          </p:cNvPr>
          <p:cNvPicPr>
            <a:picLocks noChangeAspect="1"/>
          </p:cNvPicPr>
          <p:nvPr userDrawn="1"/>
        </p:nvPicPr>
        <p:blipFill rotWithShape="1">
          <a:blip r:embed="rId3"/>
          <a:srcRect l="148" t="198" r="98304" b="745"/>
          <a:stretch/>
        </p:blipFill>
        <p:spPr>
          <a:xfrm>
            <a:off x="1" y="0"/>
            <a:ext cx="190500" cy="6858000"/>
          </a:xfrm>
          <a:prstGeom prst="rect">
            <a:avLst/>
          </a:prstGeom>
        </p:spPr>
      </p:pic>
      <p:sp>
        <p:nvSpPr>
          <p:cNvPr id="15" name="Title 1">
            <a:extLst>
              <a:ext uri="{FF2B5EF4-FFF2-40B4-BE49-F238E27FC236}">
                <a16:creationId xmlns:a16="http://schemas.microsoft.com/office/drawing/2014/main" id="{8429E6B9-2329-7A40-B39A-427CFD7E779D}"/>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cxnSp>
        <p:nvCxnSpPr>
          <p:cNvPr id="16" name="Straight Connector 15">
            <a:extLst>
              <a:ext uri="{FF2B5EF4-FFF2-40B4-BE49-F238E27FC236}">
                <a16:creationId xmlns:a16="http://schemas.microsoft.com/office/drawing/2014/main" id="{257D35FA-634E-1C47-88BC-E75F5D8761FA}"/>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746419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BHC Content Slide_Headline Only_Image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583364"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3" name="Content Placeholder 2">
            <a:extLst>
              <a:ext uri="{FF2B5EF4-FFF2-40B4-BE49-F238E27FC236}">
                <a16:creationId xmlns:a16="http://schemas.microsoft.com/office/drawing/2014/main" id="{35365CDE-75A1-BC4A-B62B-CAF35B12CF39}"/>
              </a:ext>
            </a:extLst>
          </p:cNvPr>
          <p:cNvSpPr>
            <a:spLocks noGrp="1"/>
          </p:cNvSpPr>
          <p:nvPr>
            <p:ph idx="1"/>
          </p:nvPr>
        </p:nvSpPr>
        <p:spPr>
          <a:xfrm>
            <a:off x="6255659" y="1447802"/>
            <a:ext cx="5326741" cy="4729161"/>
          </a:xfrm>
        </p:spPr>
        <p:txBody>
          <a:bodyPr lIns="0" rIns="0"/>
          <a:lstStyle>
            <a:lvl1pPr>
              <a:buClr>
                <a:srgbClr val="76599B"/>
              </a:buClr>
              <a:defRPr sz="2200" b="0" i="0">
                <a:solidFill>
                  <a:schemeClr val="tx2"/>
                </a:solidFill>
                <a:latin typeface="Lato" panose="020F0502020204030203" pitchFamily="34" charset="77"/>
              </a:defRPr>
            </a:lvl1pPr>
            <a:lvl2pPr marL="685800" indent="-228600">
              <a:buClr>
                <a:srgbClr val="76599B"/>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76599B"/>
              </a:buClr>
              <a:defRPr sz="2200" b="0" i="0">
                <a:solidFill>
                  <a:schemeClr val="tx2"/>
                </a:solidFill>
                <a:latin typeface="Lato" panose="020F0502020204030203" pitchFamily="34" charset="77"/>
              </a:defRPr>
            </a:lvl3pPr>
            <a:lvl4pPr>
              <a:buClr>
                <a:srgbClr val="76599B"/>
              </a:buClr>
              <a:defRPr sz="2200" b="0" i="0">
                <a:solidFill>
                  <a:schemeClr val="tx2"/>
                </a:solidFill>
                <a:latin typeface="Lato" panose="020F0502020204030203" pitchFamily="34" charset="77"/>
              </a:defRPr>
            </a:lvl4pPr>
            <a:lvl5pPr>
              <a:buClr>
                <a:srgbClr val="76599B"/>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Background pattern&#10;&#10;Description automatically generated">
            <a:extLst>
              <a:ext uri="{FF2B5EF4-FFF2-40B4-BE49-F238E27FC236}">
                <a16:creationId xmlns:a16="http://schemas.microsoft.com/office/drawing/2014/main" id="{2F4037E5-E606-A741-BFD7-855D6BFF2DE3}"/>
              </a:ext>
            </a:extLst>
          </p:cNvPr>
          <p:cNvPicPr>
            <a:picLocks noChangeAspect="1"/>
          </p:cNvPicPr>
          <p:nvPr userDrawn="1"/>
        </p:nvPicPr>
        <p:blipFill rotWithShape="1">
          <a:blip r:embed="rId3"/>
          <a:srcRect l="148" t="198" r="98304" b="745"/>
          <a:stretch/>
        </p:blipFill>
        <p:spPr>
          <a:xfrm>
            <a:off x="1" y="0"/>
            <a:ext cx="190500" cy="6858000"/>
          </a:xfrm>
          <a:prstGeom prst="rect">
            <a:avLst/>
          </a:prstGeom>
        </p:spPr>
      </p:pic>
      <p:sp>
        <p:nvSpPr>
          <p:cNvPr id="15" name="Title 1">
            <a:extLst>
              <a:ext uri="{FF2B5EF4-FFF2-40B4-BE49-F238E27FC236}">
                <a16:creationId xmlns:a16="http://schemas.microsoft.com/office/drawing/2014/main" id="{26EEF0A5-6487-4144-B7D6-326311558685}"/>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cxnSp>
        <p:nvCxnSpPr>
          <p:cNvPr id="16" name="Straight Connector 15">
            <a:extLst>
              <a:ext uri="{FF2B5EF4-FFF2-40B4-BE49-F238E27FC236}">
                <a16:creationId xmlns:a16="http://schemas.microsoft.com/office/drawing/2014/main" id="{0FC38D77-6849-DD4D-AE73-6287518C9040}"/>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407613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HC Title Slide-1 line Color">
    <p:bg>
      <p:bgPr>
        <a:gradFill flip="none" rotWithShape="1">
          <a:gsLst>
            <a:gs pos="99000">
              <a:srgbClr val="A74D66"/>
            </a:gs>
            <a:gs pos="0">
              <a:srgbClr val="0070C0"/>
            </a:gs>
          </a:gsLst>
          <a:lin ang="2700000" scaled="1"/>
          <a:tileRect/>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89EAD9-74F3-DA4D-88B3-BF96C97B8042}"/>
              </a:ext>
            </a:extLst>
          </p:cNvPr>
          <p:cNvSpPr>
            <a:spLocks noGrp="1"/>
          </p:cNvSpPr>
          <p:nvPr>
            <p:ph type="ctrTitle" hasCustomPrompt="1"/>
          </p:nvPr>
        </p:nvSpPr>
        <p:spPr>
          <a:xfrm>
            <a:off x="589268" y="3219860"/>
            <a:ext cx="9344538" cy="597616"/>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1" i="0">
                <a:solidFill>
                  <a:schemeClr val="bg2"/>
                </a:solidFill>
                <a:latin typeface="Lato Black" panose="020F0502020204030203" pitchFamily="34" charset="77"/>
              </a:defRPr>
            </a:lvl1pPr>
          </a:lstStyle>
          <a:p>
            <a:r>
              <a:rPr lang="en-US" dirty="0"/>
              <a:t>This is a title example w/ 1 line </a:t>
            </a:r>
          </a:p>
        </p:txBody>
      </p:sp>
      <p:sp>
        <p:nvSpPr>
          <p:cNvPr id="8" name="Subtitle 2">
            <a:extLst>
              <a:ext uri="{FF2B5EF4-FFF2-40B4-BE49-F238E27FC236}">
                <a16:creationId xmlns:a16="http://schemas.microsoft.com/office/drawing/2014/main" id="{E38BFB29-D385-E842-BB7E-02C2F31E06D0}"/>
              </a:ext>
            </a:extLst>
          </p:cNvPr>
          <p:cNvSpPr>
            <a:spLocks noGrp="1"/>
          </p:cNvSpPr>
          <p:nvPr>
            <p:ph type="subTitle" idx="1" hasCustomPrompt="1"/>
          </p:nvPr>
        </p:nvSpPr>
        <p:spPr>
          <a:xfrm>
            <a:off x="589268" y="3889284"/>
            <a:ext cx="10139668" cy="365125"/>
          </a:xfrm>
        </p:spPr>
        <p:txBody>
          <a:bodyPr/>
          <a:lstStyle>
            <a:lvl1pPr marL="0" indent="0" algn="l">
              <a:buNone/>
              <a:defRPr sz="2000" b="0" i="0" spc="0" baseline="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a:t>
            </a:r>
          </a:p>
        </p:txBody>
      </p:sp>
      <p:pic>
        <p:nvPicPr>
          <p:cNvPr id="9" name="Picture 8">
            <a:extLst>
              <a:ext uri="{FF2B5EF4-FFF2-40B4-BE49-F238E27FC236}">
                <a16:creationId xmlns:a16="http://schemas.microsoft.com/office/drawing/2014/main" id="{9064F0F7-8A0B-694D-A662-BBE703A64D37}"/>
              </a:ext>
            </a:extLst>
          </p:cNvPr>
          <p:cNvPicPr>
            <a:picLocks noChangeAspect="1"/>
          </p:cNvPicPr>
          <p:nvPr userDrawn="1"/>
        </p:nvPicPr>
        <p:blipFill>
          <a:blip r:embed="rId2"/>
          <a:stretch>
            <a:fillRect/>
          </a:stretch>
        </p:blipFill>
        <p:spPr>
          <a:xfrm>
            <a:off x="381311" y="434416"/>
            <a:ext cx="3408707" cy="941832"/>
          </a:xfrm>
          <a:prstGeom prst="rect">
            <a:avLst/>
          </a:prstGeom>
        </p:spPr>
      </p:pic>
    </p:spTree>
    <p:extLst>
      <p:ext uri="{BB962C8B-B14F-4D97-AF65-F5344CB8AC3E}">
        <p14:creationId xmlns:p14="http://schemas.microsoft.com/office/powerpoint/2010/main" val="50432840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HC Title Slide_Headline Only">
    <p:bg>
      <p:bgPr>
        <a:gradFill flip="none" rotWithShape="1">
          <a:gsLst>
            <a:gs pos="99000">
              <a:srgbClr val="A74D66"/>
            </a:gs>
            <a:gs pos="0">
              <a:srgbClr val="0070C0"/>
            </a:gs>
          </a:gsLst>
          <a:lin ang="2700000" scaled="1"/>
          <a:tileRect/>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89EAD9-74F3-DA4D-88B3-BF96C97B8042}"/>
              </a:ext>
            </a:extLst>
          </p:cNvPr>
          <p:cNvSpPr>
            <a:spLocks noGrp="1"/>
          </p:cNvSpPr>
          <p:nvPr>
            <p:ph type="ctrTitle" hasCustomPrompt="1"/>
          </p:nvPr>
        </p:nvSpPr>
        <p:spPr>
          <a:xfrm>
            <a:off x="589268" y="3219860"/>
            <a:ext cx="9344538" cy="597616"/>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chemeClr val="bg2"/>
                </a:solidFill>
                <a:latin typeface="Lato Black" panose="020F0502020204030203" pitchFamily="34" charset="77"/>
              </a:defRPr>
            </a:lvl1pPr>
          </a:lstStyle>
          <a:p>
            <a:r>
              <a:rPr lang="en-US" dirty="0"/>
              <a:t>This is a title example w/ 1 line </a:t>
            </a:r>
          </a:p>
        </p:txBody>
      </p:sp>
      <p:pic>
        <p:nvPicPr>
          <p:cNvPr id="9" name="Picture 8">
            <a:extLst>
              <a:ext uri="{FF2B5EF4-FFF2-40B4-BE49-F238E27FC236}">
                <a16:creationId xmlns:a16="http://schemas.microsoft.com/office/drawing/2014/main" id="{9064F0F7-8A0B-694D-A662-BBE703A64D37}"/>
              </a:ext>
            </a:extLst>
          </p:cNvPr>
          <p:cNvPicPr>
            <a:picLocks noChangeAspect="1"/>
          </p:cNvPicPr>
          <p:nvPr userDrawn="1"/>
        </p:nvPicPr>
        <p:blipFill>
          <a:blip r:embed="rId2"/>
          <a:stretch>
            <a:fillRect/>
          </a:stretch>
        </p:blipFill>
        <p:spPr>
          <a:xfrm>
            <a:off x="381311" y="434416"/>
            <a:ext cx="3408707" cy="941832"/>
          </a:xfrm>
          <a:prstGeom prst="rect">
            <a:avLst/>
          </a:prstGeom>
        </p:spPr>
      </p:pic>
    </p:spTree>
    <p:extLst>
      <p:ext uri="{BB962C8B-B14F-4D97-AF65-F5344CB8AC3E}">
        <p14:creationId xmlns:p14="http://schemas.microsoft.com/office/powerpoint/2010/main" val="12037258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HC Section Break">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electronics, vector graphics&#10;&#10;Description automatically generated">
            <a:extLst>
              <a:ext uri="{FF2B5EF4-FFF2-40B4-BE49-F238E27FC236}">
                <a16:creationId xmlns:a16="http://schemas.microsoft.com/office/drawing/2014/main" id="{E84DC4C7-EE68-5C4D-B426-7B45C54B63D0}"/>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2938" y="3422124"/>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rgbClr val="393736"/>
                </a:solidFill>
                <a:latin typeface="Lato Black" panose="020F0502020204030203" pitchFamily="34" charset="77"/>
              </a:defRPr>
            </a:lvl1pPr>
          </a:lstStyle>
          <a:p>
            <a:r>
              <a:rPr lang="en-US" dirty="0"/>
              <a:t>This is a color matching section break &amp; should have 2 lines max</a:t>
            </a:r>
          </a:p>
        </p:txBody>
      </p:sp>
      <p:sp>
        <p:nvSpPr>
          <p:cNvPr id="3" name="Subtitle 2">
            <a:extLst>
              <a:ext uri="{FF2B5EF4-FFF2-40B4-BE49-F238E27FC236}">
                <a16:creationId xmlns:a16="http://schemas.microsoft.com/office/drawing/2014/main" id="{239E3B49-9D81-834F-BD7A-7F516EAF01A4}"/>
              </a:ext>
            </a:extLst>
          </p:cNvPr>
          <p:cNvSpPr>
            <a:spLocks noGrp="1"/>
          </p:cNvSpPr>
          <p:nvPr>
            <p:ph type="subTitle" idx="1" hasCustomPrompt="1"/>
          </p:nvPr>
        </p:nvSpPr>
        <p:spPr>
          <a:xfrm>
            <a:off x="572938" y="4717007"/>
            <a:ext cx="10139668" cy="365125"/>
          </a:xfrm>
        </p:spPr>
        <p:txBody>
          <a:bodyPr/>
          <a:lstStyle>
            <a:lvl1pPr marL="0" indent="0" algn="l">
              <a:buNone/>
              <a:defRPr sz="2000" b="0" i="0" spc="0" baseline="0">
                <a:solidFill>
                  <a:srgbClr val="393736"/>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 </a:t>
            </a:r>
          </a:p>
        </p:txBody>
      </p:sp>
      <p:pic>
        <p:nvPicPr>
          <p:cNvPr id="6" name="Picture 5" descr="Background pattern&#10;&#10;Description automatically generated">
            <a:extLst>
              <a:ext uri="{FF2B5EF4-FFF2-40B4-BE49-F238E27FC236}">
                <a16:creationId xmlns:a16="http://schemas.microsoft.com/office/drawing/2014/main" id="{A57C180A-C1BC-2646-9206-F9CE2021515C}"/>
              </a:ext>
            </a:extLst>
          </p:cNvPr>
          <p:cNvPicPr>
            <a:picLocks noChangeAspect="1"/>
          </p:cNvPicPr>
          <p:nvPr userDrawn="1"/>
        </p:nvPicPr>
        <p:blipFill rotWithShape="1">
          <a:blip r:embed="rId3"/>
          <a:srcRect t="197" r="98331" b="1332"/>
          <a:stretch/>
        </p:blipFill>
        <p:spPr>
          <a:xfrm>
            <a:off x="-13751" y="0"/>
            <a:ext cx="204251" cy="6858000"/>
          </a:xfrm>
          <a:prstGeom prst="rect">
            <a:avLst/>
          </a:prstGeom>
        </p:spPr>
      </p:pic>
    </p:spTree>
    <p:extLst>
      <p:ext uri="{BB962C8B-B14F-4D97-AF65-F5344CB8AC3E}">
        <p14:creationId xmlns:p14="http://schemas.microsoft.com/office/powerpoint/2010/main" val="166927298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BHC Section Break_Headline Only">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electronics, vector graphics&#10;&#10;Description automatically generated">
            <a:extLst>
              <a:ext uri="{FF2B5EF4-FFF2-40B4-BE49-F238E27FC236}">
                <a16:creationId xmlns:a16="http://schemas.microsoft.com/office/drawing/2014/main" id="{E84DC4C7-EE68-5C4D-B426-7B45C54B63D0}"/>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2938" y="3422124"/>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1" i="0">
                <a:solidFill>
                  <a:srgbClr val="393736"/>
                </a:solidFill>
                <a:latin typeface="Lato Black" panose="020F0502020204030203" pitchFamily="34" charset="77"/>
              </a:defRPr>
            </a:lvl1pPr>
          </a:lstStyle>
          <a:p>
            <a:r>
              <a:rPr lang="en-US" dirty="0"/>
              <a:t>This is a color matching section break &amp; should have 2 lines max</a:t>
            </a:r>
          </a:p>
        </p:txBody>
      </p:sp>
      <p:pic>
        <p:nvPicPr>
          <p:cNvPr id="8" name="Picture 7" descr="Background pattern&#10;&#10;Description automatically generated">
            <a:extLst>
              <a:ext uri="{FF2B5EF4-FFF2-40B4-BE49-F238E27FC236}">
                <a16:creationId xmlns:a16="http://schemas.microsoft.com/office/drawing/2014/main" id="{507514A0-B342-764C-B7F5-9F3B64F87233}"/>
              </a:ext>
            </a:extLst>
          </p:cNvPr>
          <p:cNvPicPr>
            <a:picLocks noChangeAspect="1"/>
          </p:cNvPicPr>
          <p:nvPr userDrawn="1"/>
        </p:nvPicPr>
        <p:blipFill rotWithShape="1">
          <a:blip r:embed="rId3"/>
          <a:srcRect t="197" r="98331" b="1332"/>
          <a:stretch/>
        </p:blipFill>
        <p:spPr>
          <a:xfrm>
            <a:off x="-13751" y="6394"/>
            <a:ext cx="204251" cy="6858000"/>
          </a:xfrm>
          <a:prstGeom prst="rect">
            <a:avLst/>
          </a:prstGeom>
        </p:spPr>
      </p:pic>
    </p:spTree>
    <p:extLst>
      <p:ext uri="{BB962C8B-B14F-4D97-AF65-F5344CB8AC3E}">
        <p14:creationId xmlns:p14="http://schemas.microsoft.com/office/powerpoint/2010/main" val="401433008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HC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044-CB87-9249-BBD5-65C302D67D79}"/>
              </a:ext>
            </a:extLst>
          </p:cNvPr>
          <p:cNvSpPr>
            <a:spLocks noGrp="1"/>
          </p:cNvSpPr>
          <p:nvPr>
            <p:ph type="title" hasCustomPrompt="1"/>
          </p:nvPr>
        </p:nvSpPr>
        <p:spPr>
          <a:xfrm>
            <a:off x="571570" y="343121"/>
            <a:ext cx="11013798" cy="472618"/>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500" y="1447802"/>
            <a:ext cx="11010900" cy="4729161"/>
          </a:xfrm>
        </p:spPr>
        <p:txBody>
          <a:bodyPr lIns="0" rIns="0"/>
          <a:lstStyle>
            <a:lvl1pPr>
              <a:buClr>
                <a:srgbClr val="2E3F91"/>
              </a:buClr>
              <a:defRPr sz="2200" b="0" i="0">
                <a:solidFill>
                  <a:schemeClr val="tx2"/>
                </a:solidFill>
                <a:latin typeface="Lato" panose="020F0502020204030203" pitchFamily="34" charset="77"/>
              </a:defRPr>
            </a:lvl1pPr>
            <a:lvl2pPr marL="685800" indent="-228600">
              <a:buClr>
                <a:srgbClr val="2E3F91"/>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2E3F91"/>
              </a:buClr>
              <a:defRPr sz="2200" b="0" i="0">
                <a:solidFill>
                  <a:schemeClr val="tx2"/>
                </a:solidFill>
                <a:latin typeface="Lato" panose="020F0502020204030203" pitchFamily="34" charset="77"/>
              </a:defRPr>
            </a:lvl3pPr>
            <a:lvl4pPr>
              <a:buClr>
                <a:srgbClr val="2E3F91"/>
              </a:buClr>
              <a:defRPr sz="2200" b="0" i="0">
                <a:solidFill>
                  <a:schemeClr val="tx2"/>
                </a:solidFill>
                <a:latin typeface="Lato" panose="020F0502020204030203" pitchFamily="34" charset="77"/>
              </a:defRPr>
            </a:lvl4pPr>
            <a:lvl5pPr>
              <a:buClr>
                <a:srgbClr val="2E3F91"/>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sp>
        <p:nvSpPr>
          <p:cNvPr id="17" name="Text Placeholder 16">
            <a:extLst>
              <a:ext uri="{FF2B5EF4-FFF2-40B4-BE49-F238E27FC236}">
                <a16:creationId xmlns:a16="http://schemas.microsoft.com/office/drawing/2014/main" id="{FDCA3D07-5003-EB42-9150-4EDDA68F4231}"/>
              </a:ext>
            </a:extLst>
          </p:cNvPr>
          <p:cNvSpPr>
            <a:spLocks noGrp="1"/>
          </p:cNvSpPr>
          <p:nvPr>
            <p:ph type="body" sz="quarter" idx="13" hasCustomPrompt="1"/>
          </p:nvPr>
        </p:nvSpPr>
        <p:spPr>
          <a:xfrm>
            <a:off x="571500" y="759290"/>
            <a:ext cx="11010900" cy="328702"/>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27125" y="6175319"/>
            <a:ext cx="2283503" cy="630936"/>
          </a:xfrm>
          <a:prstGeom prst="rect">
            <a:avLst/>
          </a:prstGeom>
        </p:spPr>
      </p:pic>
      <p:pic>
        <p:nvPicPr>
          <p:cNvPr id="10" name="Picture 9" descr="Background pattern&#10;&#10;Description automatically generated">
            <a:extLst>
              <a:ext uri="{FF2B5EF4-FFF2-40B4-BE49-F238E27FC236}">
                <a16:creationId xmlns:a16="http://schemas.microsoft.com/office/drawing/2014/main" id="{AE3FB5B3-D03C-8B40-A20C-2D5755F340DE}"/>
              </a:ext>
            </a:extLst>
          </p:cNvPr>
          <p:cNvPicPr>
            <a:picLocks noChangeAspect="1"/>
          </p:cNvPicPr>
          <p:nvPr userDrawn="1"/>
        </p:nvPicPr>
        <p:blipFill rotWithShape="1">
          <a:blip r:embed="rId3"/>
          <a:srcRect t="197" r="98331" b="1332"/>
          <a:stretch/>
        </p:blipFill>
        <p:spPr>
          <a:xfrm>
            <a:off x="-13751" y="0"/>
            <a:ext cx="204251" cy="6858000"/>
          </a:xfrm>
          <a:prstGeom prst="rect">
            <a:avLst/>
          </a:prstGeom>
        </p:spPr>
      </p:pic>
    </p:spTree>
    <p:extLst>
      <p:ext uri="{BB962C8B-B14F-4D97-AF65-F5344CB8AC3E}">
        <p14:creationId xmlns:p14="http://schemas.microsoft.com/office/powerpoint/2010/main" val="233072897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HC Gradient Cover Slide_Headlin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rainbow in the sky&#10;&#10;Description automatically generated with low confidence">
            <a:extLst>
              <a:ext uri="{FF2B5EF4-FFF2-40B4-BE49-F238E27FC236}">
                <a16:creationId xmlns:a16="http://schemas.microsoft.com/office/drawing/2014/main" id="{7938D2E9-E2D6-1E44-B6C1-4D83F94583DE}"/>
              </a:ext>
            </a:extLst>
          </p:cNvPr>
          <p:cNvPicPr>
            <a:picLocks noChangeAspect="1"/>
          </p:cNvPicPr>
          <p:nvPr userDrawn="1"/>
        </p:nvPicPr>
        <p:blipFill>
          <a:blip r:embed="rId3"/>
          <a:stretch>
            <a:fillRect/>
          </a:stretch>
        </p:blipFill>
        <p:spPr>
          <a:xfrm>
            <a:off x="-33029" y="-220007"/>
            <a:ext cx="12229747" cy="7425204"/>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81103" y="2801802"/>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chemeClr val="bg2"/>
                </a:solidFill>
                <a:latin typeface="Lato Black" panose="020F0502020204030203" pitchFamily="34" charset="77"/>
              </a:defRPr>
            </a:lvl1pPr>
          </a:lstStyle>
          <a:p>
            <a:r>
              <a:rPr lang="en-US" dirty="0"/>
              <a:t>This is a color cover example &amp; </a:t>
            </a:r>
            <a:br>
              <a:rPr lang="en-US" dirty="0"/>
            </a:br>
            <a:r>
              <a:rPr lang="en-US" dirty="0"/>
              <a:t>should have 2 lines max</a:t>
            </a:r>
          </a:p>
        </p:txBody>
      </p:sp>
      <p:sp>
        <p:nvSpPr>
          <p:cNvPr id="13" name="Date Placeholder 4">
            <a:extLst>
              <a:ext uri="{FF2B5EF4-FFF2-40B4-BE49-F238E27FC236}">
                <a16:creationId xmlns:a16="http://schemas.microsoft.com/office/drawing/2014/main" id="{69711926-128B-C34D-8241-B6A48CE8EF50}"/>
              </a:ext>
            </a:extLst>
          </p:cNvPr>
          <p:cNvSpPr>
            <a:spLocks noGrp="1"/>
          </p:cNvSpPr>
          <p:nvPr>
            <p:ph type="dt" sz="half" idx="10"/>
          </p:nvPr>
        </p:nvSpPr>
        <p:spPr>
          <a:xfrm>
            <a:off x="581102" y="5992145"/>
            <a:ext cx="4114431" cy="180055"/>
          </a:xfrm>
          <a:prstGeom prst="rect">
            <a:avLst/>
          </a:prstGeom>
        </p:spPr>
        <p:txBody>
          <a:bodyPr/>
          <a:lstStyle>
            <a:lvl1pPr>
              <a:defRPr sz="1600" b="0" i="0" spc="0" baseline="0">
                <a:solidFill>
                  <a:schemeClr val="bg1"/>
                </a:solidFill>
                <a:latin typeface="Lato" panose="020F0502020204030203" pitchFamily="34" charset="77"/>
              </a:defRPr>
            </a:lvl1pPr>
          </a:lstStyle>
          <a:p>
            <a:fld id="{385AD61D-2285-5F42-85D7-366C44CA1ED4}" type="datetime4">
              <a:rPr lang="en-US" smtClean="0"/>
              <a:pPr/>
              <a:t>August 3, 2022</a:t>
            </a:fld>
            <a:endParaRPr lang="en-US" dirty="0"/>
          </a:p>
        </p:txBody>
      </p:sp>
      <p:pic>
        <p:nvPicPr>
          <p:cNvPr id="7" name="Picture 6">
            <a:extLst>
              <a:ext uri="{FF2B5EF4-FFF2-40B4-BE49-F238E27FC236}">
                <a16:creationId xmlns:a16="http://schemas.microsoft.com/office/drawing/2014/main" id="{E7167FEE-CC77-2541-A531-D5F29C425CC9}"/>
              </a:ext>
            </a:extLst>
          </p:cNvPr>
          <p:cNvPicPr>
            <a:picLocks noChangeAspect="1"/>
          </p:cNvPicPr>
          <p:nvPr userDrawn="1"/>
        </p:nvPicPr>
        <p:blipFill>
          <a:blip r:embed="rId4"/>
          <a:stretch>
            <a:fillRect/>
          </a:stretch>
        </p:blipFill>
        <p:spPr>
          <a:xfrm>
            <a:off x="373146" y="434416"/>
            <a:ext cx="3408707" cy="941832"/>
          </a:xfrm>
          <a:prstGeom prst="rect">
            <a:avLst/>
          </a:prstGeom>
        </p:spPr>
      </p:pic>
    </p:spTree>
    <p:extLst>
      <p:ext uri="{BB962C8B-B14F-4D97-AF65-F5344CB8AC3E}">
        <p14:creationId xmlns:p14="http://schemas.microsoft.com/office/powerpoint/2010/main" val="53695018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BHC Content Slide_Image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6229420"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1" name="Title 1">
            <a:extLst>
              <a:ext uri="{FF2B5EF4-FFF2-40B4-BE49-F238E27FC236}">
                <a16:creationId xmlns:a16="http://schemas.microsoft.com/office/drawing/2014/main" id="{B2E68E51-A581-3941-BB48-8FD354FB7E0E}"/>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sp>
        <p:nvSpPr>
          <p:cNvPr id="12" name="Text Placeholder 16">
            <a:extLst>
              <a:ext uri="{FF2B5EF4-FFF2-40B4-BE49-F238E27FC236}">
                <a16:creationId xmlns:a16="http://schemas.microsoft.com/office/drawing/2014/main" id="{DAE55841-9397-1942-8BE6-7719CAC2B2FB}"/>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sp>
        <p:nvSpPr>
          <p:cNvPr id="15" name="Content Placeholder 2">
            <a:extLst>
              <a:ext uri="{FF2B5EF4-FFF2-40B4-BE49-F238E27FC236}">
                <a16:creationId xmlns:a16="http://schemas.microsoft.com/office/drawing/2014/main" id="{0FBB5D26-93A8-5143-B723-C0FF3BA2BD01}"/>
              </a:ext>
            </a:extLst>
          </p:cNvPr>
          <p:cNvSpPr>
            <a:spLocks noGrp="1"/>
          </p:cNvSpPr>
          <p:nvPr>
            <p:ph idx="1"/>
          </p:nvPr>
        </p:nvSpPr>
        <p:spPr>
          <a:xfrm>
            <a:off x="571500" y="1447802"/>
            <a:ext cx="5391081" cy="4729161"/>
          </a:xfrm>
        </p:spPr>
        <p:txBody>
          <a:bodyPr lIns="0" rIns="0"/>
          <a:lstStyle>
            <a:lvl1pPr>
              <a:buClr>
                <a:srgbClr val="2E3F91"/>
              </a:buClr>
              <a:defRPr sz="2200" b="0" i="0">
                <a:solidFill>
                  <a:schemeClr val="tx2"/>
                </a:solidFill>
                <a:latin typeface="Lato" panose="020F0502020204030203" pitchFamily="34" charset="77"/>
              </a:defRPr>
            </a:lvl1pPr>
            <a:lvl2pPr marL="685800" indent="-228600">
              <a:buClr>
                <a:srgbClr val="2E3F91"/>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2E3F91"/>
              </a:buClr>
              <a:defRPr sz="2200" b="0" i="0">
                <a:solidFill>
                  <a:schemeClr val="tx2"/>
                </a:solidFill>
                <a:latin typeface="Lato" panose="020F0502020204030203" pitchFamily="34" charset="77"/>
              </a:defRPr>
            </a:lvl3pPr>
            <a:lvl4pPr>
              <a:buClr>
                <a:srgbClr val="2E3F91"/>
              </a:buClr>
              <a:defRPr sz="2200" b="0" i="0">
                <a:solidFill>
                  <a:schemeClr val="tx2"/>
                </a:solidFill>
                <a:latin typeface="Lato" panose="020F0502020204030203" pitchFamily="34" charset="77"/>
              </a:defRPr>
            </a:lvl4pPr>
            <a:lvl5pPr>
              <a:buClr>
                <a:srgbClr val="2E3F91"/>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Background pattern&#10;&#10;Description automatically generated">
            <a:extLst>
              <a:ext uri="{FF2B5EF4-FFF2-40B4-BE49-F238E27FC236}">
                <a16:creationId xmlns:a16="http://schemas.microsoft.com/office/drawing/2014/main" id="{603FC047-1D21-4B4B-B3F6-AE436F60FC1F}"/>
              </a:ext>
            </a:extLst>
          </p:cNvPr>
          <p:cNvPicPr>
            <a:picLocks noChangeAspect="1"/>
          </p:cNvPicPr>
          <p:nvPr userDrawn="1"/>
        </p:nvPicPr>
        <p:blipFill rotWithShape="1">
          <a:blip r:embed="rId3"/>
          <a:srcRect t="197" r="98331" b="1332"/>
          <a:stretch/>
        </p:blipFill>
        <p:spPr>
          <a:xfrm>
            <a:off x="-13751" y="0"/>
            <a:ext cx="204251" cy="6858000"/>
          </a:xfrm>
          <a:prstGeom prst="rect">
            <a:avLst/>
          </a:prstGeom>
        </p:spPr>
      </p:pic>
    </p:spTree>
    <p:extLst>
      <p:ext uri="{BB962C8B-B14F-4D97-AF65-F5344CB8AC3E}">
        <p14:creationId xmlns:p14="http://schemas.microsoft.com/office/powerpoint/2010/main" val="210769627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BHC Content Slide_Image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583364"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1" name="Title 1">
            <a:extLst>
              <a:ext uri="{FF2B5EF4-FFF2-40B4-BE49-F238E27FC236}">
                <a16:creationId xmlns:a16="http://schemas.microsoft.com/office/drawing/2014/main" id="{9FEBC00A-A006-C44D-B1CC-744E650CF627}"/>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sp>
        <p:nvSpPr>
          <p:cNvPr id="12" name="Text Placeholder 16">
            <a:extLst>
              <a:ext uri="{FF2B5EF4-FFF2-40B4-BE49-F238E27FC236}">
                <a16:creationId xmlns:a16="http://schemas.microsoft.com/office/drawing/2014/main" id="{F8EF8323-362B-8248-9492-29C60469B2B6}"/>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sp>
        <p:nvSpPr>
          <p:cNvPr id="15" name="Content Placeholder 2">
            <a:extLst>
              <a:ext uri="{FF2B5EF4-FFF2-40B4-BE49-F238E27FC236}">
                <a16:creationId xmlns:a16="http://schemas.microsoft.com/office/drawing/2014/main" id="{62BA5047-34DA-4147-8185-AFDE37B1C09F}"/>
              </a:ext>
            </a:extLst>
          </p:cNvPr>
          <p:cNvSpPr>
            <a:spLocks noGrp="1"/>
          </p:cNvSpPr>
          <p:nvPr>
            <p:ph idx="1"/>
          </p:nvPr>
        </p:nvSpPr>
        <p:spPr>
          <a:xfrm>
            <a:off x="6255658" y="1447802"/>
            <a:ext cx="5326741" cy="4729161"/>
          </a:xfrm>
        </p:spPr>
        <p:txBody>
          <a:bodyPr lIns="0" rIns="0"/>
          <a:lstStyle>
            <a:lvl1pPr>
              <a:buClr>
                <a:srgbClr val="2E3F91"/>
              </a:buClr>
              <a:defRPr sz="2200" b="0" i="0">
                <a:solidFill>
                  <a:schemeClr val="tx2"/>
                </a:solidFill>
                <a:latin typeface="Lato" panose="020F0502020204030203" pitchFamily="34" charset="77"/>
              </a:defRPr>
            </a:lvl1pPr>
            <a:lvl2pPr marL="685800" indent="-228600">
              <a:buClr>
                <a:srgbClr val="2E3F91"/>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2E3F91"/>
              </a:buClr>
              <a:defRPr sz="2200" b="0" i="0">
                <a:solidFill>
                  <a:schemeClr val="tx2"/>
                </a:solidFill>
                <a:latin typeface="Lato" panose="020F0502020204030203" pitchFamily="34" charset="77"/>
              </a:defRPr>
            </a:lvl3pPr>
            <a:lvl4pPr>
              <a:buClr>
                <a:srgbClr val="2E3F91"/>
              </a:buClr>
              <a:defRPr sz="2200" b="0" i="0">
                <a:solidFill>
                  <a:schemeClr val="tx2"/>
                </a:solidFill>
                <a:latin typeface="Lato" panose="020F0502020204030203" pitchFamily="34" charset="77"/>
              </a:defRPr>
            </a:lvl4pPr>
            <a:lvl5pPr>
              <a:buClr>
                <a:srgbClr val="2E3F91"/>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Background pattern&#10;&#10;Description automatically generated">
            <a:extLst>
              <a:ext uri="{FF2B5EF4-FFF2-40B4-BE49-F238E27FC236}">
                <a16:creationId xmlns:a16="http://schemas.microsoft.com/office/drawing/2014/main" id="{D8AC446D-8403-BA4B-9577-7D90F185128F}"/>
              </a:ext>
            </a:extLst>
          </p:cNvPr>
          <p:cNvPicPr>
            <a:picLocks noChangeAspect="1"/>
          </p:cNvPicPr>
          <p:nvPr userDrawn="1"/>
        </p:nvPicPr>
        <p:blipFill rotWithShape="1">
          <a:blip r:embed="rId3"/>
          <a:srcRect t="197" r="98331" b="1332"/>
          <a:stretch/>
        </p:blipFill>
        <p:spPr>
          <a:xfrm>
            <a:off x="-13751" y="0"/>
            <a:ext cx="204251" cy="6858000"/>
          </a:xfrm>
          <a:prstGeom prst="rect">
            <a:avLst/>
          </a:prstGeom>
        </p:spPr>
      </p:pic>
    </p:spTree>
    <p:extLst>
      <p:ext uri="{BB962C8B-B14F-4D97-AF65-F5344CB8AC3E}">
        <p14:creationId xmlns:p14="http://schemas.microsoft.com/office/powerpoint/2010/main" val="320016818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BHC Content Slide_Headline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500" y="1447802"/>
            <a:ext cx="11010900" cy="4729161"/>
          </a:xfrm>
        </p:spPr>
        <p:txBody>
          <a:bodyPr lIns="0" rIns="0"/>
          <a:lstStyle>
            <a:lvl1pPr>
              <a:buClr>
                <a:srgbClr val="2E3F91"/>
              </a:buClr>
              <a:defRPr sz="2200" b="0" i="0">
                <a:solidFill>
                  <a:schemeClr val="tx2"/>
                </a:solidFill>
                <a:latin typeface="Lato" panose="020F0502020204030203" pitchFamily="34" charset="77"/>
              </a:defRPr>
            </a:lvl1pPr>
            <a:lvl2pPr marL="685800" indent="-228600">
              <a:buClr>
                <a:srgbClr val="2E3F91"/>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2E3F91"/>
              </a:buClr>
              <a:defRPr sz="2200" b="0" i="0">
                <a:solidFill>
                  <a:schemeClr val="tx2"/>
                </a:solidFill>
                <a:latin typeface="Lato" panose="020F0502020204030203" pitchFamily="34" charset="77"/>
              </a:defRPr>
            </a:lvl3pPr>
            <a:lvl4pPr>
              <a:buClr>
                <a:srgbClr val="2E3F91"/>
              </a:buClr>
              <a:defRPr sz="2200" b="0" i="0">
                <a:solidFill>
                  <a:schemeClr val="tx2"/>
                </a:solidFill>
                <a:latin typeface="Lato" panose="020F0502020204030203" pitchFamily="34" charset="77"/>
              </a:defRPr>
            </a:lvl4pPr>
            <a:lvl5pPr>
              <a:buClr>
                <a:srgbClr val="2E3F91"/>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27125" y="6175319"/>
            <a:ext cx="2283503" cy="630936"/>
          </a:xfrm>
          <a:prstGeom prst="rect">
            <a:avLst/>
          </a:prstGeom>
        </p:spPr>
      </p:pic>
      <p:pic>
        <p:nvPicPr>
          <p:cNvPr id="12" name="Picture 11" descr="Background pattern&#10;&#10;Description automatically generated">
            <a:extLst>
              <a:ext uri="{FF2B5EF4-FFF2-40B4-BE49-F238E27FC236}">
                <a16:creationId xmlns:a16="http://schemas.microsoft.com/office/drawing/2014/main" id="{E5B82FA9-6186-F146-94F9-58993A6B76E6}"/>
              </a:ext>
            </a:extLst>
          </p:cNvPr>
          <p:cNvPicPr>
            <a:picLocks noChangeAspect="1"/>
          </p:cNvPicPr>
          <p:nvPr userDrawn="1"/>
        </p:nvPicPr>
        <p:blipFill rotWithShape="1">
          <a:blip r:embed="rId3"/>
          <a:srcRect t="197" r="98331" b="1332"/>
          <a:stretch/>
        </p:blipFill>
        <p:spPr>
          <a:xfrm>
            <a:off x="-13751" y="0"/>
            <a:ext cx="204251" cy="6858000"/>
          </a:xfrm>
          <a:prstGeom prst="rect">
            <a:avLst/>
          </a:prstGeom>
        </p:spPr>
      </p:pic>
      <p:sp>
        <p:nvSpPr>
          <p:cNvPr id="13" name="Title 1">
            <a:extLst>
              <a:ext uri="{FF2B5EF4-FFF2-40B4-BE49-F238E27FC236}">
                <a16:creationId xmlns:a16="http://schemas.microsoft.com/office/drawing/2014/main" id="{1EE0386E-1156-604B-B218-2DD57BBAFDFE}"/>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cxnSp>
        <p:nvCxnSpPr>
          <p:cNvPr id="14" name="Straight Connector 13">
            <a:extLst>
              <a:ext uri="{FF2B5EF4-FFF2-40B4-BE49-F238E27FC236}">
                <a16:creationId xmlns:a16="http://schemas.microsoft.com/office/drawing/2014/main" id="{508E1C82-982C-8D46-8C26-1C06BEBE8DF3}"/>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7577108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BHC Content Slide_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044-CB87-9249-BBD5-65C302D67D79}"/>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6229420"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3" name="Content Placeholder 2">
            <a:extLst>
              <a:ext uri="{FF2B5EF4-FFF2-40B4-BE49-F238E27FC236}">
                <a16:creationId xmlns:a16="http://schemas.microsoft.com/office/drawing/2014/main" id="{CC6D06F7-E899-9E43-BAF3-942DC735FEFD}"/>
              </a:ext>
            </a:extLst>
          </p:cNvPr>
          <p:cNvSpPr>
            <a:spLocks noGrp="1"/>
          </p:cNvSpPr>
          <p:nvPr>
            <p:ph idx="1"/>
          </p:nvPr>
        </p:nvSpPr>
        <p:spPr>
          <a:xfrm>
            <a:off x="571500" y="1447802"/>
            <a:ext cx="5391081" cy="4729161"/>
          </a:xfrm>
        </p:spPr>
        <p:txBody>
          <a:bodyPr lIns="0" rIns="0"/>
          <a:lstStyle>
            <a:lvl1pPr>
              <a:buClr>
                <a:srgbClr val="2E3F91"/>
              </a:buClr>
              <a:defRPr sz="2200" b="0" i="0">
                <a:solidFill>
                  <a:schemeClr val="tx2"/>
                </a:solidFill>
                <a:latin typeface="Lato" panose="020F0502020204030203" pitchFamily="34" charset="77"/>
              </a:defRPr>
            </a:lvl1pPr>
            <a:lvl2pPr marL="685800" indent="-228600">
              <a:buClr>
                <a:srgbClr val="2E3F91"/>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2E3F91"/>
              </a:buClr>
              <a:defRPr sz="2200" b="0" i="0">
                <a:solidFill>
                  <a:schemeClr val="tx2"/>
                </a:solidFill>
                <a:latin typeface="Lato" panose="020F0502020204030203" pitchFamily="34" charset="77"/>
              </a:defRPr>
            </a:lvl3pPr>
            <a:lvl4pPr>
              <a:buClr>
                <a:srgbClr val="2E3F91"/>
              </a:buClr>
              <a:defRPr sz="2200" b="0" i="0">
                <a:solidFill>
                  <a:schemeClr val="tx2"/>
                </a:solidFill>
                <a:latin typeface="Lato" panose="020F0502020204030203" pitchFamily="34" charset="77"/>
              </a:defRPr>
            </a:lvl4pPr>
            <a:lvl5pPr>
              <a:buClr>
                <a:srgbClr val="2E3F91"/>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Background pattern&#10;&#10;Description automatically generated">
            <a:extLst>
              <a:ext uri="{FF2B5EF4-FFF2-40B4-BE49-F238E27FC236}">
                <a16:creationId xmlns:a16="http://schemas.microsoft.com/office/drawing/2014/main" id="{139F5FA0-BEA7-7E4C-ADA5-86A9E1762AF2}"/>
              </a:ext>
            </a:extLst>
          </p:cNvPr>
          <p:cNvPicPr>
            <a:picLocks noChangeAspect="1"/>
          </p:cNvPicPr>
          <p:nvPr userDrawn="1"/>
        </p:nvPicPr>
        <p:blipFill rotWithShape="1">
          <a:blip r:embed="rId3"/>
          <a:srcRect t="197" r="98331" b="1332"/>
          <a:stretch/>
        </p:blipFill>
        <p:spPr>
          <a:xfrm>
            <a:off x="-13751" y="0"/>
            <a:ext cx="204251" cy="6858000"/>
          </a:xfrm>
          <a:prstGeom prst="rect">
            <a:avLst/>
          </a:prstGeom>
        </p:spPr>
      </p:pic>
    </p:spTree>
    <p:extLst>
      <p:ext uri="{BB962C8B-B14F-4D97-AF65-F5344CB8AC3E}">
        <p14:creationId xmlns:p14="http://schemas.microsoft.com/office/powerpoint/2010/main" val="165693678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BHC Content Slide_Image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583364"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3" name="Content Placeholder 2">
            <a:extLst>
              <a:ext uri="{FF2B5EF4-FFF2-40B4-BE49-F238E27FC236}">
                <a16:creationId xmlns:a16="http://schemas.microsoft.com/office/drawing/2014/main" id="{5B1CFF7E-21B2-7A47-8DFA-080DC5353497}"/>
              </a:ext>
            </a:extLst>
          </p:cNvPr>
          <p:cNvSpPr>
            <a:spLocks noGrp="1"/>
          </p:cNvSpPr>
          <p:nvPr>
            <p:ph idx="1"/>
          </p:nvPr>
        </p:nvSpPr>
        <p:spPr>
          <a:xfrm>
            <a:off x="6255658" y="1447802"/>
            <a:ext cx="5326741" cy="4729161"/>
          </a:xfrm>
        </p:spPr>
        <p:txBody>
          <a:bodyPr lIns="0" rIns="0"/>
          <a:lstStyle>
            <a:lvl1pPr>
              <a:buClr>
                <a:srgbClr val="2E3F91"/>
              </a:buClr>
              <a:defRPr sz="2200" b="0" i="0">
                <a:solidFill>
                  <a:schemeClr val="tx2"/>
                </a:solidFill>
                <a:latin typeface="Lato" panose="020F0502020204030203" pitchFamily="34" charset="77"/>
              </a:defRPr>
            </a:lvl1pPr>
            <a:lvl2pPr marL="685800" indent="-228600">
              <a:buClr>
                <a:srgbClr val="2E3F91"/>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2E3F91"/>
              </a:buClr>
              <a:defRPr sz="2200" b="0" i="0">
                <a:solidFill>
                  <a:schemeClr val="tx2"/>
                </a:solidFill>
                <a:latin typeface="Lato" panose="020F0502020204030203" pitchFamily="34" charset="77"/>
              </a:defRPr>
            </a:lvl3pPr>
            <a:lvl4pPr>
              <a:buClr>
                <a:srgbClr val="2E3F91"/>
              </a:buClr>
              <a:defRPr sz="2200" b="0" i="0">
                <a:solidFill>
                  <a:schemeClr val="tx2"/>
                </a:solidFill>
                <a:latin typeface="Lato" panose="020F0502020204030203" pitchFamily="34" charset="77"/>
              </a:defRPr>
            </a:lvl4pPr>
            <a:lvl5pPr>
              <a:buClr>
                <a:srgbClr val="2E3F91"/>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606BF336-F24F-3E4B-8DD5-FA2C682A9F8F}"/>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cxnSp>
        <p:nvCxnSpPr>
          <p:cNvPr id="15" name="Straight Connector 14">
            <a:extLst>
              <a:ext uri="{FF2B5EF4-FFF2-40B4-BE49-F238E27FC236}">
                <a16:creationId xmlns:a16="http://schemas.microsoft.com/office/drawing/2014/main" id="{9071B4F9-9D6D-AC4C-8A69-C799CC579E32}"/>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16" name="Picture 15" descr="Background pattern&#10;&#10;Description automatically generated">
            <a:extLst>
              <a:ext uri="{FF2B5EF4-FFF2-40B4-BE49-F238E27FC236}">
                <a16:creationId xmlns:a16="http://schemas.microsoft.com/office/drawing/2014/main" id="{709868CA-118C-B74D-9134-B81F27B5BD43}"/>
              </a:ext>
            </a:extLst>
          </p:cNvPr>
          <p:cNvPicPr>
            <a:picLocks noChangeAspect="1"/>
          </p:cNvPicPr>
          <p:nvPr userDrawn="1"/>
        </p:nvPicPr>
        <p:blipFill rotWithShape="1">
          <a:blip r:embed="rId3"/>
          <a:srcRect t="197" r="98331" b="1332"/>
          <a:stretch/>
        </p:blipFill>
        <p:spPr>
          <a:xfrm>
            <a:off x="-13751" y="0"/>
            <a:ext cx="204251" cy="6858000"/>
          </a:xfrm>
          <a:prstGeom prst="rect">
            <a:avLst/>
          </a:prstGeom>
        </p:spPr>
      </p:pic>
    </p:spTree>
    <p:extLst>
      <p:ext uri="{BB962C8B-B14F-4D97-AF65-F5344CB8AC3E}">
        <p14:creationId xmlns:p14="http://schemas.microsoft.com/office/powerpoint/2010/main" val="117647724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HC Title Slide-1 line Color">
    <p:bg>
      <p:bgPr>
        <a:gradFill flip="none" rotWithShape="1">
          <a:gsLst>
            <a:gs pos="99000">
              <a:srgbClr val="00B0F0"/>
            </a:gs>
            <a:gs pos="0">
              <a:srgbClr val="2A3B98"/>
            </a:gs>
          </a:gsLst>
          <a:lin ang="2700000" scaled="1"/>
          <a:tileRect/>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89EAD9-74F3-DA4D-88B3-BF96C97B8042}"/>
              </a:ext>
            </a:extLst>
          </p:cNvPr>
          <p:cNvSpPr>
            <a:spLocks noGrp="1"/>
          </p:cNvSpPr>
          <p:nvPr>
            <p:ph type="ctrTitle" hasCustomPrompt="1"/>
          </p:nvPr>
        </p:nvSpPr>
        <p:spPr>
          <a:xfrm>
            <a:off x="589268" y="3219860"/>
            <a:ext cx="9344538" cy="597616"/>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1" i="0">
                <a:solidFill>
                  <a:schemeClr val="bg2"/>
                </a:solidFill>
                <a:latin typeface="Lato Black" panose="020F0502020204030203" pitchFamily="34" charset="77"/>
              </a:defRPr>
            </a:lvl1pPr>
          </a:lstStyle>
          <a:p>
            <a:r>
              <a:rPr lang="en-US" dirty="0"/>
              <a:t>This is a title example w/ 1 line </a:t>
            </a:r>
          </a:p>
        </p:txBody>
      </p:sp>
      <p:sp>
        <p:nvSpPr>
          <p:cNvPr id="8" name="Subtitle 2">
            <a:extLst>
              <a:ext uri="{FF2B5EF4-FFF2-40B4-BE49-F238E27FC236}">
                <a16:creationId xmlns:a16="http://schemas.microsoft.com/office/drawing/2014/main" id="{E38BFB29-D385-E842-BB7E-02C2F31E06D0}"/>
              </a:ext>
            </a:extLst>
          </p:cNvPr>
          <p:cNvSpPr>
            <a:spLocks noGrp="1"/>
          </p:cNvSpPr>
          <p:nvPr>
            <p:ph type="subTitle" idx="1" hasCustomPrompt="1"/>
          </p:nvPr>
        </p:nvSpPr>
        <p:spPr>
          <a:xfrm>
            <a:off x="589268" y="3889284"/>
            <a:ext cx="10139668" cy="365125"/>
          </a:xfrm>
        </p:spPr>
        <p:txBody>
          <a:bodyPr/>
          <a:lstStyle>
            <a:lvl1pPr marL="0" indent="0" algn="l">
              <a:buNone/>
              <a:defRPr sz="2000" b="0" i="0" spc="0" baseline="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a:t>
            </a:r>
          </a:p>
        </p:txBody>
      </p:sp>
      <p:pic>
        <p:nvPicPr>
          <p:cNvPr id="9" name="Picture 8">
            <a:extLst>
              <a:ext uri="{FF2B5EF4-FFF2-40B4-BE49-F238E27FC236}">
                <a16:creationId xmlns:a16="http://schemas.microsoft.com/office/drawing/2014/main" id="{9064F0F7-8A0B-694D-A662-BBE703A64D37}"/>
              </a:ext>
            </a:extLst>
          </p:cNvPr>
          <p:cNvPicPr>
            <a:picLocks noChangeAspect="1"/>
          </p:cNvPicPr>
          <p:nvPr userDrawn="1"/>
        </p:nvPicPr>
        <p:blipFill>
          <a:blip r:embed="rId2"/>
          <a:stretch>
            <a:fillRect/>
          </a:stretch>
        </p:blipFill>
        <p:spPr>
          <a:xfrm>
            <a:off x="381311" y="434416"/>
            <a:ext cx="3408707" cy="941832"/>
          </a:xfrm>
          <a:prstGeom prst="rect">
            <a:avLst/>
          </a:prstGeom>
        </p:spPr>
      </p:pic>
    </p:spTree>
    <p:extLst>
      <p:ext uri="{BB962C8B-B14F-4D97-AF65-F5344CB8AC3E}">
        <p14:creationId xmlns:p14="http://schemas.microsoft.com/office/powerpoint/2010/main" val="110290330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HC Title Slide_Headline Only">
    <p:bg>
      <p:bgPr>
        <a:gradFill flip="none" rotWithShape="1">
          <a:gsLst>
            <a:gs pos="99000">
              <a:srgbClr val="00B0F0"/>
            </a:gs>
            <a:gs pos="0">
              <a:srgbClr val="2A3B98"/>
            </a:gs>
          </a:gsLst>
          <a:lin ang="2700000" scaled="1"/>
          <a:tileRect/>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89EAD9-74F3-DA4D-88B3-BF96C97B8042}"/>
              </a:ext>
            </a:extLst>
          </p:cNvPr>
          <p:cNvSpPr>
            <a:spLocks noGrp="1"/>
          </p:cNvSpPr>
          <p:nvPr>
            <p:ph type="ctrTitle" hasCustomPrompt="1"/>
          </p:nvPr>
        </p:nvSpPr>
        <p:spPr>
          <a:xfrm>
            <a:off x="589268" y="3219860"/>
            <a:ext cx="9344538" cy="597616"/>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chemeClr val="bg2"/>
                </a:solidFill>
                <a:latin typeface="Lato Black" panose="020F0502020204030203" pitchFamily="34" charset="77"/>
              </a:defRPr>
            </a:lvl1pPr>
          </a:lstStyle>
          <a:p>
            <a:r>
              <a:rPr lang="en-US" dirty="0"/>
              <a:t>This is a title example w/ 1 line </a:t>
            </a:r>
          </a:p>
        </p:txBody>
      </p:sp>
      <p:pic>
        <p:nvPicPr>
          <p:cNvPr id="9" name="Picture 8">
            <a:extLst>
              <a:ext uri="{FF2B5EF4-FFF2-40B4-BE49-F238E27FC236}">
                <a16:creationId xmlns:a16="http://schemas.microsoft.com/office/drawing/2014/main" id="{9064F0F7-8A0B-694D-A662-BBE703A64D37}"/>
              </a:ext>
            </a:extLst>
          </p:cNvPr>
          <p:cNvPicPr>
            <a:picLocks noChangeAspect="1"/>
          </p:cNvPicPr>
          <p:nvPr userDrawn="1"/>
        </p:nvPicPr>
        <p:blipFill>
          <a:blip r:embed="rId2"/>
          <a:stretch>
            <a:fillRect/>
          </a:stretch>
        </p:blipFill>
        <p:spPr>
          <a:xfrm>
            <a:off x="381311" y="434416"/>
            <a:ext cx="3408707" cy="941832"/>
          </a:xfrm>
          <a:prstGeom prst="rect">
            <a:avLst/>
          </a:prstGeom>
        </p:spPr>
      </p:pic>
    </p:spTree>
    <p:extLst>
      <p:ext uri="{BB962C8B-B14F-4D97-AF65-F5344CB8AC3E}">
        <p14:creationId xmlns:p14="http://schemas.microsoft.com/office/powerpoint/2010/main" val="60010424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HC Section Break">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electronics, vector graphics&#10;&#10;Description automatically generated">
            <a:extLst>
              <a:ext uri="{FF2B5EF4-FFF2-40B4-BE49-F238E27FC236}">
                <a16:creationId xmlns:a16="http://schemas.microsoft.com/office/drawing/2014/main" id="{ADD02B2E-EFF8-5444-A37F-7A90D1D98EC9}"/>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2938" y="3422124"/>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rgbClr val="393736"/>
                </a:solidFill>
                <a:latin typeface="Lato Black" panose="020F0502020204030203" pitchFamily="34" charset="77"/>
              </a:defRPr>
            </a:lvl1pPr>
          </a:lstStyle>
          <a:p>
            <a:r>
              <a:rPr lang="en-US" dirty="0"/>
              <a:t>This is a color matching section break &amp; should have 2 lines max</a:t>
            </a:r>
          </a:p>
        </p:txBody>
      </p:sp>
      <p:sp>
        <p:nvSpPr>
          <p:cNvPr id="3" name="Subtitle 2">
            <a:extLst>
              <a:ext uri="{FF2B5EF4-FFF2-40B4-BE49-F238E27FC236}">
                <a16:creationId xmlns:a16="http://schemas.microsoft.com/office/drawing/2014/main" id="{239E3B49-9D81-834F-BD7A-7F516EAF01A4}"/>
              </a:ext>
            </a:extLst>
          </p:cNvPr>
          <p:cNvSpPr>
            <a:spLocks noGrp="1"/>
          </p:cNvSpPr>
          <p:nvPr>
            <p:ph type="subTitle" idx="1" hasCustomPrompt="1"/>
          </p:nvPr>
        </p:nvSpPr>
        <p:spPr>
          <a:xfrm>
            <a:off x="572938" y="4717007"/>
            <a:ext cx="10139668" cy="365125"/>
          </a:xfrm>
        </p:spPr>
        <p:txBody>
          <a:bodyPr/>
          <a:lstStyle>
            <a:lvl1pPr marL="0" indent="0" algn="l">
              <a:buNone/>
              <a:defRPr sz="2000" b="0" i="0" spc="0" baseline="0">
                <a:solidFill>
                  <a:srgbClr val="393736"/>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 </a:t>
            </a:r>
          </a:p>
        </p:txBody>
      </p:sp>
      <p:pic>
        <p:nvPicPr>
          <p:cNvPr id="11" name="Picture 10" descr="Shape&#10;&#10;Description automatically generated">
            <a:extLst>
              <a:ext uri="{FF2B5EF4-FFF2-40B4-BE49-F238E27FC236}">
                <a16:creationId xmlns:a16="http://schemas.microsoft.com/office/drawing/2014/main" id="{0A622716-CC8D-8C4E-9EB3-E79B701F2868}"/>
              </a:ext>
            </a:extLst>
          </p:cNvPr>
          <p:cNvPicPr>
            <a:picLocks noChangeAspect="1"/>
          </p:cNvPicPr>
          <p:nvPr userDrawn="1"/>
        </p:nvPicPr>
        <p:blipFill rotWithShape="1">
          <a:blip r:embed="rId3"/>
          <a:srcRect r="98382"/>
          <a:stretch/>
        </p:blipFill>
        <p:spPr>
          <a:xfrm>
            <a:off x="-8111" y="-34377"/>
            <a:ext cx="198612" cy="6913002"/>
          </a:xfrm>
          <a:prstGeom prst="rect">
            <a:avLst/>
          </a:prstGeom>
        </p:spPr>
      </p:pic>
    </p:spTree>
    <p:extLst>
      <p:ext uri="{BB962C8B-B14F-4D97-AF65-F5344CB8AC3E}">
        <p14:creationId xmlns:p14="http://schemas.microsoft.com/office/powerpoint/2010/main" val="268992577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HC Section Break_Headlline Only">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electronics, vector graphics&#10;&#10;Description automatically generated">
            <a:extLst>
              <a:ext uri="{FF2B5EF4-FFF2-40B4-BE49-F238E27FC236}">
                <a16:creationId xmlns:a16="http://schemas.microsoft.com/office/drawing/2014/main" id="{ADD02B2E-EFF8-5444-A37F-7A90D1D98EC9}"/>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2938" y="3422124"/>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0" i="0">
                <a:solidFill>
                  <a:srgbClr val="393736"/>
                </a:solidFill>
                <a:latin typeface="Lato Black" panose="020F0502020204030203" pitchFamily="34" charset="77"/>
              </a:defRPr>
            </a:lvl1pPr>
          </a:lstStyle>
          <a:p>
            <a:r>
              <a:rPr lang="en-US" dirty="0"/>
              <a:t>This is a color matching section break &amp; should have 2 lines max</a:t>
            </a:r>
          </a:p>
        </p:txBody>
      </p:sp>
      <p:pic>
        <p:nvPicPr>
          <p:cNvPr id="11" name="Picture 10" descr="Shape&#10;&#10;Description automatically generated">
            <a:extLst>
              <a:ext uri="{FF2B5EF4-FFF2-40B4-BE49-F238E27FC236}">
                <a16:creationId xmlns:a16="http://schemas.microsoft.com/office/drawing/2014/main" id="{0A622716-CC8D-8C4E-9EB3-E79B701F2868}"/>
              </a:ext>
            </a:extLst>
          </p:cNvPr>
          <p:cNvPicPr>
            <a:picLocks noChangeAspect="1"/>
          </p:cNvPicPr>
          <p:nvPr userDrawn="1"/>
        </p:nvPicPr>
        <p:blipFill rotWithShape="1">
          <a:blip r:embed="rId3"/>
          <a:srcRect r="98382"/>
          <a:stretch/>
        </p:blipFill>
        <p:spPr>
          <a:xfrm>
            <a:off x="-8111" y="-34377"/>
            <a:ext cx="198612" cy="6913002"/>
          </a:xfrm>
          <a:prstGeom prst="rect">
            <a:avLst/>
          </a:prstGeom>
        </p:spPr>
      </p:pic>
    </p:spTree>
    <p:extLst>
      <p:ext uri="{BB962C8B-B14F-4D97-AF65-F5344CB8AC3E}">
        <p14:creationId xmlns:p14="http://schemas.microsoft.com/office/powerpoint/2010/main" val="417728773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HC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044-CB87-9249-BBD5-65C302D67D79}"/>
              </a:ext>
            </a:extLst>
          </p:cNvPr>
          <p:cNvSpPr>
            <a:spLocks noGrp="1"/>
          </p:cNvSpPr>
          <p:nvPr>
            <p:ph type="title" hasCustomPrompt="1"/>
          </p:nvPr>
        </p:nvSpPr>
        <p:spPr>
          <a:xfrm>
            <a:off x="571570" y="343121"/>
            <a:ext cx="11013798" cy="472618"/>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500" y="1447802"/>
            <a:ext cx="11010900" cy="4729161"/>
          </a:xfrm>
        </p:spPr>
        <p:txBody>
          <a:bodyPr lIns="0" rIns="0"/>
          <a:lstStyle>
            <a:lvl1pPr>
              <a:buClr>
                <a:srgbClr val="304296"/>
              </a:buClr>
              <a:defRPr sz="2200" b="0" i="0">
                <a:solidFill>
                  <a:schemeClr val="tx2"/>
                </a:solidFill>
                <a:latin typeface="Lato" panose="020F0502020204030203" pitchFamily="34" charset="77"/>
              </a:defRPr>
            </a:lvl1pPr>
            <a:lvl2pPr marL="685800" indent="-228600">
              <a:buClr>
                <a:srgbClr val="304296"/>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304296"/>
              </a:buClr>
              <a:defRPr sz="2200" b="0" i="0">
                <a:solidFill>
                  <a:schemeClr val="tx2"/>
                </a:solidFill>
                <a:latin typeface="Lato" panose="020F0502020204030203" pitchFamily="34" charset="77"/>
              </a:defRPr>
            </a:lvl3pPr>
            <a:lvl4pPr>
              <a:buClr>
                <a:srgbClr val="304296"/>
              </a:buClr>
              <a:defRPr sz="2200" b="0" i="0">
                <a:solidFill>
                  <a:schemeClr val="tx2"/>
                </a:solidFill>
                <a:latin typeface="Lato" panose="020F0502020204030203" pitchFamily="34" charset="77"/>
              </a:defRPr>
            </a:lvl4pPr>
            <a:lvl5pPr>
              <a:buClr>
                <a:srgbClr val="304296"/>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sp>
        <p:nvSpPr>
          <p:cNvPr id="17" name="Text Placeholder 16">
            <a:extLst>
              <a:ext uri="{FF2B5EF4-FFF2-40B4-BE49-F238E27FC236}">
                <a16:creationId xmlns:a16="http://schemas.microsoft.com/office/drawing/2014/main" id="{FDCA3D07-5003-EB42-9150-4EDDA68F4231}"/>
              </a:ext>
            </a:extLst>
          </p:cNvPr>
          <p:cNvSpPr>
            <a:spLocks noGrp="1"/>
          </p:cNvSpPr>
          <p:nvPr>
            <p:ph type="body" sz="quarter" idx="13" hasCustomPrompt="1"/>
          </p:nvPr>
        </p:nvSpPr>
        <p:spPr>
          <a:xfrm>
            <a:off x="571500" y="759290"/>
            <a:ext cx="11010900" cy="328702"/>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27125" y="6175319"/>
            <a:ext cx="2283503" cy="630936"/>
          </a:xfrm>
          <a:prstGeom prst="rect">
            <a:avLst/>
          </a:prstGeom>
        </p:spPr>
      </p:pic>
      <p:pic>
        <p:nvPicPr>
          <p:cNvPr id="10" name="Picture 9" descr="Shape&#10;&#10;Description automatically generated">
            <a:extLst>
              <a:ext uri="{FF2B5EF4-FFF2-40B4-BE49-F238E27FC236}">
                <a16:creationId xmlns:a16="http://schemas.microsoft.com/office/drawing/2014/main" id="{F981CA83-9BBA-5D49-8C62-E7AC8B00DBE9}"/>
              </a:ext>
            </a:extLst>
          </p:cNvPr>
          <p:cNvPicPr>
            <a:picLocks noChangeAspect="1"/>
          </p:cNvPicPr>
          <p:nvPr userDrawn="1"/>
        </p:nvPicPr>
        <p:blipFill rotWithShape="1">
          <a:blip r:embed="rId3"/>
          <a:srcRect r="98382"/>
          <a:stretch/>
        </p:blipFill>
        <p:spPr>
          <a:xfrm>
            <a:off x="-8111" y="-34377"/>
            <a:ext cx="198612" cy="6913002"/>
          </a:xfrm>
          <a:prstGeom prst="rect">
            <a:avLst/>
          </a:prstGeom>
        </p:spPr>
      </p:pic>
    </p:spTree>
    <p:extLst>
      <p:ext uri="{BB962C8B-B14F-4D97-AF65-F5344CB8AC3E}">
        <p14:creationId xmlns:p14="http://schemas.microsoft.com/office/powerpoint/2010/main" val="116336198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HC Title Slide-2 lines Color">
    <p:bg>
      <p:bgPr>
        <a:gradFill flip="none" rotWithShape="1">
          <a:gsLst>
            <a:gs pos="100000">
              <a:srgbClr val="F88624"/>
            </a:gs>
            <a:gs pos="0">
              <a:srgbClr val="DF4235"/>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1132" y="2801802"/>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1" i="0">
                <a:solidFill>
                  <a:schemeClr val="bg2"/>
                </a:solidFill>
                <a:latin typeface="Lato Black" panose="020F0502020204030203" pitchFamily="34" charset="77"/>
              </a:defRPr>
            </a:lvl1pPr>
          </a:lstStyle>
          <a:p>
            <a:r>
              <a:rPr lang="en-US" dirty="0"/>
              <a:t>This is a color section title &amp; </a:t>
            </a:r>
            <a:br>
              <a:rPr lang="en-US" dirty="0"/>
            </a:br>
            <a:r>
              <a:rPr lang="en-US" dirty="0"/>
              <a:t>should have 2 lines max</a:t>
            </a:r>
          </a:p>
        </p:txBody>
      </p:sp>
      <p:sp>
        <p:nvSpPr>
          <p:cNvPr id="3" name="Subtitle 2">
            <a:extLst>
              <a:ext uri="{FF2B5EF4-FFF2-40B4-BE49-F238E27FC236}">
                <a16:creationId xmlns:a16="http://schemas.microsoft.com/office/drawing/2014/main" id="{239E3B49-9D81-834F-BD7A-7F516EAF01A4}"/>
              </a:ext>
            </a:extLst>
          </p:cNvPr>
          <p:cNvSpPr>
            <a:spLocks noGrp="1"/>
          </p:cNvSpPr>
          <p:nvPr>
            <p:ph type="subTitle" idx="1" hasCustomPrompt="1"/>
          </p:nvPr>
        </p:nvSpPr>
        <p:spPr>
          <a:xfrm>
            <a:off x="571132" y="4096685"/>
            <a:ext cx="10139668" cy="365125"/>
          </a:xfrm>
        </p:spPr>
        <p:txBody>
          <a:bodyPr/>
          <a:lstStyle>
            <a:lvl1pPr marL="0" indent="0" algn="l">
              <a:buNone/>
              <a:defRPr sz="2000" b="0" i="0" spc="0" baseline="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a:t>
            </a:r>
          </a:p>
        </p:txBody>
      </p:sp>
      <p:pic>
        <p:nvPicPr>
          <p:cNvPr id="7" name="Picture 6">
            <a:extLst>
              <a:ext uri="{FF2B5EF4-FFF2-40B4-BE49-F238E27FC236}">
                <a16:creationId xmlns:a16="http://schemas.microsoft.com/office/drawing/2014/main" id="{E7167FEE-CC77-2541-A531-D5F29C425CC9}"/>
              </a:ext>
            </a:extLst>
          </p:cNvPr>
          <p:cNvPicPr>
            <a:picLocks noChangeAspect="1"/>
          </p:cNvPicPr>
          <p:nvPr userDrawn="1"/>
        </p:nvPicPr>
        <p:blipFill>
          <a:blip r:embed="rId2"/>
          <a:stretch>
            <a:fillRect/>
          </a:stretch>
        </p:blipFill>
        <p:spPr>
          <a:xfrm>
            <a:off x="381308" y="434416"/>
            <a:ext cx="3408707" cy="941832"/>
          </a:xfrm>
          <a:prstGeom prst="rect">
            <a:avLst/>
          </a:prstGeom>
        </p:spPr>
      </p:pic>
    </p:spTree>
    <p:extLst>
      <p:ext uri="{BB962C8B-B14F-4D97-AF65-F5344CB8AC3E}">
        <p14:creationId xmlns:p14="http://schemas.microsoft.com/office/powerpoint/2010/main" val="269215876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_BHC Content Slide_Image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6229420"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5" name="Content Placeholder 2">
            <a:extLst>
              <a:ext uri="{FF2B5EF4-FFF2-40B4-BE49-F238E27FC236}">
                <a16:creationId xmlns:a16="http://schemas.microsoft.com/office/drawing/2014/main" id="{794F2B31-BEE7-6741-AF75-510F368DBB9D}"/>
              </a:ext>
            </a:extLst>
          </p:cNvPr>
          <p:cNvSpPr>
            <a:spLocks noGrp="1"/>
          </p:cNvSpPr>
          <p:nvPr>
            <p:ph idx="1"/>
          </p:nvPr>
        </p:nvSpPr>
        <p:spPr>
          <a:xfrm>
            <a:off x="571500" y="1447802"/>
            <a:ext cx="5391081" cy="4729161"/>
          </a:xfrm>
        </p:spPr>
        <p:txBody>
          <a:bodyPr lIns="0" rIns="0"/>
          <a:lstStyle>
            <a:lvl1pPr>
              <a:buClr>
                <a:srgbClr val="304296"/>
              </a:buClr>
              <a:defRPr sz="2200" b="0" i="0">
                <a:solidFill>
                  <a:schemeClr val="tx2"/>
                </a:solidFill>
                <a:latin typeface="Lato" panose="020F0502020204030203" pitchFamily="34" charset="77"/>
              </a:defRPr>
            </a:lvl1pPr>
            <a:lvl2pPr marL="685800" indent="-228600">
              <a:buClr>
                <a:srgbClr val="304296"/>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304296"/>
              </a:buClr>
              <a:defRPr sz="2200" b="0" i="0">
                <a:solidFill>
                  <a:schemeClr val="tx2"/>
                </a:solidFill>
                <a:latin typeface="Lato" panose="020F0502020204030203" pitchFamily="34" charset="77"/>
              </a:defRPr>
            </a:lvl3pPr>
            <a:lvl4pPr>
              <a:buClr>
                <a:srgbClr val="304296"/>
              </a:buClr>
              <a:defRPr sz="2200" b="0" i="0">
                <a:solidFill>
                  <a:schemeClr val="tx2"/>
                </a:solidFill>
                <a:latin typeface="Lato" panose="020F0502020204030203" pitchFamily="34" charset="77"/>
              </a:defRPr>
            </a:lvl4pPr>
            <a:lvl5pPr>
              <a:buClr>
                <a:srgbClr val="304296"/>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9AD5A194-E357-CF46-84E8-1EFD178A7633}"/>
              </a:ext>
            </a:extLst>
          </p:cNvPr>
          <p:cNvSpPr>
            <a:spLocks noGrp="1"/>
          </p:cNvSpPr>
          <p:nvPr>
            <p:ph type="title" hasCustomPrompt="1"/>
          </p:nvPr>
        </p:nvSpPr>
        <p:spPr>
          <a:xfrm>
            <a:off x="571570" y="343121"/>
            <a:ext cx="11013798" cy="472618"/>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sp>
        <p:nvSpPr>
          <p:cNvPr id="16" name="Text Placeholder 16">
            <a:extLst>
              <a:ext uri="{FF2B5EF4-FFF2-40B4-BE49-F238E27FC236}">
                <a16:creationId xmlns:a16="http://schemas.microsoft.com/office/drawing/2014/main" id="{E4452C1B-4A23-4548-BC33-CCA5B0EEB720}"/>
              </a:ext>
            </a:extLst>
          </p:cNvPr>
          <p:cNvSpPr>
            <a:spLocks noGrp="1"/>
          </p:cNvSpPr>
          <p:nvPr>
            <p:ph type="body" sz="quarter" idx="13" hasCustomPrompt="1"/>
          </p:nvPr>
        </p:nvSpPr>
        <p:spPr>
          <a:xfrm>
            <a:off x="571500" y="759290"/>
            <a:ext cx="11010900" cy="328702"/>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cxnSp>
        <p:nvCxnSpPr>
          <p:cNvPr id="17" name="Straight Connector 16">
            <a:extLst>
              <a:ext uri="{FF2B5EF4-FFF2-40B4-BE49-F238E27FC236}">
                <a16:creationId xmlns:a16="http://schemas.microsoft.com/office/drawing/2014/main" id="{416A3C87-6CF9-5A45-903C-85E2DB64DB6B}"/>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18" name="Picture 17" descr="Shape&#10;&#10;Description automatically generated">
            <a:extLst>
              <a:ext uri="{FF2B5EF4-FFF2-40B4-BE49-F238E27FC236}">
                <a16:creationId xmlns:a16="http://schemas.microsoft.com/office/drawing/2014/main" id="{335458ED-8434-5947-9F18-64726FF185B2}"/>
              </a:ext>
            </a:extLst>
          </p:cNvPr>
          <p:cNvPicPr>
            <a:picLocks noChangeAspect="1"/>
          </p:cNvPicPr>
          <p:nvPr userDrawn="1"/>
        </p:nvPicPr>
        <p:blipFill rotWithShape="1">
          <a:blip r:embed="rId3"/>
          <a:srcRect r="98382"/>
          <a:stretch/>
        </p:blipFill>
        <p:spPr>
          <a:xfrm>
            <a:off x="-8111" y="-34377"/>
            <a:ext cx="198612" cy="6913002"/>
          </a:xfrm>
          <a:prstGeom prst="rect">
            <a:avLst/>
          </a:prstGeom>
        </p:spPr>
      </p:pic>
    </p:spTree>
    <p:extLst>
      <p:ext uri="{BB962C8B-B14F-4D97-AF65-F5344CB8AC3E}">
        <p14:creationId xmlns:p14="http://schemas.microsoft.com/office/powerpoint/2010/main" val="299471614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2_BHC Content Slide_Image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583364"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5" name="Content Placeholder 2">
            <a:extLst>
              <a:ext uri="{FF2B5EF4-FFF2-40B4-BE49-F238E27FC236}">
                <a16:creationId xmlns:a16="http://schemas.microsoft.com/office/drawing/2014/main" id="{EEC9958C-D194-954D-AACE-83CB768DDD5B}"/>
              </a:ext>
            </a:extLst>
          </p:cNvPr>
          <p:cNvSpPr>
            <a:spLocks noGrp="1"/>
          </p:cNvSpPr>
          <p:nvPr>
            <p:ph idx="1"/>
          </p:nvPr>
        </p:nvSpPr>
        <p:spPr>
          <a:xfrm>
            <a:off x="6255658" y="1447802"/>
            <a:ext cx="5326741" cy="4729161"/>
          </a:xfrm>
        </p:spPr>
        <p:txBody>
          <a:bodyPr lIns="0" rIns="0"/>
          <a:lstStyle>
            <a:lvl1pPr>
              <a:buClr>
                <a:srgbClr val="304296"/>
              </a:buClr>
              <a:defRPr sz="2200" b="0" i="0">
                <a:solidFill>
                  <a:schemeClr val="tx2"/>
                </a:solidFill>
                <a:latin typeface="Lato" panose="020F0502020204030203" pitchFamily="34" charset="77"/>
              </a:defRPr>
            </a:lvl1pPr>
            <a:lvl2pPr marL="685800" indent="-228600">
              <a:buClr>
                <a:srgbClr val="304296"/>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304296"/>
              </a:buClr>
              <a:defRPr sz="2200" b="0" i="0">
                <a:solidFill>
                  <a:schemeClr val="tx2"/>
                </a:solidFill>
                <a:latin typeface="Lato" panose="020F0502020204030203" pitchFamily="34" charset="77"/>
              </a:defRPr>
            </a:lvl3pPr>
            <a:lvl4pPr>
              <a:buClr>
                <a:srgbClr val="304296"/>
              </a:buClr>
              <a:defRPr sz="2200" b="0" i="0">
                <a:solidFill>
                  <a:schemeClr val="tx2"/>
                </a:solidFill>
                <a:latin typeface="Lato" panose="020F0502020204030203" pitchFamily="34" charset="77"/>
              </a:defRPr>
            </a:lvl4pPr>
            <a:lvl5pPr>
              <a:buClr>
                <a:srgbClr val="304296"/>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86711B28-440C-EC42-9B54-56EBBC61D733}"/>
              </a:ext>
            </a:extLst>
          </p:cNvPr>
          <p:cNvSpPr>
            <a:spLocks noGrp="1"/>
          </p:cNvSpPr>
          <p:nvPr>
            <p:ph type="title" hasCustomPrompt="1"/>
          </p:nvPr>
        </p:nvSpPr>
        <p:spPr>
          <a:xfrm>
            <a:off x="571570" y="343121"/>
            <a:ext cx="11013798" cy="472618"/>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cxnSp>
        <p:nvCxnSpPr>
          <p:cNvPr id="16" name="Straight Connector 15">
            <a:extLst>
              <a:ext uri="{FF2B5EF4-FFF2-40B4-BE49-F238E27FC236}">
                <a16:creationId xmlns:a16="http://schemas.microsoft.com/office/drawing/2014/main" id="{B0F29FCF-E464-6748-B6D6-18D27BD3528F}"/>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
        <p:nvSpPr>
          <p:cNvPr id="17" name="Text Placeholder 16">
            <a:extLst>
              <a:ext uri="{FF2B5EF4-FFF2-40B4-BE49-F238E27FC236}">
                <a16:creationId xmlns:a16="http://schemas.microsoft.com/office/drawing/2014/main" id="{9B277182-E4FF-F643-AC5A-945E7C559637}"/>
              </a:ext>
            </a:extLst>
          </p:cNvPr>
          <p:cNvSpPr>
            <a:spLocks noGrp="1"/>
          </p:cNvSpPr>
          <p:nvPr>
            <p:ph type="body" sz="quarter" idx="13" hasCustomPrompt="1"/>
          </p:nvPr>
        </p:nvSpPr>
        <p:spPr>
          <a:xfrm>
            <a:off x="571500" y="759290"/>
            <a:ext cx="11010900" cy="328702"/>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pic>
        <p:nvPicPr>
          <p:cNvPr id="18" name="Picture 17" descr="Shape&#10;&#10;Description automatically generated">
            <a:extLst>
              <a:ext uri="{FF2B5EF4-FFF2-40B4-BE49-F238E27FC236}">
                <a16:creationId xmlns:a16="http://schemas.microsoft.com/office/drawing/2014/main" id="{B26D6210-3FFA-9E42-AC32-D98B80C8879C}"/>
              </a:ext>
            </a:extLst>
          </p:cNvPr>
          <p:cNvPicPr>
            <a:picLocks noChangeAspect="1"/>
          </p:cNvPicPr>
          <p:nvPr userDrawn="1"/>
        </p:nvPicPr>
        <p:blipFill rotWithShape="1">
          <a:blip r:embed="rId3"/>
          <a:srcRect r="98382"/>
          <a:stretch/>
        </p:blipFill>
        <p:spPr>
          <a:xfrm>
            <a:off x="-8111" y="-34377"/>
            <a:ext cx="198612" cy="6913002"/>
          </a:xfrm>
          <a:prstGeom prst="rect">
            <a:avLst/>
          </a:prstGeom>
        </p:spPr>
      </p:pic>
    </p:spTree>
    <p:extLst>
      <p:ext uri="{BB962C8B-B14F-4D97-AF65-F5344CB8AC3E}">
        <p14:creationId xmlns:p14="http://schemas.microsoft.com/office/powerpoint/2010/main" val="198609697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BHC Content Slide_Headlin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27125" y="6175319"/>
            <a:ext cx="2283503" cy="630936"/>
          </a:xfrm>
          <a:prstGeom prst="rect">
            <a:avLst/>
          </a:prstGeom>
        </p:spPr>
      </p:pic>
      <p:sp>
        <p:nvSpPr>
          <p:cNvPr id="11" name="Title 1">
            <a:extLst>
              <a:ext uri="{FF2B5EF4-FFF2-40B4-BE49-F238E27FC236}">
                <a16:creationId xmlns:a16="http://schemas.microsoft.com/office/drawing/2014/main" id="{3AA12B97-30DB-D242-B2AF-1278AE07D1AD}"/>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393736"/>
                </a:solidFill>
                <a:latin typeface="Lato Black" panose="020F0502020204030203" pitchFamily="34" charset="77"/>
              </a:defRPr>
            </a:lvl1pPr>
          </a:lstStyle>
          <a:p>
            <a:r>
              <a:rPr lang="en-US" dirty="0"/>
              <a:t>Headlines should be 8 words max</a:t>
            </a:r>
          </a:p>
        </p:txBody>
      </p:sp>
      <p:cxnSp>
        <p:nvCxnSpPr>
          <p:cNvPr id="12" name="Straight Connector 11">
            <a:extLst>
              <a:ext uri="{FF2B5EF4-FFF2-40B4-BE49-F238E27FC236}">
                <a16:creationId xmlns:a16="http://schemas.microsoft.com/office/drawing/2014/main" id="{BA6CE699-CA4E-204E-B140-D9AD2E3020E2}"/>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
        <p:nvSpPr>
          <p:cNvPr id="14" name="Content Placeholder 2">
            <a:extLst>
              <a:ext uri="{FF2B5EF4-FFF2-40B4-BE49-F238E27FC236}">
                <a16:creationId xmlns:a16="http://schemas.microsoft.com/office/drawing/2014/main" id="{94BA1128-51CA-064B-9954-579E8E7FD044}"/>
              </a:ext>
            </a:extLst>
          </p:cNvPr>
          <p:cNvSpPr>
            <a:spLocks noGrp="1"/>
          </p:cNvSpPr>
          <p:nvPr>
            <p:ph idx="1"/>
          </p:nvPr>
        </p:nvSpPr>
        <p:spPr>
          <a:xfrm>
            <a:off x="571500" y="1447802"/>
            <a:ext cx="11010900" cy="4729161"/>
          </a:xfrm>
        </p:spPr>
        <p:txBody>
          <a:bodyPr lIns="0" rIns="0"/>
          <a:lstStyle>
            <a:lvl1pPr>
              <a:buClr>
                <a:srgbClr val="304296"/>
              </a:buClr>
              <a:defRPr sz="2200" b="0" i="0">
                <a:solidFill>
                  <a:schemeClr val="tx2"/>
                </a:solidFill>
                <a:latin typeface="Lato" panose="020F0502020204030203" pitchFamily="34" charset="77"/>
              </a:defRPr>
            </a:lvl1pPr>
            <a:lvl2pPr marL="685800" indent="-228600">
              <a:buClr>
                <a:srgbClr val="304296"/>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304296"/>
              </a:buClr>
              <a:defRPr sz="2200" b="0" i="0">
                <a:solidFill>
                  <a:schemeClr val="tx2"/>
                </a:solidFill>
                <a:latin typeface="Lato" panose="020F0502020204030203" pitchFamily="34" charset="77"/>
              </a:defRPr>
            </a:lvl3pPr>
            <a:lvl4pPr>
              <a:buClr>
                <a:srgbClr val="304296"/>
              </a:buClr>
              <a:defRPr sz="2200" b="0" i="0">
                <a:solidFill>
                  <a:schemeClr val="tx2"/>
                </a:solidFill>
                <a:latin typeface="Lato" panose="020F0502020204030203" pitchFamily="34" charset="77"/>
              </a:defRPr>
            </a:lvl4pPr>
            <a:lvl5pPr>
              <a:buClr>
                <a:srgbClr val="304296"/>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Shape&#10;&#10;Description automatically generated">
            <a:extLst>
              <a:ext uri="{FF2B5EF4-FFF2-40B4-BE49-F238E27FC236}">
                <a16:creationId xmlns:a16="http://schemas.microsoft.com/office/drawing/2014/main" id="{20AE1D62-5BDD-C74D-A814-B565EBB8D38B}"/>
              </a:ext>
            </a:extLst>
          </p:cNvPr>
          <p:cNvPicPr>
            <a:picLocks noChangeAspect="1"/>
          </p:cNvPicPr>
          <p:nvPr userDrawn="1"/>
        </p:nvPicPr>
        <p:blipFill rotWithShape="1">
          <a:blip r:embed="rId3"/>
          <a:srcRect r="98382"/>
          <a:stretch/>
        </p:blipFill>
        <p:spPr>
          <a:xfrm>
            <a:off x="-8111" y="-34377"/>
            <a:ext cx="198612" cy="6913002"/>
          </a:xfrm>
          <a:prstGeom prst="rect">
            <a:avLst/>
          </a:prstGeom>
        </p:spPr>
      </p:pic>
    </p:spTree>
    <p:extLst>
      <p:ext uri="{BB962C8B-B14F-4D97-AF65-F5344CB8AC3E}">
        <p14:creationId xmlns:p14="http://schemas.microsoft.com/office/powerpoint/2010/main" val="359775188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BHC Content Slide_Image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6229420"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3" name="Title 1">
            <a:extLst>
              <a:ext uri="{FF2B5EF4-FFF2-40B4-BE49-F238E27FC236}">
                <a16:creationId xmlns:a16="http://schemas.microsoft.com/office/drawing/2014/main" id="{959096C4-64E9-B747-917E-AAF99DE8EB9A}"/>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cxnSp>
        <p:nvCxnSpPr>
          <p:cNvPr id="14" name="Straight Connector 13">
            <a:extLst>
              <a:ext uri="{FF2B5EF4-FFF2-40B4-BE49-F238E27FC236}">
                <a16:creationId xmlns:a16="http://schemas.microsoft.com/office/drawing/2014/main" id="{7BE2EA84-374A-264C-919B-216489CF7E36}"/>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
        <p:nvSpPr>
          <p:cNvPr id="15" name="Content Placeholder 2">
            <a:extLst>
              <a:ext uri="{FF2B5EF4-FFF2-40B4-BE49-F238E27FC236}">
                <a16:creationId xmlns:a16="http://schemas.microsoft.com/office/drawing/2014/main" id="{794F2B31-BEE7-6741-AF75-510F368DBB9D}"/>
              </a:ext>
            </a:extLst>
          </p:cNvPr>
          <p:cNvSpPr>
            <a:spLocks noGrp="1"/>
          </p:cNvSpPr>
          <p:nvPr>
            <p:ph idx="1"/>
          </p:nvPr>
        </p:nvSpPr>
        <p:spPr>
          <a:xfrm>
            <a:off x="571500" y="1447802"/>
            <a:ext cx="5391081" cy="4729161"/>
          </a:xfrm>
        </p:spPr>
        <p:txBody>
          <a:bodyPr lIns="0" rIns="0"/>
          <a:lstStyle>
            <a:lvl1pPr>
              <a:buClr>
                <a:srgbClr val="304296"/>
              </a:buClr>
              <a:defRPr sz="2200" b="0" i="0">
                <a:solidFill>
                  <a:schemeClr val="tx2"/>
                </a:solidFill>
                <a:latin typeface="Lato" panose="020F0502020204030203" pitchFamily="34" charset="77"/>
              </a:defRPr>
            </a:lvl1pPr>
            <a:lvl2pPr marL="685800" indent="-228600">
              <a:buClr>
                <a:srgbClr val="304296"/>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304296"/>
              </a:buClr>
              <a:defRPr sz="2200" b="0" i="0">
                <a:solidFill>
                  <a:schemeClr val="tx2"/>
                </a:solidFill>
                <a:latin typeface="Lato" panose="020F0502020204030203" pitchFamily="34" charset="77"/>
              </a:defRPr>
            </a:lvl3pPr>
            <a:lvl4pPr>
              <a:buClr>
                <a:srgbClr val="304296"/>
              </a:buClr>
              <a:defRPr sz="2200" b="0" i="0">
                <a:solidFill>
                  <a:schemeClr val="tx2"/>
                </a:solidFill>
                <a:latin typeface="Lato" panose="020F0502020204030203" pitchFamily="34" charset="77"/>
              </a:defRPr>
            </a:lvl4pPr>
            <a:lvl5pPr>
              <a:buClr>
                <a:srgbClr val="304296"/>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Shape&#10;&#10;Description automatically generated">
            <a:extLst>
              <a:ext uri="{FF2B5EF4-FFF2-40B4-BE49-F238E27FC236}">
                <a16:creationId xmlns:a16="http://schemas.microsoft.com/office/drawing/2014/main" id="{D70BC7BA-5966-5E48-A885-317AAA78C45D}"/>
              </a:ext>
            </a:extLst>
          </p:cNvPr>
          <p:cNvPicPr>
            <a:picLocks noChangeAspect="1"/>
          </p:cNvPicPr>
          <p:nvPr userDrawn="1"/>
        </p:nvPicPr>
        <p:blipFill rotWithShape="1">
          <a:blip r:embed="rId3"/>
          <a:srcRect r="98382"/>
          <a:stretch/>
        </p:blipFill>
        <p:spPr>
          <a:xfrm>
            <a:off x="-8111" y="-34377"/>
            <a:ext cx="198612" cy="6913002"/>
          </a:xfrm>
          <a:prstGeom prst="rect">
            <a:avLst/>
          </a:prstGeom>
        </p:spPr>
      </p:pic>
    </p:spTree>
    <p:extLst>
      <p:ext uri="{BB962C8B-B14F-4D97-AF65-F5344CB8AC3E}">
        <p14:creationId xmlns:p14="http://schemas.microsoft.com/office/powerpoint/2010/main" val="338901467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1_BHC Content Slide_Image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sp>
        <p:nvSpPr>
          <p:cNvPr id="10" name="Picture Placeholder 2">
            <a:extLst>
              <a:ext uri="{FF2B5EF4-FFF2-40B4-BE49-F238E27FC236}">
                <a16:creationId xmlns:a16="http://schemas.microsoft.com/office/drawing/2014/main" id="{E18C4D74-CD3E-2F40-94C6-0FC3A458D298}"/>
              </a:ext>
            </a:extLst>
          </p:cNvPr>
          <p:cNvSpPr>
            <a:spLocks noGrp="1"/>
          </p:cNvSpPr>
          <p:nvPr>
            <p:ph type="pic" sz="quarter" idx="10"/>
          </p:nvPr>
        </p:nvSpPr>
        <p:spPr>
          <a:xfrm>
            <a:off x="583364" y="1429657"/>
            <a:ext cx="5352979" cy="4745662"/>
          </a:xfrm>
        </p:spPr>
        <p:txBody>
          <a:bodyPr/>
          <a:lstStyle>
            <a:lvl1pPr marL="0" indent="0">
              <a:buNone/>
              <a:defRPr b="0" i="0">
                <a:latin typeface="Lato" panose="020F0502020204030203" pitchFamily="34" charset="77"/>
              </a:defRPr>
            </a:lvl1pPr>
          </a:lstStyle>
          <a:p>
            <a:endParaRPr lang="en-US" dirty="0"/>
          </a:p>
        </p:txBody>
      </p:sp>
      <p:sp>
        <p:nvSpPr>
          <p:cNvPr id="13" name="Title 1">
            <a:extLst>
              <a:ext uri="{FF2B5EF4-FFF2-40B4-BE49-F238E27FC236}">
                <a16:creationId xmlns:a16="http://schemas.microsoft.com/office/drawing/2014/main" id="{EB19D8A1-EF2D-134E-A0CF-A549FF6C0D83}"/>
              </a:ext>
            </a:extLst>
          </p:cNvPr>
          <p:cNvSpPr>
            <a:spLocks noGrp="1"/>
          </p:cNvSpPr>
          <p:nvPr>
            <p:ph type="title" hasCustomPrompt="1"/>
          </p:nvPr>
        </p:nvSpPr>
        <p:spPr>
          <a:xfrm>
            <a:off x="571500" y="342901"/>
            <a:ext cx="6330043" cy="457464"/>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a:solidFill>
                  <a:srgbClr val="393736"/>
                </a:solidFill>
              </a:defRPr>
            </a:lvl1pPr>
          </a:lstStyle>
          <a:p>
            <a:r>
              <a:rPr lang="en-US" dirty="0"/>
              <a:t>Headlines should be 8 words max</a:t>
            </a:r>
          </a:p>
        </p:txBody>
      </p:sp>
      <p:cxnSp>
        <p:nvCxnSpPr>
          <p:cNvPr id="14" name="Straight Connector 13">
            <a:extLst>
              <a:ext uri="{FF2B5EF4-FFF2-40B4-BE49-F238E27FC236}">
                <a16:creationId xmlns:a16="http://schemas.microsoft.com/office/drawing/2014/main" id="{C0433041-D3E3-4C40-986D-245BFDF3D8FD}"/>
              </a:ext>
            </a:extLst>
          </p:cNvPr>
          <p:cNvCxnSpPr>
            <a:cxnSpLocks/>
          </p:cNvCxnSpPr>
          <p:nvPr userDrawn="1"/>
        </p:nvCxnSpPr>
        <p:spPr>
          <a:xfrm>
            <a:off x="571500" y="849086"/>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sp>
        <p:nvSpPr>
          <p:cNvPr id="15" name="Content Placeholder 2">
            <a:extLst>
              <a:ext uri="{FF2B5EF4-FFF2-40B4-BE49-F238E27FC236}">
                <a16:creationId xmlns:a16="http://schemas.microsoft.com/office/drawing/2014/main" id="{EEC9958C-D194-954D-AACE-83CB768DDD5B}"/>
              </a:ext>
            </a:extLst>
          </p:cNvPr>
          <p:cNvSpPr>
            <a:spLocks noGrp="1"/>
          </p:cNvSpPr>
          <p:nvPr>
            <p:ph idx="1"/>
          </p:nvPr>
        </p:nvSpPr>
        <p:spPr>
          <a:xfrm>
            <a:off x="6255658" y="1447802"/>
            <a:ext cx="5326741" cy="4729161"/>
          </a:xfrm>
        </p:spPr>
        <p:txBody>
          <a:bodyPr lIns="0" rIns="0"/>
          <a:lstStyle>
            <a:lvl1pPr>
              <a:buClr>
                <a:srgbClr val="304296"/>
              </a:buClr>
              <a:defRPr sz="2200" b="0" i="0">
                <a:solidFill>
                  <a:schemeClr val="tx2"/>
                </a:solidFill>
                <a:latin typeface="Lato" panose="020F0502020204030203" pitchFamily="34" charset="77"/>
              </a:defRPr>
            </a:lvl1pPr>
            <a:lvl2pPr marL="685800" indent="-228600">
              <a:buClr>
                <a:srgbClr val="304296"/>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304296"/>
              </a:buClr>
              <a:defRPr sz="2200" b="0" i="0">
                <a:solidFill>
                  <a:schemeClr val="tx2"/>
                </a:solidFill>
                <a:latin typeface="Lato" panose="020F0502020204030203" pitchFamily="34" charset="77"/>
              </a:defRPr>
            </a:lvl3pPr>
            <a:lvl4pPr>
              <a:buClr>
                <a:srgbClr val="304296"/>
              </a:buClr>
              <a:defRPr sz="2200" b="0" i="0">
                <a:solidFill>
                  <a:schemeClr val="tx2"/>
                </a:solidFill>
                <a:latin typeface="Lato" panose="020F0502020204030203" pitchFamily="34" charset="77"/>
              </a:defRPr>
            </a:lvl4pPr>
            <a:lvl5pPr>
              <a:buClr>
                <a:srgbClr val="304296"/>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Shape&#10;&#10;Description automatically generated">
            <a:extLst>
              <a:ext uri="{FF2B5EF4-FFF2-40B4-BE49-F238E27FC236}">
                <a16:creationId xmlns:a16="http://schemas.microsoft.com/office/drawing/2014/main" id="{31A9BFD5-ABC5-3E4F-AE76-344A6575D54E}"/>
              </a:ext>
            </a:extLst>
          </p:cNvPr>
          <p:cNvPicPr>
            <a:picLocks noChangeAspect="1"/>
          </p:cNvPicPr>
          <p:nvPr userDrawn="1"/>
        </p:nvPicPr>
        <p:blipFill rotWithShape="1">
          <a:blip r:embed="rId3"/>
          <a:srcRect r="98382"/>
          <a:stretch/>
        </p:blipFill>
        <p:spPr>
          <a:xfrm>
            <a:off x="-8111" y="-34377"/>
            <a:ext cx="198612" cy="6913002"/>
          </a:xfrm>
          <a:prstGeom prst="rect">
            <a:avLst/>
          </a:prstGeom>
        </p:spPr>
      </p:pic>
    </p:spTree>
    <p:extLst>
      <p:ext uri="{BB962C8B-B14F-4D97-AF65-F5344CB8AC3E}">
        <p14:creationId xmlns:p14="http://schemas.microsoft.com/office/powerpoint/2010/main" val="145534027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6">
          <p15:clr>
            <a:srgbClr val="FBAE40"/>
          </p15:clr>
        </p15:guide>
        <p15:guide id="4" orient="horz" pos="41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lor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rainbow in the sky&#10;&#10;Description automatically generated with low confidence">
            <a:extLst>
              <a:ext uri="{FF2B5EF4-FFF2-40B4-BE49-F238E27FC236}">
                <a16:creationId xmlns:a16="http://schemas.microsoft.com/office/drawing/2014/main" id="{7938D2E9-E2D6-1E44-B6C1-4D83F94583DE}"/>
              </a:ext>
            </a:extLst>
          </p:cNvPr>
          <p:cNvPicPr>
            <a:picLocks noChangeAspect="1"/>
          </p:cNvPicPr>
          <p:nvPr userDrawn="1"/>
        </p:nvPicPr>
        <p:blipFill>
          <a:blip r:embed="rId3"/>
          <a:stretch>
            <a:fillRect/>
          </a:stretch>
        </p:blipFill>
        <p:spPr>
          <a:xfrm>
            <a:off x="-33029" y="-220007"/>
            <a:ext cx="12229747" cy="7425204"/>
          </a:xfrm>
          <a:prstGeom prst="rect">
            <a:avLst/>
          </a:prstGeom>
        </p:spPr>
      </p:pic>
      <p:pic>
        <p:nvPicPr>
          <p:cNvPr id="9" name="Picture 8">
            <a:extLst>
              <a:ext uri="{FF2B5EF4-FFF2-40B4-BE49-F238E27FC236}">
                <a16:creationId xmlns:a16="http://schemas.microsoft.com/office/drawing/2014/main" id="{53CA566A-07AF-7B4C-9193-E3F99318FB22}"/>
              </a:ext>
            </a:extLst>
          </p:cNvPr>
          <p:cNvPicPr>
            <a:picLocks noChangeAspect="1"/>
          </p:cNvPicPr>
          <p:nvPr userDrawn="1"/>
        </p:nvPicPr>
        <p:blipFill rotWithShape="1">
          <a:blip r:embed="rId4"/>
          <a:srcRect r="78108"/>
          <a:stretch/>
        </p:blipFill>
        <p:spPr>
          <a:xfrm>
            <a:off x="5276445" y="2463070"/>
            <a:ext cx="1419987" cy="1792218"/>
          </a:xfrm>
          <a:prstGeom prst="rect">
            <a:avLst/>
          </a:prstGeom>
        </p:spPr>
      </p:pic>
    </p:spTree>
    <p:extLst>
      <p:ext uri="{BB962C8B-B14F-4D97-AF65-F5344CB8AC3E}">
        <p14:creationId xmlns:p14="http://schemas.microsoft.com/office/powerpoint/2010/main" val="100892932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HC White End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electronics, vector graphics&#10;&#10;Description automatically generated">
            <a:extLst>
              <a:ext uri="{FF2B5EF4-FFF2-40B4-BE49-F238E27FC236}">
                <a16:creationId xmlns:a16="http://schemas.microsoft.com/office/drawing/2014/main" id="{23E8B5AE-EBF7-4B43-9795-8B8C34E5E792}"/>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pic>
        <p:nvPicPr>
          <p:cNvPr id="9" name="Picture 8">
            <a:extLst>
              <a:ext uri="{FF2B5EF4-FFF2-40B4-BE49-F238E27FC236}">
                <a16:creationId xmlns:a16="http://schemas.microsoft.com/office/drawing/2014/main" id="{166DFB31-BC33-DA46-A3FE-3DE2E7BBC905}"/>
              </a:ext>
            </a:extLst>
          </p:cNvPr>
          <p:cNvPicPr>
            <a:picLocks noChangeAspect="1"/>
          </p:cNvPicPr>
          <p:nvPr userDrawn="1"/>
        </p:nvPicPr>
        <p:blipFill>
          <a:blip r:embed="rId3"/>
          <a:stretch>
            <a:fillRect/>
          </a:stretch>
        </p:blipFill>
        <p:spPr>
          <a:xfrm>
            <a:off x="-7883" y="-9468"/>
            <a:ext cx="190763" cy="6867468"/>
          </a:xfrm>
          <a:prstGeom prst="rect">
            <a:avLst/>
          </a:prstGeom>
        </p:spPr>
      </p:pic>
      <p:pic>
        <p:nvPicPr>
          <p:cNvPr id="6" name="Graphic 5">
            <a:extLst>
              <a:ext uri="{FF2B5EF4-FFF2-40B4-BE49-F238E27FC236}">
                <a16:creationId xmlns:a16="http://schemas.microsoft.com/office/drawing/2014/main" id="{35C982FA-63A7-0145-94B5-E38B7A7F1C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15070" y="2660698"/>
            <a:ext cx="1361860" cy="1361860"/>
          </a:xfrm>
          <a:prstGeom prst="rect">
            <a:avLst/>
          </a:prstGeom>
        </p:spPr>
      </p:pic>
    </p:spTree>
    <p:extLst>
      <p:ext uri="{BB962C8B-B14F-4D97-AF65-F5344CB8AC3E}">
        <p14:creationId xmlns:p14="http://schemas.microsoft.com/office/powerpoint/2010/main" val="10841682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w/B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044-CB87-9249-BBD5-65C302D67D79}"/>
              </a:ext>
            </a:extLst>
          </p:cNvPr>
          <p:cNvSpPr>
            <a:spLocks noGrp="1"/>
          </p:cNvSpPr>
          <p:nvPr>
            <p:ph type="title" hasCustomPrompt="1"/>
          </p:nvPr>
        </p:nvSpPr>
        <p:spPr>
          <a:xfrm>
            <a:off x="304800" y="353715"/>
            <a:ext cx="11585448" cy="462023"/>
          </a:xfrm>
          <a:prstGeom prst="rect">
            <a:avLst/>
          </a:prstGeom>
          <a:ln>
            <a:noFill/>
          </a:ln>
        </p:spPr>
        <p:txBody>
          <a:bodyPr vert="horz" wrap="square" lIns="0" rIns="0" anchor="t"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b="0">
                <a:solidFill>
                  <a:schemeClr val="accent1"/>
                </a:solidFill>
              </a:defRPr>
            </a:lvl1pPr>
          </a:lstStyle>
          <a:p>
            <a:r>
              <a:rPr lang="en-US"/>
              <a:t>Headlines should be 8 words max</a:t>
            </a:r>
          </a:p>
        </p:txBody>
      </p:sp>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304800" y="1447802"/>
            <a:ext cx="11582400" cy="4729161"/>
          </a:xfrm>
        </p:spPr>
        <p:txBody>
          <a:bodyPr lIns="0" rIns="0"/>
          <a:lstStyle>
            <a:lvl1pPr>
              <a:buClr>
                <a:schemeClr val="accent1"/>
              </a:buClr>
              <a:defRPr sz="2200">
                <a:solidFill>
                  <a:srgbClr val="666666"/>
                </a:solidFill>
              </a:defRPr>
            </a:lvl1pPr>
            <a:lvl2pPr marL="685800" indent="-228600">
              <a:buClr>
                <a:schemeClr val="accent1"/>
              </a:buClr>
              <a:buSzPct val="100000"/>
              <a:buFont typeface="Arial" panose="020B0604020202020204" pitchFamily="34" charset="0"/>
              <a:buChar char="•"/>
              <a:defRPr sz="2200">
                <a:solidFill>
                  <a:srgbClr val="666666"/>
                </a:solidFill>
              </a:defRPr>
            </a:lvl2pPr>
            <a:lvl3pPr>
              <a:buClr>
                <a:schemeClr val="accent1"/>
              </a:buClr>
              <a:defRPr sz="2200">
                <a:solidFill>
                  <a:srgbClr val="666666"/>
                </a:solidFill>
              </a:defRPr>
            </a:lvl3pPr>
            <a:lvl4pPr>
              <a:buClr>
                <a:schemeClr val="accent1"/>
              </a:buClr>
              <a:defRPr sz="2200">
                <a:solidFill>
                  <a:srgbClr val="666666"/>
                </a:solidFill>
              </a:defRPr>
            </a:lvl4pPr>
            <a:lvl5pPr>
              <a:buClr>
                <a:schemeClr val="accent1"/>
              </a:buClr>
              <a:defRPr sz="2200">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p>
            <a:r>
              <a:rPr lang="en-US" dirty="0"/>
              <a:t>Privileged &amp; Confidential  |  © 2020</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p:txBody>
          <a:bodyPr/>
          <a:lstStyle/>
          <a:p>
            <a:fld id="{ED1A4DD5-1C1C-194E-8C6B-C21CF6B868B9}" type="slidenum">
              <a:rPr lang="en-US" smtClean="0"/>
              <a:t>‹#›</a:t>
            </a:fld>
            <a:endParaRPr lang="en-US" dirty="0"/>
          </a:p>
        </p:txBody>
      </p:sp>
      <p:sp>
        <p:nvSpPr>
          <p:cNvPr id="17" name="Text Placeholder 16">
            <a:extLst>
              <a:ext uri="{FF2B5EF4-FFF2-40B4-BE49-F238E27FC236}">
                <a16:creationId xmlns:a16="http://schemas.microsoft.com/office/drawing/2014/main" id="{FDCA3D07-5003-EB42-9150-4EDDA68F4231}"/>
              </a:ext>
            </a:extLst>
          </p:cNvPr>
          <p:cNvSpPr>
            <a:spLocks noGrp="1"/>
          </p:cNvSpPr>
          <p:nvPr>
            <p:ph type="body" sz="quarter" idx="13" hasCustomPrompt="1"/>
          </p:nvPr>
        </p:nvSpPr>
        <p:spPr>
          <a:xfrm>
            <a:off x="304800" y="803234"/>
            <a:ext cx="11582400" cy="321333"/>
          </a:xfrm>
          <a:ln>
            <a:noFill/>
          </a:ln>
        </p:spPr>
        <p:txBody>
          <a:bodyPr lIns="0" rIns="0">
            <a:noAutofit/>
          </a:bodyPr>
          <a:lstStyle>
            <a:lvl1pPr marL="0" indent="0">
              <a:buNone/>
              <a:defRPr sz="2200" b="0" i="0" spc="0">
                <a:solidFill>
                  <a:schemeClr val="tx1"/>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Subheads should be 10 words max</a:t>
            </a:r>
          </a:p>
        </p:txBody>
      </p:sp>
      <p:cxnSp>
        <p:nvCxnSpPr>
          <p:cNvPr id="8" name="Straight Connector 7">
            <a:extLst>
              <a:ext uri="{FF2B5EF4-FFF2-40B4-BE49-F238E27FC236}">
                <a16:creationId xmlns:a16="http://schemas.microsoft.com/office/drawing/2014/main" id="{6B0AE455-B15F-9747-9B00-AD3EC55EAAA5}"/>
              </a:ext>
            </a:extLst>
          </p:cNvPr>
          <p:cNvCxnSpPr/>
          <p:nvPr userDrawn="1"/>
        </p:nvCxnSpPr>
        <p:spPr>
          <a:xfrm>
            <a:off x="303276" y="1219200"/>
            <a:ext cx="11585448"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FDD80D93-2962-8C48-8337-E0D01FDD75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03276" y="6329473"/>
            <a:ext cx="365760" cy="365760"/>
          </a:xfrm>
          <a:prstGeom prst="rect">
            <a:avLst/>
          </a:prstGeom>
        </p:spPr>
      </p:pic>
    </p:spTree>
    <p:extLst>
      <p:ext uri="{BB962C8B-B14F-4D97-AF65-F5344CB8AC3E}">
        <p14:creationId xmlns:p14="http://schemas.microsoft.com/office/powerpoint/2010/main" val="407491757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HC Gradient Title Slide_Headline Only">
    <p:bg>
      <p:bgPr>
        <a:gradFill flip="none" rotWithShape="1">
          <a:gsLst>
            <a:gs pos="100000">
              <a:srgbClr val="F88624"/>
            </a:gs>
            <a:gs pos="0">
              <a:srgbClr val="DF4235"/>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1132" y="2801802"/>
            <a:ext cx="9344538"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800" b="1" i="0">
                <a:solidFill>
                  <a:schemeClr val="bg2"/>
                </a:solidFill>
                <a:latin typeface="Lato Black" panose="020F0502020204030203" pitchFamily="34" charset="77"/>
              </a:defRPr>
            </a:lvl1pPr>
          </a:lstStyle>
          <a:p>
            <a:r>
              <a:rPr lang="en-US" dirty="0"/>
              <a:t>This is a color section title &amp; </a:t>
            </a:r>
            <a:br>
              <a:rPr lang="en-US" dirty="0"/>
            </a:br>
            <a:r>
              <a:rPr lang="en-US" dirty="0"/>
              <a:t>should have 2 lines max</a:t>
            </a:r>
          </a:p>
        </p:txBody>
      </p:sp>
      <p:pic>
        <p:nvPicPr>
          <p:cNvPr id="7" name="Picture 6">
            <a:extLst>
              <a:ext uri="{FF2B5EF4-FFF2-40B4-BE49-F238E27FC236}">
                <a16:creationId xmlns:a16="http://schemas.microsoft.com/office/drawing/2014/main" id="{E7167FEE-CC77-2541-A531-D5F29C425CC9}"/>
              </a:ext>
            </a:extLst>
          </p:cNvPr>
          <p:cNvPicPr>
            <a:picLocks noChangeAspect="1"/>
          </p:cNvPicPr>
          <p:nvPr userDrawn="1"/>
        </p:nvPicPr>
        <p:blipFill>
          <a:blip r:embed="rId2"/>
          <a:stretch>
            <a:fillRect/>
          </a:stretch>
        </p:blipFill>
        <p:spPr>
          <a:xfrm>
            <a:off x="381308" y="434416"/>
            <a:ext cx="3408707" cy="941832"/>
          </a:xfrm>
          <a:prstGeom prst="rect">
            <a:avLst/>
          </a:prstGeom>
        </p:spPr>
      </p:pic>
    </p:spTree>
    <p:extLst>
      <p:ext uri="{BB962C8B-B14F-4D97-AF65-F5344CB8AC3E}">
        <p14:creationId xmlns:p14="http://schemas.microsoft.com/office/powerpoint/2010/main" val="67082018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HC Section Break">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electronics, vector graphics&#10;&#10;Description automatically generated">
            <a:extLst>
              <a:ext uri="{FF2B5EF4-FFF2-40B4-BE49-F238E27FC236}">
                <a16:creationId xmlns:a16="http://schemas.microsoft.com/office/drawing/2014/main" id="{129D09EB-5A00-5C40-8108-F1FB9D7672CD}"/>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2937" y="3422124"/>
            <a:ext cx="9443899"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400" b="1" i="0">
                <a:solidFill>
                  <a:srgbClr val="393736"/>
                </a:solidFill>
                <a:latin typeface="Lato Black" panose="020F0502020204030203" pitchFamily="34" charset="77"/>
              </a:defRPr>
            </a:lvl1pPr>
          </a:lstStyle>
          <a:p>
            <a:r>
              <a:rPr lang="en-US" dirty="0"/>
              <a:t>This is a color matching section break &amp; should have 2 lines max</a:t>
            </a:r>
          </a:p>
        </p:txBody>
      </p:sp>
      <p:sp>
        <p:nvSpPr>
          <p:cNvPr id="3" name="Subtitle 2">
            <a:extLst>
              <a:ext uri="{FF2B5EF4-FFF2-40B4-BE49-F238E27FC236}">
                <a16:creationId xmlns:a16="http://schemas.microsoft.com/office/drawing/2014/main" id="{239E3B49-9D81-834F-BD7A-7F516EAF01A4}"/>
              </a:ext>
            </a:extLst>
          </p:cNvPr>
          <p:cNvSpPr>
            <a:spLocks noGrp="1"/>
          </p:cNvSpPr>
          <p:nvPr>
            <p:ph type="subTitle" idx="1" hasCustomPrompt="1"/>
          </p:nvPr>
        </p:nvSpPr>
        <p:spPr>
          <a:xfrm>
            <a:off x="572938" y="4717007"/>
            <a:ext cx="10139668" cy="365125"/>
          </a:xfrm>
        </p:spPr>
        <p:txBody>
          <a:bodyPr/>
          <a:lstStyle>
            <a:lvl1pPr marL="0" indent="0" algn="l">
              <a:buNone/>
              <a:defRPr sz="2000" b="0" i="0" spc="0" baseline="0">
                <a:solidFill>
                  <a:srgbClr val="393736"/>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subhead and should only be 1 line long </a:t>
            </a:r>
          </a:p>
        </p:txBody>
      </p:sp>
      <p:pic>
        <p:nvPicPr>
          <p:cNvPr id="7" name="Picture 6" descr="Background pattern&#10;&#10;Description automatically generated">
            <a:extLst>
              <a:ext uri="{FF2B5EF4-FFF2-40B4-BE49-F238E27FC236}">
                <a16:creationId xmlns:a16="http://schemas.microsoft.com/office/drawing/2014/main" id="{33DE71DB-19BE-B84B-A4B3-709B37014D14}"/>
              </a:ext>
            </a:extLst>
          </p:cNvPr>
          <p:cNvPicPr>
            <a:picLocks noChangeAspect="1"/>
          </p:cNvPicPr>
          <p:nvPr userDrawn="1"/>
        </p:nvPicPr>
        <p:blipFill rotWithShape="1">
          <a:blip r:embed="rId3"/>
          <a:srcRect l="-243" t="534" r="98544" b="571"/>
          <a:stretch/>
        </p:blipFill>
        <p:spPr>
          <a:xfrm>
            <a:off x="-42284" y="0"/>
            <a:ext cx="240807" cy="6858000"/>
          </a:xfrm>
          <a:prstGeom prst="rect">
            <a:avLst/>
          </a:prstGeom>
        </p:spPr>
      </p:pic>
    </p:spTree>
    <p:extLst>
      <p:ext uri="{BB962C8B-B14F-4D97-AF65-F5344CB8AC3E}">
        <p14:creationId xmlns:p14="http://schemas.microsoft.com/office/powerpoint/2010/main" val="338902813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HC Section Break_Headline Only">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electronics, vector graphics&#10;&#10;Description automatically generated">
            <a:extLst>
              <a:ext uri="{FF2B5EF4-FFF2-40B4-BE49-F238E27FC236}">
                <a16:creationId xmlns:a16="http://schemas.microsoft.com/office/drawing/2014/main" id="{129D09EB-5A00-5C40-8108-F1FB9D7672CD}"/>
              </a:ext>
            </a:extLst>
          </p:cNvPr>
          <p:cNvPicPr>
            <a:picLocks noChangeAspect="1"/>
          </p:cNvPicPr>
          <p:nvPr userDrawn="1"/>
        </p:nvPicPr>
        <p:blipFill rotWithShape="1">
          <a:blip r:embed="rId2"/>
          <a:srcRect l="2036" t="2036"/>
          <a:stretch/>
        </p:blipFill>
        <p:spPr>
          <a:xfrm>
            <a:off x="-7883" y="0"/>
            <a:ext cx="12192000" cy="6858000"/>
          </a:xfrm>
          <a:prstGeom prst="rect">
            <a:avLst/>
          </a:prstGeom>
        </p:spPr>
      </p:pic>
      <p:sp>
        <p:nvSpPr>
          <p:cNvPr id="2" name="Title 1">
            <a:extLst>
              <a:ext uri="{FF2B5EF4-FFF2-40B4-BE49-F238E27FC236}">
                <a16:creationId xmlns:a16="http://schemas.microsoft.com/office/drawing/2014/main" id="{CBF61BDA-86A6-F243-8B52-116F7D4580A7}"/>
              </a:ext>
            </a:extLst>
          </p:cNvPr>
          <p:cNvSpPr>
            <a:spLocks noGrp="1"/>
          </p:cNvSpPr>
          <p:nvPr>
            <p:ph type="ctrTitle" hasCustomPrompt="1"/>
          </p:nvPr>
        </p:nvSpPr>
        <p:spPr>
          <a:xfrm>
            <a:off x="572937" y="3422124"/>
            <a:ext cx="9352459" cy="1155825"/>
          </a:xfrm>
          <a:prstGeom prst="rect">
            <a:avLst/>
          </a:prstGeom>
        </p:spPr>
        <p:txBody>
          <a:bodyPr anchor="t" anchorCtr="0">
            <a:noAutofit/>
          </a:bodyPr>
          <a:lstStyle>
            <a:lvl1pPr marL="0" marR="0" indent="0" algn="l" defTabSz="914400" rtl="0" eaLnBrk="1" fontAlgn="auto" latinLnBrk="0" hangingPunct="1">
              <a:lnSpc>
                <a:spcPts val="4800"/>
              </a:lnSpc>
              <a:spcBef>
                <a:spcPct val="0"/>
              </a:spcBef>
              <a:spcAft>
                <a:spcPts val="0"/>
              </a:spcAft>
              <a:buClrTx/>
              <a:buSzTx/>
              <a:buFontTx/>
              <a:buNone/>
              <a:tabLst/>
              <a:defRPr sz="4400" b="1" i="0">
                <a:solidFill>
                  <a:srgbClr val="393736"/>
                </a:solidFill>
                <a:latin typeface="Lato Black" panose="020F0502020204030203" pitchFamily="34" charset="77"/>
              </a:defRPr>
            </a:lvl1pPr>
          </a:lstStyle>
          <a:p>
            <a:r>
              <a:rPr lang="en-US" dirty="0"/>
              <a:t>This is a color matching section break &amp; should have 2 lines max</a:t>
            </a:r>
          </a:p>
        </p:txBody>
      </p:sp>
      <p:pic>
        <p:nvPicPr>
          <p:cNvPr id="8" name="Picture 7" descr="Background pattern&#10;&#10;Description automatically generated">
            <a:extLst>
              <a:ext uri="{FF2B5EF4-FFF2-40B4-BE49-F238E27FC236}">
                <a16:creationId xmlns:a16="http://schemas.microsoft.com/office/drawing/2014/main" id="{FA4DB37D-0549-3E49-A6A6-CC96414EA272}"/>
              </a:ext>
            </a:extLst>
          </p:cNvPr>
          <p:cNvPicPr>
            <a:picLocks noChangeAspect="1"/>
          </p:cNvPicPr>
          <p:nvPr userDrawn="1"/>
        </p:nvPicPr>
        <p:blipFill rotWithShape="1">
          <a:blip r:embed="rId3"/>
          <a:srcRect l="-243" t="534" r="98544" b="571"/>
          <a:stretch/>
        </p:blipFill>
        <p:spPr>
          <a:xfrm>
            <a:off x="-42284" y="0"/>
            <a:ext cx="240807" cy="6858000"/>
          </a:xfrm>
          <a:prstGeom prst="rect">
            <a:avLst/>
          </a:prstGeom>
        </p:spPr>
      </p:pic>
    </p:spTree>
    <p:extLst>
      <p:ext uri="{BB962C8B-B14F-4D97-AF65-F5344CB8AC3E}">
        <p14:creationId xmlns:p14="http://schemas.microsoft.com/office/powerpoint/2010/main" val="271323915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HC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044-CB87-9249-BBD5-65C302D67D79}"/>
              </a:ext>
            </a:extLst>
          </p:cNvPr>
          <p:cNvSpPr>
            <a:spLocks noGrp="1"/>
          </p:cNvSpPr>
          <p:nvPr>
            <p:ph type="title" hasCustomPrompt="1"/>
          </p:nvPr>
        </p:nvSpPr>
        <p:spPr>
          <a:xfrm>
            <a:off x="571500" y="353715"/>
            <a:ext cx="11010900" cy="462023"/>
          </a:xfrm>
          <a:prstGeom prst="rect">
            <a:avLst/>
          </a:prstGeom>
          <a:ln>
            <a:noFill/>
          </a:ln>
        </p:spPr>
        <p:txBody>
          <a:bodyPr vert="horz"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0" i="0">
                <a:solidFill>
                  <a:srgbClr val="393736"/>
                </a:solidFill>
                <a:latin typeface="Lato Black" panose="020F0502020204030203" pitchFamily="34" charset="77"/>
              </a:defRPr>
            </a:lvl1pPr>
          </a:lstStyle>
          <a:p>
            <a:r>
              <a:rPr lang="en-US" dirty="0"/>
              <a:t>Headlines should be 8 words max</a:t>
            </a:r>
          </a:p>
        </p:txBody>
      </p:sp>
      <p:sp>
        <p:nvSpPr>
          <p:cNvPr id="3" name="Content Placeholder 2">
            <a:extLst>
              <a:ext uri="{FF2B5EF4-FFF2-40B4-BE49-F238E27FC236}">
                <a16:creationId xmlns:a16="http://schemas.microsoft.com/office/drawing/2014/main" id="{09D7981B-9454-A949-86CD-DCB7F09CB995}"/>
              </a:ext>
            </a:extLst>
          </p:cNvPr>
          <p:cNvSpPr>
            <a:spLocks noGrp="1"/>
          </p:cNvSpPr>
          <p:nvPr>
            <p:ph idx="1"/>
          </p:nvPr>
        </p:nvSpPr>
        <p:spPr>
          <a:xfrm>
            <a:off x="571430" y="1447802"/>
            <a:ext cx="11010970" cy="4729161"/>
          </a:xfrm>
        </p:spPr>
        <p:txBody>
          <a:bodyPr lIns="0" rIns="0"/>
          <a:lstStyle>
            <a:lvl1pPr>
              <a:buClr>
                <a:srgbClr val="F15B1E"/>
              </a:buClr>
              <a:defRPr sz="2200" b="0" i="0">
                <a:solidFill>
                  <a:schemeClr val="tx2"/>
                </a:solidFill>
                <a:latin typeface="Lato" panose="020F0502020204030203" pitchFamily="34" charset="77"/>
              </a:defRPr>
            </a:lvl1pPr>
            <a:lvl2pPr marL="685800" indent="-228600">
              <a:buClr>
                <a:srgbClr val="F15B1E"/>
              </a:buClr>
              <a:buSzPct val="100000"/>
              <a:buFont typeface="Arial" panose="020B0604020202020204" pitchFamily="34" charset="0"/>
              <a:buChar char="•"/>
              <a:defRPr sz="2200" b="0" i="0">
                <a:solidFill>
                  <a:schemeClr val="tx2"/>
                </a:solidFill>
                <a:latin typeface="Lato" panose="020F0502020204030203" pitchFamily="34" charset="77"/>
              </a:defRPr>
            </a:lvl2pPr>
            <a:lvl3pPr>
              <a:buClr>
                <a:srgbClr val="F15B1E"/>
              </a:buClr>
              <a:defRPr sz="2200" b="0" i="0">
                <a:solidFill>
                  <a:schemeClr val="tx2"/>
                </a:solidFill>
                <a:latin typeface="Lato" panose="020F0502020204030203" pitchFamily="34" charset="77"/>
              </a:defRPr>
            </a:lvl3pPr>
            <a:lvl4pPr>
              <a:buClr>
                <a:srgbClr val="F15B1E"/>
              </a:buClr>
              <a:defRPr sz="2200" b="0" i="0">
                <a:solidFill>
                  <a:schemeClr val="tx2"/>
                </a:solidFill>
                <a:latin typeface="Lato" panose="020F0502020204030203" pitchFamily="34" charset="77"/>
              </a:defRPr>
            </a:lvl4pPr>
            <a:lvl5pPr>
              <a:buClr>
                <a:srgbClr val="F15B1E"/>
              </a:buClr>
              <a:defRPr sz="2200" b="0" i="0">
                <a:solidFill>
                  <a:schemeClr val="tx2"/>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1BE7EFB-EFA8-7149-BB5C-8273A045D8E3}"/>
              </a:ext>
            </a:extLst>
          </p:cNvPr>
          <p:cNvSpPr>
            <a:spLocks noGrp="1"/>
          </p:cNvSpPr>
          <p:nvPr>
            <p:ph type="ftr" sz="quarter" idx="11"/>
          </p:nvPr>
        </p:nvSpPr>
        <p:spPr>
          <a:xfrm>
            <a:off x="4038600" y="6356350"/>
            <a:ext cx="4114800" cy="365125"/>
          </a:xfrm>
          <a:prstGeom prst="rect">
            <a:avLst/>
          </a:prstGeom>
        </p:spPr>
        <p:txBody>
          <a:bodyPr/>
          <a:lstStyle>
            <a:lvl1pPr>
              <a:defRPr b="0" i="0">
                <a:latin typeface="Lato" panose="020F0502020204030203" pitchFamily="34" charset="77"/>
              </a:defRPr>
            </a:lvl1pPr>
          </a:lstStyle>
          <a:p>
            <a:r>
              <a:rPr lang="en-US" dirty="0"/>
              <a:t>Privileged &amp; Confidential  |  © 2021</a:t>
            </a:r>
          </a:p>
        </p:txBody>
      </p:sp>
      <p:sp>
        <p:nvSpPr>
          <p:cNvPr id="6" name="Slide Number Placeholder 5">
            <a:extLst>
              <a:ext uri="{FF2B5EF4-FFF2-40B4-BE49-F238E27FC236}">
                <a16:creationId xmlns:a16="http://schemas.microsoft.com/office/drawing/2014/main" id="{464DD75A-B1B9-EB4B-84C5-B8393170A462}"/>
              </a:ext>
            </a:extLst>
          </p:cNvPr>
          <p:cNvSpPr>
            <a:spLocks noGrp="1"/>
          </p:cNvSpPr>
          <p:nvPr>
            <p:ph type="sldNum" sz="quarter" idx="12"/>
          </p:nvPr>
        </p:nvSpPr>
        <p:spPr>
          <a:xfrm>
            <a:off x="8839200" y="6356350"/>
            <a:ext cx="2743200" cy="365125"/>
          </a:xfrm>
        </p:spPr>
        <p:txBody>
          <a:bodyPr/>
          <a:lstStyle>
            <a:lvl1pPr>
              <a:defRPr b="0" i="0">
                <a:solidFill>
                  <a:srgbClr val="2C3E92"/>
                </a:solidFill>
                <a:latin typeface="Lato" panose="020F0502020204030203" pitchFamily="34" charset="77"/>
              </a:defRPr>
            </a:lvl1pPr>
          </a:lstStyle>
          <a:p>
            <a:fld id="{ED1A4DD5-1C1C-194E-8C6B-C21CF6B868B9}" type="slidenum">
              <a:rPr lang="en-US" smtClean="0"/>
              <a:pPr/>
              <a:t>‹#›</a:t>
            </a:fld>
            <a:endParaRPr lang="en-US" dirty="0"/>
          </a:p>
        </p:txBody>
      </p:sp>
      <p:sp>
        <p:nvSpPr>
          <p:cNvPr id="17" name="Text Placeholder 16">
            <a:extLst>
              <a:ext uri="{FF2B5EF4-FFF2-40B4-BE49-F238E27FC236}">
                <a16:creationId xmlns:a16="http://schemas.microsoft.com/office/drawing/2014/main" id="{FDCA3D07-5003-EB42-9150-4EDDA68F4231}"/>
              </a:ext>
            </a:extLst>
          </p:cNvPr>
          <p:cNvSpPr>
            <a:spLocks noGrp="1"/>
          </p:cNvSpPr>
          <p:nvPr>
            <p:ph type="body" sz="quarter" idx="13" hasCustomPrompt="1"/>
          </p:nvPr>
        </p:nvSpPr>
        <p:spPr>
          <a:xfrm>
            <a:off x="571430" y="766658"/>
            <a:ext cx="11008003" cy="321333"/>
          </a:xfrm>
          <a:ln>
            <a:noFill/>
          </a:ln>
        </p:spPr>
        <p:txBody>
          <a:bodyPr lIns="0" rIns="0">
            <a:noAutofit/>
          </a:bodyPr>
          <a:lstStyle>
            <a:lvl1pPr marL="0" indent="0">
              <a:buNone/>
              <a:defRPr sz="2200" b="0" i="0" spc="0">
                <a:solidFill>
                  <a:srgbClr val="393736"/>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Color Matching Content Slide – Subheads should be 10 words max</a:t>
            </a:r>
          </a:p>
        </p:txBody>
      </p:sp>
      <p:cxnSp>
        <p:nvCxnSpPr>
          <p:cNvPr id="8" name="Straight Connector 7">
            <a:extLst>
              <a:ext uri="{FF2B5EF4-FFF2-40B4-BE49-F238E27FC236}">
                <a16:creationId xmlns:a16="http://schemas.microsoft.com/office/drawing/2014/main" id="{6B0AE455-B15F-9747-9B00-AD3EC55EAAA5}"/>
              </a:ext>
            </a:extLst>
          </p:cNvPr>
          <p:cNvCxnSpPr>
            <a:cxnSpLocks/>
          </p:cNvCxnSpPr>
          <p:nvPr userDrawn="1"/>
        </p:nvCxnSpPr>
        <p:spPr>
          <a:xfrm>
            <a:off x="571500" y="1219200"/>
            <a:ext cx="11010900" cy="0"/>
          </a:xfrm>
          <a:prstGeom prst="line">
            <a:avLst/>
          </a:prstGeom>
          <a:ln w="25400" cap="rnd">
            <a:solidFill>
              <a:srgbClr val="CCCCCC">
                <a:alpha val="50196"/>
              </a:srgbClr>
            </a:solidFill>
            <a:round/>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C6E7EEC-CE05-6D4C-96C8-C31166857B0F}"/>
              </a:ext>
            </a:extLst>
          </p:cNvPr>
          <p:cNvPicPr>
            <a:picLocks noChangeAspect="1"/>
          </p:cNvPicPr>
          <p:nvPr userDrawn="1"/>
        </p:nvPicPr>
        <p:blipFill>
          <a:blip r:embed="rId2"/>
          <a:stretch>
            <a:fillRect/>
          </a:stretch>
        </p:blipFill>
        <p:spPr>
          <a:xfrm>
            <a:off x="430975" y="6175319"/>
            <a:ext cx="2283503" cy="630936"/>
          </a:xfrm>
          <a:prstGeom prst="rect">
            <a:avLst/>
          </a:prstGeom>
        </p:spPr>
      </p:pic>
      <p:pic>
        <p:nvPicPr>
          <p:cNvPr id="11" name="Picture 10" descr="Background pattern&#10;&#10;Description automatically generated">
            <a:extLst>
              <a:ext uri="{FF2B5EF4-FFF2-40B4-BE49-F238E27FC236}">
                <a16:creationId xmlns:a16="http://schemas.microsoft.com/office/drawing/2014/main" id="{CE875ED6-9B0B-1841-A7B8-0C4CE7662A15}"/>
              </a:ext>
            </a:extLst>
          </p:cNvPr>
          <p:cNvPicPr>
            <a:picLocks noChangeAspect="1"/>
          </p:cNvPicPr>
          <p:nvPr userDrawn="1"/>
        </p:nvPicPr>
        <p:blipFill rotWithShape="1">
          <a:blip r:embed="rId3"/>
          <a:srcRect l="-243" t="534" r="98544" b="571"/>
          <a:stretch/>
        </p:blipFill>
        <p:spPr>
          <a:xfrm>
            <a:off x="-42284" y="0"/>
            <a:ext cx="240807" cy="6858000"/>
          </a:xfrm>
          <a:prstGeom prst="rect">
            <a:avLst/>
          </a:prstGeom>
        </p:spPr>
      </p:pic>
    </p:spTree>
    <p:extLst>
      <p:ext uri="{BB962C8B-B14F-4D97-AF65-F5344CB8AC3E}">
        <p14:creationId xmlns:p14="http://schemas.microsoft.com/office/powerpoint/2010/main" val="400005665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6" userDrawn="1">
          <p15:clr>
            <a:srgbClr val="FBAE40"/>
          </p15:clr>
        </p15:guide>
        <p15:guide id="4" orient="horz" pos="4152"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3EF423-47B7-FE49-A6B8-39949EC0994F}"/>
              </a:ext>
            </a:extLst>
          </p:cNvPr>
          <p:cNvSpPr>
            <a:spLocks noGrp="1"/>
          </p:cNvSpPr>
          <p:nvPr>
            <p:ph type="body" idx="1"/>
          </p:nvPr>
        </p:nvSpPr>
        <p:spPr>
          <a:xfrm>
            <a:off x="571500" y="1825625"/>
            <a:ext cx="11010900" cy="4351338"/>
          </a:xfrm>
          <a:prstGeom prst="rect">
            <a:avLst/>
          </a:prstGeom>
        </p:spPr>
        <p:txBody>
          <a:bodyPr vert="horz" wrap="square"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A6B86EE-D393-9149-AF2A-59747D878345}"/>
              </a:ext>
            </a:extLst>
          </p:cNvPr>
          <p:cNvSpPr>
            <a:spLocks noGrp="1"/>
          </p:cNvSpPr>
          <p:nvPr>
            <p:ph type="sldNum" sz="quarter" idx="4"/>
          </p:nvPr>
        </p:nvSpPr>
        <p:spPr>
          <a:xfrm>
            <a:off x="8839200" y="6356350"/>
            <a:ext cx="2743200" cy="365125"/>
          </a:xfrm>
          <a:prstGeom prst="rect">
            <a:avLst/>
          </a:prstGeom>
        </p:spPr>
        <p:txBody>
          <a:bodyPr vert="horz" lIns="0" tIns="45720" rIns="0" bIns="45720" rtlCol="0" anchor="ctr"/>
          <a:lstStyle>
            <a:lvl1pPr algn="r">
              <a:defRPr sz="1100" b="0" i="0">
                <a:solidFill>
                  <a:schemeClr val="tx1"/>
                </a:solidFill>
                <a:latin typeface="Lato" panose="020F0502020204030203" pitchFamily="34" charset="77"/>
              </a:defRPr>
            </a:lvl1pPr>
          </a:lstStyle>
          <a:p>
            <a:fld id="{ED1A4DD5-1C1C-194E-8C6B-C21CF6B868B9}" type="slidenum">
              <a:rPr lang="en-US" smtClean="0"/>
              <a:pPr/>
              <a:t>‹#›</a:t>
            </a:fld>
            <a:endParaRPr lang="en-US" dirty="0"/>
          </a:p>
        </p:txBody>
      </p:sp>
      <p:sp>
        <p:nvSpPr>
          <p:cNvPr id="9" name="Title Placeholder 8">
            <a:extLst>
              <a:ext uri="{FF2B5EF4-FFF2-40B4-BE49-F238E27FC236}">
                <a16:creationId xmlns:a16="http://schemas.microsoft.com/office/drawing/2014/main" id="{C7055FD2-38D6-5043-92D1-367C7E21B057}"/>
              </a:ext>
            </a:extLst>
          </p:cNvPr>
          <p:cNvSpPr>
            <a:spLocks noGrp="1"/>
          </p:cNvSpPr>
          <p:nvPr>
            <p:ph type="title"/>
          </p:nvPr>
        </p:nvSpPr>
        <p:spPr>
          <a:xfrm>
            <a:off x="571498" y="365125"/>
            <a:ext cx="11010901" cy="1325563"/>
          </a:xfrm>
          <a:prstGeom prst="rect">
            <a:avLst/>
          </a:prstGeom>
        </p:spPr>
        <p:txBody>
          <a:bodyPr vert="horz" lIns="91440" tIns="45720" rIns="91440" bIns="45720" rtlCol="0" anchor="ctr">
            <a:normAutofit/>
          </a:bodyPr>
          <a:lstStyle/>
          <a:p>
            <a:r>
              <a:rPr lang="en-US" dirty="0"/>
              <a:t>Click to edit Master title style</a:t>
            </a:r>
          </a:p>
        </p:txBody>
      </p:sp>
      <p:sp>
        <p:nvSpPr>
          <p:cNvPr id="10" name="Footer Placeholder 9">
            <a:extLst>
              <a:ext uri="{FF2B5EF4-FFF2-40B4-BE49-F238E27FC236}">
                <a16:creationId xmlns:a16="http://schemas.microsoft.com/office/drawing/2014/main" id="{5F1A3E7B-BB5A-434D-978F-1F51FFA56E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rgbClr val="7F7F7F"/>
                </a:solidFill>
                <a:latin typeface="Lato" panose="020F0502020204030203" pitchFamily="34" charset="77"/>
              </a:defRPr>
            </a:lvl1pPr>
          </a:lstStyle>
          <a:p>
            <a:r>
              <a:rPr lang="en-US" dirty="0"/>
              <a:t>Privileged &amp; Confidential  |  © 2021</a:t>
            </a:r>
          </a:p>
        </p:txBody>
      </p:sp>
      <p:sp>
        <p:nvSpPr>
          <p:cNvPr id="11" name="Date Placeholder 10">
            <a:extLst>
              <a:ext uri="{FF2B5EF4-FFF2-40B4-BE49-F238E27FC236}">
                <a16:creationId xmlns:a16="http://schemas.microsoft.com/office/drawing/2014/main" id="{44B90CD6-8405-9943-9F4C-5425A4B99748}"/>
              </a:ext>
            </a:extLst>
          </p:cNvPr>
          <p:cNvSpPr>
            <a:spLocks noGrp="1"/>
          </p:cNvSpPr>
          <p:nvPr>
            <p:ph type="dt" sz="half" idx="2"/>
          </p:nvPr>
        </p:nvSpPr>
        <p:spPr>
          <a:xfrm>
            <a:off x="571498" y="6356350"/>
            <a:ext cx="2743200" cy="365125"/>
          </a:xfrm>
          <a:prstGeom prst="rect">
            <a:avLst/>
          </a:prstGeom>
        </p:spPr>
        <p:txBody>
          <a:bodyPr vert="horz" lIns="91440" tIns="45720" rIns="91440" bIns="45720" rtlCol="0" anchor="ctr"/>
          <a:lstStyle>
            <a:lvl1pPr algn="l">
              <a:defRPr sz="1200" b="0" i="0">
                <a:solidFill>
                  <a:schemeClr val="tx1"/>
                </a:solidFill>
                <a:latin typeface="Lato" panose="020F0502020204030203" pitchFamily="34" charset="77"/>
              </a:defRPr>
            </a:lvl1pPr>
          </a:lstStyle>
          <a:p>
            <a:fld id="{6008C7AE-6F0E-5942-9760-928B5C70DD84}" type="datetime4">
              <a:rPr lang="en-US" smtClean="0"/>
              <a:pPr/>
              <a:t>August 3, 2022</a:t>
            </a:fld>
            <a:endParaRPr lang="en-US" dirty="0"/>
          </a:p>
        </p:txBody>
      </p:sp>
    </p:spTree>
    <p:extLst>
      <p:ext uri="{BB962C8B-B14F-4D97-AF65-F5344CB8AC3E}">
        <p14:creationId xmlns:p14="http://schemas.microsoft.com/office/powerpoint/2010/main" val="29836252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95" r:id="rId3"/>
    <p:sldLayoutId id="2147483729" r:id="rId4"/>
    <p:sldLayoutId id="2147483688" r:id="rId5"/>
    <p:sldLayoutId id="2147483728" r:id="rId6"/>
    <p:sldLayoutId id="2147483707" r:id="rId7"/>
    <p:sldLayoutId id="2147483730" r:id="rId8"/>
    <p:sldLayoutId id="2147483697" r:id="rId9"/>
    <p:sldLayoutId id="2147483747" r:id="rId10"/>
    <p:sldLayoutId id="2147483748" r:id="rId11"/>
    <p:sldLayoutId id="2147483720" r:id="rId12"/>
    <p:sldLayoutId id="2147483726" r:id="rId13"/>
    <p:sldLayoutId id="2147483727" r:id="rId14"/>
    <p:sldLayoutId id="2147483700" r:id="rId15"/>
    <p:sldLayoutId id="2147483737" r:id="rId16"/>
    <p:sldLayoutId id="2147483706" r:id="rId17"/>
    <p:sldLayoutId id="2147483738" r:id="rId18"/>
    <p:sldLayoutId id="2147483721" r:id="rId19"/>
    <p:sldLayoutId id="2147483749" r:id="rId20"/>
    <p:sldLayoutId id="2147483750" r:id="rId21"/>
    <p:sldLayoutId id="2147483701" r:id="rId22"/>
    <p:sldLayoutId id="2147483739" r:id="rId23"/>
    <p:sldLayoutId id="2147483740" r:id="rId24"/>
    <p:sldLayoutId id="2147483702" r:id="rId25"/>
    <p:sldLayoutId id="2147483735" r:id="rId26"/>
    <p:sldLayoutId id="2147483705" r:id="rId27"/>
    <p:sldLayoutId id="2147483736" r:id="rId28"/>
    <p:sldLayoutId id="2147483722" r:id="rId29"/>
    <p:sldLayoutId id="2147483751" r:id="rId30"/>
    <p:sldLayoutId id="2147483752" r:id="rId31"/>
    <p:sldLayoutId id="2147483703" r:id="rId32"/>
    <p:sldLayoutId id="2147483741" r:id="rId33"/>
    <p:sldLayoutId id="2147483742" r:id="rId34"/>
    <p:sldLayoutId id="2147483689" r:id="rId35"/>
    <p:sldLayoutId id="2147483734" r:id="rId36"/>
    <p:sldLayoutId id="2147483704" r:id="rId37"/>
    <p:sldLayoutId id="2147483733" r:id="rId38"/>
    <p:sldLayoutId id="2147483696" r:id="rId39"/>
    <p:sldLayoutId id="2147483753" r:id="rId40"/>
    <p:sldLayoutId id="2147483754" r:id="rId41"/>
    <p:sldLayoutId id="2147483723" r:id="rId42"/>
    <p:sldLayoutId id="2147483743" r:id="rId43"/>
    <p:sldLayoutId id="2147483744" r:id="rId44"/>
    <p:sldLayoutId id="2147483698" r:id="rId45"/>
    <p:sldLayoutId id="2147483731" r:id="rId46"/>
    <p:sldLayoutId id="2147483690" r:id="rId47"/>
    <p:sldLayoutId id="2147483732" r:id="rId48"/>
    <p:sldLayoutId id="2147483699" r:id="rId49"/>
    <p:sldLayoutId id="2147483755" r:id="rId50"/>
    <p:sldLayoutId id="2147483756" r:id="rId51"/>
    <p:sldLayoutId id="2147483724" r:id="rId52"/>
    <p:sldLayoutId id="2147483745" r:id="rId53"/>
    <p:sldLayoutId id="2147483746" r:id="rId54"/>
    <p:sldLayoutId id="2147483708" r:id="rId55"/>
    <p:sldLayoutId id="2147483709" r:id="rId56"/>
    <p:sldLayoutId id="2147483757" r:id="rId57"/>
  </p:sldLayoutIdLst>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4000" b="0" i="0" kern="1200">
          <a:solidFill>
            <a:schemeClr val="tx1"/>
          </a:solidFill>
          <a:latin typeface="Lato Black" panose="020F0502020204030203" pitchFamily="34" charset="77"/>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0" i="0" kern="1200">
          <a:solidFill>
            <a:schemeClr val="tx2"/>
          </a:solidFill>
          <a:latin typeface="Lato" panose="020F05020202040302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2"/>
          </a:solidFill>
          <a:latin typeface="Lato" panose="020F0502020204030203" pitchFamily="34"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2"/>
          </a:solidFill>
          <a:latin typeface="Lato" panose="020F05020202040302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2"/>
          </a:solidFill>
          <a:latin typeface="Lato" panose="020F05020202040302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2"/>
          </a:solidFill>
          <a:latin typeface="Lato" panose="020F050202020403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orient="horz" pos="3888" userDrawn="1">
          <p15:clr>
            <a:srgbClr val="F26B43"/>
          </p15:clr>
        </p15:guide>
        <p15:guide id="5" pos="7296" userDrawn="1">
          <p15:clr>
            <a:srgbClr val="F26B43"/>
          </p15:clr>
        </p15:guide>
        <p15:guide id="6" pos="1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3D_EC3CE96A.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45_D5890E47.xml"/><Relationship Id="rId1" Type="http://schemas.openxmlformats.org/officeDocument/2006/relationships/slideLayout" Target="../slideLayouts/slideLayout5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9.xml"/><Relationship Id="rId1" Type="http://schemas.openxmlformats.org/officeDocument/2006/relationships/tags" Target="../tags/tag1.xml"/><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9.xml"/><Relationship Id="rId1" Type="http://schemas.openxmlformats.org/officeDocument/2006/relationships/tags" Target="../tags/tag2.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BrightMACM@brighthealthcare.com" TargetMode="External"/><Relationship Id="rId1" Type="http://schemas.openxmlformats.org/officeDocument/2006/relationships/slideLayout" Target="../slideLayouts/slideLayout52.xml"/><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52.xml"/><Relationship Id="rId5" Type="http://schemas.openxmlformats.org/officeDocument/2006/relationships/image" Target="../media/image39.sv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hyperlink" Target="mailto:BrightMACM@brighthealthcare.com" TargetMode="External"/><Relationship Id="rId2" Type="http://schemas.microsoft.com/office/2018/10/relationships/comments" Target="../comments/modernComment_AF8_C1CCD1B1.xml"/><Relationship Id="rId1" Type="http://schemas.openxmlformats.org/officeDocument/2006/relationships/slideLayout" Target="../slideLayouts/slideLayout52.xml"/><Relationship Id="rId5" Type="http://schemas.openxmlformats.org/officeDocument/2006/relationships/image" Target="../media/image41.sv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hyperlink" Target="https://forms.office.com/Pages/ResponsePage.aspx?id=12ZZVuIrsUeKfWgcoaj5JX21qd7_AN9AsHvIoSdVUJJUM0tKNFg1SUtIN0wzOVlQRjI3OU5RQTRYVy4u" TargetMode="External"/><Relationship Id="rId2" Type="http://schemas.microsoft.com/office/2018/10/relationships/comments" Target="../comments/modernComment_2962_74BCB098.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hyperlink" Target="https://bndhmo.com/providers/provider-compliance-training" TargetMode="Externa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hyperlink" Target="https://www.cms.gov/Medicare/Health-Plans/SpecialNeedsPlans" TargetMode="External"/><Relationship Id="rId2" Type="http://schemas.openxmlformats.org/officeDocument/2006/relationships/hyperlink" Target="https://snpmoc.ncqa.org/about-the-program/" TargetMode="External"/><Relationship Id="rId1" Type="http://schemas.openxmlformats.org/officeDocument/2006/relationships/slideLayout" Target="../slideLayouts/slideLayout52.xml"/><Relationship Id="rId4" Type="http://schemas.openxmlformats.org/officeDocument/2006/relationships/hyperlink" Target="mailto:BrightMACM@brighthealthcare.co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cms.gov/Medicare/Health-Plans/SpecialNeedsPlans" TargetMode="External"/><Relationship Id="rId2" Type="http://schemas.openxmlformats.org/officeDocument/2006/relationships/hyperlink" Target="https://snpmoc.ncqa.org/about-the-program/" TargetMode="External"/><Relationship Id="rId1" Type="http://schemas.openxmlformats.org/officeDocument/2006/relationships/slideLayout" Target="../slideLayouts/slideLayout52.xml"/><Relationship Id="rId4" Type="http://schemas.openxmlformats.org/officeDocument/2006/relationships/hyperlink" Target="http://www.bnd.hmo.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8" Type="http://schemas.openxmlformats.org/officeDocument/2006/relationships/hyperlink" Target="https://www.healthfirstcolorado.com/benefits-services/?tab=member-handbook" TargetMode="External"/><Relationship Id="rId13" Type="http://schemas.openxmlformats.org/officeDocument/2006/relationships/hyperlink" Target="https://www.healthfirstcolorado.com/frequently-asked-questions/health-first-colorado-pharmacy-benefits/" TargetMode="External"/><Relationship Id="rId3" Type="http://schemas.openxmlformats.org/officeDocument/2006/relationships/hyperlink" Target="https://www.healthfirstcolorado.com/get-help/" TargetMode="External"/><Relationship Id="rId7" Type="http://schemas.openxmlformats.org/officeDocument/2006/relationships/hyperlink" Target="https://hcpf.colorado.gov/medicaid-pharmacy-benefits" TargetMode="External"/><Relationship Id="rId12" Type="http://schemas.openxmlformats.org/officeDocument/2006/relationships/hyperlink" Target="https://www.healthfirstcolorado.com/frequently-asked-questions/" TargetMode="External"/><Relationship Id="rId2" Type="http://schemas.openxmlformats.org/officeDocument/2006/relationships/hyperlink" Target="https://www.healthfirstcolorado.com/" TargetMode="External"/><Relationship Id="rId1" Type="http://schemas.openxmlformats.org/officeDocument/2006/relationships/slideLayout" Target="../slideLayouts/slideLayout52.xml"/><Relationship Id="rId6" Type="http://schemas.openxmlformats.org/officeDocument/2006/relationships/hyperlink" Target="https://www.healthfirstcolorado.com/benefits-services/" TargetMode="External"/><Relationship Id="rId11" Type="http://schemas.openxmlformats.org/officeDocument/2006/relationships/hyperlink" Target="https://hcpf.colorado.gov/member-faqs" TargetMode="External"/><Relationship Id="rId5" Type="http://schemas.openxmlformats.org/officeDocument/2006/relationships/hyperlink" Target="https://www.healthfirstcolorado.com/benefits-services/?tab=nurse-advice-line" TargetMode="External"/><Relationship Id="rId10" Type="http://schemas.openxmlformats.org/officeDocument/2006/relationships/hyperlink" Target="https://hcpf.colorado.gov/medicare-savings-programs-msp" TargetMode="External"/><Relationship Id="rId4" Type="http://schemas.openxmlformats.org/officeDocument/2006/relationships/hyperlink" Target="https://hcpf.colorado.gov/contact-hcpf#Member-Contacts-Anchor-1" TargetMode="External"/><Relationship Id="rId9" Type="http://schemas.openxmlformats.org/officeDocument/2006/relationships/hyperlink" Target="https://www.healthfirstcolorado.com/find-doctors/" TargetMode="External"/><Relationship Id="rId14" Type="http://schemas.openxmlformats.org/officeDocument/2006/relationships/hyperlink" Target="https://hcpf.colorado.gov/long-term-services-and-supports-programs#Waiver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health.ny.gov/health_care/medicaid/ldss.htm" TargetMode="External"/><Relationship Id="rId2" Type="http://schemas.openxmlformats.org/officeDocument/2006/relationships/hyperlink" Target="https://www.health.ny.gov/health_care/medicaid/program/contact.htm" TargetMode="External"/><Relationship Id="rId1" Type="http://schemas.openxmlformats.org/officeDocument/2006/relationships/slideLayout" Target="../slideLayouts/slideLayout52.xml"/><Relationship Id="rId6" Type="http://schemas.openxmlformats.org/officeDocument/2006/relationships/hyperlink" Target="https://pndslookup.health.ny.gov/" TargetMode="External"/><Relationship Id="rId5" Type="http://schemas.openxmlformats.org/officeDocument/2006/relationships/hyperlink" Target="https://www.health.ny.gov/health_care/managed_care/mltc/index.htm" TargetMode="External"/><Relationship Id="rId4" Type="http://schemas.openxmlformats.org/officeDocument/2006/relationships/hyperlink" Target="https://www.health.ny.gov/health_care/medicai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cdph.ca.gov/" TargetMode="External"/><Relationship Id="rId2" Type="http://schemas.openxmlformats.org/officeDocument/2006/relationships/hyperlink" Target="CAP%20findings" TargetMode="External"/><Relationship Id="rId1" Type="http://schemas.openxmlformats.org/officeDocument/2006/relationships/slideLayout" Target="../slideLayouts/slideLayout52.xml"/><Relationship Id="rId4" Type="http://schemas.openxmlformats.org/officeDocument/2006/relationships/hyperlink" Target="https://www.medi-cal.ca.gov/"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3B_D9753761.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0C9D-204B-0F45-946B-A11F6A184C96}"/>
              </a:ext>
            </a:extLst>
          </p:cNvPr>
          <p:cNvSpPr>
            <a:spLocks noGrp="1"/>
          </p:cNvSpPr>
          <p:nvPr>
            <p:ph type="ctrTitle"/>
          </p:nvPr>
        </p:nvSpPr>
        <p:spPr>
          <a:xfrm>
            <a:off x="589267" y="3219860"/>
            <a:ext cx="10454553" cy="597616"/>
          </a:xfrm>
        </p:spPr>
        <p:txBody>
          <a:bodyPr/>
          <a:lstStyle/>
          <a:p>
            <a:r>
              <a:rPr lang="en-US" sz="4000" dirty="0"/>
              <a:t>Medicare Advantage Special Needs Plans (SNP) Model of Care Training</a:t>
            </a:r>
          </a:p>
        </p:txBody>
      </p:sp>
      <p:sp>
        <p:nvSpPr>
          <p:cNvPr id="4" name="Date Placeholder 93">
            <a:extLst>
              <a:ext uri="{FF2B5EF4-FFF2-40B4-BE49-F238E27FC236}">
                <a16:creationId xmlns:a16="http://schemas.microsoft.com/office/drawing/2014/main" id="{F8A58E41-78B2-405E-BB48-C2530D319F87}"/>
              </a:ext>
            </a:extLst>
          </p:cNvPr>
          <p:cNvSpPr txBox="1">
            <a:spLocks/>
          </p:cNvSpPr>
          <p:nvPr/>
        </p:nvSpPr>
        <p:spPr>
          <a:xfrm>
            <a:off x="793374" y="5847439"/>
            <a:ext cx="41144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Heavy" panose="020B0603020102020204" pitchFamily="34" charset="0"/>
              </a:rPr>
              <a:t>CY 2022</a:t>
            </a:r>
          </a:p>
        </p:txBody>
      </p:sp>
    </p:spTree>
    <p:extLst>
      <p:ext uri="{BB962C8B-B14F-4D97-AF65-F5344CB8AC3E}">
        <p14:creationId xmlns:p14="http://schemas.microsoft.com/office/powerpoint/2010/main" val="213457865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CFD131-828F-4D8A-803B-E1201903778D}"/>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DEB3D64C-2FB0-4126-9228-AC2F401E6496}"/>
              </a:ext>
            </a:extLst>
          </p:cNvPr>
          <p:cNvSpPr>
            <a:spLocks noGrp="1"/>
          </p:cNvSpPr>
          <p:nvPr>
            <p:ph type="sldNum" sz="quarter" idx="12"/>
          </p:nvPr>
        </p:nvSpPr>
        <p:spPr/>
        <p:txBody>
          <a:bodyPr/>
          <a:lstStyle/>
          <a:p>
            <a:fld id="{ED1A4DD5-1C1C-194E-8C6B-C21CF6B868B9}" type="slidenum">
              <a:rPr lang="en-US" smtClean="0"/>
              <a:pPr/>
              <a:t>10</a:t>
            </a:fld>
            <a:endParaRPr lang="en-US" dirty="0"/>
          </a:p>
        </p:txBody>
      </p:sp>
      <p:sp>
        <p:nvSpPr>
          <p:cNvPr id="4" name="Title 3">
            <a:extLst>
              <a:ext uri="{FF2B5EF4-FFF2-40B4-BE49-F238E27FC236}">
                <a16:creationId xmlns:a16="http://schemas.microsoft.com/office/drawing/2014/main" id="{94723A8E-1E50-43C1-A17B-060F9E84244D}"/>
              </a:ext>
            </a:extLst>
          </p:cNvPr>
          <p:cNvSpPr>
            <a:spLocks noGrp="1"/>
          </p:cNvSpPr>
          <p:nvPr>
            <p:ph type="title"/>
          </p:nvPr>
        </p:nvSpPr>
        <p:spPr>
          <a:xfrm>
            <a:off x="571499" y="342901"/>
            <a:ext cx="10667631" cy="457464"/>
          </a:xfrm>
        </p:spPr>
        <p:txBody>
          <a:bodyPr/>
          <a:lstStyle/>
          <a:p>
            <a:r>
              <a:rPr lang="en-US" dirty="0"/>
              <a:t>CY 2022 D-SNPs: Medicaid Eligibility Requirements</a:t>
            </a:r>
          </a:p>
        </p:txBody>
      </p:sp>
      <p:sp>
        <p:nvSpPr>
          <p:cNvPr id="5" name="Content Placeholder 4">
            <a:extLst>
              <a:ext uri="{FF2B5EF4-FFF2-40B4-BE49-F238E27FC236}">
                <a16:creationId xmlns:a16="http://schemas.microsoft.com/office/drawing/2014/main" id="{870CCCCA-4D5F-4D4B-BC63-B5F838E5AC9E}"/>
              </a:ext>
            </a:extLst>
          </p:cNvPr>
          <p:cNvSpPr>
            <a:spLocks noGrp="1"/>
          </p:cNvSpPr>
          <p:nvPr>
            <p:ph idx="1"/>
          </p:nvPr>
        </p:nvSpPr>
        <p:spPr/>
        <p:txBody>
          <a:bodyPr/>
          <a:lstStyle/>
          <a:p>
            <a:pPr>
              <a:spcAft>
                <a:spcPts val="600"/>
              </a:spcAft>
            </a:pPr>
            <a:r>
              <a:rPr lang="en-US" dirty="0">
                <a:latin typeface="Lato" panose="020F0502020204030203" pitchFamily="34" charset="0"/>
                <a:ea typeface="Lato" panose="020F0502020204030203" pitchFamily="34" charset="0"/>
                <a:cs typeface="Lato" panose="020F0502020204030203" pitchFamily="34" charset="0"/>
              </a:rPr>
              <a:t>To enroll in a D-SNP, must be eligible for both Medicare </a:t>
            </a:r>
            <a:r>
              <a:rPr lang="en-US" b="1" u="sng" dirty="0">
                <a:latin typeface="Lato" panose="020F0502020204030203" pitchFamily="34" charset="0"/>
                <a:ea typeface="Lato" panose="020F0502020204030203" pitchFamily="34" charset="0"/>
                <a:cs typeface="Lato" panose="020F0502020204030203" pitchFamily="34" charset="0"/>
              </a:rPr>
              <a:t>and</a:t>
            </a:r>
            <a:r>
              <a:rPr lang="en-US" dirty="0">
                <a:latin typeface="Lato" panose="020F0502020204030203" pitchFamily="34" charset="0"/>
                <a:ea typeface="Lato" panose="020F0502020204030203" pitchFamily="34" charset="0"/>
                <a:cs typeface="Lato" panose="020F0502020204030203" pitchFamily="34" charset="0"/>
              </a:rPr>
              <a:t> Medicaid. The D-SNP chooses the eligible types of Medicaid coverage.</a:t>
            </a:r>
          </a:p>
          <a:p>
            <a:pPr lvl="0">
              <a:spcAft>
                <a:spcPts val="600"/>
              </a:spcAft>
            </a:pPr>
            <a:r>
              <a:rPr lang="en-US" dirty="0"/>
              <a:t>Bright HealthCare NY and CO D-SNPs are open to Medicare beneficiaries whose Medicaid coverage is:</a:t>
            </a:r>
          </a:p>
          <a:p>
            <a:pPr lvl="1">
              <a:spcAft>
                <a:spcPts val="300"/>
              </a:spcAft>
            </a:pPr>
            <a:r>
              <a:rPr lang="en-US" sz="2000" dirty="0"/>
              <a:t>Qualified Medicare Beneficiary (QMB); or </a:t>
            </a:r>
          </a:p>
          <a:p>
            <a:pPr lvl="1">
              <a:spcAft>
                <a:spcPts val="300"/>
              </a:spcAft>
            </a:pPr>
            <a:r>
              <a:rPr lang="en-US" sz="2000" dirty="0"/>
              <a:t>Qualified Medicare Beneficiary Plus (QMB-Plus); or</a:t>
            </a:r>
          </a:p>
          <a:p>
            <a:pPr lvl="1">
              <a:spcAft>
                <a:spcPts val="600"/>
              </a:spcAft>
            </a:pPr>
            <a:r>
              <a:rPr lang="en-US" sz="2000" dirty="0"/>
              <a:t>Full Medicaid Only (Other Full Benefit Dual Eligible or FBDE)</a:t>
            </a:r>
          </a:p>
          <a:p>
            <a:pPr>
              <a:spcAft>
                <a:spcPts val="600"/>
              </a:spcAft>
            </a:pPr>
            <a:r>
              <a:rPr lang="en-US" sz="2000" dirty="0"/>
              <a:t>CA Only – requires Medicaid coverage </a:t>
            </a:r>
          </a:p>
          <a:p>
            <a:pPr marL="457200" lvl="1" indent="0">
              <a:spcAft>
                <a:spcPts val="600"/>
              </a:spcAft>
              <a:buNone/>
            </a:pPr>
            <a:endParaRPr lang="en-US" sz="2000" dirty="0">
              <a:highlight>
                <a:srgbClr val="FFFF00"/>
              </a:highlight>
            </a:endParaRPr>
          </a:p>
          <a:p>
            <a:pPr>
              <a:spcAft>
                <a:spcPts val="600"/>
              </a:spcAft>
            </a:pPr>
            <a:r>
              <a:rPr lang="en-US" dirty="0">
                <a:latin typeface="Lato" panose="020F0502020204030203" pitchFamily="34" charset="0"/>
                <a:ea typeface="Lato" panose="020F0502020204030203" pitchFamily="34" charset="0"/>
                <a:cs typeface="Lato" panose="020F0502020204030203" pitchFamily="34" charset="0"/>
              </a:rPr>
              <a:t>Bright Health must verify a member’s Medicaid eligibility </a:t>
            </a:r>
            <a:r>
              <a:rPr lang="en-US" b="1" u="sng" dirty="0">
                <a:latin typeface="Lato" panose="020F0502020204030203" pitchFamily="34" charset="0"/>
                <a:ea typeface="Lato" panose="020F0502020204030203" pitchFamily="34" charset="0"/>
                <a:cs typeface="Lato" panose="020F0502020204030203" pitchFamily="34" charset="0"/>
              </a:rPr>
              <a:t>before</a:t>
            </a:r>
            <a:r>
              <a:rPr lang="en-US" dirty="0">
                <a:latin typeface="Lato" panose="020F0502020204030203" pitchFamily="34" charset="0"/>
                <a:ea typeface="Lato" panose="020F0502020204030203" pitchFamily="34" charset="0"/>
                <a:cs typeface="Lato" panose="020F0502020204030203" pitchFamily="34" charset="0"/>
              </a:rPr>
              <a:t> processing the enrollment and on a monthly basis thereafter</a:t>
            </a:r>
          </a:p>
        </p:txBody>
      </p:sp>
    </p:spTree>
    <p:extLst>
      <p:ext uri="{BB962C8B-B14F-4D97-AF65-F5344CB8AC3E}">
        <p14:creationId xmlns:p14="http://schemas.microsoft.com/office/powerpoint/2010/main" val="396341489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C811CF-01A3-45CD-8FDF-1A827394ADCC}"/>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04EE9316-21AD-495D-82E6-58251E026098}"/>
              </a:ext>
            </a:extLst>
          </p:cNvPr>
          <p:cNvSpPr>
            <a:spLocks noGrp="1"/>
          </p:cNvSpPr>
          <p:nvPr>
            <p:ph type="sldNum" sz="quarter" idx="12"/>
          </p:nvPr>
        </p:nvSpPr>
        <p:spPr/>
        <p:txBody>
          <a:bodyPr/>
          <a:lstStyle/>
          <a:p>
            <a:fld id="{ED1A4DD5-1C1C-194E-8C6B-C21CF6B868B9}" type="slidenum">
              <a:rPr lang="en-US" smtClean="0"/>
              <a:pPr/>
              <a:t>11</a:t>
            </a:fld>
            <a:endParaRPr lang="en-US" dirty="0"/>
          </a:p>
        </p:txBody>
      </p:sp>
      <p:sp>
        <p:nvSpPr>
          <p:cNvPr id="4" name="Title 3">
            <a:extLst>
              <a:ext uri="{FF2B5EF4-FFF2-40B4-BE49-F238E27FC236}">
                <a16:creationId xmlns:a16="http://schemas.microsoft.com/office/drawing/2014/main" id="{B8E89475-3082-4D25-AE86-95BDC7CBC800}"/>
              </a:ext>
            </a:extLst>
          </p:cNvPr>
          <p:cNvSpPr>
            <a:spLocks noGrp="1"/>
          </p:cNvSpPr>
          <p:nvPr>
            <p:ph type="title"/>
          </p:nvPr>
        </p:nvSpPr>
        <p:spPr>
          <a:xfrm>
            <a:off x="571500" y="342901"/>
            <a:ext cx="9344857" cy="457464"/>
          </a:xfrm>
        </p:spPr>
        <p:txBody>
          <a:bodyPr/>
          <a:lstStyle/>
          <a:p>
            <a:r>
              <a:rPr lang="en-US" dirty="0"/>
              <a:t>CY 2022 D-SNPs: Medicaid Eligibility Requirements</a:t>
            </a:r>
          </a:p>
        </p:txBody>
      </p:sp>
      <p:sp>
        <p:nvSpPr>
          <p:cNvPr id="5" name="Content Placeholder 4">
            <a:extLst>
              <a:ext uri="{FF2B5EF4-FFF2-40B4-BE49-F238E27FC236}">
                <a16:creationId xmlns:a16="http://schemas.microsoft.com/office/drawing/2014/main" id="{163A0870-F4A8-4338-95B1-11AA139EDC14}"/>
              </a:ext>
            </a:extLst>
          </p:cNvPr>
          <p:cNvSpPr>
            <a:spLocks noGrp="1"/>
          </p:cNvSpPr>
          <p:nvPr>
            <p:ph idx="1"/>
          </p:nvPr>
        </p:nvSpPr>
        <p:spPr>
          <a:xfrm>
            <a:off x="571500" y="1088190"/>
            <a:ext cx="9966294" cy="1481829"/>
          </a:xfrm>
        </p:spPr>
        <p:txBody>
          <a:bodyPr/>
          <a:lstStyle/>
          <a:p>
            <a:r>
              <a:rPr lang="en-US" sz="1600" dirty="0"/>
              <a:t>A member’s Medicaid coverage tells you the type of Medicaid benefits or assistance they receive </a:t>
            </a:r>
          </a:p>
          <a:p>
            <a:r>
              <a:rPr lang="en-US" sz="1600" dirty="0">
                <a:latin typeface="Lato" panose="020F0502020204030203" pitchFamily="34" charset="0"/>
                <a:ea typeface="Lato" panose="020F0502020204030203" pitchFamily="34" charset="0"/>
                <a:cs typeface="Lato" panose="020F0502020204030203" pitchFamily="34" charset="0"/>
              </a:rPr>
              <a:t>Bright HealthCare D-SNPs only enroll beneficiaries with QMB, QMB+ or Full Medicaid Only coverage</a:t>
            </a:r>
          </a:p>
          <a:p>
            <a:r>
              <a:rPr lang="en-US" sz="1600" dirty="0">
                <a:latin typeface="Lato" panose="020F0502020204030203" pitchFamily="34" charset="0"/>
                <a:ea typeface="Lato" panose="020F0502020204030203" pitchFamily="34" charset="0"/>
                <a:cs typeface="Lato" panose="020F0502020204030203" pitchFamily="34" charset="0"/>
              </a:rPr>
              <a:t>Bright HealthCare is responsible for covering </a:t>
            </a:r>
            <a:r>
              <a:rPr lang="en-US" sz="1600" b="1" u="sng" dirty="0">
                <a:latin typeface="Lato" panose="020F0502020204030203" pitchFamily="34" charset="0"/>
                <a:ea typeface="Lato" panose="020F0502020204030203" pitchFamily="34" charset="0"/>
                <a:cs typeface="Lato" panose="020F0502020204030203" pitchFamily="34" charset="0"/>
              </a:rPr>
              <a:t>Medicare</a:t>
            </a:r>
            <a:r>
              <a:rPr lang="en-US" sz="1600" b="1" dirty="0">
                <a:latin typeface="Lato" panose="020F0502020204030203" pitchFamily="34" charset="0"/>
                <a:ea typeface="Lato" panose="020F0502020204030203" pitchFamily="34" charset="0"/>
                <a:cs typeface="Lato" panose="020F0502020204030203" pitchFamily="34" charset="0"/>
              </a:rPr>
              <a:t> </a:t>
            </a:r>
            <a:r>
              <a:rPr lang="en-US" sz="1600" dirty="0">
                <a:latin typeface="Lato" panose="020F0502020204030203" pitchFamily="34" charset="0"/>
                <a:ea typeface="Lato" panose="020F0502020204030203" pitchFamily="34" charset="0"/>
                <a:cs typeface="Lato" panose="020F0502020204030203" pitchFamily="34" charset="0"/>
              </a:rPr>
              <a:t>covered services and supplemental benefits offered under the D-SNP. Members receive their </a:t>
            </a:r>
            <a:r>
              <a:rPr lang="en-US" sz="1600" b="1" u="sng" dirty="0">
                <a:latin typeface="Lato" panose="020F0502020204030203" pitchFamily="34" charset="0"/>
                <a:ea typeface="Lato" panose="020F0502020204030203" pitchFamily="34" charset="0"/>
                <a:cs typeface="Lato" panose="020F0502020204030203" pitchFamily="34" charset="0"/>
              </a:rPr>
              <a:t>Medicaid</a:t>
            </a:r>
            <a:r>
              <a:rPr lang="en-US" sz="1600" dirty="0">
                <a:latin typeface="Lato" panose="020F0502020204030203" pitchFamily="34" charset="0"/>
                <a:ea typeface="Lato" panose="020F0502020204030203" pitchFamily="34" charset="0"/>
                <a:cs typeface="Lato" panose="020F0502020204030203" pitchFamily="34" charset="0"/>
              </a:rPr>
              <a:t> coverage through a Medicaid managed care plan and/or Medicaid fee-for-service.</a:t>
            </a:r>
          </a:p>
          <a:p>
            <a:pPr marL="0" indent="0">
              <a:buNone/>
            </a:pPr>
            <a:endParaRPr lang="en-US" sz="2400" dirty="0"/>
          </a:p>
          <a:p>
            <a:pPr marL="0" indent="0">
              <a:buNone/>
            </a:pPr>
            <a:endParaRPr lang="en-US" sz="2400" dirty="0"/>
          </a:p>
          <a:p>
            <a:endParaRPr lang="en-US" dirty="0"/>
          </a:p>
        </p:txBody>
      </p:sp>
      <p:graphicFrame>
        <p:nvGraphicFramePr>
          <p:cNvPr id="6" name="Diagram 5">
            <a:extLst>
              <a:ext uri="{FF2B5EF4-FFF2-40B4-BE49-F238E27FC236}">
                <a16:creationId xmlns:a16="http://schemas.microsoft.com/office/drawing/2014/main" id="{37029CD2-6205-47E4-ACED-4D72C3FC6D25}"/>
              </a:ext>
            </a:extLst>
          </p:cNvPr>
          <p:cNvGraphicFramePr/>
          <p:nvPr>
            <p:extLst>
              <p:ext uri="{D42A27DB-BD31-4B8C-83A1-F6EECF244321}">
                <p14:modId xmlns:p14="http://schemas.microsoft.com/office/powerpoint/2010/main" val="1014842324"/>
              </p:ext>
            </p:extLst>
          </p:nvPr>
        </p:nvGraphicFramePr>
        <p:xfrm>
          <a:off x="809039" y="2709625"/>
          <a:ext cx="7109842" cy="3251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4DA3C1D5-40B9-4108-A2A5-5BBDF1C34401}"/>
              </a:ext>
            </a:extLst>
          </p:cNvPr>
          <p:cNvSpPr txBox="1"/>
          <p:nvPr/>
        </p:nvSpPr>
        <p:spPr>
          <a:xfrm>
            <a:off x="8720832" y="3203624"/>
            <a:ext cx="2861568" cy="1384995"/>
          </a:xfrm>
          <a:prstGeom prst="rect">
            <a:avLst/>
          </a:prstGeom>
          <a:noFill/>
          <a:ln>
            <a:solidFill>
              <a:schemeClr val="tx1"/>
            </a:solidFill>
          </a:ln>
        </p:spPr>
        <p:txBody>
          <a:bodyPr wrap="square" rtlCol="0">
            <a:spAutoFit/>
          </a:bodyPr>
          <a:lstStyle/>
          <a:p>
            <a:r>
              <a:rPr lang="en-US" sz="1200" i="1" dirty="0">
                <a:latin typeface="Lato" panose="020F0502020204030203" pitchFamily="34" charset="0"/>
                <a:ea typeface="Lato" panose="020F0502020204030203" pitchFamily="34" charset="0"/>
                <a:cs typeface="Lato" panose="020F0502020204030203" pitchFamily="34" charset="0"/>
              </a:rPr>
              <a:t>*Providers </a:t>
            </a:r>
            <a:r>
              <a:rPr lang="en-US" sz="1200" i="1" u="sng" dirty="0">
                <a:latin typeface="Lato" panose="020F0502020204030203" pitchFamily="34" charset="0"/>
                <a:ea typeface="Lato" panose="020F0502020204030203" pitchFamily="34" charset="0"/>
                <a:cs typeface="Lato" panose="020F0502020204030203" pitchFamily="34" charset="0"/>
              </a:rPr>
              <a:t>may never </a:t>
            </a:r>
            <a:r>
              <a:rPr lang="en-US" sz="1200" i="1" dirty="0">
                <a:latin typeface="Lato" panose="020F0502020204030203" pitchFamily="34" charset="0"/>
                <a:ea typeface="Lato" panose="020F0502020204030203" pitchFamily="34" charset="0"/>
                <a:cs typeface="Lato" panose="020F0502020204030203" pitchFamily="34" charset="0"/>
              </a:rPr>
              <a:t>collect Medicare cost-sharing for Parts A and B services from D-SNP members with QMB status. Federal law exempts QMB members from Medicare cost-sharing liability &amp; forbids Medicare providers from billing members for such.</a:t>
            </a:r>
            <a:endParaRPr lang="en-US" sz="1200" i="1" dirty="0"/>
          </a:p>
        </p:txBody>
      </p:sp>
      <p:sp>
        <p:nvSpPr>
          <p:cNvPr id="8" name="Right Brace 7">
            <a:extLst>
              <a:ext uri="{FF2B5EF4-FFF2-40B4-BE49-F238E27FC236}">
                <a16:creationId xmlns:a16="http://schemas.microsoft.com/office/drawing/2014/main" id="{756445E3-9482-4B88-9928-72362E5C34F2}"/>
              </a:ext>
            </a:extLst>
          </p:cNvPr>
          <p:cNvSpPr/>
          <p:nvPr/>
        </p:nvSpPr>
        <p:spPr>
          <a:xfrm>
            <a:off x="8146742" y="3285923"/>
            <a:ext cx="346229" cy="11085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5929265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5403AD-1D04-4CDB-B794-B3B296ADF639}"/>
              </a:ext>
            </a:extLst>
          </p:cNvPr>
          <p:cNvSpPr>
            <a:spLocks noGrp="1"/>
          </p:cNvSpPr>
          <p:nvPr>
            <p:ph type="ftr" sz="quarter" idx="11"/>
          </p:nvPr>
        </p:nvSpPr>
        <p:spPr/>
        <p:txBody>
          <a:bodyPr/>
          <a:lstStyle/>
          <a:p>
            <a:r>
              <a:rPr lang="en-US"/>
              <a:t>Privileged &amp; Confidential  |  © 2021</a:t>
            </a:r>
            <a:endParaRPr lang="en-US" dirty="0"/>
          </a:p>
        </p:txBody>
      </p:sp>
      <p:sp>
        <p:nvSpPr>
          <p:cNvPr id="3" name="Slide Number Placeholder 2">
            <a:extLst>
              <a:ext uri="{FF2B5EF4-FFF2-40B4-BE49-F238E27FC236}">
                <a16:creationId xmlns:a16="http://schemas.microsoft.com/office/drawing/2014/main" id="{722A5E60-FAE0-467A-82E7-5F8ADE5C6551}"/>
              </a:ext>
            </a:extLst>
          </p:cNvPr>
          <p:cNvSpPr>
            <a:spLocks noGrp="1"/>
          </p:cNvSpPr>
          <p:nvPr>
            <p:ph type="sldNum" sz="quarter" idx="12"/>
          </p:nvPr>
        </p:nvSpPr>
        <p:spPr/>
        <p:txBody>
          <a:bodyPr/>
          <a:lstStyle/>
          <a:p>
            <a:fld id="{ED1A4DD5-1C1C-194E-8C6B-C21CF6B868B9}" type="slidenum">
              <a:rPr lang="en-US" smtClean="0"/>
              <a:pPr/>
              <a:t>12</a:t>
            </a:fld>
            <a:endParaRPr lang="en-US" dirty="0"/>
          </a:p>
        </p:txBody>
      </p:sp>
      <p:sp>
        <p:nvSpPr>
          <p:cNvPr id="4" name="Title 3">
            <a:extLst>
              <a:ext uri="{FF2B5EF4-FFF2-40B4-BE49-F238E27FC236}">
                <a16:creationId xmlns:a16="http://schemas.microsoft.com/office/drawing/2014/main" id="{1635F876-F28B-4E10-917F-CDDC832E9461}"/>
              </a:ext>
            </a:extLst>
          </p:cNvPr>
          <p:cNvSpPr>
            <a:spLocks noGrp="1"/>
          </p:cNvSpPr>
          <p:nvPr>
            <p:ph type="title"/>
          </p:nvPr>
        </p:nvSpPr>
        <p:spPr/>
        <p:txBody>
          <a:bodyPr/>
          <a:lstStyle/>
          <a:p>
            <a:r>
              <a:rPr lang="en-US" dirty="0"/>
              <a:t>D-SNP Billing</a:t>
            </a:r>
          </a:p>
        </p:txBody>
      </p:sp>
      <p:sp>
        <p:nvSpPr>
          <p:cNvPr id="5" name="Content Placeholder 4">
            <a:extLst>
              <a:ext uri="{FF2B5EF4-FFF2-40B4-BE49-F238E27FC236}">
                <a16:creationId xmlns:a16="http://schemas.microsoft.com/office/drawing/2014/main" id="{087C53DA-31D0-404D-B0CF-F8D596C5C638}"/>
              </a:ext>
            </a:extLst>
          </p:cNvPr>
          <p:cNvSpPr>
            <a:spLocks noGrp="1"/>
          </p:cNvSpPr>
          <p:nvPr>
            <p:ph idx="1"/>
          </p:nvPr>
        </p:nvSpPr>
        <p:spPr>
          <a:xfrm>
            <a:off x="559965" y="1159131"/>
            <a:ext cx="6679734" cy="5057111"/>
          </a:xfrm>
        </p:spPr>
        <p:txBody>
          <a:bodyPr/>
          <a:lstStyle/>
          <a:p>
            <a:r>
              <a:rPr lang="en-US" sz="1800" dirty="0"/>
              <a:t>Medicare is the primary payer for services covered by both Medicare and Medicaid. Medicaid is always payer of last resort.</a:t>
            </a:r>
          </a:p>
          <a:p>
            <a:r>
              <a:rPr lang="en-US" sz="1800" dirty="0"/>
              <a:t>For </a:t>
            </a:r>
            <a:r>
              <a:rPr lang="en-US" sz="1800" b="1" dirty="0"/>
              <a:t>Medicare </a:t>
            </a:r>
            <a:r>
              <a:rPr lang="en-US" sz="1800" dirty="0"/>
              <a:t>covered services:</a:t>
            </a:r>
          </a:p>
          <a:p>
            <a:pPr lvl="1"/>
            <a:r>
              <a:rPr lang="en-US" sz="1600" dirty="0"/>
              <a:t>First, bill Bright HealthCare</a:t>
            </a:r>
          </a:p>
          <a:p>
            <a:pPr lvl="1">
              <a:spcAft>
                <a:spcPts val="600"/>
              </a:spcAft>
            </a:pPr>
            <a:r>
              <a:rPr lang="en-US" sz="1600" dirty="0"/>
              <a:t>Second, bill Medicaid for Medicare cost-sharing, as applicable</a:t>
            </a:r>
          </a:p>
          <a:p>
            <a:pPr lvl="2">
              <a:spcAft>
                <a:spcPts val="600"/>
              </a:spcAft>
            </a:pPr>
            <a:r>
              <a:rPr lang="en-US" sz="1400" b="1" u="sng" dirty="0"/>
              <a:t>QMB &amp; QMB+ D-SNP Members</a:t>
            </a:r>
            <a:r>
              <a:rPr lang="en-US" sz="1400" b="1" dirty="0"/>
              <a:t>: </a:t>
            </a:r>
            <a:r>
              <a:rPr lang="en-US" sz="1400" dirty="0"/>
              <a:t>Have Medicare cost-sharing protection – should bill Medicaid for Medicare Part A and B deductibles, copayments and coinsurance. </a:t>
            </a:r>
            <a:r>
              <a:rPr lang="en-US" sz="1400" b="1" dirty="0"/>
              <a:t>May not </a:t>
            </a:r>
            <a:r>
              <a:rPr lang="en-US" sz="1400" dirty="0"/>
              <a:t>collect any Medicare cost-sharing from member- must accept Medicaid payment as payment in full even if payment is for less than the full Medicare cost-share amount.</a:t>
            </a:r>
          </a:p>
          <a:p>
            <a:pPr lvl="2">
              <a:spcAft>
                <a:spcPts val="600"/>
              </a:spcAft>
            </a:pPr>
            <a:r>
              <a:rPr lang="en-US" sz="1400" b="1" u="sng" dirty="0"/>
              <a:t>Other FBDE D-SNP Members</a:t>
            </a:r>
            <a:r>
              <a:rPr lang="en-US" sz="1400" b="1" dirty="0"/>
              <a:t>: </a:t>
            </a:r>
            <a:r>
              <a:rPr lang="en-US" sz="1400" dirty="0"/>
              <a:t>Medicaid typically covers Medicare cost-sharing. May not collect any Medicare cost-sharing from member that is the responsibility of the State to pay. Member may have to pay Medicare cost-sharing if the benefit/service is not covered by Medicaid</a:t>
            </a:r>
            <a:r>
              <a:rPr lang="en-US" sz="1600" dirty="0"/>
              <a:t>.</a:t>
            </a:r>
          </a:p>
          <a:p>
            <a:pPr>
              <a:spcBef>
                <a:spcPts val="600"/>
              </a:spcBef>
            </a:pPr>
            <a:r>
              <a:rPr lang="en-US" sz="1800" dirty="0"/>
              <a:t>If D-SNP member has full Medicaid benefits, bill Medicaid for any services covered </a:t>
            </a:r>
            <a:r>
              <a:rPr lang="en-US" sz="1800" b="1" dirty="0"/>
              <a:t>only</a:t>
            </a:r>
            <a:r>
              <a:rPr lang="en-US" sz="1800" dirty="0"/>
              <a:t> by Medicaid</a:t>
            </a:r>
          </a:p>
          <a:p>
            <a:endParaRPr lang="en-US" dirty="0"/>
          </a:p>
        </p:txBody>
      </p:sp>
      <p:sp>
        <p:nvSpPr>
          <p:cNvPr id="6" name="TextBox 5">
            <a:extLst>
              <a:ext uri="{FF2B5EF4-FFF2-40B4-BE49-F238E27FC236}">
                <a16:creationId xmlns:a16="http://schemas.microsoft.com/office/drawing/2014/main" id="{FD233CC2-F17E-4FC8-83E5-BFB7C0DCD0B6}"/>
              </a:ext>
            </a:extLst>
          </p:cNvPr>
          <p:cNvSpPr txBox="1"/>
          <p:nvPr/>
        </p:nvSpPr>
        <p:spPr>
          <a:xfrm>
            <a:off x="7971672" y="2390291"/>
            <a:ext cx="3406664" cy="160043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r>
              <a:rPr lang="en-US" sz="1400" b="1" u="sng" dirty="0">
                <a:solidFill>
                  <a:srgbClr val="FF0000"/>
                </a:solidFill>
              </a:rPr>
              <a:t>Note</a:t>
            </a:r>
            <a:r>
              <a:rPr lang="en-US" sz="1400" b="1" dirty="0">
                <a:solidFill>
                  <a:srgbClr val="FF0000"/>
                </a:solidFill>
              </a:rPr>
              <a:t>: </a:t>
            </a:r>
            <a:r>
              <a:rPr lang="en-US" sz="1400" dirty="0"/>
              <a:t>Providers must participate in Medicaid in their state to be able to bill Medicaid for Medicare cost share reimbursement. If you do not participate in Medicaid, you give up your ability to seek the secondary payer reimbursement for a D-SNP member.</a:t>
            </a:r>
          </a:p>
        </p:txBody>
      </p:sp>
    </p:spTree>
    <p:extLst>
      <p:ext uri="{BB962C8B-B14F-4D97-AF65-F5344CB8AC3E}">
        <p14:creationId xmlns:p14="http://schemas.microsoft.com/office/powerpoint/2010/main" val="101352274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CDAF0-FED4-4736-B10D-70CA79B246D5}"/>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B0274A84-3B4D-4389-8A53-D1678B901BCF}"/>
              </a:ext>
            </a:extLst>
          </p:cNvPr>
          <p:cNvSpPr>
            <a:spLocks noGrp="1"/>
          </p:cNvSpPr>
          <p:nvPr>
            <p:ph type="sldNum" sz="quarter" idx="12"/>
          </p:nvPr>
        </p:nvSpPr>
        <p:spPr/>
        <p:txBody>
          <a:bodyPr/>
          <a:lstStyle/>
          <a:p>
            <a:fld id="{ED1A4DD5-1C1C-194E-8C6B-C21CF6B868B9}" type="slidenum">
              <a:rPr lang="en-US" smtClean="0"/>
              <a:pPr/>
              <a:t>13</a:t>
            </a:fld>
            <a:endParaRPr lang="en-US" dirty="0"/>
          </a:p>
        </p:txBody>
      </p:sp>
      <p:sp>
        <p:nvSpPr>
          <p:cNvPr id="4" name="Title 3">
            <a:extLst>
              <a:ext uri="{FF2B5EF4-FFF2-40B4-BE49-F238E27FC236}">
                <a16:creationId xmlns:a16="http://schemas.microsoft.com/office/drawing/2014/main" id="{5D6E7F3E-5F9F-4599-9310-BB4BD0234479}"/>
              </a:ext>
            </a:extLst>
          </p:cNvPr>
          <p:cNvSpPr>
            <a:spLocks noGrp="1"/>
          </p:cNvSpPr>
          <p:nvPr>
            <p:ph type="title"/>
          </p:nvPr>
        </p:nvSpPr>
        <p:spPr>
          <a:xfrm>
            <a:off x="571500" y="342901"/>
            <a:ext cx="8580889" cy="457464"/>
          </a:xfrm>
        </p:spPr>
        <p:txBody>
          <a:bodyPr/>
          <a:lstStyle/>
          <a:p>
            <a:r>
              <a:rPr lang="en-US" dirty="0"/>
              <a:t>CY 2022 Bright HealthCare D-SNP Service Areas</a:t>
            </a:r>
          </a:p>
        </p:txBody>
      </p:sp>
      <p:pic>
        <p:nvPicPr>
          <p:cNvPr id="6" name="Content Placeholder 5">
            <a:extLst>
              <a:ext uri="{FF2B5EF4-FFF2-40B4-BE49-F238E27FC236}">
                <a16:creationId xmlns:a16="http://schemas.microsoft.com/office/drawing/2014/main" id="{BB158098-A53B-4D23-8651-B700982808C0}"/>
              </a:ext>
            </a:extLst>
          </p:cNvPr>
          <p:cNvPicPr>
            <a:picLocks noGrp="1" noChangeAspect="1"/>
          </p:cNvPicPr>
          <p:nvPr>
            <p:ph idx="1"/>
          </p:nvPr>
        </p:nvPicPr>
        <p:blipFill>
          <a:blip r:embed="rId2"/>
          <a:stretch>
            <a:fillRect/>
          </a:stretch>
        </p:blipFill>
        <p:spPr>
          <a:xfrm>
            <a:off x="692966" y="1663832"/>
            <a:ext cx="5317217" cy="3829050"/>
          </a:xfrm>
          <a:prstGeom prst="rect">
            <a:avLst/>
          </a:prstGeom>
        </p:spPr>
      </p:pic>
      <p:pic>
        <p:nvPicPr>
          <p:cNvPr id="7" name="Picture 6">
            <a:extLst>
              <a:ext uri="{FF2B5EF4-FFF2-40B4-BE49-F238E27FC236}">
                <a16:creationId xmlns:a16="http://schemas.microsoft.com/office/drawing/2014/main" id="{A82029D5-5184-4CD5-894E-3437A8390A7A}"/>
              </a:ext>
            </a:extLst>
          </p:cNvPr>
          <p:cNvPicPr>
            <a:picLocks noChangeAspect="1"/>
          </p:cNvPicPr>
          <p:nvPr/>
        </p:nvPicPr>
        <p:blipFill>
          <a:blip r:embed="rId3"/>
          <a:stretch>
            <a:fillRect/>
          </a:stretch>
        </p:blipFill>
        <p:spPr>
          <a:xfrm>
            <a:off x="6096000" y="1917005"/>
            <a:ext cx="4552950" cy="3590925"/>
          </a:xfrm>
          <a:prstGeom prst="rect">
            <a:avLst/>
          </a:prstGeom>
        </p:spPr>
      </p:pic>
      <p:sp>
        <p:nvSpPr>
          <p:cNvPr id="8" name="TextBox 7">
            <a:extLst>
              <a:ext uri="{FF2B5EF4-FFF2-40B4-BE49-F238E27FC236}">
                <a16:creationId xmlns:a16="http://schemas.microsoft.com/office/drawing/2014/main" id="{79EAAFC9-7A1A-4769-9261-A6BD3B4E1F75}"/>
              </a:ext>
            </a:extLst>
          </p:cNvPr>
          <p:cNvSpPr txBox="1"/>
          <p:nvPr/>
        </p:nvSpPr>
        <p:spPr>
          <a:xfrm>
            <a:off x="571500" y="1294500"/>
            <a:ext cx="1408220" cy="369332"/>
          </a:xfrm>
          <a:prstGeom prst="rect">
            <a:avLst/>
          </a:prstGeom>
          <a:noFill/>
        </p:spPr>
        <p:txBody>
          <a:bodyPr wrap="square" rtlCol="0">
            <a:spAutoFit/>
          </a:bodyPr>
          <a:lstStyle/>
          <a:p>
            <a:r>
              <a:rPr lang="en-US" b="1" dirty="0"/>
              <a:t>Colorado</a:t>
            </a:r>
          </a:p>
        </p:txBody>
      </p:sp>
      <p:sp>
        <p:nvSpPr>
          <p:cNvPr id="9" name="TextBox 8">
            <a:extLst>
              <a:ext uri="{FF2B5EF4-FFF2-40B4-BE49-F238E27FC236}">
                <a16:creationId xmlns:a16="http://schemas.microsoft.com/office/drawing/2014/main" id="{D8A17ED4-25D4-4575-95D2-710FD5506BD3}"/>
              </a:ext>
            </a:extLst>
          </p:cNvPr>
          <p:cNvSpPr txBox="1"/>
          <p:nvPr/>
        </p:nvSpPr>
        <p:spPr>
          <a:xfrm>
            <a:off x="6538774" y="1350070"/>
            <a:ext cx="1408220" cy="369332"/>
          </a:xfrm>
          <a:prstGeom prst="rect">
            <a:avLst/>
          </a:prstGeom>
          <a:noFill/>
        </p:spPr>
        <p:txBody>
          <a:bodyPr wrap="square" rtlCol="0">
            <a:spAutoFit/>
          </a:bodyPr>
          <a:lstStyle/>
          <a:p>
            <a:r>
              <a:rPr lang="en-US" b="1" dirty="0"/>
              <a:t>New York</a:t>
            </a:r>
          </a:p>
        </p:txBody>
      </p:sp>
    </p:spTree>
    <p:extLst>
      <p:ext uri="{BB962C8B-B14F-4D97-AF65-F5344CB8AC3E}">
        <p14:creationId xmlns:p14="http://schemas.microsoft.com/office/powerpoint/2010/main" val="88923522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CDAF0-FED4-4736-B10D-70CA79B246D5}"/>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B0274A84-3B4D-4389-8A53-D1678B901BCF}"/>
              </a:ext>
            </a:extLst>
          </p:cNvPr>
          <p:cNvSpPr>
            <a:spLocks noGrp="1"/>
          </p:cNvSpPr>
          <p:nvPr>
            <p:ph type="sldNum" sz="quarter" idx="12"/>
          </p:nvPr>
        </p:nvSpPr>
        <p:spPr/>
        <p:txBody>
          <a:bodyPr/>
          <a:lstStyle/>
          <a:p>
            <a:fld id="{ED1A4DD5-1C1C-194E-8C6B-C21CF6B868B9}" type="slidenum">
              <a:rPr lang="en-US" smtClean="0"/>
              <a:pPr/>
              <a:t>14</a:t>
            </a:fld>
            <a:endParaRPr lang="en-US" dirty="0"/>
          </a:p>
        </p:txBody>
      </p:sp>
      <p:sp>
        <p:nvSpPr>
          <p:cNvPr id="4" name="Title 3">
            <a:extLst>
              <a:ext uri="{FF2B5EF4-FFF2-40B4-BE49-F238E27FC236}">
                <a16:creationId xmlns:a16="http://schemas.microsoft.com/office/drawing/2014/main" id="{5D6E7F3E-5F9F-4599-9310-BB4BD0234479}"/>
              </a:ext>
            </a:extLst>
          </p:cNvPr>
          <p:cNvSpPr>
            <a:spLocks noGrp="1"/>
          </p:cNvSpPr>
          <p:nvPr>
            <p:ph type="title"/>
          </p:nvPr>
        </p:nvSpPr>
        <p:spPr>
          <a:xfrm>
            <a:off x="571500" y="342901"/>
            <a:ext cx="8580889" cy="457464"/>
          </a:xfrm>
        </p:spPr>
        <p:txBody>
          <a:bodyPr/>
          <a:lstStyle/>
          <a:p>
            <a:r>
              <a:rPr lang="en-US" dirty="0"/>
              <a:t>CY 2022 Bright HealthCare D-SNP Service Areas</a:t>
            </a:r>
          </a:p>
        </p:txBody>
      </p:sp>
      <p:sp>
        <p:nvSpPr>
          <p:cNvPr id="8" name="TextBox 7">
            <a:extLst>
              <a:ext uri="{FF2B5EF4-FFF2-40B4-BE49-F238E27FC236}">
                <a16:creationId xmlns:a16="http://schemas.microsoft.com/office/drawing/2014/main" id="{79EAAFC9-7A1A-4769-9261-A6BD3B4E1F75}"/>
              </a:ext>
            </a:extLst>
          </p:cNvPr>
          <p:cNvSpPr txBox="1"/>
          <p:nvPr/>
        </p:nvSpPr>
        <p:spPr>
          <a:xfrm>
            <a:off x="571500" y="1294500"/>
            <a:ext cx="1408220" cy="369332"/>
          </a:xfrm>
          <a:prstGeom prst="rect">
            <a:avLst/>
          </a:prstGeom>
          <a:noFill/>
        </p:spPr>
        <p:txBody>
          <a:bodyPr wrap="square" rtlCol="0">
            <a:spAutoFit/>
          </a:bodyPr>
          <a:lstStyle/>
          <a:p>
            <a:r>
              <a:rPr lang="en-US" b="1" dirty="0"/>
              <a:t>California</a:t>
            </a:r>
          </a:p>
        </p:txBody>
      </p:sp>
      <p:sp>
        <p:nvSpPr>
          <p:cNvPr id="9" name="TextBox 8">
            <a:extLst>
              <a:ext uri="{FF2B5EF4-FFF2-40B4-BE49-F238E27FC236}">
                <a16:creationId xmlns:a16="http://schemas.microsoft.com/office/drawing/2014/main" id="{D8A17ED4-25D4-4575-95D2-710FD5506BD3}"/>
              </a:ext>
            </a:extLst>
          </p:cNvPr>
          <p:cNvSpPr txBox="1"/>
          <p:nvPr/>
        </p:nvSpPr>
        <p:spPr>
          <a:xfrm>
            <a:off x="6538774" y="1350070"/>
            <a:ext cx="1408220" cy="369332"/>
          </a:xfrm>
          <a:prstGeom prst="rect">
            <a:avLst/>
          </a:prstGeom>
          <a:noFill/>
        </p:spPr>
        <p:txBody>
          <a:bodyPr wrap="square" rtlCol="0">
            <a:spAutoFit/>
          </a:bodyPr>
          <a:lstStyle/>
          <a:p>
            <a:r>
              <a:rPr lang="en-US" b="1" dirty="0"/>
              <a:t>New York</a:t>
            </a:r>
          </a:p>
        </p:txBody>
      </p:sp>
      <p:pic>
        <p:nvPicPr>
          <p:cNvPr id="89090" name="Picture 2">
            <a:extLst>
              <a:ext uri="{FF2B5EF4-FFF2-40B4-BE49-F238E27FC236}">
                <a16:creationId xmlns:a16="http://schemas.microsoft.com/office/drawing/2014/main" id="{7E251EA0-233D-45A3-80AA-C66A75336D3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716" t="15965" r="30501" b="10905"/>
          <a:stretch/>
        </p:blipFill>
        <p:spPr bwMode="auto">
          <a:xfrm>
            <a:off x="3595827" y="855456"/>
            <a:ext cx="4114800" cy="5866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53F9F9B-88AB-449B-88AD-C4C5E327C515}"/>
              </a:ext>
            </a:extLst>
          </p:cNvPr>
          <p:cNvPicPr>
            <a:picLocks noChangeAspect="1"/>
          </p:cNvPicPr>
          <p:nvPr/>
        </p:nvPicPr>
        <p:blipFill>
          <a:blip r:embed="rId3"/>
          <a:stretch>
            <a:fillRect/>
          </a:stretch>
        </p:blipFill>
        <p:spPr>
          <a:xfrm>
            <a:off x="8457064" y="3102665"/>
            <a:ext cx="1390650" cy="1371600"/>
          </a:xfrm>
          <a:prstGeom prst="rect">
            <a:avLst/>
          </a:prstGeom>
        </p:spPr>
      </p:pic>
    </p:spTree>
    <p:extLst>
      <p:ext uri="{BB962C8B-B14F-4D97-AF65-F5344CB8AC3E}">
        <p14:creationId xmlns:p14="http://schemas.microsoft.com/office/powerpoint/2010/main" val="225461481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A25BD8-B8DB-49AC-A944-D5E2649C980A}"/>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1F488833-56B6-4EF7-8066-F7B283FFA68B}"/>
              </a:ext>
            </a:extLst>
          </p:cNvPr>
          <p:cNvSpPr>
            <a:spLocks noGrp="1"/>
          </p:cNvSpPr>
          <p:nvPr>
            <p:ph type="sldNum" sz="quarter" idx="12"/>
          </p:nvPr>
        </p:nvSpPr>
        <p:spPr/>
        <p:txBody>
          <a:bodyPr/>
          <a:lstStyle/>
          <a:p>
            <a:fld id="{ED1A4DD5-1C1C-194E-8C6B-C21CF6B868B9}" type="slidenum">
              <a:rPr lang="en-US" smtClean="0"/>
              <a:pPr/>
              <a:t>15</a:t>
            </a:fld>
            <a:endParaRPr lang="en-US" dirty="0"/>
          </a:p>
        </p:txBody>
      </p:sp>
      <p:sp>
        <p:nvSpPr>
          <p:cNvPr id="4" name="Title 3">
            <a:extLst>
              <a:ext uri="{FF2B5EF4-FFF2-40B4-BE49-F238E27FC236}">
                <a16:creationId xmlns:a16="http://schemas.microsoft.com/office/drawing/2014/main" id="{6CF59325-FE5C-460A-BD51-88C768F5F586}"/>
              </a:ext>
            </a:extLst>
          </p:cNvPr>
          <p:cNvSpPr>
            <a:spLocks noGrp="1"/>
          </p:cNvSpPr>
          <p:nvPr>
            <p:ph type="title"/>
          </p:nvPr>
        </p:nvSpPr>
        <p:spPr/>
        <p:txBody>
          <a:bodyPr/>
          <a:lstStyle/>
          <a:p>
            <a:r>
              <a:rPr lang="en-US" dirty="0"/>
              <a:t>D-SNP Enrollment Process</a:t>
            </a:r>
          </a:p>
        </p:txBody>
      </p:sp>
      <p:sp>
        <p:nvSpPr>
          <p:cNvPr id="5" name="Content Placeholder 4">
            <a:extLst>
              <a:ext uri="{FF2B5EF4-FFF2-40B4-BE49-F238E27FC236}">
                <a16:creationId xmlns:a16="http://schemas.microsoft.com/office/drawing/2014/main" id="{2FCB9645-D498-466E-BCFB-140C43180AD2}"/>
              </a:ext>
            </a:extLst>
          </p:cNvPr>
          <p:cNvSpPr>
            <a:spLocks noGrp="1"/>
          </p:cNvSpPr>
          <p:nvPr>
            <p:ph idx="1"/>
          </p:nvPr>
        </p:nvSpPr>
        <p:spPr>
          <a:xfrm>
            <a:off x="571500" y="1447802"/>
            <a:ext cx="4684081" cy="4729161"/>
          </a:xfrm>
        </p:spPr>
        <p:txBody>
          <a:bodyPr/>
          <a:lstStyle/>
          <a:p>
            <a:r>
              <a:rPr lang="en-US" dirty="0"/>
              <a:t>Applicant completes D-SNP enrollment form</a:t>
            </a:r>
          </a:p>
          <a:p>
            <a:pPr lvl="1"/>
            <a:r>
              <a:rPr lang="en-US" sz="2000" dirty="0"/>
              <a:t>Similar to other MA enrollment forms</a:t>
            </a:r>
          </a:p>
          <a:p>
            <a:pPr lvl="1"/>
            <a:r>
              <a:rPr lang="en-US" sz="2000" dirty="0"/>
              <a:t>Difference: Asks about Medicaid eligibility</a:t>
            </a:r>
          </a:p>
          <a:p>
            <a:r>
              <a:rPr lang="en-US" dirty="0"/>
              <a:t>Enrollment must verify Medicaid eligibility </a:t>
            </a:r>
            <a:r>
              <a:rPr lang="en-US" u="sng" dirty="0"/>
              <a:t>before</a:t>
            </a:r>
            <a:r>
              <a:rPr lang="en-US" dirty="0"/>
              <a:t> processing enrollment</a:t>
            </a:r>
          </a:p>
          <a:p>
            <a:endParaRPr lang="en-US" dirty="0"/>
          </a:p>
        </p:txBody>
      </p:sp>
      <p:pic>
        <p:nvPicPr>
          <p:cNvPr id="7" name="Picture 6">
            <a:extLst>
              <a:ext uri="{FF2B5EF4-FFF2-40B4-BE49-F238E27FC236}">
                <a16:creationId xmlns:a16="http://schemas.microsoft.com/office/drawing/2014/main" id="{643E0CF3-29B7-417E-A254-9263840ED0E9}"/>
              </a:ext>
            </a:extLst>
          </p:cNvPr>
          <p:cNvPicPr>
            <a:picLocks noChangeAspect="1"/>
          </p:cNvPicPr>
          <p:nvPr/>
        </p:nvPicPr>
        <p:blipFill>
          <a:blip r:embed="rId2"/>
          <a:stretch>
            <a:fillRect/>
          </a:stretch>
        </p:blipFill>
        <p:spPr>
          <a:xfrm>
            <a:off x="6644250" y="963371"/>
            <a:ext cx="3892750" cy="5188217"/>
          </a:xfrm>
          <a:prstGeom prst="rect">
            <a:avLst/>
          </a:prstGeom>
        </p:spPr>
      </p:pic>
      <p:sp>
        <p:nvSpPr>
          <p:cNvPr id="8" name="Arrow: Striped Right 7">
            <a:extLst>
              <a:ext uri="{FF2B5EF4-FFF2-40B4-BE49-F238E27FC236}">
                <a16:creationId xmlns:a16="http://schemas.microsoft.com/office/drawing/2014/main" id="{0940F625-10D3-4A5C-87B0-DA08140DEB6D}"/>
              </a:ext>
            </a:extLst>
          </p:cNvPr>
          <p:cNvSpPr/>
          <p:nvPr/>
        </p:nvSpPr>
        <p:spPr>
          <a:xfrm>
            <a:off x="4344991" y="5660764"/>
            <a:ext cx="1821180" cy="289560"/>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021014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240852-BAC6-4942-BDA5-404CDFF0C4D5}"/>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B6075106-A33D-41BE-86C4-ADB802D196CC}"/>
              </a:ext>
            </a:extLst>
          </p:cNvPr>
          <p:cNvSpPr>
            <a:spLocks noGrp="1"/>
          </p:cNvSpPr>
          <p:nvPr>
            <p:ph type="sldNum" sz="quarter" idx="12"/>
          </p:nvPr>
        </p:nvSpPr>
        <p:spPr/>
        <p:txBody>
          <a:bodyPr/>
          <a:lstStyle/>
          <a:p>
            <a:fld id="{ED1A4DD5-1C1C-194E-8C6B-C21CF6B868B9}" type="slidenum">
              <a:rPr lang="en-US" smtClean="0"/>
              <a:pPr/>
              <a:t>16</a:t>
            </a:fld>
            <a:endParaRPr lang="en-US" dirty="0"/>
          </a:p>
        </p:txBody>
      </p:sp>
      <p:sp>
        <p:nvSpPr>
          <p:cNvPr id="4" name="Title 3">
            <a:extLst>
              <a:ext uri="{FF2B5EF4-FFF2-40B4-BE49-F238E27FC236}">
                <a16:creationId xmlns:a16="http://schemas.microsoft.com/office/drawing/2014/main" id="{8E5E7EE3-0ACF-46FD-A84A-D401030AC17B}"/>
              </a:ext>
            </a:extLst>
          </p:cNvPr>
          <p:cNvSpPr>
            <a:spLocks noGrp="1"/>
          </p:cNvSpPr>
          <p:nvPr>
            <p:ph type="title"/>
          </p:nvPr>
        </p:nvSpPr>
        <p:spPr>
          <a:xfrm>
            <a:off x="571500" y="342901"/>
            <a:ext cx="11010900" cy="457464"/>
          </a:xfrm>
        </p:spPr>
        <p:txBody>
          <a:bodyPr/>
          <a:lstStyle/>
          <a:p>
            <a:r>
              <a:rPr lang="en-US" sz="2800" dirty="0"/>
              <a:t>Diabetes, Heart Failure &amp; Cardiovascular C-SNPs (“Embrace” Plans)</a:t>
            </a:r>
            <a:r>
              <a:rPr lang="en-US" dirty="0"/>
              <a:t>	</a:t>
            </a:r>
          </a:p>
        </p:txBody>
      </p:sp>
      <p:sp>
        <p:nvSpPr>
          <p:cNvPr id="5" name="Content Placeholder 4">
            <a:extLst>
              <a:ext uri="{FF2B5EF4-FFF2-40B4-BE49-F238E27FC236}">
                <a16:creationId xmlns:a16="http://schemas.microsoft.com/office/drawing/2014/main" id="{DBDB67CE-3FF5-4B66-8A38-17C17EFB985F}"/>
              </a:ext>
            </a:extLst>
          </p:cNvPr>
          <p:cNvSpPr>
            <a:spLocks noGrp="1"/>
          </p:cNvSpPr>
          <p:nvPr>
            <p:ph idx="1"/>
          </p:nvPr>
        </p:nvSpPr>
        <p:spPr>
          <a:xfrm>
            <a:off x="590550" y="1205641"/>
            <a:ext cx="11010900" cy="4729161"/>
          </a:xfrm>
        </p:spPr>
        <p:txBody>
          <a:bodyPr/>
          <a:lstStyle/>
          <a:p>
            <a:pPr>
              <a:spcAft>
                <a:spcPts val="1200"/>
              </a:spcAft>
            </a:pPr>
            <a:r>
              <a:rPr lang="en-US" dirty="0">
                <a:latin typeface="Lato" panose="020F0502020204030203" pitchFamily="34" charset="0"/>
                <a:ea typeface="Lato" panose="020F0502020204030203" pitchFamily="34" charset="0"/>
                <a:cs typeface="Lato" panose="020F0502020204030203" pitchFamily="34" charset="0"/>
              </a:rPr>
              <a:t>To enroll in a C-SNP, the member </a:t>
            </a:r>
            <a:r>
              <a:rPr lang="en-US" b="1" i="1" u="sng" dirty="0">
                <a:latin typeface="Lato" panose="020F0502020204030203" pitchFamily="34" charset="0"/>
                <a:ea typeface="Lato" panose="020F0502020204030203" pitchFamily="34" charset="0"/>
                <a:cs typeface="Lato" panose="020F0502020204030203" pitchFamily="34" charset="0"/>
              </a:rPr>
              <a:t>must</a:t>
            </a:r>
            <a:r>
              <a:rPr lang="en-US" i="1" dirty="0">
                <a:latin typeface="Lato" panose="020F0502020204030203" pitchFamily="34" charset="0"/>
                <a:ea typeface="Lato" panose="020F0502020204030203" pitchFamily="34" charset="0"/>
                <a:cs typeface="Lato" panose="020F0502020204030203" pitchFamily="34" charset="0"/>
              </a:rPr>
              <a:t> </a:t>
            </a:r>
            <a:r>
              <a:rPr lang="en-US" dirty="0">
                <a:latin typeface="Lato" panose="020F0502020204030203" pitchFamily="34" charset="0"/>
                <a:ea typeface="Lato" panose="020F0502020204030203" pitchFamily="34" charset="0"/>
                <a:cs typeface="Lato" panose="020F0502020204030203" pitchFamily="34" charset="0"/>
              </a:rPr>
              <a:t>have a qualifying chronic condition</a:t>
            </a:r>
          </a:p>
          <a:p>
            <a:pPr lvl="0">
              <a:spcAft>
                <a:spcPts val="1200"/>
              </a:spcAft>
            </a:pPr>
            <a:r>
              <a:rPr lang="en-US" dirty="0">
                <a:latin typeface="Lato" panose="020F0502020204030203" pitchFamily="34" charset="0"/>
                <a:ea typeface="Lato" panose="020F0502020204030203" pitchFamily="34" charset="0"/>
                <a:cs typeface="Lato" panose="020F0502020204030203" pitchFamily="34" charset="0"/>
              </a:rPr>
              <a:t>Bright HealthCare Diabetes, Heart Failure &amp; Cardiovascular C-SNPs are open to members with one or more of the following conditions:</a:t>
            </a:r>
          </a:p>
          <a:p>
            <a:pPr lvl="1">
              <a:spcAft>
                <a:spcPts val="600"/>
              </a:spcAft>
            </a:pPr>
            <a:r>
              <a:rPr lang="en-US" sz="2000" dirty="0">
                <a:latin typeface="Lato" panose="020F0502020204030203" pitchFamily="34" charset="0"/>
                <a:ea typeface="Lato" panose="020F0502020204030203" pitchFamily="34" charset="0"/>
                <a:cs typeface="Lato" panose="020F0502020204030203" pitchFamily="34" charset="0"/>
              </a:rPr>
              <a:t>Diabetes Mellitus (</a:t>
            </a:r>
            <a:r>
              <a:rPr lang="en-US" sz="2000" u="sng" dirty="0">
                <a:latin typeface="Lato" panose="020F0502020204030203" pitchFamily="34" charset="0"/>
                <a:ea typeface="Lato" panose="020F0502020204030203" pitchFamily="34" charset="0"/>
                <a:cs typeface="Lato" panose="020F0502020204030203" pitchFamily="34" charset="0"/>
              </a:rPr>
              <a:t>not</a:t>
            </a:r>
            <a:r>
              <a:rPr lang="en-US" sz="2000" dirty="0">
                <a:latin typeface="Lato" panose="020F0502020204030203" pitchFamily="34" charset="0"/>
                <a:ea typeface="Lato" panose="020F0502020204030203" pitchFamily="34" charset="0"/>
                <a:cs typeface="Lato" panose="020F0502020204030203" pitchFamily="34" charset="0"/>
              </a:rPr>
              <a:t> pre-diabetes)</a:t>
            </a:r>
          </a:p>
          <a:p>
            <a:pPr lvl="1">
              <a:spcAft>
                <a:spcPts val="600"/>
              </a:spcAft>
            </a:pPr>
            <a:r>
              <a:rPr lang="en-US" sz="2000" dirty="0">
                <a:latin typeface="Lato" panose="020F0502020204030203" pitchFamily="34" charset="0"/>
                <a:ea typeface="Lato" panose="020F0502020204030203" pitchFamily="34" charset="0"/>
                <a:cs typeface="Lato" panose="020F0502020204030203" pitchFamily="34" charset="0"/>
              </a:rPr>
              <a:t>Congestive or Chronic Heart Failure (CHF)</a:t>
            </a:r>
          </a:p>
          <a:p>
            <a:pPr lvl="1"/>
            <a:r>
              <a:rPr lang="en-US" sz="2000" dirty="0">
                <a:latin typeface="Lato" panose="020F0502020204030203" pitchFamily="34" charset="0"/>
                <a:ea typeface="Lato" panose="020F0502020204030203" pitchFamily="34" charset="0"/>
                <a:cs typeface="Lato" panose="020F0502020204030203" pitchFamily="34" charset="0"/>
              </a:rPr>
              <a:t>Cardiovascular Disorder (CVD) – must be one of the following CVDs:</a:t>
            </a:r>
          </a:p>
          <a:p>
            <a:pPr lvl="2"/>
            <a:r>
              <a:rPr lang="en-US" sz="2000" dirty="0">
                <a:latin typeface="Lato" panose="020F0502020204030203" pitchFamily="34" charset="0"/>
                <a:ea typeface="Lato" panose="020F0502020204030203" pitchFamily="34" charset="0"/>
                <a:cs typeface="Lato" panose="020F0502020204030203" pitchFamily="34" charset="0"/>
              </a:rPr>
              <a:t>Cardiac arrythmias</a:t>
            </a:r>
          </a:p>
          <a:p>
            <a:pPr lvl="2"/>
            <a:r>
              <a:rPr lang="en-US" sz="2000" dirty="0">
                <a:latin typeface="Lato" panose="020F0502020204030203" pitchFamily="34" charset="0"/>
                <a:ea typeface="Lato" panose="020F0502020204030203" pitchFamily="34" charset="0"/>
                <a:cs typeface="Lato" panose="020F0502020204030203" pitchFamily="34" charset="0"/>
              </a:rPr>
              <a:t>Coronary artery disease</a:t>
            </a:r>
          </a:p>
          <a:p>
            <a:pPr lvl="2"/>
            <a:r>
              <a:rPr lang="en-US" sz="2000" dirty="0">
                <a:latin typeface="Lato" panose="020F0502020204030203" pitchFamily="34" charset="0"/>
                <a:ea typeface="Lato" panose="020F0502020204030203" pitchFamily="34" charset="0"/>
                <a:cs typeface="Lato" panose="020F0502020204030203" pitchFamily="34" charset="0"/>
              </a:rPr>
              <a:t>Peripheral vascular disease</a:t>
            </a:r>
          </a:p>
          <a:p>
            <a:pPr lvl="2">
              <a:spcAft>
                <a:spcPts val="600"/>
              </a:spcAft>
            </a:pPr>
            <a:r>
              <a:rPr lang="en-US" sz="2000" dirty="0">
                <a:latin typeface="Lato" panose="020F0502020204030203" pitchFamily="34" charset="0"/>
                <a:ea typeface="Lato" panose="020F0502020204030203" pitchFamily="34" charset="0"/>
                <a:cs typeface="Lato" panose="020F0502020204030203" pitchFamily="34" charset="0"/>
              </a:rPr>
              <a:t>Chronic venous thromboembolic disorder</a:t>
            </a:r>
          </a:p>
          <a:p>
            <a:pPr>
              <a:spcAft>
                <a:spcPts val="600"/>
              </a:spcAft>
            </a:pPr>
            <a:r>
              <a:rPr lang="en-US" sz="2000" dirty="0">
                <a:latin typeface="Lato" panose="020F0502020204030203" pitchFamily="34" charset="0"/>
                <a:ea typeface="Lato" panose="020F0502020204030203" pitchFamily="34" charset="0"/>
                <a:cs typeface="Lato" panose="020F0502020204030203" pitchFamily="34" charset="0"/>
              </a:rPr>
              <a:t>All DM/CHF/CVD C-SNPs have “Embrace” in the plan name</a:t>
            </a:r>
          </a:p>
          <a:p>
            <a:pPr marL="0" indent="0">
              <a:buNone/>
            </a:pPr>
            <a:endParaRPr lang="en-US" dirty="0"/>
          </a:p>
        </p:txBody>
      </p:sp>
    </p:spTree>
    <p:extLst>
      <p:ext uri="{BB962C8B-B14F-4D97-AF65-F5344CB8AC3E}">
        <p14:creationId xmlns:p14="http://schemas.microsoft.com/office/powerpoint/2010/main" val="53541890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CDAF0-FED4-4736-B10D-70CA79B246D5}"/>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B0274A84-3B4D-4389-8A53-D1678B901BCF}"/>
              </a:ext>
            </a:extLst>
          </p:cNvPr>
          <p:cNvSpPr>
            <a:spLocks noGrp="1"/>
          </p:cNvSpPr>
          <p:nvPr>
            <p:ph type="sldNum" sz="quarter" idx="12"/>
          </p:nvPr>
        </p:nvSpPr>
        <p:spPr/>
        <p:txBody>
          <a:bodyPr/>
          <a:lstStyle/>
          <a:p>
            <a:fld id="{ED1A4DD5-1C1C-194E-8C6B-C21CF6B868B9}" type="slidenum">
              <a:rPr lang="en-US" smtClean="0"/>
              <a:pPr/>
              <a:t>17</a:t>
            </a:fld>
            <a:endParaRPr lang="en-US" dirty="0"/>
          </a:p>
        </p:txBody>
      </p:sp>
      <p:sp>
        <p:nvSpPr>
          <p:cNvPr id="4" name="Title 3">
            <a:extLst>
              <a:ext uri="{FF2B5EF4-FFF2-40B4-BE49-F238E27FC236}">
                <a16:creationId xmlns:a16="http://schemas.microsoft.com/office/drawing/2014/main" id="{5D6E7F3E-5F9F-4599-9310-BB4BD0234479}"/>
              </a:ext>
            </a:extLst>
          </p:cNvPr>
          <p:cNvSpPr>
            <a:spLocks noGrp="1"/>
          </p:cNvSpPr>
          <p:nvPr>
            <p:ph type="title"/>
          </p:nvPr>
        </p:nvSpPr>
        <p:spPr>
          <a:xfrm>
            <a:off x="571500" y="342901"/>
            <a:ext cx="11010900" cy="457464"/>
          </a:xfrm>
        </p:spPr>
        <p:txBody>
          <a:bodyPr/>
          <a:lstStyle/>
          <a:p>
            <a:r>
              <a:rPr lang="en-US" dirty="0"/>
              <a:t>CY2022 Bright HealthCare DM/CHF/CVD C-SNP Service Areas</a:t>
            </a:r>
          </a:p>
        </p:txBody>
      </p:sp>
      <p:pic>
        <p:nvPicPr>
          <p:cNvPr id="6" name="Content Placeholder 5">
            <a:extLst>
              <a:ext uri="{FF2B5EF4-FFF2-40B4-BE49-F238E27FC236}">
                <a16:creationId xmlns:a16="http://schemas.microsoft.com/office/drawing/2014/main" id="{1C873BCE-4370-4A86-BB86-1DA9E848C0BD}"/>
              </a:ext>
            </a:extLst>
          </p:cNvPr>
          <p:cNvPicPr>
            <a:picLocks noGrp="1" noChangeAspect="1"/>
          </p:cNvPicPr>
          <p:nvPr>
            <p:ph idx="1"/>
          </p:nvPr>
        </p:nvPicPr>
        <p:blipFill>
          <a:blip r:embed="rId2"/>
          <a:stretch>
            <a:fillRect/>
          </a:stretch>
        </p:blipFill>
        <p:spPr>
          <a:xfrm>
            <a:off x="3043343" y="3678699"/>
            <a:ext cx="2660800" cy="3074455"/>
          </a:xfrm>
          <a:prstGeom prst="rect">
            <a:avLst/>
          </a:prstGeom>
        </p:spPr>
      </p:pic>
      <p:pic>
        <p:nvPicPr>
          <p:cNvPr id="7" name="Picture 6">
            <a:extLst>
              <a:ext uri="{FF2B5EF4-FFF2-40B4-BE49-F238E27FC236}">
                <a16:creationId xmlns:a16="http://schemas.microsoft.com/office/drawing/2014/main" id="{EC993E4A-A32E-43E1-9574-D2EC2289864A}"/>
              </a:ext>
            </a:extLst>
          </p:cNvPr>
          <p:cNvPicPr>
            <a:picLocks noChangeAspect="1"/>
          </p:cNvPicPr>
          <p:nvPr/>
        </p:nvPicPr>
        <p:blipFill>
          <a:blip r:embed="rId3"/>
          <a:stretch>
            <a:fillRect/>
          </a:stretch>
        </p:blipFill>
        <p:spPr>
          <a:xfrm>
            <a:off x="4623134" y="1102488"/>
            <a:ext cx="3771961" cy="2637093"/>
          </a:xfrm>
          <a:prstGeom prst="rect">
            <a:avLst/>
          </a:prstGeom>
        </p:spPr>
      </p:pic>
      <p:pic>
        <p:nvPicPr>
          <p:cNvPr id="8" name="Picture 7">
            <a:extLst>
              <a:ext uri="{FF2B5EF4-FFF2-40B4-BE49-F238E27FC236}">
                <a16:creationId xmlns:a16="http://schemas.microsoft.com/office/drawing/2014/main" id="{F8AD4DD1-1758-4364-8E09-E4247592AF52}"/>
              </a:ext>
            </a:extLst>
          </p:cNvPr>
          <p:cNvPicPr>
            <a:picLocks noChangeAspect="1"/>
          </p:cNvPicPr>
          <p:nvPr/>
        </p:nvPicPr>
        <p:blipFill>
          <a:blip r:embed="rId4"/>
          <a:stretch>
            <a:fillRect/>
          </a:stretch>
        </p:blipFill>
        <p:spPr>
          <a:xfrm>
            <a:off x="8238918" y="1403285"/>
            <a:ext cx="3645323" cy="2875077"/>
          </a:xfrm>
          <a:prstGeom prst="rect">
            <a:avLst/>
          </a:prstGeom>
        </p:spPr>
      </p:pic>
      <p:pic>
        <p:nvPicPr>
          <p:cNvPr id="9" name="Picture 8">
            <a:extLst>
              <a:ext uri="{FF2B5EF4-FFF2-40B4-BE49-F238E27FC236}">
                <a16:creationId xmlns:a16="http://schemas.microsoft.com/office/drawing/2014/main" id="{DCF32C0B-CF0E-4AFB-A74F-25B907D6BAAE}"/>
              </a:ext>
            </a:extLst>
          </p:cNvPr>
          <p:cNvPicPr>
            <a:picLocks noChangeAspect="1"/>
          </p:cNvPicPr>
          <p:nvPr/>
        </p:nvPicPr>
        <p:blipFill>
          <a:blip r:embed="rId5"/>
          <a:stretch>
            <a:fillRect/>
          </a:stretch>
        </p:blipFill>
        <p:spPr>
          <a:xfrm>
            <a:off x="5551919" y="3791751"/>
            <a:ext cx="4045165" cy="2877554"/>
          </a:xfrm>
          <a:prstGeom prst="rect">
            <a:avLst/>
          </a:prstGeom>
        </p:spPr>
      </p:pic>
      <p:graphicFrame>
        <p:nvGraphicFramePr>
          <p:cNvPr id="10" name="Table 9">
            <a:extLst>
              <a:ext uri="{FF2B5EF4-FFF2-40B4-BE49-F238E27FC236}">
                <a16:creationId xmlns:a16="http://schemas.microsoft.com/office/drawing/2014/main" id="{D8BEA1CA-88E0-4602-92A2-0BDC1CD714D1}"/>
              </a:ext>
            </a:extLst>
          </p:cNvPr>
          <p:cNvGraphicFramePr>
            <a:graphicFrameLocks noGrp="1"/>
          </p:cNvGraphicFramePr>
          <p:nvPr>
            <p:extLst>
              <p:ext uri="{D42A27DB-BD31-4B8C-83A1-F6EECF244321}">
                <p14:modId xmlns:p14="http://schemas.microsoft.com/office/powerpoint/2010/main" val="3896762657"/>
              </p:ext>
            </p:extLst>
          </p:nvPr>
        </p:nvGraphicFramePr>
        <p:xfrm>
          <a:off x="9361410" y="5573630"/>
          <a:ext cx="2522831" cy="588742"/>
        </p:xfrm>
        <a:graphic>
          <a:graphicData uri="http://schemas.openxmlformats.org/drawingml/2006/table">
            <a:tbl>
              <a:tblPr firstRow="1" bandRow="1">
                <a:tableStyleId>{5C22544A-7EE6-4342-B048-85BDC9FD1C3A}</a:tableStyleId>
              </a:tblPr>
              <a:tblGrid>
                <a:gridCol w="247987">
                  <a:extLst>
                    <a:ext uri="{9D8B030D-6E8A-4147-A177-3AD203B41FA5}">
                      <a16:colId xmlns:a16="http://schemas.microsoft.com/office/drawing/2014/main" val="542200441"/>
                    </a:ext>
                  </a:extLst>
                </a:gridCol>
                <a:gridCol w="2274844">
                  <a:extLst>
                    <a:ext uri="{9D8B030D-6E8A-4147-A177-3AD203B41FA5}">
                      <a16:colId xmlns:a16="http://schemas.microsoft.com/office/drawing/2014/main" val="2449780704"/>
                    </a:ext>
                  </a:extLst>
                </a:gridCol>
              </a:tblGrid>
              <a:tr h="201385">
                <a:tc>
                  <a:txBody>
                    <a:bodyPr/>
                    <a:lstStyle/>
                    <a:p>
                      <a:endParaRPr lang="en-US" sz="1000" dirty="0">
                        <a:solidFill>
                          <a:srgbClr val="000000"/>
                        </a:solidFill>
                        <a:latin typeface="Franklin Gothic Book" panose="020B0503020102020204" pitchFamily="34" charset="0"/>
                      </a:endParaRPr>
                    </a:p>
                  </a:txBody>
                  <a:tcP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393C3"/>
                    </a:solidFill>
                  </a:tcPr>
                </a:tc>
                <a:tc>
                  <a:txBody>
                    <a:bodyPr/>
                    <a:lstStyle/>
                    <a:p>
                      <a:r>
                        <a:rPr lang="en-US" sz="1000" b="0" dirty="0">
                          <a:solidFill>
                            <a:srgbClr val="000000"/>
                          </a:solidFill>
                          <a:latin typeface="Franklin Gothic Book" panose="020B0503020102020204" pitchFamily="34" charset="0"/>
                        </a:rPr>
                        <a:t>2022 BHC-MA SNP Service Area</a:t>
                      </a:r>
                    </a:p>
                  </a:txBody>
                  <a:tcPr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950760793"/>
                  </a:ext>
                </a:extLst>
              </a:tr>
              <a:tr h="344902">
                <a:tc>
                  <a:txBody>
                    <a:bodyPr/>
                    <a:lstStyle/>
                    <a:p>
                      <a:endParaRPr lang="en-US" sz="1000" dirty="0">
                        <a:solidFill>
                          <a:srgbClr val="000000"/>
                        </a:solidFill>
                        <a:latin typeface="Franklin Gothic Book" panose="020B0503020102020204" pitchFamily="34" charset="0"/>
                      </a:endParaRPr>
                    </a:p>
                  </a:txBody>
                  <a:tcP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1A1C"/>
                    </a:solidFill>
                  </a:tcPr>
                </a:tc>
                <a:tc>
                  <a:txBody>
                    <a:bodyPr/>
                    <a:lstStyle/>
                    <a:p>
                      <a:r>
                        <a:rPr lang="en-US" sz="1000" b="0" dirty="0">
                          <a:solidFill>
                            <a:srgbClr val="000000"/>
                          </a:solidFill>
                          <a:latin typeface="Franklin Gothic Book" panose="020B0503020102020204" pitchFamily="34" charset="0"/>
                        </a:rPr>
                        <a:t>2022 BHC-MA </a:t>
                      </a:r>
                      <a:r>
                        <a:rPr lang="en-US" sz="1000" b="1" dirty="0">
                          <a:solidFill>
                            <a:srgbClr val="000000"/>
                          </a:solidFill>
                          <a:latin typeface="Franklin Gothic Book" panose="020B0503020102020204" pitchFamily="34" charset="0"/>
                        </a:rPr>
                        <a:t>Non-</a:t>
                      </a:r>
                      <a:r>
                        <a:rPr lang="en-US" sz="1000" b="0" dirty="0">
                          <a:solidFill>
                            <a:srgbClr val="000000"/>
                          </a:solidFill>
                          <a:latin typeface="Franklin Gothic Book" panose="020B0503020102020204" pitchFamily="34" charset="0"/>
                        </a:rPr>
                        <a:t>SNP Service Area</a:t>
                      </a:r>
                    </a:p>
                  </a:txBody>
                  <a:tcPr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4573743"/>
                  </a:ext>
                </a:extLst>
              </a:tr>
            </a:tbl>
          </a:graphicData>
        </a:graphic>
      </p:graphicFrame>
      <p:sp>
        <p:nvSpPr>
          <p:cNvPr id="12" name="TextBox 11">
            <a:extLst>
              <a:ext uri="{FF2B5EF4-FFF2-40B4-BE49-F238E27FC236}">
                <a16:creationId xmlns:a16="http://schemas.microsoft.com/office/drawing/2014/main" id="{3625AF15-51A7-4708-9003-B1AE85AF8B38}"/>
              </a:ext>
            </a:extLst>
          </p:cNvPr>
          <p:cNvSpPr txBox="1"/>
          <p:nvPr/>
        </p:nvSpPr>
        <p:spPr>
          <a:xfrm>
            <a:off x="3789481" y="3622819"/>
            <a:ext cx="1168523" cy="369332"/>
          </a:xfrm>
          <a:prstGeom prst="rect">
            <a:avLst/>
          </a:prstGeom>
          <a:noFill/>
        </p:spPr>
        <p:txBody>
          <a:bodyPr wrap="square" rtlCol="0">
            <a:spAutoFit/>
          </a:bodyPr>
          <a:lstStyle/>
          <a:p>
            <a:r>
              <a:rPr lang="en-US" b="1" dirty="0"/>
              <a:t>Arizona</a:t>
            </a:r>
          </a:p>
        </p:txBody>
      </p:sp>
      <p:sp>
        <p:nvSpPr>
          <p:cNvPr id="13" name="TextBox 12">
            <a:extLst>
              <a:ext uri="{FF2B5EF4-FFF2-40B4-BE49-F238E27FC236}">
                <a16:creationId xmlns:a16="http://schemas.microsoft.com/office/drawing/2014/main" id="{89175C36-4168-4502-B0EE-AD8774EC60ED}"/>
              </a:ext>
            </a:extLst>
          </p:cNvPr>
          <p:cNvSpPr txBox="1"/>
          <p:nvPr/>
        </p:nvSpPr>
        <p:spPr>
          <a:xfrm>
            <a:off x="5213715" y="997293"/>
            <a:ext cx="1295400" cy="369332"/>
          </a:xfrm>
          <a:prstGeom prst="rect">
            <a:avLst/>
          </a:prstGeom>
          <a:noFill/>
        </p:spPr>
        <p:txBody>
          <a:bodyPr wrap="square" rtlCol="0">
            <a:spAutoFit/>
          </a:bodyPr>
          <a:lstStyle/>
          <a:p>
            <a:r>
              <a:rPr lang="en-US" b="1" dirty="0"/>
              <a:t>Colorado</a:t>
            </a:r>
          </a:p>
        </p:txBody>
      </p:sp>
      <p:sp>
        <p:nvSpPr>
          <p:cNvPr id="14" name="TextBox 13">
            <a:extLst>
              <a:ext uri="{FF2B5EF4-FFF2-40B4-BE49-F238E27FC236}">
                <a16:creationId xmlns:a16="http://schemas.microsoft.com/office/drawing/2014/main" id="{938A6875-E4EA-4439-A408-1F131B68CE8B}"/>
              </a:ext>
            </a:extLst>
          </p:cNvPr>
          <p:cNvSpPr txBox="1"/>
          <p:nvPr/>
        </p:nvSpPr>
        <p:spPr>
          <a:xfrm>
            <a:off x="8301684" y="1284370"/>
            <a:ext cx="1295400" cy="369332"/>
          </a:xfrm>
          <a:prstGeom prst="rect">
            <a:avLst/>
          </a:prstGeom>
          <a:noFill/>
        </p:spPr>
        <p:txBody>
          <a:bodyPr wrap="square" rtlCol="0">
            <a:spAutoFit/>
          </a:bodyPr>
          <a:lstStyle/>
          <a:p>
            <a:r>
              <a:rPr lang="en-US" b="1" dirty="0"/>
              <a:t>New York</a:t>
            </a:r>
          </a:p>
        </p:txBody>
      </p:sp>
      <p:sp>
        <p:nvSpPr>
          <p:cNvPr id="15" name="TextBox 14">
            <a:extLst>
              <a:ext uri="{FF2B5EF4-FFF2-40B4-BE49-F238E27FC236}">
                <a16:creationId xmlns:a16="http://schemas.microsoft.com/office/drawing/2014/main" id="{C5C8475E-3D22-47DF-A6C6-7CA1D21150B9}"/>
              </a:ext>
            </a:extLst>
          </p:cNvPr>
          <p:cNvSpPr txBox="1"/>
          <p:nvPr/>
        </p:nvSpPr>
        <p:spPr>
          <a:xfrm>
            <a:off x="6415950" y="4754746"/>
            <a:ext cx="1295400" cy="369332"/>
          </a:xfrm>
          <a:prstGeom prst="rect">
            <a:avLst/>
          </a:prstGeom>
          <a:noFill/>
        </p:spPr>
        <p:txBody>
          <a:bodyPr wrap="square" rtlCol="0">
            <a:spAutoFit/>
          </a:bodyPr>
          <a:lstStyle/>
          <a:p>
            <a:r>
              <a:rPr lang="en-US" b="1" dirty="0"/>
              <a:t>Florida</a:t>
            </a:r>
          </a:p>
        </p:txBody>
      </p:sp>
      <p:pic>
        <p:nvPicPr>
          <p:cNvPr id="90114" name="Picture 2">
            <a:extLst>
              <a:ext uri="{FF2B5EF4-FFF2-40B4-BE49-F238E27FC236}">
                <a16:creationId xmlns:a16="http://schemas.microsoft.com/office/drawing/2014/main" id="{324CB7FA-E089-4F64-A08B-563495911C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397" t="19295" r="32662" b="14234"/>
          <a:stretch/>
        </p:blipFill>
        <p:spPr bwMode="auto">
          <a:xfrm>
            <a:off x="588967" y="1543343"/>
            <a:ext cx="2545392" cy="38908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8F29F16-846F-4A71-8CA2-8F93DE60BCA5}"/>
              </a:ext>
            </a:extLst>
          </p:cNvPr>
          <p:cNvSpPr txBox="1"/>
          <p:nvPr/>
        </p:nvSpPr>
        <p:spPr>
          <a:xfrm>
            <a:off x="1299516" y="1174011"/>
            <a:ext cx="1295400" cy="369332"/>
          </a:xfrm>
          <a:prstGeom prst="rect">
            <a:avLst/>
          </a:prstGeom>
          <a:noFill/>
        </p:spPr>
        <p:txBody>
          <a:bodyPr wrap="square" rtlCol="0">
            <a:spAutoFit/>
          </a:bodyPr>
          <a:lstStyle/>
          <a:p>
            <a:r>
              <a:rPr lang="en-US" b="1" dirty="0"/>
              <a:t>California</a:t>
            </a:r>
          </a:p>
        </p:txBody>
      </p:sp>
      <p:graphicFrame>
        <p:nvGraphicFramePr>
          <p:cNvPr id="17" name="Table 16">
            <a:extLst>
              <a:ext uri="{FF2B5EF4-FFF2-40B4-BE49-F238E27FC236}">
                <a16:creationId xmlns:a16="http://schemas.microsoft.com/office/drawing/2014/main" id="{B2C271B1-199B-43CC-BDEB-ED4F703FC7A8}"/>
              </a:ext>
            </a:extLst>
          </p:cNvPr>
          <p:cNvGraphicFramePr>
            <a:graphicFrameLocks noGrp="1"/>
          </p:cNvGraphicFramePr>
          <p:nvPr>
            <p:extLst>
              <p:ext uri="{D42A27DB-BD31-4B8C-83A1-F6EECF244321}">
                <p14:modId xmlns:p14="http://schemas.microsoft.com/office/powerpoint/2010/main" val="1630032454"/>
              </p:ext>
            </p:extLst>
          </p:nvPr>
        </p:nvGraphicFramePr>
        <p:xfrm>
          <a:off x="2231107" y="2555040"/>
          <a:ext cx="1647640" cy="588742"/>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542200441"/>
                    </a:ext>
                  </a:extLst>
                </a:gridCol>
                <a:gridCol w="1439360">
                  <a:extLst>
                    <a:ext uri="{9D8B030D-6E8A-4147-A177-3AD203B41FA5}">
                      <a16:colId xmlns:a16="http://schemas.microsoft.com/office/drawing/2014/main" val="2449780704"/>
                    </a:ext>
                  </a:extLst>
                </a:gridCol>
              </a:tblGrid>
              <a:tr h="201385">
                <a:tc>
                  <a:txBody>
                    <a:bodyPr/>
                    <a:lstStyle/>
                    <a:p>
                      <a:endParaRPr lang="en-US" sz="1000" dirty="0">
                        <a:solidFill>
                          <a:srgbClr val="005251"/>
                        </a:solidFill>
                        <a:latin typeface="Franklin Gothic Book" panose="020B0503020102020204" pitchFamily="34" charset="0"/>
                      </a:endParaRPr>
                    </a:p>
                  </a:txBody>
                  <a:tcP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251"/>
                    </a:solidFill>
                  </a:tcPr>
                </a:tc>
                <a:tc>
                  <a:txBody>
                    <a:bodyPr/>
                    <a:lstStyle/>
                    <a:p>
                      <a:r>
                        <a:rPr lang="en-US" sz="1000" b="0" dirty="0">
                          <a:solidFill>
                            <a:srgbClr val="000000"/>
                          </a:solidFill>
                          <a:latin typeface="Franklin Gothic Book" panose="020B0503020102020204" pitchFamily="34" charset="0"/>
                        </a:rPr>
                        <a:t>BND &amp; CHP</a:t>
                      </a:r>
                    </a:p>
                  </a:txBody>
                  <a:tcPr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950760793"/>
                  </a:ext>
                </a:extLst>
              </a:tr>
              <a:tr h="344902">
                <a:tc>
                  <a:txBody>
                    <a:bodyPr/>
                    <a:lstStyle/>
                    <a:p>
                      <a:endParaRPr lang="en-US" sz="1000" dirty="0">
                        <a:solidFill>
                          <a:srgbClr val="000000"/>
                        </a:solidFill>
                        <a:latin typeface="Franklin Gothic Book" panose="020B0503020102020204" pitchFamily="34" charset="0"/>
                      </a:endParaRPr>
                    </a:p>
                  </a:txBody>
                  <a:tcP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1A1C"/>
                    </a:solidFill>
                  </a:tcPr>
                </a:tc>
                <a:tc>
                  <a:txBody>
                    <a:bodyPr/>
                    <a:lstStyle/>
                    <a:p>
                      <a:r>
                        <a:rPr lang="en-US" sz="1000" b="0" dirty="0">
                          <a:solidFill>
                            <a:srgbClr val="000000"/>
                          </a:solidFill>
                          <a:latin typeface="Franklin Gothic Book" panose="020B0503020102020204" pitchFamily="34" charset="0"/>
                        </a:rPr>
                        <a:t>BND only</a:t>
                      </a:r>
                    </a:p>
                  </a:txBody>
                  <a:tcPr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4573743"/>
                  </a:ext>
                </a:extLst>
              </a:tr>
            </a:tbl>
          </a:graphicData>
        </a:graphic>
      </p:graphicFrame>
    </p:spTree>
    <p:extLst>
      <p:ext uri="{BB962C8B-B14F-4D97-AF65-F5344CB8AC3E}">
        <p14:creationId xmlns:p14="http://schemas.microsoft.com/office/powerpoint/2010/main" val="396680287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3AD147-0194-43EA-89EF-2D6F3981242C}"/>
              </a:ext>
            </a:extLst>
          </p:cNvPr>
          <p:cNvPicPr>
            <a:picLocks noChangeAspect="1"/>
          </p:cNvPicPr>
          <p:nvPr/>
        </p:nvPicPr>
        <p:blipFill>
          <a:blip r:embed="rId2"/>
          <a:stretch>
            <a:fillRect/>
          </a:stretch>
        </p:blipFill>
        <p:spPr>
          <a:xfrm>
            <a:off x="8529791" y="2057990"/>
            <a:ext cx="3186616" cy="3682015"/>
          </a:xfrm>
          <a:prstGeom prst="rect">
            <a:avLst/>
          </a:prstGeom>
        </p:spPr>
      </p:pic>
      <p:sp>
        <p:nvSpPr>
          <p:cNvPr id="2" name="Footer Placeholder 1">
            <a:extLst>
              <a:ext uri="{FF2B5EF4-FFF2-40B4-BE49-F238E27FC236}">
                <a16:creationId xmlns:a16="http://schemas.microsoft.com/office/drawing/2014/main" id="{C25F2A25-6D2C-4D95-B531-659B5B092D92}"/>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DFB4853C-BB61-4184-BD81-D9D32754CD62}"/>
              </a:ext>
            </a:extLst>
          </p:cNvPr>
          <p:cNvSpPr>
            <a:spLocks noGrp="1"/>
          </p:cNvSpPr>
          <p:nvPr>
            <p:ph type="sldNum" sz="quarter" idx="12"/>
          </p:nvPr>
        </p:nvSpPr>
        <p:spPr/>
        <p:txBody>
          <a:bodyPr/>
          <a:lstStyle/>
          <a:p>
            <a:fld id="{ED1A4DD5-1C1C-194E-8C6B-C21CF6B868B9}" type="slidenum">
              <a:rPr lang="en-US" smtClean="0"/>
              <a:pPr/>
              <a:t>18</a:t>
            </a:fld>
            <a:endParaRPr lang="en-US" dirty="0"/>
          </a:p>
        </p:txBody>
      </p:sp>
      <p:sp>
        <p:nvSpPr>
          <p:cNvPr id="4" name="Title 3">
            <a:extLst>
              <a:ext uri="{FF2B5EF4-FFF2-40B4-BE49-F238E27FC236}">
                <a16:creationId xmlns:a16="http://schemas.microsoft.com/office/drawing/2014/main" id="{D1B03DF6-3BE2-48D2-A8AF-E7B112531651}"/>
              </a:ext>
            </a:extLst>
          </p:cNvPr>
          <p:cNvSpPr>
            <a:spLocks noGrp="1"/>
          </p:cNvSpPr>
          <p:nvPr>
            <p:ph type="title"/>
          </p:nvPr>
        </p:nvSpPr>
        <p:spPr>
          <a:xfrm>
            <a:off x="571500" y="342901"/>
            <a:ext cx="8483723" cy="457464"/>
          </a:xfrm>
        </p:spPr>
        <p:txBody>
          <a:bodyPr/>
          <a:lstStyle/>
          <a:p>
            <a:r>
              <a:rPr lang="en-US" dirty="0"/>
              <a:t>Chronic &amp; Disabling Mental Health C-SNP</a:t>
            </a:r>
          </a:p>
        </p:txBody>
      </p:sp>
      <p:sp>
        <p:nvSpPr>
          <p:cNvPr id="5" name="Content Placeholder 4">
            <a:extLst>
              <a:ext uri="{FF2B5EF4-FFF2-40B4-BE49-F238E27FC236}">
                <a16:creationId xmlns:a16="http://schemas.microsoft.com/office/drawing/2014/main" id="{57F29136-0455-4CC1-8E69-6E3F6B9F7141}"/>
              </a:ext>
            </a:extLst>
          </p:cNvPr>
          <p:cNvSpPr>
            <a:spLocks noGrp="1"/>
          </p:cNvSpPr>
          <p:nvPr>
            <p:ph idx="1"/>
          </p:nvPr>
        </p:nvSpPr>
        <p:spPr>
          <a:xfrm>
            <a:off x="590550" y="1010844"/>
            <a:ext cx="11010900" cy="4729161"/>
          </a:xfrm>
          <a:prstGeom prst="rect">
            <a:avLst/>
          </a:prstGeom>
        </p:spPr>
        <p:txBody>
          <a:bodyPr/>
          <a:lstStyle/>
          <a:p>
            <a:pPr>
              <a:spcAft>
                <a:spcPts val="600"/>
              </a:spcAft>
            </a:pPr>
            <a:r>
              <a:rPr lang="en-US" dirty="0"/>
              <a:t>Our Chronic &amp; Disabling Mental Health C-SNP (Chronic MH C-SNP) is open to members with one or more of the following conditions:</a:t>
            </a:r>
          </a:p>
          <a:p>
            <a:pPr lvl="1"/>
            <a:r>
              <a:rPr lang="en-US" dirty="0"/>
              <a:t>Major Depression</a:t>
            </a:r>
          </a:p>
          <a:p>
            <a:pPr lvl="1"/>
            <a:r>
              <a:rPr lang="en-US" dirty="0"/>
              <a:t>Bipolar Disorder</a:t>
            </a:r>
          </a:p>
          <a:p>
            <a:pPr lvl="1"/>
            <a:r>
              <a:rPr lang="en-US" dirty="0"/>
              <a:t>Schizophrenia</a:t>
            </a:r>
          </a:p>
          <a:p>
            <a:pPr lvl="1"/>
            <a:r>
              <a:rPr lang="en-US" dirty="0"/>
              <a:t>Schizoaffective Disorder</a:t>
            </a:r>
          </a:p>
          <a:p>
            <a:pPr lvl="1">
              <a:spcAft>
                <a:spcPts val="1200"/>
              </a:spcAft>
            </a:pPr>
            <a:r>
              <a:rPr lang="en-US" dirty="0"/>
              <a:t>Paranoid Disorder</a:t>
            </a:r>
          </a:p>
          <a:p>
            <a:pPr>
              <a:spcAft>
                <a:spcPts val="1200"/>
              </a:spcAft>
            </a:pPr>
            <a:r>
              <a:rPr lang="en-US" dirty="0"/>
              <a:t>Available in CA and AZ only</a:t>
            </a:r>
          </a:p>
        </p:txBody>
      </p:sp>
      <p:pic>
        <p:nvPicPr>
          <p:cNvPr id="91138" name="Picture 2">
            <a:extLst>
              <a:ext uri="{FF2B5EF4-FFF2-40B4-BE49-F238E27FC236}">
                <a16:creationId xmlns:a16="http://schemas.microsoft.com/office/drawing/2014/main" id="{2899A150-E37A-4569-AEE1-6C418344E3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64" t="19420" r="33453" b="13630"/>
          <a:stretch/>
        </p:blipFill>
        <p:spPr bwMode="auto">
          <a:xfrm>
            <a:off x="5221873" y="1764872"/>
            <a:ext cx="2931527" cy="4591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66736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5F2A25-6D2C-4D95-B531-659B5B092D92}"/>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DFB4853C-BB61-4184-BD81-D9D32754CD62}"/>
              </a:ext>
            </a:extLst>
          </p:cNvPr>
          <p:cNvSpPr>
            <a:spLocks noGrp="1"/>
          </p:cNvSpPr>
          <p:nvPr>
            <p:ph type="sldNum" sz="quarter" idx="12"/>
          </p:nvPr>
        </p:nvSpPr>
        <p:spPr/>
        <p:txBody>
          <a:bodyPr/>
          <a:lstStyle/>
          <a:p>
            <a:fld id="{ED1A4DD5-1C1C-194E-8C6B-C21CF6B868B9}" type="slidenum">
              <a:rPr lang="en-US" smtClean="0"/>
              <a:pPr/>
              <a:t>19</a:t>
            </a:fld>
            <a:endParaRPr lang="en-US" dirty="0"/>
          </a:p>
        </p:txBody>
      </p:sp>
      <p:sp>
        <p:nvSpPr>
          <p:cNvPr id="4" name="Title 3">
            <a:extLst>
              <a:ext uri="{FF2B5EF4-FFF2-40B4-BE49-F238E27FC236}">
                <a16:creationId xmlns:a16="http://schemas.microsoft.com/office/drawing/2014/main" id="{D1B03DF6-3BE2-48D2-A8AF-E7B112531651}"/>
              </a:ext>
            </a:extLst>
          </p:cNvPr>
          <p:cNvSpPr>
            <a:spLocks noGrp="1"/>
          </p:cNvSpPr>
          <p:nvPr>
            <p:ph type="title"/>
          </p:nvPr>
        </p:nvSpPr>
        <p:spPr>
          <a:xfrm>
            <a:off x="571500" y="342901"/>
            <a:ext cx="8483723" cy="457464"/>
          </a:xfrm>
        </p:spPr>
        <p:txBody>
          <a:bodyPr/>
          <a:lstStyle/>
          <a:p>
            <a:r>
              <a:rPr lang="en-US" dirty="0"/>
              <a:t>Dementia C-SNP</a:t>
            </a:r>
          </a:p>
        </p:txBody>
      </p:sp>
      <p:sp>
        <p:nvSpPr>
          <p:cNvPr id="5" name="Content Placeholder 4">
            <a:extLst>
              <a:ext uri="{FF2B5EF4-FFF2-40B4-BE49-F238E27FC236}">
                <a16:creationId xmlns:a16="http://schemas.microsoft.com/office/drawing/2014/main" id="{57F29136-0455-4CC1-8E69-6E3F6B9F7141}"/>
              </a:ext>
            </a:extLst>
          </p:cNvPr>
          <p:cNvSpPr>
            <a:spLocks noGrp="1"/>
          </p:cNvSpPr>
          <p:nvPr>
            <p:ph idx="1"/>
          </p:nvPr>
        </p:nvSpPr>
        <p:spPr>
          <a:xfrm>
            <a:off x="590550" y="1010844"/>
            <a:ext cx="11010900" cy="4729161"/>
          </a:xfrm>
          <a:prstGeom prst="rect">
            <a:avLst/>
          </a:prstGeom>
        </p:spPr>
        <p:txBody>
          <a:bodyPr/>
          <a:lstStyle/>
          <a:p>
            <a:pPr>
              <a:spcAft>
                <a:spcPts val="600"/>
              </a:spcAft>
            </a:pPr>
            <a:r>
              <a:rPr lang="en-US" dirty="0"/>
              <a:t>In CA, Brand New Day offers a C-SNP for those diagnosed with dementia. It is offered in the following counties:</a:t>
            </a:r>
          </a:p>
          <a:p>
            <a:pPr lvl="1">
              <a:lnSpc>
                <a:spcPct val="100000"/>
              </a:lnSpc>
              <a:spcBef>
                <a:spcPts val="0"/>
              </a:spcBef>
            </a:pPr>
            <a:r>
              <a:rPr lang="en-US" sz="2000" dirty="0"/>
              <a:t>Fresno</a:t>
            </a:r>
          </a:p>
          <a:p>
            <a:pPr lvl="1">
              <a:lnSpc>
                <a:spcPct val="100000"/>
              </a:lnSpc>
              <a:spcBef>
                <a:spcPts val="0"/>
              </a:spcBef>
            </a:pPr>
            <a:r>
              <a:rPr lang="en-US" sz="2000" dirty="0"/>
              <a:t>Imperial</a:t>
            </a:r>
          </a:p>
          <a:p>
            <a:pPr lvl="1">
              <a:lnSpc>
                <a:spcPct val="100000"/>
              </a:lnSpc>
              <a:spcBef>
                <a:spcPts val="0"/>
              </a:spcBef>
            </a:pPr>
            <a:r>
              <a:rPr lang="en-US" sz="2000" dirty="0"/>
              <a:t>Kern</a:t>
            </a:r>
          </a:p>
          <a:p>
            <a:pPr lvl="1">
              <a:lnSpc>
                <a:spcPct val="100000"/>
              </a:lnSpc>
              <a:spcBef>
                <a:spcPts val="0"/>
              </a:spcBef>
            </a:pPr>
            <a:r>
              <a:rPr lang="en-US" sz="2000" dirty="0"/>
              <a:t>Los Angeles</a:t>
            </a:r>
          </a:p>
          <a:p>
            <a:pPr lvl="1">
              <a:lnSpc>
                <a:spcPct val="100000"/>
              </a:lnSpc>
              <a:spcBef>
                <a:spcPts val="0"/>
              </a:spcBef>
            </a:pPr>
            <a:r>
              <a:rPr lang="en-US" sz="2000" dirty="0"/>
              <a:t>Madera</a:t>
            </a:r>
          </a:p>
          <a:p>
            <a:pPr lvl="1">
              <a:lnSpc>
                <a:spcPct val="100000"/>
              </a:lnSpc>
              <a:spcBef>
                <a:spcPts val="0"/>
              </a:spcBef>
            </a:pPr>
            <a:r>
              <a:rPr lang="en-US" sz="2000" dirty="0"/>
              <a:t>Orange </a:t>
            </a:r>
          </a:p>
          <a:p>
            <a:pPr lvl="1">
              <a:lnSpc>
                <a:spcPct val="100000"/>
              </a:lnSpc>
              <a:spcBef>
                <a:spcPts val="0"/>
              </a:spcBef>
            </a:pPr>
            <a:r>
              <a:rPr lang="en-US" sz="2000" dirty="0"/>
              <a:t>Riverside</a:t>
            </a:r>
          </a:p>
          <a:p>
            <a:pPr lvl="1">
              <a:lnSpc>
                <a:spcPct val="100000"/>
              </a:lnSpc>
              <a:spcBef>
                <a:spcPts val="0"/>
              </a:spcBef>
            </a:pPr>
            <a:r>
              <a:rPr lang="en-US" sz="2000" dirty="0"/>
              <a:t>Sacramento</a:t>
            </a:r>
          </a:p>
          <a:p>
            <a:pPr lvl="1">
              <a:lnSpc>
                <a:spcPct val="100000"/>
              </a:lnSpc>
              <a:spcBef>
                <a:spcPts val="0"/>
              </a:spcBef>
            </a:pPr>
            <a:r>
              <a:rPr lang="en-US" sz="2000" dirty="0"/>
              <a:t>San Bernardino</a:t>
            </a:r>
          </a:p>
          <a:p>
            <a:pPr lvl="1">
              <a:lnSpc>
                <a:spcPct val="100000"/>
              </a:lnSpc>
              <a:spcBef>
                <a:spcPts val="0"/>
              </a:spcBef>
            </a:pPr>
            <a:r>
              <a:rPr lang="en-US" sz="2000" dirty="0"/>
              <a:t>San Diego</a:t>
            </a:r>
          </a:p>
          <a:p>
            <a:pPr lvl="1">
              <a:lnSpc>
                <a:spcPct val="100000"/>
              </a:lnSpc>
              <a:spcBef>
                <a:spcPts val="0"/>
              </a:spcBef>
            </a:pPr>
            <a:r>
              <a:rPr lang="en-US" sz="2000" dirty="0"/>
              <a:t>San Francisco</a:t>
            </a:r>
          </a:p>
          <a:p>
            <a:pPr lvl="1">
              <a:lnSpc>
                <a:spcPct val="100000"/>
              </a:lnSpc>
              <a:spcBef>
                <a:spcPts val="0"/>
              </a:spcBef>
            </a:pPr>
            <a:r>
              <a:rPr lang="en-US" sz="2000" dirty="0"/>
              <a:t>San Mateo</a:t>
            </a:r>
          </a:p>
        </p:txBody>
      </p:sp>
      <p:pic>
        <p:nvPicPr>
          <p:cNvPr id="92162" name="Picture 2">
            <a:extLst>
              <a:ext uri="{FF2B5EF4-FFF2-40B4-BE49-F238E27FC236}">
                <a16:creationId xmlns:a16="http://schemas.microsoft.com/office/drawing/2014/main" id="{A073DF12-E983-472C-AC2C-DB18684EE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09" t="17634" r="33967" b="13408"/>
          <a:stretch/>
        </p:blipFill>
        <p:spPr bwMode="auto">
          <a:xfrm>
            <a:off x="7083603" y="1627189"/>
            <a:ext cx="2825394" cy="472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35108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3F5FEA-856D-4767-9C1B-CC4C75EC9B3C}"/>
              </a:ext>
            </a:extLst>
          </p:cNvPr>
          <p:cNvSpPr>
            <a:spLocks noGrp="1"/>
          </p:cNvSpPr>
          <p:nvPr>
            <p:ph type="ftr" sz="quarter" idx="11"/>
          </p:nvPr>
        </p:nvSpPr>
        <p:spPr/>
        <p:txBody>
          <a:bodyPr/>
          <a:lstStyle/>
          <a:p>
            <a:r>
              <a:rPr lang="en-US"/>
              <a:t>Privileged &amp; Confidential  |  © 2021</a:t>
            </a:r>
            <a:endParaRPr lang="en-US" dirty="0"/>
          </a:p>
        </p:txBody>
      </p:sp>
      <p:sp>
        <p:nvSpPr>
          <p:cNvPr id="5" name="Slide Number Placeholder 4">
            <a:extLst>
              <a:ext uri="{FF2B5EF4-FFF2-40B4-BE49-F238E27FC236}">
                <a16:creationId xmlns:a16="http://schemas.microsoft.com/office/drawing/2014/main" id="{D7B1D81D-F3CA-476A-B256-331B617D53D1}"/>
              </a:ext>
            </a:extLst>
          </p:cNvPr>
          <p:cNvSpPr>
            <a:spLocks noGrp="1"/>
          </p:cNvSpPr>
          <p:nvPr>
            <p:ph type="sldNum" sz="quarter" idx="12"/>
          </p:nvPr>
        </p:nvSpPr>
        <p:spPr/>
        <p:txBody>
          <a:bodyPr/>
          <a:lstStyle/>
          <a:p>
            <a:fld id="{ED1A4DD5-1C1C-194E-8C6B-C21CF6B868B9}" type="slidenum">
              <a:rPr lang="en-US" smtClean="0"/>
              <a:pPr/>
              <a:t>2</a:t>
            </a:fld>
            <a:endParaRPr lang="en-US" dirty="0"/>
          </a:p>
        </p:txBody>
      </p:sp>
      <p:sp>
        <p:nvSpPr>
          <p:cNvPr id="7" name="Title 6">
            <a:extLst>
              <a:ext uri="{FF2B5EF4-FFF2-40B4-BE49-F238E27FC236}">
                <a16:creationId xmlns:a16="http://schemas.microsoft.com/office/drawing/2014/main" id="{0F587B08-40CA-4625-85F7-7C18C04B1CDF}"/>
              </a:ext>
            </a:extLst>
          </p:cNvPr>
          <p:cNvSpPr>
            <a:spLocks noGrp="1"/>
          </p:cNvSpPr>
          <p:nvPr>
            <p:ph type="title"/>
          </p:nvPr>
        </p:nvSpPr>
        <p:spPr>
          <a:xfrm>
            <a:off x="571500" y="342901"/>
            <a:ext cx="8267700" cy="457464"/>
          </a:xfrm>
        </p:spPr>
        <p:txBody>
          <a:bodyPr/>
          <a:lstStyle/>
          <a:p>
            <a:r>
              <a:rPr lang="en-US" dirty="0"/>
              <a:t>SNP Model of Care Training Requirement	</a:t>
            </a:r>
          </a:p>
        </p:txBody>
      </p:sp>
      <p:sp>
        <p:nvSpPr>
          <p:cNvPr id="8" name="Content Placeholder 7">
            <a:extLst>
              <a:ext uri="{FF2B5EF4-FFF2-40B4-BE49-F238E27FC236}">
                <a16:creationId xmlns:a16="http://schemas.microsoft.com/office/drawing/2014/main" id="{AE5D3200-F613-428B-AB96-B05608D0C1A5}"/>
              </a:ext>
            </a:extLst>
          </p:cNvPr>
          <p:cNvSpPr>
            <a:spLocks noGrp="1"/>
          </p:cNvSpPr>
          <p:nvPr>
            <p:ph idx="1"/>
          </p:nvPr>
        </p:nvSpPr>
        <p:spPr>
          <a:xfrm>
            <a:off x="571500" y="1447802"/>
            <a:ext cx="10205991" cy="4729161"/>
          </a:xfrm>
        </p:spPr>
        <p:txBody>
          <a:bodyPr/>
          <a:lstStyle/>
          <a:p>
            <a:pPr lvl="0">
              <a:spcAft>
                <a:spcPts val="600"/>
              </a:spcAft>
            </a:pPr>
            <a:r>
              <a:rPr lang="en-US" dirty="0"/>
              <a:t>The Centers for Medicare &amp; Medicaid Services (CMS) requires Bright Health employees, contractors and providers who serve Medicare Advantage Special Needs Plan (SNP) members to complete annual training on the SNP Model of Care (MOC)</a:t>
            </a:r>
          </a:p>
          <a:p>
            <a:pPr lvl="0">
              <a:spcAft>
                <a:spcPts val="600"/>
              </a:spcAft>
            </a:pPr>
            <a:r>
              <a:rPr lang="en-US" dirty="0"/>
              <a:t>The MOC provides the framework for how the SNP will identify and address the unique needs of its members </a:t>
            </a:r>
          </a:p>
          <a:p>
            <a:pPr>
              <a:spcAft>
                <a:spcPts val="600"/>
              </a:spcAft>
            </a:pPr>
            <a:r>
              <a:rPr lang="en-US" dirty="0"/>
              <a:t>Annual MOC training ensures that relevant providers and staff are educated, aware and will leverage the SNP MOC to deliver care and services to SNP members</a:t>
            </a:r>
          </a:p>
        </p:txBody>
      </p:sp>
    </p:spTree>
    <p:extLst>
      <p:ext uri="{BB962C8B-B14F-4D97-AF65-F5344CB8AC3E}">
        <p14:creationId xmlns:p14="http://schemas.microsoft.com/office/powerpoint/2010/main" val="153055133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4BEA4C-5FF5-44FC-9370-D4EE3EDEB182}"/>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3EC1ED26-6386-477B-9116-4466D0D394B4}"/>
              </a:ext>
            </a:extLst>
          </p:cNvPr>
          <p:cNvSpPr>
            <a:spLocks noGrp="1"/>
          </p:cNvSpPr>
          <p:nvPr>
            <p:ph type="sldNum" sz="quarter" idx="12"/>
          </p:nvPr>
        </p:nvSpPr>
        <p:spPr/>
        <p:txBody>
          <a:bodyPr/>
          <a:lstStyle/>
          <a:p>
            <a:fld id="{ED1A4DD5-1C1C-194E-8C6B-C21CF6B868B9}" type="slidenum">
              <a:rPr lang="en-US" smtClean="0"/>
              <a:pPr/>
              <a:t>20</a:t>
            </a:fld>
            <a:endParaRPr lang="en-US" dirty="0"/>
          </a:p>
        </p:txBody>
      </p:sp>
      <p:sp>
        <p:nvSpPr>
          <p:cNvPr id="4" name="Title 3">
            <a:extLst>
              <a:ext uri="{FF2B5EF4-FFF2-40B4-BE49-F238E27FC236}">
                <a16:creationId xmlns:a16="http://schemas.microsoft.com/office/drawing/2014/main" id="{45AD7CFD-ACAF-469D-BA67-1319610C772F}"/>
              </a:ext>
            </a:extLst>
          </p:cNvPr>
          <p:cNvSpPr>
            <a:spLocks noGrp="1"/>
          </p:cNvSpPr>
          <p:nvPr>
            <p:ph type="title"/>
          </p:nvPr>
        </p:nvSpPr>
        <p:spPr/>
        <p:txBody>
          <a:bodyPr/>
          <a:lstStyle/>
          <a:p>
            <a:r>
              <a:rPr lang="en-US" dirty="0"/>
              <a:t>C-SNP Enrollment Process</a:t>
            </a:r>
          </a:p>
        </p:txBody>
      </p:sp>
      <p:sp>
        <p:nvSpPr>
          <p:cNvPr id="5" name="Content Placeholder 4">
            <a:extLst>
              <a:ext uri="{FF2B5EF4-FFF2-40B4-BE49-F238E27FC236}">
                <a16:creationId xmlns:a16="http://schemas.microsoft.com/office/drawing/2014/main" id="{E4525D0C-5B34-4473-9F60-F25E2A46CB55}"/>
              </a:ext>
            </a:extLst>
          </p:cNvPr>
          <p:cNvSpPr>
            <a:spLocks noGrp="1"/>
          </p:cNvSpPr>
          <p:nvPr>
            <p:ph idx="1"/>
          </p:nvPr>
        </p:nvSpPr>
        <p:spPr>
          <a:xfrm>
            <a:off x="571500" y="1423510"/>
            <a:ext cx="5918076" cy="5096684"/>
          </a:xfrm>
        </p:spPr>
        <p:txBody>
          <a:bodyPr/>
          <a:lstStyle/>
          <a:p>
            <a:r>
              <a:rPr lang="en-US" sz="1800" dirty="0"/>
              <a:t>Beneficiary completes C-SNP application (2 key pieces):</a:t>
            </a:r>
          </a:p>
          <a:p>
            <a:pPr lvl="1"/>
            <a:r>
              <a:rPr lang="en-US" sz="1800" dirty="0"/>
              <a:t>Enrollment Form</a:t>
            </a:r>
          </a:p>
          <a:p>
            <a:pPr lvl="2"/>
            <a:r>
              <a:rPr lang="en-US" sz="1600" dirty="0"/>
              <a:t>Similar to other MA enrollment forms</a:t>
            </a:r>
          </a:p>
          <a:p>
            <a:pPr lvl="2">
              <a:spcAft>
                <a:spcPts val="600"/>
              </a:spcAft>
            </a:pPr>
            <a:r>
              <a:rPr lang="en-US" sz="1600" dirty="0"/>
              <a:t>Difference: Asks about C-SNP qualifying condition</a:t>
            </a:r>
          </a:p>
          <a:p>
            <a:pPr lvl="1"/>
            <a:r>
              <a:rPr lang="en-US" sz="1800" dirty="0"/>
              <a:t>Pre-enrollment Qualification Assessment Tool (PQAT)</a:t>
            </a:r>
          </a:p>
          <a:p>
            <a:pPr lvl="2"/>
            <a:r>
              <a:rPr lang="en-US" sz="1600" dirty="0"/>
              <a:t>More detailed questions about the C-SNP qualifying conditions</a:t>
            </a:r>
          </a:p>
          <a:p>
            <a:pPr lvl="2"/>
            <a:r>
              <a:rPr lang="en-US" sz="1600" dirty="0"/>
              <a:t>Beneficiaries indicate if they have one of the conditions</a:t>
            </a:r>
          </a:p>
          <a:p>
            <a:pPr lvl="2">
              <a:spcAft>
                <a:spcPts val="600"/>
              </a:spcAft>
            </a:pPr>
            <a:r>
              <a:rPr lang="en-US" sz="1600" dirty="0"/>
              <a:t>Also provide contact information for provider(s) who can verify the beneficiary’s chronic condition</a:t>
            </a:r>
          </a:p>
          <a:p>
            <a:pPr lvl="1"/>
            <a:r>
              <a:rPr lang="en-US" sz="1800" dirty="0"/>
              <a:t>May enroll a member based on the PQAT responses but must verify the member’s chronic condition within the first month of enrollment</a:t>
            </a:r>
          </a:p>
        </p:txBody>
      </p:sp>
      <p:pic>
        <p:nvPicPr>
          <p:cNvPr id="7" name="Picture 6">
            <a:extLst>
              <a:ext uri="{FF2B5EF4-FFF2-40B4-BE49-F238E27FC236}">
                <a16:creationId xmlns:a16="http://schemas.microsoft.com/office/drawing/2014/main" id="{D7F9DA1E-0286-41BF-92DD-37709907B4A8}"/>
              </a:ext>
            </a:extLst>
          </p:cNvPr>
          <p:cNvPicPr>
            <a:picLocks noChangeAspect="1"/>
          </p:cNvPicPr>
          <p:nvPr/>
        </p:nvPicPr>
        <p:blipFill>
          <a:blip r:embed="rId3"/>
          <a:stretch>
            <a:fillRect/>
          </a:stretch>
        </p:blipFill>
        <p:spPr>
          <a:xfrm>
            <a:off x="7492753" y="926875"/>
            <a:ext cx="3462291" cy="3088125"/>
          </a:xfrm>
          <a:prstGeom prst="rect">
            <a:avLst/>
          </a:prstGeom>
        </p:spPr>
      </p:pic>
      <p:pic>
        <p:nvPicPr>
          <p:cNvPr id="9" name="Picture 8">
            <a:extLst>
              <a:ext uri="{FF2B5EF4-FFF2-40B4-BE49-F238E27FC236}">
                <a16:creationId xmlns:a16="http://schemas.microsoft.com/office/drawing/2014/main" id="{0F86F71B-2C76-4DBF-837F-F9E8F75C67C1}"/>
              </a:ext>
            </a:extLst>
          </p:cNvPr>
          <p:cNvPicPr>
            <a:picLocks noChangeAspect="1"/>
          </p:cNvPicPr>
          <p:nvPr/>
        </p:nvPicPr>
        <p:blipFill>
          <a:blip r:embed="rId4"/>
          <a:stretch>
            <a:fillRect/>
          </a:stretch>
        </p:blipFill>
        <p:spPr>
          <a:xfrm>
            <a:off x="7503851" y="4021333"/>
            <a:ext cx="3470987" cy="2417825"/>
          </a:xfrm>
          <a:prstGeom prst="rect">
            <a:avLst/>
          </a:prstGeom>
        </p:spPr>
      </p:pic>
    </p:spTree>
    <p:extLst>
      <p:ext uri="{BB962C8B-B14F-4D97-AF65-F5344CB8AC3E}">
        <p14:creationId xmlns:p14="http://schemas.microsoft.com/office/powerpoint/2010/main" val="358252909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D23C1C-A760-4D29-BC45-8B547222FE1B}"/>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808859F7-FFF6-4327-9AD3-BDA8B5B080AC}"/>
              </a:ext>
            </a:extLst>
          </p:cNvPr>
          <p:cNvSpPr>
            <a:spLocks noGrp="1"/>
          </p:cNvSpPr>
          <p:nvPr>
            <p:ph type="sldNum" sz="quarter" idx="12"/>
          </p:nvPr>
        </p:nvSpPr>
        <p:spPr/>
        <p:txBody>
          <a:bodyPr/>
          <a:lstStyle/>
          <a:p>
            <a:fld id="{ED1A4DD5-1C1C-194E-8C6B-C21CF6B868B9}" type="slidenum">
              <a:rPr lang="en-US" smtClean="0"/>
              <a:pPr/>
              <a:t>21</a:t>
            </a:fld>
            <a:endParaRPr lang="en-US" dirty="0"/>
          </a:p>
        </p:txBody>
      </p:sp>
      <p:sp>
        <p:nvSpPr>
          <p:cNvPr id="4" name="Title 3">
            <a:extLst>
              <a:ext uri="{FF2B5EF4-FFF2-40B4-BE49-F238E27FC236}">
                <a16:creationId xmlns:a16="http://schemas.microsoft.com/office/drawing/2014/main" id="{D3635989-886B-4343-A9B1-863B56111ABC}"/>
              </a:ext>
            </a:extLst>
          </p:cNvPr>
          <p:cNvSpPr>
            <a:spLocks noGrp="1"/>
          </p:cNvSpPr>
          <p:nvPr>
            <p:ph type="title"/>
          </p:nvPr>
        </p:nvSpPr>
        <p:spPr/>
        <p:txBody>
          <a:bodyPr/>
          <a:lstStyle/>
          <a:p>
            <a:r>
              <a:rPr lang="en-US" dirty="0"/>
              <a:t>C-SNP Enrollment Form </a:t>
            </a:r>
          </a:p>
        </p:txBody>
      </p:sp>
      <p:sp>
        <p:nvSpPr>
          <p:cNvPr id="5" name="Content Placeholder 4">
            <a:extLst>
              <a:ext uri="{FF2B5EF4-FFF2-40B4-BE49-F238E27FC236}">
                <a16:creationId xmlns:a16="http://schemas.microsoft.com/office/drawing/2014/main" id="{24293FA9-0714-40DD-A221-6995B34AB6E3}"/>
              </a:ext>
            </a:extLst>
          </p:cNvPr>
          <p:cNvSpPr>
            <a:spLocks noGrp="1"/>
          </p:cNvSpPr>
          <p:nvPr>
            <p:ph idx="1"/>
          </p:nvPr>
        </p:nvSpPr>
        <p:spPr>
          <a:xfrm>
            <a:off x="571499" y="2246051"/>
            <a:ext cx="5163475" cy="1313895"/>
          </a:xfrm>
        </p:spPr>
        <p:txBody>
          <a:bodyPr/>
          <a:lstStyle/>
          <a:p>
            <a:r>
              <a:rPr lang="en-US" dirty="0"/>
              <a:t>One question on qualifying conditions</a:t>
            </a:r>
          </a:p>
          <a:p>
            <a:r>
              <a:rPr lang="en-US" dirty="0"/>
              <a:t>Instructs beneficiary to complete PQAT &amp; submit with enrollment form</a:t>
            </a:r>
          </a:p>
        </p:txBody>
      </p:sp>
      <p:pic>
        <p:nvPicPr>
          <p:cNvPr id="9" name="Picture 8">
            <a:extLst>
              <a:ext uri="{FF2B5EF4-FFF2-40B4-BE49-F238E27FC236}">
                <a16:creationId xmlns:a16="http://schemas.microsoft.com/office/drawing/2014/main" id="{0B29C9BC-6205-4828-9026-EDAB4223065E}"/>
              </a:ext>
            </a:extLst>
          </p:cNvPr>
          <p:cNvPicPr>
            <a:picLocks noChangeAspect="1"/>
          </p:cNvPicPr>
          <p:nvPr/>
        </p:nvPicPr>
        <p:blipFill>
          <a:blip r:embed="rId2"/>
          <a:stretch>
            <a:fillRect/>
          </a:stretch>
        </p:blipFill>
        <p:spPr>
          <a:xfrm>
            <a:off x="6320840" y="897880"/>
            <a:ext cx="4788146" cy="5397777"/>
          </a:xfrm>
          <a:prstGeom prst="rect">
            <a:avLst/>
          </a:prstGeom>
        </p:spPr>
      </p:pic>
      <p:sp>
        <p:nvSpPr>
          <p:cNvPr id="10" name="Arrow: Striped Right 9">
            <a:extLst>
              <a:ext uri="{FF2B5EF4-FFF2-40B4-BE49-F238E27FC236}">
                <a16:creationId xmlns:a16="http://schemas.microsoft.com/office/drawing/2014/main" id="{E6D33187-89D3-4167-98C1-8E654A9C79C9}"/>
              </a:ext>
            </a:extLst>
          </p:cNvPr>
          <p:cNvSpPr/>
          <p:nvPr/>
        </p:nvSpPr>
        <p:spPr>
          <a:xfrm>
            <a:off x="4038600" y="5502305"/>
            <a:ext cx="1821180" cy="289560"/>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340303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D9ACA9-7EFF-456C-B316-2DE053FDAAAF}"/>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AD389E4D-F7D7-4044-94C8-B357B968D072}"/>
              </a:ext>
            </a:extLst>
          </p:cNvPr>
          <p:cNvSpPr>
            <a:spLocks noGrp="1"/>
          </p:cNvSpPr>
          <p:nvPr>
            <p:ph type="sldNum" sz="quarter" idx="12"/>
          </p:nvPr>
        </p:nvSpPr>
        <p:spPr/>
        <p:txBody>
          <a:bodyPr/>
          <a:lstStyle/>
          <a:p>
            <a:fld id="{ED1A4DD5-1C1C-194E-8C6B-C21CF6B868B9}" type="slidenum">
              <a:rPr lang="en-US" smtClean="0"/>
              <a:pPr/>
              <a:t>22</a:t>
            </a:fld>
            <a:endParaRPr lang="en-US" dirty="0"/>
          </a:p>
        </p:txBody>
      </p:sp>
      <p:sp>
        <p:nvSpPr>
          <p:cNvPr id="4" name="Title 3">
            <a:extLst>
              <a:ext uri="{FF2B5EF4-FFF2-40B4-BE49-F238E27FC236}">
                <a16:creationId xmlns:a16="http://schemas.microsoft.com/office/drawing/2014/main" id="{F8BCBD82-23D6-40BB-8FE9-A1E4505D4733}"/>
              </a:ext>
            </a:extLst>
          </p:cNvPr>
          <p:cNvSpPr>
            <a:spLocks noGrp="1"/>
          </p:cNvSpPr>
          <p:nvPr>
            <p:ph type="title"/>
          </p:nvPr>
        </p:nvSpPr>
        <p:spPr>
          <a:xfrm>
            <a:off x="571500" y="342901"/>
            <a:ext cx="10578853" cy="457464"/>
          </a:xfrm>
        </p:spPr>
        <p:txBody>
          <a:bodyPr/>
          <a:lstStyle/>
          <a:p>
            <a:r>
              <a:rPr lang="en-US" dirty="0"/>
              <a:t>C-SNP Pre-Enrollment Qualification Assessment Tool (PQAT)</a:t>
            </a:r>
          </a:p>
        </p:txBody>
      </p:sp>
      <p:sp>
        <p:nvSpPr>
          <p:cNvPr id="5" name="Content Placeholder 4">
            <a:extLst>
              <a:ext uri="{FF2B5EF4-FFF2-40B4-BE49-F238E27FC236}">
                <a16:creationId xmlns:a16="http://schemas.microsoft.com/office/drawing/2014/main" id="{4BA16011-818D-427E-952D-45A38E16E743}"/>
              </a:ext>
            </a:extLst>
          </p:cNvPr>
          <p:cNvSpPr>
            <a:spLocks noGrp="1"/>
          </p:cNvSpPr>
          <p:nvPr>
            <p:ph idx="1"/>
          </p:nvPr>
        </p:nvSpPr>
        <p:spPr>
          <a:xfrm>
            <a:off x="466419" y="2078117"/>
            <a:ext cx="3467100" cy="2316330"/>
          </a:xfrm>
        </p:spPr>
        <p:txBody>
          <a:bodyPr/>
          <a:lstStyle/>
          <a:p>
            <a:r>
              <a:rPr lang="en-US" sz="1800" dirty="0"/>
              <a:t>Chronic condition questions</a:t>
            </a:r>
          </a:p>
          <a:p>
            <a:r>
              <a:rPr lang="en-US" sz="1800" dirty="0"/>
              <a:t>Provider contact information</a:t>
            </a:r>
          </a:p>
          <a:p>
            <a:r>
              <a:rPr lang="en-US" sz="1800" dirty="0"/>
              <a:t>Authorization for provider to release information to Bright HealthCare</a:t>
            </a:r>
          </a:p>
          <a:p>
            <a:r>
              <a:rPr lang="en-US" sz="1800" dirty="0"/>
              <a:t>Example PQAT shown for DM/CHF/CVD C-SNP</a:t>
            </a:r>
          </a:p>
        </p:txBody>
      </p:sp>
      <p:pic>
        <p:nvPicPr>
          <p:cNvPr id="7" name="Picture 6">
            <a:extLst>
              <a:ext uri="{FF2B5EF4-FFF2-40B4-BE49-F238E27FC236}">
                <a16:creationId xmlns:a16="http://schemas.microsoft.com/office/drawing/2014/main" id="{3D1F04BC-4191-4162-8E78-A6A9DB52D514}"/>
              </a:ext>
            </a:extLst>
          </p:cNvPr>
          <p:cNvPicPr>
            <a:picLocks noChangeAspect="1"/>
          </p:cNvPicPr>
          <p:nvPr/>
        </p:nvPicPr>
        <p:blipFill>
          <a:blip r:embed="rId2"/>
          <a:stretch>
            <a:fillRect/>
          </a:stretch>
        </p:blipFill>
        <p:spPr>
          <a:xfrm>
            <a:off x="4184446" y="1022351"/>
            <a:ext cx="3968954" cy="5112013"/>
          </a:xfrm>
          <a:prstGeom prst="rect">
            <a:avLst/>
          </a:prstGeom>
        </p:spPr>
      </p:pic>
      <p:pic>
        <p:nvPicPr>
          <p:cNvPr id="9" name="Picture 8">
            <a:extLst>
              <a:ext uri="{FF2B5EF4-FFF2-40B4-BE49-F238E27FC236}">
                <a16:creationId xmlns:a16="http://schemas.microsoft.com/office/drawing/2014/main" id="{FCF7E78B-098D-4C0A-AC66-5E70799D3D27}"/>
              </a:ext>
            </a:extLst>
          </p:cNvPr>
          <p:cNvPicPr>
            <a:picLocks noChangeAspect="1"/>
          </p:cNvPicPr>
          <p:nvPr/>
        </p:nvPicPr>
        <p:blipFill>
          <a:blip r:embed="rId3"/>
          <a:stretch>
            <a:fillRect/>
          </a:stretch>
        </p:blipFill>
        <p:spPr>
          <a:xfrm>
            <a:off x="8153400" y="1041525"/>
            <a:ext cx="3657673" cy="3876660"/>
          </a:xfrm>
          <a:prstGeom prst="rect">
            <a:avLst/>
          </a:prstGeom>
        </p:spPr>
      </p:pic>
    </p:spTree>
    <p:extLst>
      <p:ext uri="{BB962C8B-B14F-4D97-AF65-F5344CB8AC3E}">
        <p14:creationId xmlns:p14="http://schemas.microsoft.com/office/powerpoint/2010/main" val="135036173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316792-0F61-4C97-8899-5822BD1AE40E}"/>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05A60E1B-D424-4FBA-9CC7-66D571FB9099}"/>
              </a:ext>
            </a:extLst>
          </p:cNvPr>
          <p:cNvSpPr>
            <a:spLocks noGrp="1"/>
          </p:cNvSpPr>
          <p:nvPr>
            <p:ph type="sldNum" sz="quarter" idx="12"/>
          </p:nvPr>
        </p:nvSpPr>
        <p:spPr/>
        <p:txBody>
          <a:bodyPr/>
          <a:lstStyle/>
          <a:p>
            <a:fld id="{ED1A4DD5-1C1C-194E-8C6B-C21CF6B868B9}" type="slidenum">
              <a:rPr lang="en-US" smtClean="0"/>
              <a:pPr/>
              <a:t>23</a:t>
            </a:fld>
            <a:endParaRPr lang="en-US" dirty="0"/>
          </a:p>
        </p:txBody>
      </p:sp>
      <p:sp>
        <p:nvSpPr>
          <p:cNvPr id="4" name="Title 3">
            <a:extLst>
              <a:ext uri="{FF2B5EF4-FFF2-40B4-BE49-F238E27FC236}">
                <a16:creationId xmlns:a16="http://schemas.microsoft.com/office/drawing/2014/main" id="{E7662229-8A28-46EC-BFFA-7960E6695D38}"/>
              </a:ext>
            </a:extLst>
          </p:cNvPr>
          <p:cNvSpPr>
            <a:spLocks noGrp="1"/>
          </p:cNvSpPr>
          <p:nvPr>
            <p:ph type="title"/>
          </p:nvPr>
        </p:nvSpPr>
        <p:spPr>
          <a:xfrm>
            <a:off x="571500" y="342901"/>
            <a:ext cx="8039840" cy="457464"/>
          </a:xfrm>
        </p:spPr>
        <p:txBody>
          <a:bodyPr/>
          <a:lstStyle/>
          <a:p>
            <a:r>
              <a:rPr lang="en-US" dirty="0"/>
              <a:t>C-SNP Chronic Condition Verification</a:t>
            </a:r>
          </a:p>
        </p:txBody>
      </p:sp>
      <p:sp>
        <p:nvSpPr>
          <p:cNvPr id="5" name="Content Placeholder 4">
            <a:extLst>
              <a:ext uri="{FF2B5EF4-FFF2-40B4-BE49-F238E27FC236}">
                <a16:creationId xmlns:a16="http://schemas.microsoft.com/office/drawing/2014/main" id="{3B1A1229-5E49-4996-94CD-BB3A7F52EE59}"/>
              </a:ext>
            </a:extLst>
          </p:cNvPr>
          <p:cNvSpPr>
            <a:spLocks noGrp="1"/>
          </p:cNvSpPr>
          <p:nvPr>
            <p:ph idx="1"/>
          </p:nvPr>
        </p:nvSpPr>
        <p:spPr>
          <a:xfrm>
            <a:off x="571499" y="1447802"/>
            <a:ext cx="5056943" cy="4729161"/>
          </a:xfrm>
        </p:spPr>
        <p:txBody>
          <a:bodyPr/>
          <a:lstStyle/>
          <a:p>
            <a:pPr>
              <a:spcAft>
                <a:spcPts val="600"/>
              </a:spcAft>
            </a:pPr>
            <a:r>
              <a:rPr lang="en-US" sz="2000" dirty="0"/>
              <a:t>Must verify a member’s chronic condition by the end of the first month of enrollment</a:t>
            </a:r>
          </a:p>
          <a:p>
            <a:pPr>
              <a:spcAft>
                <a:spcPts val="600"/>
              </a:spcAft>
            </a:pPr>
            <a:r>
              <a:rPr lang="en-US" sz="2000" dirty="0"/>
              <a:t>Allowable verification methods</a:t>
            </a:r>
          </a:p>
          <a:p>
            <a:pPr lvl="1">
              <a:spcAft>
                <a:spcPts val="600"/>
              </a:spcAft>
            </a:pPr>
            <a:r>
              <a:rPr lang="en-US" sz="1800" dirty="0"/>
              <a:t>Provider documentation/attestation (verbal or written)</a:t>
            </a:r>
          </a:p>
          <a:p>
            <a:pPr lvl="1"/>
            <a:r>
              <a:rPr lang="en-US" sz="1800" dirty="0"/>
              <a:t>CMS Model Output Report (MOR) identifies a qualifying diagnosis</a:t>
            </a:r>
          </a:p>
        </p:txBody>
      </p:sp>
      <p:pic>
        <p:nvPicPr>
          <p:cNvPr id="7" name="Picture 6">
            <a:extLst>
              <a:ext uri="{FF2B5EF4-FFF2-40B4-BE49-F238E27FC236}">
                <a16:creationId xmlns:a16="http://schemas.microsoft.com/office/drawing/2014/main" id="{27CD0BFF-24B1-4973-ADC1-30020698A17F}"/>
              </a:ext>
            </a:extLst>
          </p:cNvPr>
          <p:cNvPicPr>
            <a:picLocks noChangeAspect="1"/>
          </p:cNvPicPr>
          <p:nvPr/>
        </p:nvPicPr>
        <p:blipFill>
          <a:blip r:embed="rId2"/>
          <a:stretch>
            <a:fillRect/>
          </a:stretch>
        </p:blipFill>
        <p:spPr>
          <a:xfrm>
            <a:off x="6720263" y="1215911"/>
            <a:ext cx="4007056" cy="4426177"/>
          </a:xfrm>
          <a:prstGeom prst="rect">
            <a:avLst/>
          </a:prstGeom>
        </p:spPr>
      </p:pic>
    </p:spTree>
    <p:extLst>
      <p:ext uri="{BB962C8B-B14F-4D97-AF65-F5344CB8AC3E}">
        <p14:creationId xmlns:p14="http://schemas.microsoft.com/office/powerpoint/2010/main" val="80582471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F842DB-98E8-4AEE-BF35-DD2356C06523}"/>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1D89C480-66B4-4892-B410-5D40BCDB4CA1}"/>
              </a:ext>
            </a:extLst>
          </p:cNvPr>
          <p:cNvSpPr>
            <a:spLocks noGrp="1"/>
          </p:cNvSpPr>
          <p:nvPr>
            <p:ph type="sldNum" sz="quarter" idx="12"/>
          </p:nvPr>
        </p:nvSpPr>
        <p:spPr/>
        <p:txBody>
          <a:bodyPr/>
          <a:lstStyle/>
          <a:p>
            <a:fld id="{ED1A4DD5-1C1C-194E-8C6B-C21CF6B868B9}" type="slidenum">
              <a:rPr lang="en-US" smtClean="0"/>
              <a:pPr/>
              <a:t>24</a:t>
            </a:fld>
            <a:endParaRPr lang="en-US" dirty="0"/>
          </a:p>
        </p:txBody>
      </p:sp>
      <p:sp>
        <p:nvSpPr>
          <p:cNvPr id="4" name="Title 3">
            <a:extLst>
              <a:ext uri="{FF2B5EF4-FFF2-40B4-BE49-F238E27FC236}">
                <a16:creationId xmlns:a16="http://schemas.microsoft.com/office/drawing/2014/main" id="{67898A2A-6907-4DE3-A43F-5397F48199D3}"/>
              </a:ext>
            </a:extLst>
          </p:cNvPr>
          <p:cNvSpPr>
            <a:spLocks noGrp="1"/>
          </p:cNvSpPr>
          <p:nvPr>
            <p:ph type="title"/>
          </p:nvPr>
        </p:nvSpPr>
        <p:spPr>
          <a:xfrm>
            <a:off x="571500" y="342901"/>
            <a:ext cx="7666978" cy="457464"/>
          </a:xfrm>
        </p:spPr>
        <p:txBody>
          <a:bodyPr/>
          <a:lstStyle/>
          <a:p>
            <a:r>
              <a:rPr lang="en-US" dirty="0"/>
              <a:t>C-SNP Chronic Condition Verification</a:t>
            </a:r>
          </a:p>
        </p:txBody>
      </p:sp>
      <p:sp>
        <p:nvSpPr>
          <p:cNvPr id="5" name="Content Placeholder 4">
            <a:extLst>
              <a:ext uri="{FF2B5EF4-FFF2-40B4-BE49-F238E27FC236}">
                <a16:creationId xmlns:a16="http://schemas.microsoft.com/office/drawing/2014/main" id="{0F8AB7DE-E9DF-408E-9E24-637AF7FFCFAD}"/>
              </a:ext>
            </a:extLst>
          </p:cNvPr>
          <p:cNvSpPr>
            <a:spLocks noGrp="1"/>
          </p:cNvSpPr>
          <p:nvPr>
            <p:ph idx="1"/>
          </p:nvPr>
        </p:nvSpPr>
        <p:spPr>
          <a:xfrm>
            <a:off x="571500" y="1447802"/>
            <a:ext cx="9886395" cy="4729161"/>
          </a:xfrm>
        </p:spPr>
        <p:txBody>
          <a:bodyPr/>
          <a:lstStyle/>
          <a:p>
            <a:pPr>
              <a:spcAft>
                <a:spcPts val="600"/>
              </a:spcAft>
            </a:pPr>
            <a:r>
              <a:rPr lang="en-US" dirty="0"/>
              <a:t>If unable to verify a member’s chronic condition by the end of the first month of enrollment:</a:t>
            </a:r>
          </a:p>
          <a:p>
            <a:pPr lvl="1">
              <a:spcAft>
                <a:spcPts val="600"/>
              </a:spcAft>
            </a:pPr>
            <a:r>
              <a:rPr lang="en-US" sz="2000" dirty="0"/>
              <a:t>Must send member written notice within first seven calendar days of second month of enrollment</a:t>
            </a:r>
          </a:p>
          <a:p>
            <a:pPr lvl="1">
              <a:spcAft>
                <a:spcPts val="1200"/>
              </a:spcAft>
            </a:pPr>
            <a:r>
              <a:rPr lang="en-US" sz="2000" dirty="0"/>
              <a:t>Notice must explain that if unable to verify chronic condition, member will be disenrolled at the end of the second month of enrollment</a:t>
            </a:r>
          </a:p>
          <a:p>
            <a:pPr>
              <a:spcAft>
                <a:spcPts val="600"/>
              </a:spcAft>
            </a:pPr>
            <a:r>
              <a:rPr lang="en-US" dirty="0"/>
              <a:t>Will continue to try and obtain verification during the second month of enrollment</a:t>
            </a:r>
          </a:p>
          <a:p>
            <a:pPr lvl="1">
              <a:spcAft>
                <a:spcPts val="600"/>
              </a:spcAft>
            </a:pPr>
            <a:r>
              <a:rPr lang="en-US" sz="2000" dirty="0"/>
              <a:t>If successful, member may stay enrolled in C-SNP</a:t>
            </a:r>
          </a:p>
          <a:p>
            <a:pPr lvl="1"/>
            <a:r>
              <a:rPr lang="en-US" sz="2000" dirty="0"/>
              <a:t>If unsuccessful, member is disenrolled at end of second month and has SEP</a:t>
            </a:r>
          </a:p>
        </p:txBody>
      </p:sp>
    </p:spTree>
    <p:extLst>
      <p:ext uri="{BB962C8B-B14F-4D97-AF65-F5344CB8AC3E}">
        <p14:creationId xmlns:p14="http://schemas.microsoft.com/office/powerpoint/2010/main" val="203013292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AED3B7-6EE3-49E9-AAA3-0E42DC5BB26A}"/>
              </a:ext>
            </a:extLst>
          </p:cNvPr>
          <p:cNvSpPr>
            <a:spLocks noGrp="1"/>
          </p:cNvSpPr>
          <p:nvPr>
            <p:ph type="ctrTitle"/>
          </p:nvPr>
        </p:nvSpPr>
        <p:spPr/>
        <p:txBody>
          <a:bodyPr/>
          <a:lstStyle/>
          <a:p>
            <a:r>
              <a:rPr lang="en-US" dirty="0"/>
              <a:t>2022 SNP Benefits</a:t>
            </a:r>
          </a:p>
        </p:txBody>
      </p:sp>
      <p:sp>
        <p:nvSpPr>
          <p:cNvPr id="2" name="Footer Placeholder 1">
            <a:extLst>
              <a:ext uri="{FF2B5EF4-FFF2-40B4-BE49-F238E27FC236}">
                <a16:creationId xmlns:a16="http://schemas.microsoft.com/office/drawing/2014/main" id="{94C7E98F-BB07-42F4-A3CD-74F3D0EE3FE2}"/>
              </a:ext>
            </a:extLst>
          </p:cNvPr>
          <p:cNvSpPr>
            <a:spLocks noGrp="1"/>
          </p:cNvSpPr>
          <p:nvPr>
            <p:ph type="ftr" sz="quarter" idx="4294967295"/>
          </p:nvPr>
        </p:nvSpPr>
        <p:spPr>
          <a:xfrm>
            <a:off x="0" y="6356350"/>
            <a:ext cx="4114800" cy="365125"/>
          </a:xfrm>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F1DE7291-AA22-43B9-B7F7-C34EF9E5AB31}"/>
              </a:ext>
            </a:extLst>
          </p:cNvPr>
          <p:cNvSpPr>
            <a:spLocks noGrp="1"/>
          </p:cNvSpPr>
          <p:nvPr>
            <p:ph type="sldNum" sz="quarter" idx="4294967295"/>
          </p:nvPr>
        </p:nvSpPr>
        <p:spPr>
          <a:xfrm>
            <a:off x="9448800" y="6356350"/>
            <a:ext cx="2743200" cy="365125"/>
          </a:xfrm>
        </p:spPr>
        <p:txBody>
          <a:bodyPr/>
          <a:lstStyle/>
          <a:p>
            <a:fld id="{ED1A4DD5-1C1C-194E-8C6B-C21CF6B868B9}" type="slidenum">
              <a:rPr lang="en-US" smtClean="0"/>
              <a:pPr/>
              <a:t>25</a:t>
            </a:fld>
            <a:endParaRPr lang="en-US" dirty="0"/>
          </a:p>
        </p:txBody>
      </p:sp>
    </p:spTree>
    <p:extLst>
      <p:ext uri="{BB962C8B-B14F-4D97-AF65-F5344CB8AC3E}">
        <p14:creationId xmlns:p14="http://schemas.microsoft.com/office/powerpoint/2010/main" val="341294975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04B1E61-914A-4514-84F0-DE6D5BAF6C6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00" imgH="601" progId="TCLayout.ActiveDocument.1">
                  <p:embed/>
                </p:oleObj>
              </mc:Choice>
              <mc:Fallback>
                <p:oleObj name="think-cell Slide" r:id="rId3" imgW="600" imgH="601" progId="TCLayout.ActiveDocument.1">
                  <p:embed/>
                  <p:pic>
                    <p:nvPicPr>
                      <p:cNvPr id="9" name="Object 8" hidden="1">
                        <a:extLst>
                          <a:ext uri="{FF2B5EF4-FFF2-40B4-BE49-F238E27FC236}">
                            <a16:creationId xmlns:a16="http://schemas.microsoft.com/office/drawing/2014/main" id="{604B1E61-914A-4514-84F0-DE6D5BAF6C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12E1AEE0-85F5-4FC1-831C-E3EFBB1A66C6}"/>
              </a:ext>
            </a:extLst>
          </p:cNvPr>
          <p:cNvSpPr>
            <a:spLocks noGrp="1"/>
          </p:cNvSpPr>
          <p:nvPr>
            <p:ph type="title"/>
          </p:nvPr>
        </p:nvSpPr>
        <p:spPr/>
        <p:txBody>
          <a:bodyPr vert="horz"/>
          <a:lstStyle/>
          <a:p>
            <a:r>
              <a:rPr lang="en-US" dirty="0"/>
              <a:t>Bright HealthCare SNP Portfolio CY 2022</a:t>
            </a:r>
          </a:p>
        </p:txBody>
      </p:sp>
      <p:sp>
        <p:nvSpPr>
          <p:cNvPr id="4" name="Footer Placeholder 3">
            <a:extLst>
              <a:ext uri="{FF2B5EF4-FFF2-40B4-BE49-F238E27FC236}">
                <a16:creationId xmlns:a16="http://schemas.microsoft.com/office/drawing/2014/main" id="{D6DC6FFE-5A8B-4D44-8767-A7B46F3DBD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F7F7F"/>
                </a:solidFill>
                <a:effectLst/>
                <a:uLnTx/>
                <a:uFillTx/>
                <a:latin typeface="Avenir Next" panose="020B0503020202020204" pitchFamily="34" charset="0"/>
                <a:ea typeface="+mn-ea"/>
                <a:cs typeface="+mn-cs"/>
              </a:rPr>
              <a:t>Privileged &amp; Confidential | © 2021</a:t>
            </a:r>
          </a:p>
        </p:txBody>
      </p:sp>
      <p:sp>
        <p:nvSpPr>
          <p:cNvPr id="11" name="Slide Number Placeholder 4">
            <a:extLst>
              <a:ext uri="{FF2B5EF4-FFF2-40B4-BE49-F238E27FC236}">
                <a16:creationId xmlns:a16="http://schemas.microsoft.com/office/drawing/2014/main" id="{1C0D04C3-334E-49EA-9BCD-630B61F59AE5}"/>
              </a:ext>
            </a:extLst>
          </p:cNvPr>
          <p:cNvSpPr>
            <a:spLocks noGrp="1"/>
          </p:cNvSpPr>
          <p:nvPr>
            <p:ph type="sldNum" sz="quarter" idx="12"/>
          </p:nvPr>
        </p:nvSpPr>
        <p:spPr>
          <a:xfrm>
            <a:off x="883688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A4DD5-1C1C-194E-8C6B-C21CF6B868B9}" type="slidenum">
              <a:rPr kumimoji="0" lang="en-US" sz="1100" b="1" i="0" u="none" strike="noStrike" kern="1200" cap="none" spc="0" normalizeH="0" baseline="0" noProof="0" smtClean="0">
                <a:ln>
                  <a:noFill/>
                </a:ln>
                <a:solidFill>
                  <a:srgbClr val="2C3E92"/>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1" i="0" u="none" strike="noStrike" kern="1200" cap="none" spc="0" normalizeH="0" baseline="0" noProof="0" dirty="0">
              <a:ln>
                <a:noFill/>
              </a:ln>
              <a:solidFill>
                <a:srgbClr val="2C3E92"/>
              </a:solidFill>
              <a:effectLst/>
              <a:uLnTx/>
              <a:uFillTx/>
              <a:latin typeface="Avenir Next" panose="020B0503020202020204" pitchFamily="34" charset="0"/>
              <a:ea typeface="+mn-ea"/>
              <a:cs typeface="+mn-cs"/>
            </a:endParaRPr>
          </a:p>
        </p:txBody>
      </p:sp>
      <p:sp>
        <p:nvSpPr>
          <p:cNvPr id="7" name="Text Placeholder 6">
            <a:extLst>
              <a:ext uri="{FF2B5EF4-FFF2-40B4-BE49-F238E27FC236}">
                <a16:creationId xmlns:a16="http://schemas.microsoft.com/office/drawing/2014/main" id="{719A0207-9B62-4847-AB6D-6BDE3A669D4C}"/>
              </a:ext>
            </a:extLst>
          </p:cNvPr>
          <p:cNvSpPr>
            <a:spLocks noGrp="1"/>
          </p:cNvSpPr>
          <p:nvPr>
            <p:ph type="body" sz="quarter" idx="13"/>
          </p:nvPr>
        </p:nvSpPr>
        <p:spPr/>
        <p:txBody>
          <a:bodyPr/>
          <a:lstStyle/>
          <a:p>
            <a:r>
              <a:rPr lang="en-US" dirty="0"/>
              <a:t>Bright HealthCare designed its SNPs to meet the diverse needs of its member populations</a:t>
            </a:r>
          </a:p>
        </p:txBody>
      </p:sp>
      <p:sp>
        <p:nvSpPr>
          <p:cNvPr id="17" name="Arrow: Up-Down 16">
            <a:extLst>
              <a:ext uri="{FF2B5EF4-FFF2-40B4-BE49-F238E27FC236}">
                <a16:creationId xmlns:a16="http://schemas.microsoft.com/office/drawing/2014/main" id="{0D0D6065-4C53-4CEA-8D57-4D02FFAA75C3}"/>
              </a:ext>
            </a:extLst>
          </p:cNvPr>
          <p:cNvSpPr/>
          <p:nvPr/>
        </p:nvSpPr>
        <p:spPr>
          <a:xfrm>
            <a:off x="568315" y="2103119"/>
            <a:ext cx="543998" cy="4219389"/>
          </a:xfrm>
          <a:prstGeom prst="upDown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Franklin Gothic Book" panose="020B0503020102020204"/>
                <a:ea typeface="+mn-ea"/>
                <a:cs typeface="+mn-cs"/>
              </a:rPr>
              <a:t>SNP Type</a:t>
            </a:r>
          </a:p>
        </p:txBody>
      </p:sp>
      <p:graphicFrame>
        <p:nvGraphicFramePr>
          <p:cNvPr id="18" name="Table 12">
            <a:extLst>
              <a:ext uri="{FF2B5EF4-FFF2-40B4-BE49-F238E27FC236}">
                <a16:creationId xmlns:a16="http://schemas.microsoft.com/office/drawing/2014/main" id="{280A0AE7-CB98-49B0-8CE1-B9CA96910394}"/>
              </a:ext>
            </a:extLst>
          </p:cNvPr>
          <p:cNvGraphicFramePr>
            <a:graphicFrameLocks noGrp="1"/>
          </p:cNvGraphicFramePr>
          <p:nvPr>
            <p:extLst>
              <p:ext uri="{D42A27DB-BD31-4B8C-83A1-F6EECF244321}">
                <p14:modId xmlns:p14="http://schemas.microsoft.com/office/powerpoint/2010/main" val="3614508816"/>
              </p:ext>
            </p:extLst>
          </p:nvPr>
        </p:nvGraphicFramePr>
        <p:xfrm>
          <a:off x="1112313" y="1732070"/>
          <a:ext cx="10467767" cy="4590439"/>
        </p:xfrm>
        <a:graphic>
          <a:graphicData uri="http://schemas.openxmlformats.org/drawingml/2006/table">
            <a:tbl>
              <a:tblPr firstRow="1" bandRow="1">
                <a:tableStyleId>{5C22544A-7EE6-4342-B048-85BDC9FD1C3A}</a:tableStyleId>
              </a:tblPr>
              <a:tblGrid>
                <a:gridCol w="976260">
                  <a:extLst>
                    <a:ext uri="{9D8B030D-6E8A-4147-A177-3AD203B41FA5}">
                      <a16:colId xmlns:a16="http://schemas.microsoft.com/office/drawing/2014/main" val="2098027350"/>
                    </a:ext>
                  </a:extLst>
                </a:gridCol>
                <a:gridCol w="2163173">
                  <a:extLst>
                    <a:ext uri="{9D8B030D-6E8A-4147-A177-3AD203B41FA5}">
                      <a16:colId xmlns:a16="http://schemas.microsoft.com/office/drawing/2014/main" val="2891599509"/>
                    </a:ext>
                  </a:extLst>
                </a:gridCol>
                <a:gridCol w="2442778">
                  <a:extLst>
                    <a:ext uri="{9D8B030D-6E8A-4147-A177-3AD203B41FA5}">
                      <a16:colId xmlns:a16="http://schemas.microsoft.com/office/drawing/2014/main" val="2797512421"/>
                    </a:ext>
                  </a:extLst>
                </a:gridCol>
                <a:gridCol w="2442778">
                  <a:extLst>
                    <a:ext uri="{9D8B030D-6E8A-4147-A177-3AD203B41FA5}">
                      <a16:colId xmlns:a16="http://schemas.microsoft.com/office/drawing/2014/main" val="1083209245"/>
                    </a:ext>
                  </a:extLst>
                </a:gridCol>
                <a:gridCol w="2442778">
                  <a:extLst>
                    <a:ext uri="{9D8B030D-6E8A-4147-A177-3AD203B41FA5}">
                      <a16:colId xmlns:a16="http://schemas.microsoft.com/office/drawing/2014/main" val="3167856725"/>
                    </a:ext>
                  </a:extLst>
                </a:gridCol>
              </a:tblGrid>
              <a:tr h="484655">
                <a:tc>
                  <a:txBody>
                    <a:bodyPr/>
                    <a:lstStyle/>
                    <a:p>
                      <a:endParaRPr lang="en-US" sz="1600" dirty="0"/>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600" b="0" dirty="0">
                          <a:solidFill>
                            <a:sysClr val="windowText" lastClr="000000"/>
                          </a:solidFill>
                        </a:rPr>
                        <a:t>No assistance</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ysClr val="windowText" lastClr="000000"/>
                          </a:solidFill>
                        </a:rPr>
                        <a:t>Partial assistance</a:t>
                      </a:r>
                      <a:r>
                        <a:rPr lang="en-US" sz="1600" b="0" baseline="30000" dirty="0">
                          <a:solidFill>
                            <a:sysClr val="windowText" lastClr="000000"/>
                          </a:solidFill>
                        </a:rPr>
                        <a:t>[1]</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ysClr val="windowText" lastClr="000000"/>
                          </a:solidFill>
                        </a:rPr>
                        <a:t>Full assistance</a:t>
                      </a:r>
                      <a:r>
                        <a:rPr lang="en-US" sz="1600" b="0" baseline="30000" dirty="0">
                          <a:solidFill>
                            <a:sysClr val="windowText" lastClr="000000"/>
                          </a:solidFill>
                        </a:rPr>
                        <a:t>[2]</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6692149"/>
                  </a:ext>
                </a:extLst>
              </a:tr>
              <a:tr h="1026446">
                <a:tc rowSpan="3">
                  <a:txBody>
                    <a:bodyPr/>
                    <a:lstStyle/>
                    <a:p>
                      <a:r>
                        <a:rPr lang="en-US" sz="1600" dirty="0">
                          <a:solidFill>
                            <a:sysClr val="windowText" lastClr="000000"/>
                          </a:solidFill>
                        </a:rPr>
                        <a:t>C-SNPs</a:t>
                      </a:r>
                      <a:r>
                        <a:rPr lang="en-US" sz="1600" baseline="30000" dirty="0">
                          <a:solidFill>
                            <a:sysClr val="windowText" lastClr="000000"/>
                          </a:solidFill>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600" dirty="0">
                          <a:solidFill>
                            <a:sysClr val="windowText" lastClr="000000"/>
                          </a:solidFill>
                        </a:rPr>
                        <a:t>Diabetes, CHF and/or Cardiovascular Disease</a:t>
                      </a:r>
                    </a:p>
                  </a:txBody>
                  <a:tcPr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4771468"/>
                  </a:ext>
                </a:extLst>
              </a:tr>
              <a:tr h="1026446">
                <a:tc vMerge="1">
                  <a:txBody>
                    <a:bodyPr/>
                    <a:lstStyle/>
                    <a:p>
                      <a:endParaRPr lang="en-US" sz="1600" dirty="0"/>
                    </a:p>
                  </a:txBody>
                  <a:tcPr anchor="ctr"/>
                </a:tc>
                <a:tc>
                  <a:txBody>
                    <a:bodyPr/>
                    <a:lstStyle/>
                    <a:p>
                      <a:r>
                        <a:rPr lang="en-US" sz="1600" dirty="0">
                          <a:solidFill>
                            <a:sysClr val="windowText" lastClr="000000"/>
                          </a:solidFill>
                        </a:rPr>
                        <a:t>Chronic &amp; Disabling Mental Health Condition</a:t>
                      </a:r>
                    </a:p>
                  </a:txBody>
                  <a:tcPr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618564"/>
                  </a:ext>
                </a:extLst>
              </a:tr>
              <a:tr h="1026446">
                <a:tc vMerge="1">
                  <a:txBody>
                    <a:bodyPr/>
                    <a:lstStyle/>
                    <a:p>
                      <a:endParaRPr lang="en-US" sz="1600" baseline="30000" dirty="0">
                        <a:solidFill>
                          <a:sysClr val="windowText" lastClr="00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600" dirty="0">
                          <a:solidFill>
                            <a:sysClr val="windowText" lastClr="000000"/>
                          </a:solidFill>
                        </a:rPr>
                        <a:t>Dementia</a:t>
                      </a:r>
                    </a:p>
                  </a:txBody>
                  <a:tcPr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209957"/>
                  </a:ext>
                </a:extLst>
              </a:tr>
              <a:tr h="1026446">
                <a:tc>
                  <a:txBody>
                    <a:bodyPr/>
                    <a:lstStyle/>
                    <a:p>
                      <a:r>
                        <a:rPr lang="en-US" sz="1600" dirty="0">
                          <a:solidFill>
                            <a:sysClr val="windowText" lastClr="000000"/>
                          </a:solidFill>
                        </a:rPr>
                        <a:t>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600" dirty="0">
                          <a:solidFill>
                            <a:sysClr val="windowText" lastClr="000000"/>
                          </a:solidFill>
                        </a:rPr>
                        <a:t>Dual-eligible</a:t>
                      </a:r>
                    </a:p>
                  </a:txBody>
                  <a:tcPr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657391"/>
                  </a:ext>
                </a:extLst>
              </a:tr>
            </a:tbl>
          </a:graphicData>
        </a:graphic>
      </p:graphicFrame>
      <p:sp>
        <p:nvSpPr>
          <p:cNvPr id="19" name="Arrow: Up-Down 18">
            <a:extLst>
              <a:ext uri="{FF2B5EF4-FFF2-40B4-BE49-F238E27FC236}">
                <a16:creationId xmlns:a16="http://schemas.microsoft.com/office/drawing/2014/main" id="{7BCED9BE-6CFE-445A-BFD9-0C63D1ADD346}"/>
              </a:ext>
            </a:extLst>
          </p:cNvPr>
          <p:cNvSpPr/>
          <p:nvPr/>
        </p:nvSpPr>
        <p:spPr>
          <a:xfrm rot="5400000">
            <a:off x="7648160" y="-2128452"/>
            <a:ext cx="548640" cy="7315200"/>
          </a:xfrm>
          <a:prstGeom prst="upDown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Franklin Gothic Book" panose="020B0503020102020204"/>
                <a:ea typeface="+mn-ea"/>
                <a:cs typeface="+mn-cs"/>
              </a:rPr>
              <a:t>Assistance Level</a:t>
            </a:r>
          </a:p>
        </p:txBody>
      </p:sp>
      <p:sp>
        <p:nvSpPr>
          <p:cNvPr id="20" name="Rectangle: Rounded Corners 19">
            <a:extLst>
              <a:ext uri="{FF2B5EF4-FFF2-40B4-BE49-F238E27FC236}">
                <a16:creationId xmlns:a16="http://schemas.microsoft.com/office/drawing/2014/main" id="{6C149129-FDBA-4ED9-BC06-E62C8A00DA1F}"/>
              </a:ext>
            </a:extLst>
          </p:cNvPr>
          <p:cNvSpPr/>
          <p:nvPr/>
        </p:nvSpPr>
        <p:spPr>
          <a:xfrm>
            <a:off x="4434044" y="2408461"/>
            <a:ext cx="2103120" cy="6858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rPr>
              <a:t>Embrace Care</a:t>
            </a:r>
          </a:p>
        </p:txBody>
      </p:sp>
      <p:sp>
        <p:nvSpPr>
          <p:cNvPr id="24" name="Rectangle: Rounded Corners 23">
            <a:extLst>
              <a:ext uri="{FF2B5EF4-FFF2-40B4-BE49-F238E27FC236}">
                <a16:creationId xmlns:a16="http://schemas.microsoft.com/office/drawing/2014/main" id="{9C4E2C64-F8D4-4F12-BF46-9F341D235C8F}"/>
              </a:ext>
            </a:extLst>
          </p:cNvPr>
          <p:cNvSpPr/>
          <p:nvPr/>
        </p:nvSpPr>
        <p:spPr>
          <a:xfrm>
            <a:off x="6856010" y="2408461"/>
            <a:ext cx="2103120" cy="6858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rPr>
              <a:t>Embrace Assist</a:t>
            </a:r>
          </a:p>
        </p:txBody>
      </p:sp>
      <p:sp>
        <p:nvSpPr>
          <p:cNvPr id="25" name="Rectangle: Rounded Corners 24">
            <a:extLst>
              <a:ext uri="{FF2B5EF4-FFF2-40B4-BE49-F238E27FC236}">
                <a16:creationId xmlns:a16="http://schemas.microsoft.com/office/drawing/2014/main" id="{4F6F4BFE-EC19-48CF-B694-07ED82E82663}"/>
              </a:ext>
            </a:extLst>
          </p:cNvPr>
          <p:cNvSpPr/>
          <p:nvPr/>
        </p:nvSpPr>
        <p:spPr>
          <a:xfrm>
            <a:off x="9277976" y="2437108"/>
            <a:ext cx="2103120" cy="6858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rPr>
              <a:t>Embrace Choice</a:t>
            </a:r>
          </a:p>
        </p:txBody>
      </p:sp>
      <p:sp>
        <p:nvSpPr>
          <p:cNvPr id="26" name="Rectangle: Rounded Corners 25">
            <a:extLst>
              <a:ext uri="{FF2B5EF4-FFF2-40B4-BE49-F238E27FC236}">
                <a16:creationId xmlns:a16="http://schemas.microsoft.com/office/drawing/2014/main" id="{85628E86-4065-4744-9BE8-8302B2C60F99}"/>
              </a:ext>
            </a:extLst>
          </p:cNvPr>
          <p:cNvSpPr/>
          <p:nvPr/>
        </p:nvSpPr>
        <p:spPr>
          <a:xfrm>
            <a:off x="9277976" y="3429000"/>
            <a:ext cx="2103120" cy="6858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rPr>
              <a:t>Harmony Choice</a:t>
            </a:r>
          </a:p>
        </p:txBody>
      </p:sp>
      <p:sp>
        <p:nvSpPr>
          <p:cNvPr id="28" name="Rectangle: Rounded Corners 27">
            <a:extLst>
              <a:ext uri="{FF2B5EF4-FFF2-40B4-BE49-F238E27FC236}">
                <a16:creationId xmlns:a16="http://schemas.microsoft.com/office/drawing/2014/main" id="{B641ED87-26C4-4929-A079-0FF8398DA723}"/>
              </a:ext>
            </a:extLst>
          </p:cNvPr>
          <p:cNvSpPr/>
          <p:nvPr/>
        </p:nvSpPr>
        <p:spPr>
          <a:xfrm>
            <a:off x="9277976" y="5459907"/>
            <a:ext cx="2103120" cy="6858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rPr>
              <a:t>Dual Access</a:t>
            </a:r>
          </a:p>
        </p:txBody>
      </p:sp>
      <p:sp>
        <p:nvSpPr>
          <p:cNvPr id="30" name="Rectangle 29">
            <a:extLst>
              <a:ext uri="{FF2B5EF4-FFF2-40B4-BE49-F238E27FC236}">
                <a16:creationId xmlns:a16="http://schemas.microsoft.com/office/drawing/2014/main" id="{8C400E56-16E8-4EDB-8E02-DB44750BB744}"/>
              </a:ext>
            </a:extLst>
          </p:cNvPr>
          <p:cNvSpPr/>
          <p:nvPr/>
        </p:nvSpPr>
        <p:spPr>
          <a:xfrm>
            <a:off x="568314" y="1297009"/>
            <a:ext cx="3592205" cy="47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Franklin Gothic Book" panose="020B0503020102020204"/>
                <a:ea typeface="+mn-ea"/>
                <a:cs typeface="+mn-cs"/>
              </a:rPr>
              <a:t>CY2022 BHC-MA SNP Portfolio</a:t>
            </a:r>
          </a:p>
        </p:txBody>
      </p:sp>
      <p:sp>
        <p:nvSpPr>
          <p:cNvPr id="31" name="Rectangle 30">
            <a:extLst>
              <a:ext uri="{FF2B5EF4-FFF2-40B4-BE49-F238E27FC236}">
                <a16:creationId xmlns:a16="http://schemas.microsoft.com/office/drawing/2014/main" id="{5B527E3D-D0FA-4D2D-B6E4-044B9A76C76A}"/>
              </a:ext>
            </a:extLst>
          </p:cNvPr>
          <p:cNvSpPr/>
          <p:nvPr/>
        </p:nvSpPr>
        <p:spPr>
          <a:xfrm>
            <a:off x="7292193" y="6145403"/>
            <a:ext cx="2074683" cy="576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Tx/>
                <a:latin typeface="Franklin Gothic Book" panose="020B0503020102020204"/>
                <a:ea typeface="+mn-ea"/>
                <a:cs typeface="+mn-cs"/>
              </a:rPr>
              <a:t>SLMB beneficiaries in most states</a:t>
            </a:r>
          </a:p>
          <a:p>
            <a:pPr marL="173038" marR="0" lvl="0" indent="-173038"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Tx/>
                <a:latin typeface="Franklin Gothic Book" panose="020B0503020102020204"/>
                <a:ea typeface="+mn-ea"/>
                <a:cs typeface="+mn-cs"/>
              </a:rPr>
              <a:t>QMB beneficiaries in most states</a:t>
            </a:r>
          </a:p>
          <a:p>
            <a:pPr marL="173038" marR="0" lvl="0" indent="-173038"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Tx/>
                <a:latin typeface="Franklin Gothic Book" panose="020B0503020102020204"/>
                <a:ea typeface="+mn-ea"/>
                <a:cs typeface="+mn-cs"/>
              </a:rPr>
              <a:t>If chronic condition is diagnosed</a:t>
            </a:r>
          </a:p>
        </p:txBody>
      </p:sp>
      <p:sp>
        <p:nvSpPr>
          <p:cNvPr id="21" name="Rectangle: Rounded Corners 20">
            <a:extLst>
              <a:ext uri="{FF2B5EF4-FFF2-40B4-BE49-F238E27FC236}">
                <a16:creationId xmlns:a16="http://schemas.microsoft.com/office/drawing/2014/main" id="{4BB38F81-3058-42B4-A57B-C73CAC0E692B}"/>
              </a:ext>
            </a:extLst>
          </p:cNvPr>
          <p:cNvSpPr/>
          <p:nvPr/>
        </p:nvSpPr>
        <p:spPr>
          <a:xfrm>
            <a:off x="4434044" y="3420840"/>
            <a:ext cx="2103120" cy="6858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rPr>
              <a:t>Harmony </a:t>
            </a:r>
            <a:r>
              <a:rPr lang="en-US" sz="1600" dirty="0">
                <a:solidFill>
                  <a:srgbClr val="FFFFFF"/>
                </a:solidFill>
                <a:latin typeface="Franklin Gothic Book" panose="020B0503020102020204"/>
              </a:rPr>
              <a:t>Care</a:t>
            </a:r>
            <a:endPar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2" name="Rectangle: Rounded Corners 21">
            <a:extLst>
              <a:ext uri="{FF2B5EF4-FFF2-40B4-BE49-F238E27FC236}">
                <a16:creationId xmlns:a16="http://schemas.microsoft.com/office/drawing/2014/main" id="{42B37B30-EE1D-473E-8A37-E908B116F198}"/>
              </a:ext>
            </a:extLst>
          </p:cNvPr>
          <p:cNvSpPr/>
          <p:nvPr/>
        </p:nvSpPr>
        <p:spPr>
          <a:xfrm>
            <a:off x="4434044" y="4404488"/>
            <a:ext cx="2103120" cy="6858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rPr>
              <a:t>Bridges </a:t>
            </a:r>
            <a:r>
              <a:rPr lang="en-US" sz="1600" dirty="0">
                <a:solidFill>
                  <a:srgbClr val="FFFFFF"/>
                </a:solidFill>
                <a:latin typeface="Franklin Gothic Book" panose="020B0503020102020204"/>
              </a:rPr>
              <a:t>Care</a:t>
            </a:r>
            <a:endPar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3" name="Rectangle: Rounded Corners 22">
            <a:extLst>
              <a:ext uri="{FF2B5EF4-FFF2-40B4-BE49-F238E27FC236}">
                <a16:creationId xmlns:a16="http://schemas.microsoft.com/office/drawing/2014/main" id="{5432534D-9F78-41EB-8160-6CD00151ABF0}"/>
              </a:ext>
            </a:extLst>
          </p:cNvPr>
          <p:cNvSpPr/>
          <p:nvPr/>
        </p:nvSpPr>
        <p:spPr>
          <a:xfrm>
            <a:off x="9277976" y="4407870"/>
            <a:ext cx="2103120" cy="6858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rPr>
              <a:t>Bridges </a:t>
            </a:r>
            <a:r>
              <a:rPr lang="en-US" sz="1600" dirty="0">
                <a:solidFill>
                  <a:srgbClr val="FFFFFF"/>
                </a:solidFill>
                <a:latin typeface="Franklin Gothic Book" panose="020B0503020102020204"/>
              </a:rPr>
              <a:t>Choice</a:t>
            </a:r>
            <a:endPar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89014717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37C6C288-AEA6-44A2-BCEA-BF86A86FF8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00" imgH="601" progId="TCLayout.ActiveDocument.1">
                  <p:embed/>
                </p:oleObj>
              </mc:Choice>
              <mc:Fallback>
                <p:oleObj name="think-cell Slide" r:id="rId3" imgW="600" imgH="601" progId="TCLayout.ActiveDocument.1">
                  <p:embed/>
                  <p:pic>
                    <p:nvPicPr>
                      <p:cNvPr id="11" name="Object 10" hidden="1">
                        <a:extLst>
                          <a:ext uri="{FF2B5EF4-FFF2-40B4-BE49-F238E27FC236}">
                            <a16:creationId xmlns:a16="http://schemas.microsoft.com/office/drawing/2014/main" id="{37C6C288-AEA6-44A2-BCEA-BF86A86FF8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E27280-45E0-4287-91BE-07B99C9D1C2F}"/>
              </a:ext>
            </a:extLst>
          </p:cNvPr>
          <p:cNvSpPr>
            <a:spLocks noGrp="1"/>
          </p:cNvSpPr>
          <p:nvPr>
            <p:ph type="title"/>
          </p:nvPr>
        </p:nvSpPr>
        <p:spPr/>
        <p:txBody>
          <a:bodyPr vert="horz"/>
          <a:lstStyle/>
          <a:p>
            <a:r>
              <a:rPr lang="en-US" dirty="0"/>
              <a:t>CY 2022 BHC-MA product portfolio</a:t>
            </a:r>
          </a:p>
        </p:txBody>
      </p:sp>
      <p:graphicFrame>
        <p:nvGraphicFramePr>
          <p:cNvPr id="7" name="Table 7">
            <a:extLst>
              <a:ext uri="{FF2B5EF4-FFF2-40B4-BE49-F238E27FC236}">
                <a16:creationId xmlns:a16="http://schemas.microsoft.com/office/drawing/2014/main" id="{610DC575-75C6-4CE4-B782-CB725BF90E55}"/>
              </a:ext>
            </a:extLst>
          </p:cNvPr>
          <p:cNvGraphicFramePr>
            <a:graphicFrameLocks noGrp="1"/>
          </p:cNvGraphicFramePr>
          <p:nvPr>
            <p:ph idx="1"/>
            <p:extLst>
              <p:ext uri="{D42A27DB-BD31-4B8C-83A1-F6EECF244321}">
                <p14:modId xmlns:p14="http://schemas.microsoft.com/office/powerpoint/2010/main" val="1830655793"/>
              </p:ext>
            </p:extLst>
          </p:nvPr>
        </p:nvGraphicFramePr>
        <p:xfrm>
          <a:off x="571500" y="1196020"/>
          <a:ext cx="10782299" cy="4169731"/>
        </p:xfrm>
        <a:graphic>
          <a:graphicData uri="http://schemas.openxmlformats.org/drawingml/2006/table">
            <a:tbl>
              <a:tblPr firstRow="1" bandRow="1">
                <a:tableStyleId>{7E9639D4-E3E2-4D34-9284-5A2195B3D0D7}</a:tableStyleId>
              </a:tblPr>
              <a:tblGrid>
                <a:gridCol w="2310494">
                  <a:extLst>
                    <a:ext uri="{9D8B030D-6E8A-4147-A177-3AD203B41FA5}">
                      <a16:colId xmlns:a16="http://schemas.microsoft.com/office/drawing/2014/main" val="1360567527"/>
                    </a:ext>
                  </a:extLst>
                </a:gridCol>
                <a:gridCol w="3080660">
                  <a:extLst>
                    <a:ext uri="{9D8B030D-6E8A-4147-A177-3AD203B41FA5}">
                      <a16:colId xmlns:a16="http://schemas.microsoft.com/office/drawing/2014/main" val="3885512128"/>
                    </a:ext>
                  </a:extLst>
                </a:gridCol>
                <a:gridCol w="1078229">
                  <a:extLst>
                    <a:ext uri="{9D8B030D-6E8A-4147-A177-3AD203B41FA5}">
                      <a16:colId xmlns:a16="http://schemas.microsoft.com/office/drawing/2014/main" val="1449321318"/>
                    </a:ext>
                  </a:extLst>
                </a:gridCol>
                <a:gridCol w="1078229">
                  <a:extLst>
                    <a:ext uri="{9D8B030D-6E8A-4147-A177-3AD203B41FA5}">
                      <a16:colId xmlns:a16="http://schemas.microsoft.com/office/drawing/2014/main" val="774071838"/>
                    </a:ext>
                  </a:extLst>
                </a:gridCol>
                <a:gridCol w="1078229">
                  <a:extLst>
                    <a:ext uri="{9D8B030D-6E8A-4147-A177-3AD203B41FA5}">
                      <a16:colId xmlns:a16="http://schemas.microsoft.com/office/drawing/2014/main" val="1393831027"/>
                    </a:ext>
                  </a:extLst>
                </a:gridCol>
                <a:gridCol w="1078229">
                  <a:extLst>
                    <a:ext uri="{9D8B030D-6E8A-4147-A177-3AD203B41FA5}">
                      <a16:colId xmlns:a16="http://schemas.microsoft.com/office/drawing/2014/main" val="877609781"/>
                    </a:ext>
                  </a:extLst>
                </a:gridCol>
                <a:gridCol w="1078229">
                  <a:extLst>
                    <a:ext uri="{9D8B030D-6E8A-4147-A177-3AD203B41FA5}">
                      <a16:colId xmlns:a16="http://schemas.microsoft.com/office/drawing/2014/main" val="317280459"/>
                    </a:ext>
                  </a:extLst>
                </a:gridCol>
              </a:tblGrid>
              <a:tr h="659723">
                <a:tc>
                  <a:txBody>
                    <a:bodyPr/>
                    <a:lstStyle/>
                    <a:p>
                      <a:pPr algn="ctr"/>
                      <a:r>
                        <a:rPr lang="en-US" sz="1400" dirty="0"/>
                        <a:t>Category</a:t>
                      </a:r>
                    </a:p>
                  </a:txBody>
                  <a:tcPr anchor="ctr">
                    <a:lnR w="12700" cap="flat" cmpd="sng" algn="ctr">
                      <a:solidFill>
                        <a:schemeClr val="bg2"/>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tcPr>
                </a:tc>
                <a:tc>
                  <a:txBody>
                    <a:bodyPr/>
                    <a:lstStyle/>
                    <a:p>
                      <a:pPr algn="l"/>
                      <a:r>
                        <a:rPr lang="en-US" sz="1400" i="0" dirty="0"/>
                        <a:t>Product Name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r>
                        <a:rPr lang="en-US" sz="1400" i="0" dirty="0"/>
                        <a:t>AZ</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r>
                        <a:rPr lang="en-US" sz="1400" i="0" dirty="0"/>
                        <a:t>CA</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r>
                        <a:rPr lang="en-US" sz="1400" i="0" dirty="0"/>
                        <a:t>CO</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r>
                        <a:rPr lang="en-US" sz="1400" i="0" dirty="0"/>
                        <a:t>FL</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r>
                        <a:rPr lang="en-US" sz="1400" i="0" dirty="0"/>
                        <a:t>NY</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extLst>
                  <a:ext uri="{0D108BD9-81ED-4DB2-BD59-A6C34878D82A}">
                    <a16:rowId xmlns:a16="http://schemas.microsoft.com/office/drawing/2014/main" val="3443498410"/>
                  </a:ext>
                </a:extLst>
              </a:tr>
              <a:tr h="438751">
                <a:tc>
                  <a:txBody>
                    <a:bodyPr/>
                    <a:lstStyle/>
                    <a:p>
                      <a:pPr algn="ctr" fontAlgn="b"/>
                      <a:r>
                        <a:rPr lang="en-US" sz="1200" b="1" i="0" u="none" strike="noStrike" dirty="0">
                          <a:solidFill>
                            <a:srgbClr val="000000"/>
                          </a:solidFill>
                          <a:effectLst/>
                          <a:latin typeface="+mn-lt"/>
                          <a:cs typeface="Arial" panose="020B0604020202020204" pitchFamily="34" charset="0"/>
                        </a:rPr>
                        <a:t>D-SNP</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2"/>
                    </a:solidFill>
                  </a:tcPr>
                </a:tc>
                <a:tc>
                  <a:txBody>
                    <a:bodyPr/>
                    <a:lstStyle/>
                    <a:p>
                      <a:pPr marL="0" marR="0" algn="l">
                        <a:lnSpc>
                          <a:spcPct val="107000"/>
                        </a:lnSpc>
                        <a:spcBef>
                          <a:spcPts val="0"/>
                        </a:spcBef>
                        <a:spcAft>
                          <a:spcPts val="0"/>
                        </a:spcAft>
                        <a:tabLst>
                          <a:tab pos="1802765" algn="l"/>
                        </a:tabLst>
                      </a:pPr>
                      <a:r>
                        <a:rPr lang="en-US" sz="1200" dirty="0">
                          <a:solidFill>
                            <a:srgbClr val="000000"/>
                          </a:solidFill>
                          <a:effectLst/>
                          <a:latin typeface="+mn-lt"/>
                          <a:ea typeface="Calibri" panose="020F0502020204030204" pitchFamily="34" charset="0"/>
                          <a:cs typeface="Arial" panose="020B0604020202020204" pitchFamily="34" charset="0"/>
                        </a:rPr>
                        <a:t>Dual Access Plan</a:t>
                      </a:r>
                    </a:p>
                  </a:txBody>
                  <a:tcPr marL="68580" marR="6858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N/A</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extLst>
                  <a:ext uri="{0D108BD9-81ED-4DB2-BD59-A6C34878D82A}">
                    <a16:rowId xmlns:a16="http://schemas.microsoft.com/office/drawing/2014/main" val="1628742440"/>
                  </a:ext>
                </a:extLst>
              </a:tr>
              <a:tr h="438751">
                <a:tc rowSpan="7">
                  <a:txBody>
                    <a:bodyPr/>
                    <a:lstStyle/>
                    <a:p>
                      <a:pPr algn="ctr" fontAlgn="b"/>
                      <a:r>
                        <a:rPr lang="en-US" sz="1200" b="1" i="0" u="none" strike="noStrike" dirty="0">
                          <a:solidFill>
                            <a:srgbClr val="000000"/>
                          </a:solidFill>
                          <a:effectLst/>
                          <a:latin typeface="+mn-lt"/>
                          <a:cs typeface="Arial" panose="020B0604020202020204" pitchFamily="34" charset="0"/>
                        </a:rPr>
                        <a:t>C-SNP</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2"/>
                    </a:solidFill>
                  </a:tcPr>
                </a:tc>
                <a:tc>
                  <a:txBody>
                    <a:bodyPr/>
                    <a:lstStyle/>
                    <a:p>
                      <a:pPr marL="0" marR="0" algn="l">
                        <a:lnSpc>
                          <a:spcPct val="107000"/>
                        </a:lnSpc>
                        <a:spcBef>
                          <a:spcPts val="0"/>
                        </a:spcBef>
                        <a:spcAft>
                          <a:spcPts val="0"/>
                        </a:spcAft>
                        <a:tabLst>
                          <a:tab pos="1802765" algn="l"/>
                        </a:tabLst>
                      </a:pPr>
                      <a:r>
                        <a:rPr lang="en-US" sz="1200" dirty="0">
                          <a:solidFill>
                            <a:srgbClr val="000000"/>
                          </a:solidFill>
                          <a:effectLst/>
                          <a:latin typeface="+mn-lt"/>
                          <a:ea typeface="Calibri" panose="020F0502020204030204" pitchFamily="34" charset="0"/>
                          <a:cs typeface="Arial" panose="020B0604020202020204" pitchFamily="34" charset="0"/>
                        </a:rPr>
                        <a:t>Embrace Care Plan (DM/CHF/CVD)</a:t>
                      </a:r>
                    </a:p>
                  </a:txBody>
                  <a:tcPr marL="68580" marR="6858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extLst>
                  <a:ext uri="{0D108BD9-81ED-4DB2-BD59-A6C34878D82A}">
                    <a16:rowId xmlns:a16="http://schemas.microsoft.com/office/drawing/2014/main" val="1623658568"/>
                  </a:ext>
                </a:extLst>
              </a:tr>
              <a:tr h="438751">
                <a:tc vMerge="1">
                  <a:txBody>
                    <a:bodyPr/>
                    <a:lstStyle/>
                    <a:p>
                      <a:pPr algn="ctr" fontAlgn="b"/>
                      <a:endParaRPr lang="en-US" sz="1200" b="1"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tab pos="1802765" algn="l"/>
                        </a:tabLst>
                        <a:defRPr/>
                      </a:pPr>
                      <a:r>
                        <a:rPr lang="en-US" sz="1200" dirty="0">
                          <a:solidFill>
                            <a:srgbClr val="000000"/>
                          </a:solidFill>
                          <a:effectLst/>
                          <a:latin typeface="+mn-lt"/>
                          <a:ea typeface="Calibri" panose="020F0502020204030204" pitchFamily="34" charset="0"/>
                          <a:cs typeface="Arial" panose="020B0604020202020204" pitchFamily="34" charset="0"/>
                        </a:rPr>
                        <a:t>Embrace Assist Plan (DM/CHF/CVD)</a:t>
                      </a:r>
                    </a:p>
                  </a:txBody>
                  <a:tcPr marL="68580" marR="6858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511360857"/>
                  </a:ext>
                </a:extLst>
              </a:tr>
              <a:tr h="438751">
                <a:tc vMerge="1">
                  <a:txBody>
                    <a:bodyPr/>
                    <a:lstStyle/>
                    <a:p>
                      <a:pPr algn="ctr" fontAlgn="b"/>
                      <a:endParaRPr lang="en-US" sz="1200" b="1"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tab pos="1802765" algn="l"/>
                        </a:tabLst>
                        <a:defRPr/>
                      </a:pPr>
                      <a:r>
                        <a:rPr lang="en-US" sz="1200" dirty="0">
                          <a:solidFill>
                            <a:srgbClr val="000000"/>
                          </a:solidFill>
                          <a:effectLst/>
                          <a:latin typeface="+mn-lt"/>
                          <a:ea typeface="Calibri" panose="020F0502020204030204" pitchFamily="34" charset="0"/>
                          <a:cs typeface="Arial" panose="020B0604020202020204" pitchFamily="34" charset="0"/>
                        </a:rPr>
                        <a:t>Embrace Choice Plan (DM/CHF/CVD)</a:t>
                      </a:r>
                    </a:p>
                  </a:txBody>
                  <a:tcPr marL="68580" marR="6858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extLst>
                  <a:ext uri="{0D108BD9-81ED-4DB2-BD59-A6C34878D82A}">
                    <a16:rowId xmlns:a16="http://schemas.microsoft.com/office/drawing/2014/main" val="191786452"/>
                  </a:ext>
                </a:extLst>
              </a:tr>
              <a:tr h="438751">
                <a:tc vMerge="1">
                  <a:txBody>
                    <a:bodyPr/>
                    <a:lstStyle/>
                    <a:p>
                      <a:pPr algn="ctr" fontAlgn="b"/>
                      <a:endParaRPr lang="en-US" sz="1200" b="1"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2"/>
                    </a:solidFill>
                  </a:tcPr>
                </a:tc>
                <a:tc>
                  <a:txBody>
                    <a:bodyPr/>
                    <a:lstStyle/>
                    <a:p>
                      <a:pPr marL="0" marR="0" algn="l">
                        <a:lnSpc>
                          <a:spcPct val="107000"/>
                        </a:lnSpc>
                        <a:spcBef>
                          <a:spcPts val="0"/>
                        </a:spcBef>
                        <a:spcAft>
                          <a:spcPts val="0"/>
                        </a:spcAft>
                        <a:tabLst>
                          <a:tab pos="1802765" algn="l"/>
                        </a:tabLst>
                      </a:pPr>
                      <a:r>
                        <a:rPr lang="en-US" sz="1200" dirty="0">
                          <a:solidFill>
                            <a:srgbClr val="000000"/>
                          </a:solidFill>
                          <a:effectLst/>
                          <a:latin typeface="+mn-lt"/>
                          <a:ea typeface="Calibri" panose="020F0502020204030204" pitchFamily="34" charset="0"/>
                          <a:cs typeface="Arial" panose="020B0604020202020204" pitchFamily="34" charset="0"/>
                        </a:rPr>
                        <a:t>Harmony Care Plan (SPMI)</a:t>
                      </a:r>
                    </a:p>
                  </a:txBody>
                  <a:tcPr marL="68580" marR="6858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701295077"/>
                  </a:ext>
                </a:extLst>
              </a:tr>
              <a:tr h="438751">
                <a:tc vMerge="1">
                  <a:txBody>
                    <a:bodyPr/>
                    <a:lstStyle/>
                    <a:p>
                      <a:pPr algn="ctr" fontAlgn="b"/>
                      <a:endParaRPr lang="en-US" sz="1200" b="1"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tab pos="1802765" algn="l"/>
                        </a:tabLst>
                        <a:defRPr/>
                      </a:pPr>
                      <a:r>
                        <a:rPr lang="en-US" sz="1200" dirty="0">
                          <a:solidFill>
                            <a:srgbClr val="000000"/>
                          </a:solidFill>
                          <a:effectLst/>
                          <a:latin typeface="+mn-lt"/>
                          <a:ea typeface="Calibri" panose="020F0502020204030204" pitchFamily="34" charset="0"/>
                          <a:cs typeface="Arial" panose="020B0604020202020204" pitchFamily="34" charset="0"/>
                        </a:rPr>
                        <a:t>Harmony Choice Plan (SPMI)</a:t>
                      </a:r>
                    </a:p>
                  </a:txBody>
                  <a:tcPr marL="68580" marR="6858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464925453"/>
                  </a:ext>
                </a:extLst>
              </a:tr>
              <a:tr h="438751">
                <a:tc vMerge="1">
                  <a:txBody>
                    <a:bodyPr/>
                    <a:lstStyle/>
                    <a:p>
                      <a:pPr algn="ctr" fontAlgn="b"/>
                      <a:endParaRPr lang="en-US" sz="1200" b="1"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2"/>
                    </a:solidFill>
                  </a:tcPr>
                </a:tc>
                <a:tc>
                  <a:txBody>
                    <a:bodyPr/>
                    <a:lstStyle/>
                    <a:p>
                      <a:pPr marL="0" marR="0" algn="l">
                        <a:lnSpc>
                          <a:spcPct val="107000"/>
                        </a:lnSpc>
                        <a:spcBef>
                          <a:spcPts val="0"/>
                        </a:spcBef>
                        <a:spcAft>
                          <a:spcPts val="0"/>
                        </a:spcAft>
                        <a:tabLst>
                          <a:tab pos="1802765" algn="l"/>
                        </a:tabLst>
                      </a:pPr>
                      <a:r>
                        <a:rPr lang="en-US" sz="1200" dirty="0">
                          <a:solidFill>
                            <a:srgbClr val="000000"/>
                          </a:solidFill>
                          <a:effectLst/>
                          <a:latin typeface="+mn-lt"/>
                          <a:ea typeface="Calibri" panose="020F0502020204030204" pitchFamily="34" charset="0"/>
                          <a:cs typeface="Arial" panose="020B0604020202020204" pitchFamily="34" charset="0"/>
                        </a:rPr>
                        <a:t>Bridges Care Plan (Dementia)</a:t>
                      </a:r>
                    </a:p>
                  </a:txBody>
                  <a:tcPr marL="68580" marR="6858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4287544262"/>
                  </a:ext>
                </a:extLst>
              </a:tr>
              <a:tr h="438751">
                <a:tc vMerge="1">
                  <a:txBody>
                    <a:bodyPr/>
                    <a:lstStyle/>
                    <a:p>
                      <a:pPr algn="ctr" fontAlgn="b"/>
                      <a:endParaRPr lang="en-US" sz="1200" b="1"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2"/>
                    </a:solidFill>
                  </a:tcPr>
                </a:tc>
                <a:tc>
                  <a:txBody>
                    <a:bodyPr/>
                    <a:lstStyle/>
                    <a:p>
                      <a:pPr marL="0" marR="0" algn="l">
                        <a:lnSpc>
                          <a:spcPct val="107000"/>
                        </a:lnSpc>
                        <a:spcBef>
                          <a:spcPts val="0"/>
                        </a:spcBef>
                        <a:spcAft>
                          <a:spcPts val="0"/>
                        </a:spcAft>
                        <a:tabLst>
                          <a:tab pos="1802765" algn="l"/>
                        </a:tabLst>
                      </a:pPr>
                      <a:r>
                        <a:rPr lang="en-US" sz="1200" dirty="0">
                          <a:solidFill>
                            <a:srgbClr val="000000"/>
                          </a:solidFill>
                          <a:effectLst/>
                          <a:latin typeface="+mn-lt"/>
                          <a:ea typeface="Calibri" panose="020F0502020204030204" pitchFamily="34" charset="0"/>
                          <a:cs typeface="Arial" panose="020B0604020202020204" pitchFamily="34" charset="0"/>
                        </a:rPr>
                        <a:t>Bridges Choice Plan (Dementia)</a:t>
                      </a:r>
                    </a:p>
                  </a:txBody>
                  <a:tcPr marL="68580" marR="6858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rgbClr val="BDE7B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0"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486649728"/>
                  </a:ext>
                </a:extLst>
              </a:tr>
            </a:tbl>
          </a:graphicData>
        </a:graphic>
      </p:graphicFrame>
      <p:sp>
        <p:nvSpPr>
          <p:cNvPr id="4" name="Footer Placeholder 3">
            <a:extLst>
              <a:ext uri="{FF2B5EF4-FFF2-40B4-BE49-F238E27FC236}">
                <a16:creationId xmlns:a16="http://schemas.microsoft.com/office/drawing/2014/main" id="{FD92D4FD-0C09-4B30-9E4F-046D048052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F7F7F"/>
                </a:solidFill>
                <a:effectLst/>
                <a:uLnTx/>
                <a:uFillTx/>
                <a:latin typeface="Avenir Next" panose="020B0503020202020204" pitchFamily="34" charset="0"/>
                <a:ea typeface="+mn-ea"/>
                <a:cs typeface="+mn-cs"/>
              </a:rPr>
              <a:t>Privileged &amp; Confidential | © 2021</a:t>
            </a:r>
          </a:p>
        </p:txBody>
      </p:sp>
      <p:sp>
        <p:nvSpPr>
          <p:cNvPr id="5" name="Slide Number Placeholder 4">
            <a:extLst>
              <a:ext uri="{FF2B5EF4-FFF2-40B4-BE49-F238E27FC236}">
                <a16:creationId xmlns:a16="http://schemas.microsoft.com/office/drawing/2014/main" id="{D5858227-619B-4BCC-8F95-5EB4172881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A4DD5-1C1C-194E-8C6B-C21CF6B868B9}" type="slidenum">
              <a:rPr kumimoji="0" lang="en-US" sz="1100" b="1" i="0" u="none" strike="noStrike" kern="1200" cap="none" spc="0" normalizeH="0" baseline="0" noProof="0" smtClean="0">
                <a:ln>
                  <a:noFill/>
                </a:ln>
                <a:solidFill>
                  <a:srgbClr val="2C3E92"/>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1" i="0" u="none" strike="noStrike" kern="1200" cap="none" spc="0" normalizeH="0" baseline="0" noProof="0" dirty="0">
              <a:ln>
                <a:noFill/>
              </a:ln>
              <a:solidFill>
                <a:srgbClr val="2C3E92"/>
              </a:solidFill>
              <a:effectLst/>
              <a:uLnTx/>
              <a:uFillTx/>
              <a:latin typeface="Avenir Next" panose="020B0503020202020204" pitchFamily="34" charset="0"/>
              <a:ea typeface="+mn-ea"/>
              <a:cs typeface="+mn-cs"/>
            </a:endParaRPr>
          </a:p>
        </p:txBody>
      </p:sp>
      <p:sp>
        <p:nvSpPr>
          <p:cNvPr id="6" name="Text Placeholder 5">
            <a:extLst>
              <a:ext uri="{FF2B5EF4-FFF2-40B4-BE49-F238E27FC236}">
                <a16:creationId xmlns:a16="http://schemas.microsoft.com/office/drawing/2014/main" id="{29D5AC88-34DC-4EA0-B395-3571359CB48D}"/>
              </a:ext>
            </a:extLst>
          </p:cNvPr>
          <p:cNvSpPr>
            <a:spLocks noGrp="1"/>
          </p:cNvSpPr>
          <p:nvPr>
            <p:ph type="body" sz="quarter" idx="13"/>
          </p:nvPr>
        </p:nvSpPr>
        <p:spPr>
          <a:xfrm>
            <a:off x="571500" y="798304"/>
            <a:ext cx="11010900" cy="328702"/>
          </a:xfrm>
        </p:spPr>
        <p:txBody>
          <a:bodyPr/>
          <a:lstStyle/>
          <a:p>
            <a:r>
              <a:rPr lang="en-US" sz="1800" dirty="0"/>
              <a:t>Bright HealthCare is expanding its SNP portfolio to additional markets</a:t>
            </a:r>
          </a:p>
        </p:txBody>
      </p:sp>
      <p:sp>
        <p:nvSpPr>
          <p:cNvPr id="9" name="TextBox 8">
            <a:extLst>
              <a:ext uri="{FF2B5EF4-FFF2-40B4-BE49-F238E27FC236}">
                <a16:creationId xmlns:a16="http://schemas.microsoft.com/office/drawing/2014/main" id="{B42F78E9-4B03-466F-BEEB-521C84A8A534}"/>
              </a:ext>
            </a:extLst>
          </p:cNvPr>
          <p:cNvSpPr txBox="1"/>
          <p:nvPr/>
        </p:nvSpPr>
        <p:spPr>
          <a:xfrm>
            <a:off x="518160" y="5781480"/>
            <a:ext cx="704088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Franklin Gothic Book" panose="020B0503020102020204"/>
                <a:ea typeface="+mn-ea"/>
                <a:cs typeface="+mn-cs"/>
              </a:rPr>
              <a:t>Notes: FL SNPs only in sub-markets with highly-aligned provider groups</a:t>
            </a:r>
          </a:p>
        </p:txBody>
      </p:sp>
    </p:spTree>
    <p:extLst>
      <p:ext uri="{BB962C8B-B14F-4D97-AF65-F5344CB8AC3E}">
        <p14:creationId xmlns:p14="http://schemas.microsoft.com/office/powerpoint/2010/main" val="81650417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9573-1769-4C79-A337-1C992CB6019D}"/>
              </a:ext>
            </a:extLst>
          </p:cNvPr>
          <p:cNvSpPr>
            <a:spLocks noGrp="1"/>
          </p:cNvSpPr>
          <p:nvPr>
            <p:ph type="title"/>
          </p:nvPr>
        </p:nvSpPr>
        <p:spPr/>
        <p:txBody>
          <a:bodyPr/>
          <a:lstStyle/>
          <a:p>
            <a:r>
              <a:rPr lang="en-US" dirty="0"/>
              <a:t>CY 2022 Product Headlines</a:t>
            </a:r>
          </a:p>
        </p:txBody>
      </p:sp>
      <p:graphicFrame>
        <p:nvGraphicFramePr>
          <p:cNvPr id="7" name="Table 7">
            <a:extLst>
              <a:ext uri="{FF2B5EF4-FFF2-40B4-BE49-F238E27FC236}">
                <a16:creationId xmlns:a16="http://schemas.microsoft.com/office/drawing/2014/main" id="{F30DC408-FABC-4732-AC1C-E3BA5D35F328}"/>
              </a:ext>
            </a:extLst>
          </p:cNvPr>
          <p:cNvGraphicFramePr>
            <a:graphicFrameLocks noGrp="1"/>
          </p:cNvGraphicFramePr>
          <p:nvPr>
            <p:ph idx="1"/>
            <p:extLst>
              <p:ext uri="{D42A27DB-BD31-4B8C-83A1-F6EECF244321}">
                <p14:modId xmlns:p14="http://schemas.microsoft.com/office/powerpoint/2010/main" val="1081316908"/>
              </p:ext>
            </p:extLst>
          </p:nvPr>
        </p:nvGraphicFramePr>
        <p:xfrm>
          <a:off x="571500" y="1350146"/>
          <a:ext cx="11010897" cy="4894578"/>
        </p:xfrm>
        <a:graphic>
          <a:graphicData uri="http://schemas.openxmlformats.org/drawingml/2006/table">
            <a:tbl>
              <a:tblPr firstRow="1" bandRow="1">
                <a:tableStyleId>{69012ECD-51FC-41F1-AA8D-1B2483CD663E}</a:tableStyleId>
              </a:tblPr>
              <a:tblGrid>
                <a:gridCol w="3670299">
                  <a:extLst>
                    <a:ext uri="{9D8B030D-6E8A-4147-A177-3AD203B41FA5}">
                      <a16:colId xmlns:a16="http://schemas.microsoft.com/office/drawing/2014/main" val="3049342542"/>
                    </a:ext>
                  </a:extLst>
                </a:gridCol>
                <a:gridCol w="3670299">
                  <a:extLst>
                    <a:ext uri="{9D8B030D-6E8A-4147-A177-3AD203B41FA5}">
                      <a16:colId xmlns:a16="http://schemas.microsoft.com/office/drawing/2014/main" val="2787651004"/>
                    </a:ext>
                  </a:extLst>
                </a:gridCol>
                <a:gridCol w="3670299">
                  <a:extLst>
                    <a:ext uri="{9D8B030D-6E8A-4147-A177-3AD203B41FA5}">
                      <a16:colId xmlns:a16="http://schemas.microsoft.com/office/drawing/2014/main" val="2047282794"/>
                    </a:ext>
                  </a:extLst>
                </a:gridCol>
              </a:tblGrid>
              <a:tr h="663363">
                <a:tc>
                  <a:txBody>
                    <a:bodyPr/>
                    <a:lstStyle/>
                    <a:p>
                      <a:pPr algn="ctr"/>
                      <a:r>
                        <a:rPr lang="en-US" dirty="0"/>
                        <a:t>Global Benefits</a:t>
                      </a:r>
                    </a:p>
                  </a:txBody>
                  <a:tcPr anchor="ctr"/>
                </a:tc>
                <a:tc>
                  <a:txBody>
                    <a:bodyPr/>
                    <a:lstStyle/>
                    <a:p>
                      <a:pPr algn="ctr"/>
                      <a:r>
                        <a:rPr lang="en-US" dirty="0"/>
                        <a:t>C-SNP Benefits</a:t>
                      </a:r>
                    </a:p>
                  </a:txBody>
                  <a:tcPr anchor="ctr"/>
                </a:tc>
                <a:tc>
                  <a:txBody>
                    <a:bodyPr/>
                    <a:lstStyle/>
                    <a:p>
                      <a:pPr algn="ctr"/>
                      <a:r>
                        <a:rPr lang="en-US" dirty="0"/>
                        <a:t>D-SNP Benefits</a:t>
                      </a:r>
                    </a:p>
                  </a:txBody>
                  <a:tcPr anchor="ctr"/>
                </a:tc>
                <a:extLst>
                  <a:ext uri="{0D108BD9-81ED-4DB2-BD59-A6C34878D82A}">
                    <a16:rowId xmlns:a16="http://schemas.microsoft.com/office/drawing/2014/main" val="3632367103"/>
                  </a:ext>
                </a:extLst>
              </a:tr>
              <a:tr h="663363">
                <a:tc>
                  <a:txBody>
                    <a:bodyPr/>
                    <a:lstStyle/>
                    <a:p>
                      <a:r>
                        <a:rPr lang="en-US" dirty="0"/>
                        <a:t>$0 PCP and urgent care</a:t>
                      </a:r>
                    </a:p>
                  </a:txBody>
                  <a:tcPr/>
                </a:tc>
                <a:tc>
                  <a:txBody>
                    <a:bodyPr/>
                    <a:lstStyle/>
                    <a:p>
                      <a:r>
                        <a:rPr lang="en-US" dirty="0"/>
                        <a:t>Personal nurse and care managers</a:t>
                      </a:r>
                    </a:p>
                  </a:txBody>
                  <a:tcPr/>
                </a:tc>
                <a:tc>
                  <a:txBody>
                    <a:bodyPr/>
                    <a:lstStyle/>
                    <a:p>
                      <a:r>
                        <a:rPr lang="en-US" dirty="0"/>
                        <a:t>Personal nurse and care managers</a:t>
                      </a:r>
                    </a:p>
                    <a:p>
                      <a:endParaRPr lang="en-US" dirty="0"/>
                    </a:p>
                  </a:txBody>
                  <a:tcPr/>
                </a:tc>
                <a:extLst>
                  <a:ext uri="{0D108BD9-81ED-4DB2-BD59-A6C34878D82A}">
                    <a16:rowId xmlns:a16="http://schemas.microsoft.com/office/drawing/2014/main" val="2183373422"/>
                  </a:ext>
                </a:extLst>
              </a:tr>
              <a:tr h="663363">
                <a:tc>
                  <a:txBody>
                    <a:bodyPr/>
                    <a:lstStyle/>
                    <a:p>
                      <a:r>
                        <a:rPr lang="en-US" dirty="0"/>
                        <a:t>Worldwide emergency – includes transportation and urgent care</a:t>
                      </a:r>
                    </a:p>
                  </a:txBody>
                  <a:tcPr/>
                </a:tc>
                <a:tc>
                  <a:txBody>
                    <a:bodyPr/>
                    <a:lstStyle/>
                    <a:p>
                      <a:r>
                        <a:rPr lang="en-US" dirty="0"/>
                        <a:t>Senior Savings - $0 insulins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OTC Allowance</a:t>
                      </a:r>
                    </a:p>
                  </a:txBody>
                  <a:tcPr/>
                </a:tc>
                <a:extLst>
                  <a:ext uri="{0D108BD9-81ED-4DB2-BD59-A6C34878D82A}">
                    <a16:rowId xmlns:a16="http://schemas.microsoft.com/office/drawing/2014/main" val="1283512833"/>
                  </a:ext>
                </a:extLst>
              </a:tr>
              <a:tr h="663363">
                <a:tc>
                  <a:txBody>
                    <a:bodyPr/>
                    <a:lstStyle/>
                    <a:p>
                      <a:r>
                        <a:rPr lang="en-US" dirty="0"/>
                        <a:t>$0 T1/T6 through the gap + excluded drug coverage</a:t>
                      </a:r>
                    </a:p>
                  </a:txBody>
                  <a:tcPr/>
                </a:tc>
                <a:tc>
                  <a:txBody>
                    <a:bodyPr/>
                    <a:lstStyle/>
                    <a:p>
                      <a:r>
                        <a:rPr lang="en-US" dirty="0"/>
                        <a:t>Meals as Medicine – up to 168 meals available </a:t>
                      </a:r>
                      <a:r>
                        <a:rPr lang="en-US" sz="1400" dirty="0"/>
                        <a:t>(except in AZ)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Meals as Medicine – up to 168 meals available</a:t>
                      </a:r>
                    </a:p>
                  </a:txBody>
                  <a:tcPr/>
                </a:tc>
                <a:extLst>
                  <a:ext uri="{0D108BD9-81ED-4DB2-BD59-A6C34878D82A}">
                    <a16:rowId xmlns:a16="http://schemas.microsoft.com/office/drawing/2014/main" val="2326666185"/>
                  </a:ext>
                </a:extLst>
              </a:tr>
              <a:tr h="663363">
                <a:tc>
                  <a:txBody>
                    <a:bodyPr/>
                    <a:lstStyle/>
                    <a:p>
                      <a:r>
                        <a:rPr lang="en-US" dirty="0"/>
                        <a:t>Embedded comprehensive dental, vision, and hearing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Healthy Foods Allowance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Healthy Foods Allowance</a:t>
                      </a:r>
                    </a:p>
                  </a:txBody>
                  <a:tcPr/>
                </a:tc>
                <a:extLst>
                  <a:ext uri="{0D108BD9-81ED-4DB2-BD59-A6C34878D82A}">
                    <a16:rowId xmlns:a16="http://schemas.microsoft.com/office/drawing/2014/main" val="1350815741"/>
                  </a:ext>
                </a:extLst>
              </a:tr>
              <a:tr h="663363">
                <a:tc>
                  <a:txBody>
                    <a:bodyPr/>
                    <a:lstStyle/>
                    <a:p>
                      <a:r>
                        <a:rPr lang="en-US" dirty="0"/>
                        <a:t>Member incentives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 endocrinologist visit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Unlimited transportation</a:t>
                      </a:r>
                    </a:p>
                  </a:txBody>
                  <a:tcPr/>
                </a:tc>
                <a:extLst>
                  <a:ext uri="{0D108BD9-81ED-4DB2-BD59-A6C34878D82A}">
                    <a16:rowId xmlns:a16="http://schemas.microsoft.com/office/drawing/2014/main" val="785527753"/>
                  </a:ext>
                </a:extLst>
              </a:tr>
              <a:tr h="663363">
                <a:tc>
                  <a:txBody>
                    <a:bodyPr/>
                    <a:lstStyle/>
                    <a:p>
                      <a:r>
                        <a:rPr lang="en-US" dirty="0"/>
                        <a:t>Routine chiro/acupuncture</a:t>
                      </a:r>
                    </a:p>
                  </a:txBody>
                  <a:tcPr/>
                </a:tc>
                <a:tc>
                  <a:txBody>
                    <a:bodyPr/>
                    <a:lstStyle/>
                    <a:p>
                      <a:r>
                        <a:rPr lang="en-US" dirty="0"/>
                        <a:t>$0 blood pressure cuffs, scales, and CGMs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 blood pressure cuffs and scales</a:t>
                      </a:r>
                    </a:p>
                  </a:txBody>
                  <a:tcPr/>
                </a:tc>
                <a:extLst>
                  <a:ext uri="{0D108BD9-81ED-4DB2-BD59-A6C34878D82A}">
                    <a16:rowId xmlns:a16="http://schemas.microsoft.com/office/drawing/2014/main" val="3662659932"/>
                  </a:ext>
                </a:extLst>
              </a:tr>
            </a:tbl>
          </a:graphicData>
        </a:graphic>
      </p:graphicFrame>
      <p:sp>
        <p:nvSpPr>
          <p:cNvPr id="4" name="Footer Placeholder 3">
            <a:extLst>
              <a:ext uri="{FF2B5EF4-FFF2-40B4-BE49-F238E27FC236}">
                <a16:creationId xmlns:a16="http://schemas.microsoft.com/office/drawing/2014/main" id="{F23D7F42-77E1-4AF6-B868-7CA5E436FC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F7F7F"/>
                </a:solidFill>
                <a:effectLst/>
                <a:uLnTx/>
                <a:uFillTx/>
                <a:latin typeface="Avenir Next" panose="020B0503020202020204" pitchFamily="34" charset="0"/>
                <a:ea typeface="+mn-ea"/>
                <a:cs typeface="+mn-cs"/>
              </a:rPr>
              <a:t>Privileged &amp; Confidential  |  © 2021</a:t>
            </a:r>
          </a:p>
        </p:txBody>
      </p:sp>
      <p:sp>
        <p:nvSpPr>
          <p:cNvPr id="5" name="Slide Number Placeholder 4">
            <a:extLst>
              <a:ext uri="{FF2B5EF4-FFF2-40B4-BE49-F238E27FC236}">
                <a16:creationId xmlns:a16="http://schemas.microsoft.com/office/drawing/2014/main" id="{24A0C467-9BB6-43A5-857B-B0083CC5AC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A4DD5-1C1C-194E-8C6B-C21CF6B868B9}" type="slidenum">
              <a:rPr kumimoji="0" lang="en-US" sz="1100" b="1" i="0" u="none" strike="noStrike" kern="1200" cap="none" spc="0" normalizeH="0" baseline="0" noProof="0" smtClean="0">
                <a:ln>
                  <a:noFill/>
                </a:ln>
                <a:solidFill>
                  <a:srgbClr val="2C3E92"/>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1" i="0" u="none" strike="noStrike" kern="1200" cap="none" spc="0" normalizeH="0" baseline="0" noProof="0" dirty="0">
              <a:ln>
                <a:noFill/>
              </a:ln>
              <a:solidFill>
                <a:srgbClr val="2C3E92"/>
              </a:solidFill>
              <a:effectLst/>
              <a:uLnTx/>
              <a:uFillTx/>
              <a:latin typeface="Avenir Next" panose="020B0503020202020204" pitchFamily="34" charset="0"/>
              <a:ea typeface="+mn-ea"/>
              <a:cs typeface="+mn-cs"/>
            </a:endParaRPr>
          </a:p>
        </p:txBody>
      </p:sp>
      <p:sp>
        <p:nvSpPr>
          <p:cNvPr id="6" name="Text Placeholder 5">
            <a:extLst>
              <a:ext uri="{FF2B5EF4-FFF2-40B4-BE49-F238E27FC236}">
                <a16:creationId xmlns:a16="http://schemas.microsoft.com/office/drawing/2014/main" id="{51FDFC23-873A-412C-AB39-3EE40224A333}"/>
              </a:ext>
            </a:extLst>
          </p:cNvPr>
          <p:cNvSpPr>
            <a:spLocks noGrp="1"/>
          </p:cNvSpPr>
          <p:nvPr>
            <p:ph type="body" sz="quarter" idx="13"/>
          </p:nvPr>
        </p:nvSpPr>
        <p:spPr/>
        <p:txBody>
          <a:bodyPr/>
          <a:lstStyle/>
          <a:p>
            <a:r>
              <a:rPr lang="en-US" dirty="0"/>
              <a:t>Key benefits and differentiators</a:t>
            </a:r>
          </a:p>
        </p:txBody>
      </p:sp>
    </p:spTree>
    <p:extLst>
      <p:ext uri="{BB962C8B-B14F-4D97-AF65-F5344CB8AC3E}">
        <p14:creationId xmlns:p14="http://schemas.microsoft.com/office/powerpoint/2010/main" val="26599673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A3448FD-5DDD-430E-A925-27E20AF49B94}"/>
              </a:ext>
            </a:extLst>
          </p:cNvPr>
          <p:cNvSpPr>
            <a:spLocks noGrp="1"/>
          </p:cNvSpPr>
          <p:nvPr>
            <p:ph type="ctrTitle"/>
          </p:nvPr>
        </p:nvSpPr>
        <p:spPr/>
        <p:txBody>
          <a:bodyPr/>
          <a:lstStyle/>
          <a:p>
            <a:r>
              <a:rPr lang="en-US" dirty="0"/>
              <a:t>SNP Model of Care</a:t>
            </a:r>
          </a:p>
        </p:txBody>
      </p:sp>
      <p:sp>
        <p:nvSpPr>
          <p:cNvPr id="2" name="Footer Placeholder 1">
            <a:extLst>
              <a:ext uri="{FF2B5EF4-FFF2-40B4-BE49-F238E27FC236}">
                <a16:creationId xmlns:a16="http://schemas.microsoft.com/office/drawing/2014/main" id="{C45B7760-4827-9A4E-9FBA-41E177DB6CA9}"/>
              </a:ext>
            </a:extLst>
          </p:cNvPr>
          <p:cNvSpPr>
            <a:spLocks noGrp="1"/>
          </p:cNvSpPr>
          <p:nvPr>
            <p:ph type="ftr" sz="quarter" idx="4294967295"/>
          </p:nvPr>
        </p:nvSpPr>
        <p:spPr>
          <a:xfrm>
            <a:off x="0" y="6356350"/>
            <a:ext cx="4114800" cy="365125"/>
          </a:xfrm>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D2073FDC-1427-4640-BE38-11E557ED5158}"/>
              </a:ext>
            </a:extLst>
          </p:cNvPr>
          <p:cNvSpPr>
            <a:spLocks noGrp="1"/>
          </p:cNvSpPr>
          <p:nvPr>
            <p:ph type="sldNum" sz="quarter" idx="4294967295"/>
          </p:nvPr>
        </p:nvSpPr>
        <p:spPr>
          <a:xfrm>
            <a:off x="9448800" y="6356350"/>
            <a:ext cx="2743200" cy="365125"/>
          </a:xfrm>
        </p:spPr>
        <p:txBody>
          <a:bodyPr/>
          <a:lstStyle/>
          <a:p>
            <a:fld id="{ED1A4DD5-1C1C-194E-8C6B-C21CF6B868B9}" type="slidenum">
              <a:rPr lang="en-US" smtClean="0"/>
              <a:pPr/>
              <a:t>29</a:t>
            </a:fld>
            <a:endParaRPr lang="en-US" dirty="0"/>
          </a:p>
        </p:txBody>
      </p:sp>
    </p:spTree>
    <p:extLst>
      <p:ext uri="{BB962C8B-B14F-4D97-AF65-F5344CB8AC3E}">
        <p14:creationId xmlns:p14="http://schemas.microsoft.com/office/powerpoint/2010/main" val="363960462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8738D-7B0B-CA47-B5DE-4A33E27A6AC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93A59C4E-B961-F84A-929C-10611ECCFD92}"/>
              </a:ext>
            </a:extLst>
          </p:cNvPr>
          <p:cNvSpPr>
            <a:spLocks noGrp="1"/>
          </p:cNvSpPr>
          <p:nvPr>
            <p:ph idx="1"/>
          </p:nvPr>
        </p:nvSpPr>
        <p:spPr/>
        <p:txBody>
          <a:bodyPr/>
          <a:lstStyle/>
          <a:p>
            <a:r>
              <a:rPr lang="en-US" dirty="0"/>
              <a:t>Provide an overview of Medicare Advantage Special Needs Plans (SNPs)</a:t>
            </a:r>
          </a:p>
          <a:p>
            <a:r>
              <a:rPr lang="en-US" dirty="0"/>
              <a:t>Review SNP eligibility requirements</a:t>
            </a:r>
          </a:p>
          <a:p>
            <a:r>
              <a:rPr lang="en-US" dirty="0"/>
              <a:t>Review key SNP benefits for CY 2022</a:t>
            </a:r>
          </a:p>
          <a:p>
            <a:r>
              <a:rPr lang="en-US" dirty="0"/>
              <a:t>Review components of the SNP Model of Care (MOC)</a:t>
            </a:r>
          </a:p>
          <a:p>
            <a:r>
              <a:rPr lang="en-US" dirty="0"/>
              <a:t>Review the provider’s role in the SNP MOC</a:t>
            </a:r>
          </a:p>
          <a:p>
            <a:r>
              <a:rPr lang="en-US" dirty="0"/>
              <a:t>Review components of the SNP MOC program evaluation</a:t>
            </a:r>
          </a:p>
          <a:p>
            <a:r>
              <a:rPr lang="en-US" dirty="0"/>
              <a:t>Provide links to additional resources</a:t>
            </a:r>
          </a:p>
          <a:p>
            <a:r>
              <a:rPr lang="en-US" dirty="0"/>
              <a:t>Complete training attestation</a:t>
            </a:r>
          </a:p>
        </p:txBody>
      </p:sp>
      <p:sp>
        <p:nvSpPr>
          <p:cNvPr id="4" name="Footer Placeholder 3">
            <a:extLst>
              <a:ext uri="{FF2B5EF4-FFF2-40B4-BE49-F238E27FC236}">
                <a16:creationId xmlns:a16="http://schemas.microsoft.com/office/drawing/2014/main" id="{48F35F42-DC2A-4442-B5AA-6A470C1B7343}"/>
              </a:ext>
            </a:extLst>
          </p:cNvPr>
          <p:cNvSpPr>
            <a:spLocks noGrp="1"/>
          </p:cNvSpPr>
          <p:nvPr>
            <p:ph type="ftr" sz="quarter" idx="11"/>
          </p:nvPr>
        </p:nvSpPr>
        <p:spPr/>
        <p:txBody>
          <a:bodyPr/>
          <a:lstStyle/>
          <a:p>
            <a:r>
              <a:rPr lang="en-US" dirty="0"/>
              <a:t>Privileged &amp; Confidential  |  © 2021</a:t>
            </a:r>
          </a:p>
        </p:txBody>
      </p:sp>
      <p:sp>
        <p:nvSpPr>
          <p:cNvPr id="5" name="Slide Number Placeholder 4">
            <a:extLst>
              <a:ext uri="{FF2B5EF4-FFF2-40B4-BE49-F238E27FC236}">
                <a16:creationId xmlns:a16="http://schemas.microsoft.com/office/drawing/2014/main" id="{2CF1FB94-0C82-4D4F-B380-25C841CB76DC}"/>
              </a:ext>
            </a:extLst>
          </p:cNvPr>
          <p:cNvSpPr>
            <a:spLocks noGrp="1"/>
          </p:cNvSpPr>
          <p:nvPr>
            <p:ph type="sldNum" sz="quarter" idx="12"/>
          </p:nvPr>
        </p:nvSpPr>
        <p:spPr/>
        <p:txBody>
          <a:bodyPr/>
          <a:lstStyle/>
          <a:p>
            <a:fld id="{ED1A4DD5-1C1C-194E-8C6B-C21CF6B868B9}" type="slidenum">
              <a:rPr lang="en-US" smtClean="0"/>
              <a:pPr/>
              <a:t>3</a:t>
            </a:fld>
            <a:endParaRPr lang="en-US" dirty="0"/>
          </a:p>
        </p:txBody>
      </p:sp>
    </p:spTree>
    <p:extLst>
      <p:ext uri="{BB962C8B-B14F-4D97-AF65-F5344CB8AC3E}">
        <p14:creationId xmlns:p14="http://schemas.microsoft.com/office/powerpoint/2010/main" val="12566137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850AA2-04D8-4D63-8D0D-067B8A756EC7}"/>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E96A7B88-1F36-4A73-9022-9A05C6A0D31F}"/>
              </a:ext>
            </a:extLst>
          </p:cNvPr>
          <p:cNvSpPr>
            <a:spLocks noGrp="1"/>
          </p:cNvSpPr>
          <p:nvPr>
            <p:ph type="sldNum" sz="quarter" idx="12"/>
          </p:nvPr>
        </p:nvSpPr>
        <p:spPr/>
        <p:txBody>
          <a:bodyPr/>
          <a:lstStyle/>
          <a:p>
            <a:fld id="{ED1A4DD5-1C1C-194E-8C6B-C21CF6B868B9}" type="slidenum">
              <a:rPr lang="en-US" smtClean="0"/>
              <a:pPr/>
              <a:t>30</a:t>
            </a:fld>
            <a:endParaRPr lang="en-US" dirty="0"/>
          </a:p>
        </p:txBody>
      </p:sp>
      <p:sp>
        <p:nvSpPr>
          <p:cNvPr id="11" name="Title 10">
            <a:extLst>
              <a:ext uri="{FF2B5EF4-FFF2-40B4-BE49-F238E27FC236}">
                <a16:creationId xmlns:a16="http://schemas.microsoft.com/office/drawing/2014/main" id="{3595C6BF-F249-432B-84D3-F93100E28021}"/>
              </a:ext>
            </a:extLst>
          </p:cNvPr>
          <p:cNvSpPr>
            <a:spLocks noGrp="1"/>
          </p:cNvSpPr>
          <p:nvPr>
            <p:ph type="title"/>
          </p:nvPr>
        </p:nvSpPr>
        <p:spPr/>
        <p:txBody>
          <a:bodyPr/>
          <a:lstStyle/>
          <a:p>
            <a:r>
              <a:rPr lang="en-US" dirty="0"/>
              <a:t>What is a Model of Care (MOC)?</a:t>
            </a:r>
          </a:p>
        </p:txBody>
      </p:sp>
      <p:sp>
        <p:nvSpPr>
          <p:cNvPr id="12" name="Content Placeholder 11">
            <a:extLst>
              <a:ext uri="{FF2B5EF4-FFF2-40B4-BE49-F238E27FC236}">
                <a16:creationId xmlns:a16="http://schemas.microsoft.com/office/drawing/2014/main" id="{BB742DB5-33E1-4B62-AA3E-654786D2377F}"/>
              </a:ext>
            </a:extLst>
          </p:cNvPr>
          <p:cNvSpPr>
            <a:spLocks noGrp="1"/>
          </p:cNvSpPr>
          <p:nvPr>
            <p:ph idx="1"/>
          </p:nvPr>
        </p:nvSpPr>
        <p:spPr>
          <a:xfrm>
            <a:off x="571500" y="1279126"/>
            <a:ext cx="11010900" cy="4729161"/>
          </a:xfrm>
        </p:spPr>
        <p:txBody>
          <a:bodyPr/>
          <a:lstStyle/>
          <a:p>
            <a:pPr lvl="0">
              <a:spcAft>
                <a:spcPts val="300"/>
              </a:spcAft>
            </a:pPr>
            <a:r>
              <a:rPr lang="en-US" dirty="0"/>
              <a:t>Unique CMS requirement for Special Needs Plans</a:t>
            </a:r>
          </a:p>
          <a:p>
            <a:pPr lvl="0">
              <a:spcAft>
                <a:spcPts val="300"/>
              </a:spcAft>
            </a:pPr>
            <a:r>
              <a:rPr lang="en-US" dirty="0"/>
              <a:t>All SNPs must develop and implement a MOC that has been approved by NCQA </a:t>
            </a:r>
          </a:p>
          <a:p>
            <a:pPr lvl="0">
              <a:spcAft>
                <a:spcPts val="300"/>
              </a:spcAft>
            </a:pPr>
            <a:r>
              <a:rPr lang="en-US" dirty="0"/>
              <a:t>The MOC provides the framework for how the SNP will identify and address the unique needs of its members</a:t>
            </a:r>
          </a:p>
          <a:p>
            <a:pPr lvl="0">
              <a:spcAft>
                <a:spcPts val="600"/>
              </a:spcAft>
            </a:pPr>
            <a:r>
              <a:rPr lang="en-US" sz="2000" dirty="0"/>
              <a:t>Overall goals of the MOC include:</a:t>
            </a:r>
          </a:p>
          <a:p>
            <a:pPr lvl="1"/>
            <a:r>
              <a:rPr lang="en-US" sz="1800" dirty="0"/>
              <a:t>Ensure access to affordable healthcare services</a:t>
            </a:r>
          </a:p>
          <a:p>
            <a:pPr lvl="1"/>
            <a:r>
              <a:rPr lang="en-US" sz="1800" dirty="0"/>
              <a:t>Ensure coordination of care across payers and care settings (e.g., coordination with Medicaid for D-SNP members)</a:t>
            </a:r>
          </a:p>
          <a:p>
            <a:pPr lvl="1"/>
            <a:r>
              <a:rPr lang="en-US" sz="1800" dirty="0"/>
              <a:t>Improve health outcomes	</a:t>
            </a:r>
          </a:p>
          <a:p>
            <a:pPr lvl="1"/>
            <a:r>
              <a:rPr lang="en-US" sz="1800" dirty="0"/>
              <a:t>Reduce avoidable hospitalizations</a:t>
            </a:r>
          </a:p>
          <a:p>
            <a:pPr lvl="1"/>
            <a:r>
              <a:rPr lang="en-US" sz="1800" dirty="0"/>
              <a:t>Facilitate appropriate utilization of services</a:t>
            </a:r>
          </a:p>
        </p:txBody>
      </p:sp>
    </p:spTree>
    <p:extLst>
      <p:ext uri="{BB962C8B-B14F-4D97-AF65-F5344CB8AC3E}">
        <p14:creationId xmlns:p14="http://schemas.microsoft.com/office/powerpoint/2010/main" val="80117241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595C6BF-F249-432B-84D3-F93100E28021}"/>
              </a:ext>
            </a:extLst>
          </p:cNvPr>
          <p:cNvSpPr>
            <a:spLocks noGrp="1"/>
          </p:cNvSpPr>
          <p:nvPr>
            <p:ph type="title"/>
          </p:nvPr>
        </p:nvSpPr>
        <p:spPr/>
        <p:txBody>
          <a:bodyPr/>
          <a:lstStyle/>
          <a:p>
            <a:r>
              <a:rPr lang="en-US" dirty="0"/>
              <a:t>Bright HealthCare SNP Models of Care</a:t>
            </a:r>
          </a:p>
        </p:txBody>
      </p:sp>
      <p:sp>
        <p:nvSpPr>
          <p:cNvPr id="12" name="Content Placeholder 11">
            <a:extLst>
              <a:ext uri="{FF2B5EF4-FFF2-40B4-BE49-F238E27FC236}">
                <a16:creationId xmlns:a16="http://schemas.microsoft.com/office/drawing/2014/main" id="{BB742DB5-33E1-4B62-AA3E-654786D2377F}"/>
              </a:ext>
            </a:extLst>
          </p:cNvPr>
          <p:cNvSpPr>
            <a:spLocks noGrp="1"/>
          </p:cNvSpPr>
          <p:nvPr>
            <p:ph idx="1"/>
          </p:nvPr>
        </p:nvSpPr>
        <p:spPr>
          <a:xfrm>
            <a:off x="571500" y="1447802"/>
            <a:ext cx="9753230" cy="4729161"/>
          </a:xfrm>
        </p:spPr>
        <p:txBody>
          <a:bodyPr/>
          <a:lstStyle/>
          <a:p>
            <a:pPr lvl="0">
              <a:spcAft>
                <a:spcPts val="600"/>
              </a:spcAft>
            </a:pPr>
            <a:r>
              <a:rPr lang="en-US" dirty="0"/>
              <a:t>All SNP members:</a:t>
            </a:r>
          </a:p>
          <a:p>
            <a:pPr lvl="1">
              <a:spcAft>
                <a:spcPts val="600"/>
              </a:spcAft>
            </a:pPr>
            <a:r>
              <a:rPr lang="en-US" dirty="0"/>
              <a:t>Are assigned a </a:t>
            </a:r>
            <a:r>
              <a:rPr lang="en-US" b="1" dirty="0">
                <a:solidFill>
                  <a:srgbClr val="FF0000"/>
                </a:solidFill>
              </a:rPr>
              <a:t>Health Coach </a:t>
            </a:r>
            <a:r>
              <a:rPr lang="en-US" dirty="0"/>
              <a:t>who is the member’s primary point of contact</a:t>
            </a:r>
          </a:p>
          <a:p>
            <a:pPr lvl="1">
              <a:spcAft>
                <a:spcPts val="600"/>
              </a:spcAft>
            </a:pPr>
            <a:r>
              <a:rPr lang="en-US" dirty="0"/>
              <a:t>Complete a </a:t>
            </a:r>
            <a:r>
              <a:rPr lang="en-US" b="1" dirty="0">
                <a:solidFill>
                  <a:srgbClr val="FF0000"/>
                </a:solidFill>
              </a:rPr>
              <a:t>Health Risk Assessment (HRA) </a:t>
            </a:r>
            <a:r>
              <a:rPr lang="en-US" dirty="0"/>
              <a:t>to identify medical, psychosocial, behavioral, cognitive and functional needs</a:t>
            </a:r>
          </a:p>
          <a:p>
            <a:pPr lvl="1">
              <a:spcAft>
                <a:spcPts val="600"/>
              </a:spcAft>
            </a:pPr>
            <a:r>
              <a:rPr lang="en-US" dirty="0"/>
              <a:t>Have an </a:t>
            </a:r>
            <a:r>
              <a:rPr lang="en-US" b="1" dirty="0">
                <a:solidFill>
                  <a:srgbClr val="FF0000"/>
                </a:solidFill>
              </a:rPr>
              <a:t>Individualized Care Plan (ICP)</a:t>
            </a:r>
            <a:r>
              <a:rPr lang="en-US" b="1" dirty="0"/>
              <a:t> </a:t>
            </a:r>
            <a:r>
              <a:rPr lang="en-US" dirty="0"/>
              <a:t>that addresses the needs identified in the HRA</a:t>
            </a:r>
          </a:p>
          <a:p>
            <a:pPr lvl="1">
              <a:spcAft>
                <a:spcPts val="600"/>
              </a:spcAft>
            </a:pPr>
            <a:r>
              <a:rPr lang="en-US" dirty="0"/>
              <a:t>Have an </a:t>
            </a:r>
            <a:r>
              <a:rPr lang="en-US" b="1" dirty="0">
                <a:solidFill>
                  <a:srgbClr val="FF0000"/>
                </a:solidFill>
              </a:rPr>
              <a:t>Interdisciplinary Care Team (ICT)</a:t>
            </a:r>
            <a:r>
              <a:rPr lang="en-US" b="1" dirty="0"/>
              <a:t> </a:t>
            </a:r>
            <a:r>
              <a:rPr lang="en-US" dirty="0"/>
              <a:t>that helps manage the member’s care. The PCP plays a key role in the ICT.</a:t>
            </a:r>
          </a:p>
          <a:p>
            <a:pPr lvl="1">
              <a:spcAft>
                <a:spcPts val="600"/>
              </a:spcAft>
            </a:pPr>
            <a:r>
              <a:rPr lang="en-US" dirty="0"/>
              <a:t>Receive follow-up by a Bright HealthCare nurse after a </a:t>
            </a:r>
            <a:r>
              <a:rPr lang="en-US" b="1" dirty="0">
                <a:solidFill>
                  <a:srgbClr val="FF0000"/>
                </a:solidFill>
              </a:rPr>
              <a:t>transition of care </a:t>
            </a:r>
            <a:r>
              <a:rPr lang="en-US" dirty="0"/>
              <a:t>(e.g., hospitalization, ER visit)</a:t>
            </a:r>
          </a:p>
          <a:p>
            <a:pPr marL="0" lvl="0" indent="0">
              <a:spcAft>
                <a:spcPts val="300"/>
              </a:spcAft>
              <a:buNone/>
            </a:pPr>
            <a:endParaRPr lang="en-US" sz="1800" dirty="0"/>
          </a:p>
        </p:txBody>
      </p:sp>
      <p:sp>
        <p:nvSpPr>
          <p:cNvPr id="2" name="Footer Placeholder 1">
            <a:extLst>
              <a:ext uri="{FF2B5EF4-FFF2-40B4-BE49-F238E27FC236}">
                <a16:creationId xmlns:a16="http://schemas.microsoft.com/office/drawing/2014/main" id="{36850AA2-04D8-4D63-8D0D-067B8A756EC7}"/>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E96A7B88-1F36-4A73-9022-9A05C6A0D31F}"/>
              </a:ext>
            </a:extLst>
          </p:cNvPr>
          <p:cNvSpPr>
            <a:spLocks noGrp="1"/>
          </p:cNvSpPr>
          <p:nvPr>
            <p:ph type="sldNum" sz="quarter" idx="12"/>
          </p:nvPr>
        </p:nvSpPr>
        <p:spPr/>
        <p:txBody>
          <a:bodyPr/>
          <a:lstStyle/>
          <a:p>
            <a:fld id="{ED1A4DD5-1C1C-194E-8C6B-C21CF6B868B9}" type="slidenum">
              <a:rPr lang="en-US" smtClean="0"/>
              <a:pPr/>
              <a:t>31</a:t>
            </a:fld>
            <a:endParaRPr lang="en-US" dirty="0"/>
          </a:p>
        </p:txBody>
      </p:sp>
      <p:sp>
        <p:nvSpPr>
          <p:cNvPr id="4" name="Text Placeholder 3">
            <a:extLst>
              <a:ext uri="{FF2B5EF4-FFF2-40B4-BE49-F238E27FC236}">
                <a16:creationId xmlns:a16="http://schemas.microsoft.com/office/drawing/2014/main" id="{9FCA6A14-BB00-44B2-8A05-D3302FE84472}"/>
              </a:ext>
            </a:extLst>
          </p:cNvPr>
          <p:cNvSpPr>
            <a:spLocks noGrp="1"/>
          </p:cNvSpPr>
          <p:nvPr>
            <p:ph type="body" sz="quarter" idx="13"/>
          </p:nvPr>
        </p:nvSpPr>
        <p:spPr/>
        <p:txBody>
          <a:bodyPr/>
          <a:lstStyle/>
          <a:p>
            <a:r>
              <a:rPr lang="en-US" dirty="0"/>
              <a:t>Key Components</a:t>
            </a:r>
          </a:p>
        </p:txBody>
      </p:sp>
    </p:spTree>
    <p:extLst>
      <p:ext uri="{BB962C8B-B14F-4D97-AF65-F5344CB8AC3E}">
        <p14:creationId xmlns:p14="http://schemas.microsoft.com/office/powerpoint/2010/main" val="217811529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2D256B-EBE5-4E06-9217-321C7053F825}"/>
              </a:ext>
            </a:extLst>
          </p:cNvPr>
          <p:cNvSpPr>
            <a:spLocks noGrp="1"/>
          </p:cNvSpPr>
          <p:nvPr>
            <p:ph type="title"/>
          </p:nvPr>
        </p:nvSpPr>
        <p:spPr/>
        <p:txBody>
          <a:bodyPr/>
          <a:lstStyle/>
          <a:p>
            <a:r>
              <a:rPr lang="en-US" dirty="0"/>
              <a:t>SNP Member Experience</a:t>
            </a:r>
          </a:p>
        </p:txBody>
      </p:sp>
      <p:graphicFrame>
        <p:nvGraphicFramePr>
          <p:cNvPr id="12" name="Content Placeholder 11">
            <a:extLst>
              <a:ext uri="{FF2B5EF4-FFF2-40B4-BE49-F238E27FC236}">
                <a16:creationId xmlns:a16="http://schemas.microsoft.com/office/drawing/2014/main" id="{17B41F60-F4DF-49A9-89F8-EF0E811BDE3C}"/>
              </a:ext>
            </a:extLst>
          </p:cNvPr>
          <p:cNvGraphicFramePr>
            <a:graphicFrameLocks noGrp="1"/>
          </p:cNvGraphicFramePr>
          <p:nvPr>
            <p:ph idx="1"/>
            <p:extLst>
              <p:ext uri="{D42A27DB-BD31-4B8C-83A1-F6EECF244321}">
                <p14:modId xmlns:p14="http://schemas.microsoft.com/office/powerpoint/2010/main" val="1696450681"/>
              </p:ext>
            </p:extLst>
          </p:nvPr>
        </p:nvGraphicFramePr>
        <p:xfrm>
          <a:off x="571500" y="1447800"/>
          <a:ext cx="11010900" cy="4729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37027D04-B397-42D2-9CF8-8EC8202768E3}"/>
              </a:ext>
            </a:extLst>
          </p:cNvPr>
          <p:cNvSpPr>
            <a:spLocks noGrp="1"/>
          </p:cNvSpPr>
          <p:nvPr>
            <p:ph type="ftr" sz="quarter" idx="11"/>
          </p:nvPr>
        </p:nvSpPr>
        <p:spPr/>
        <p:txBody>
          <a:bodyPr/>
          <a:lstStyle/>
          <a:p>
            <a:r>
              <a:rPr lang="en-US" dirty="0"/>
              <a:t>Privileged &amp; Confidential  |  © 2021</a:t>
            </a:r>
          </a:p>
        </p:txBody>
      </p:sp>
      <p:sp>
        <p:nvSpPr>
          <p:cNvPr id="5" name="Slide Number Placeholder 4">
            <a:extLst>
              <a:ext uri="{FF2B5EF4-FFF2-40B4-BE49-F238E27FC236}">
                <a16:creationId xmlns:a16="http://schemas.microsoft.com/office/drawing/2014/main" id="{E681E710-BC94-461C-82B1-98F77739B30C}"/>
              </a:ext>
            </a:extLst>
          </p:cNvPr>
          <p:cNvSpPr>
            <a:spLocks noGrp="1"/>
          </p:cNvSpPr>
          <p:nvPr>
            <p:ph type="sldNum" sz="quarter" idx="12"/>
          </p:nvPr>
        </p:nvSpPr>
        <p:spPr/>
        <p:txBody>
          <a:bodyPr/>
          <a:lstStyle/>
          <a:p>
            <a:fld id="{ED1A4DD5-1C1C-194E-8C6B-C21CF6B868B9}" type="slidenum">
              <a:rPr lang="en-US" smtClean="0"/>
              <a:pPr/>
              <a:t>32</a:t>
            </a:fld>
            <a:endParaRPr lang="en-US" dirty="0"/>
          </a:p>
        </p:txBody>
      </p:sp>
      <p:sp>
        <p:nvSpPr>
          <p:cNvPr id="15" name="Text Placeholder 14">
            <a:extLst>
              <a:ext uri="{FF2B5EF4-FFF2-40B4-BE49-F238E27FC236}">
                <a16:creationId xmlns:a16="http://schemas.microsoft.com/office/drawing/2014/main" id="{2785556A-F3E2-4F0F-8C93-1C0D823BE92F}"/>
              </a:ext>
            </a:extLst>
          </p:cNvPr>
          <p:cNvSpPr>
            <a:spLocks noGrp="1"/>
          </p:cNvSpPr>
          <p:nvPr>
            <p:ph type="body" sz="quarter" idx="13"/>
          </p:nvPr>
        </p:nvSpPr>
        <p:spPr/>
        <p:txBody>
          <a:bodyPr/>
          <a:lstStyle/>
          <a:p>
            <a:r>
              <a:rPr lang="en-US" dirty="0"/>
              <a:t>Assigned Health Coach works with member throughout enrollment in SNP</a:t>
            </a:r>
          </a:p>
        </p:txBody>
      </p:sp>
      <p:sp>
        <p:nvSpPr>
          <p:cNvPr id="13" name="TextBox 12">
            <a:extLst>
              <a:ext uri="{FF2B5EF4-FFF2-40B4-BE49-F238E27FC236}">
                <a16:creationId xmlns:a16="http://schemas.microsoft.com/office/drawing/2014/main" id="{8AAB9911-0DF8-468C-BE02-5163CF14BB06}"/>
              </a:ext>
            </a:extLst>
          </p:cNvPr>
          <p:cNvSpPr txBox="1"/>
          <p:nvPr/>
        </p:nvSpPr>
        <p:spPr>
          <a:xfrm>
            <a:off x="8717870" y="5785703"/>
            <a:ext cx="2902629" cy="738664"/>
          </a:xfrm>
          <a:prstGeom prst="rect">
            <a:avLst/>
          </a:prstGeom>
          <a:noFill/>
        </p:spPr>
        <p:txBody>
          <a:bodyPr wrap="square" rtlCol="0">
            <a:spAutoFit/>
          </a:bodyPr>
          <a:lstStyle/>
          <a:p>
            <a:r>
              <a:rPr lang="en-US" sz="1200" i="1" dirty="0"/>
              <a:t>*HRA &amp; ICP completed upon enrollment &amp; updated at least annually </a:t>
            </a:r>
            <a:r>
              <a:rPr lang="en-US" dirty="0"/>
              <a:t>	</a:t>
            </a:r>
          </a:p>
        </p:txBody>
      </p:sp>
    </p:spTree>
    <p:extLst>
      <p:ext uri="{BB962C8B-B14F-4D97-AF65-F5344CB8AC3E}">
        <p14:creationId xmlns:p14="http://schemas.microsoft.com/office/powerpoint/2010/main" val="364077641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54781C3-3056-5B4A-8619-33874A71273D}"/>
              </a:ext>
            </a:extLst>
          </p:cNvPr>
          <p:cNvSpPr>
            <a:spLocks noGrp="1"/>
          </p:cNvSpPr>
          <p:nvPr>
            <p:ph type="ftr" sz="quarter" idx="11"/>
          </p:nvPr>
        </p:nvSpPr>
        <p:spPr/>
        <p:txBody>
          <a:bodyPr/>
          <a:lstStyle/>
          <a:p>
            <a:r>
              <a:rPr lang="en-US" dirty="0"/>
              <a:t>Proprietary &amp; Confidential  |  © 2020</a:t>
            </a:r>
          </a:p>
        </p:txBody>
      </p:sp>
      <p:sp>
        <p:nvSpPr>
          <p:cNvPr id="7" name="Slide Number Placeholder 6">
            <a:extLst>
              <a:ext uri="{FF2B5EF4-FFF2-40B4-BE49-F238E27FC236}">
                <a16:creationId xmlns:a16="http://schemas.microsoft.com/office/drawing/2014/main" id="{32E8EE58-E0A7-2D48-BCF8-B50723F18A26}"/>
              </a:ext>
            </a:extLst>
          </p:cNvPr>
          <p:cNvSpPr>
            <a:spLocks noGrp="1"/>
          </p:cNvSpPr>
          <p:nvPr>
            <p:ph type="sldNum" sz="quarter" idx="12"/>
          </p:nvPr>
        </p:nvSpPr>
        <p:spPr/>
        <p:txBody>
          <a:bodyPr/>
          <a:lstStyle/>
          <a:p>
            <a:fld id="{ED1A4DD5-1C1C-194E-8C6B-C21CF6B868B9}" type="slidenum">
              <a:rPr lang="en-US" smtClean="0"/>
              <a:pPr/>
              <a:t>33</a:t>
            </a:fld>
            <a:endParaRPr lang="en-US" dirty="0"/>
          </a:p>
        </p:txBody>
      </p:sp>
      <p:sp>
        <p:nvSpPr>
          <p:cNvPr id="2" name="Title 1">
            <a:extLst>
              <a:ext uri="{FF2B5EF4-FFF2-40B4-BE49-F238E27FC236}">
                <a16:creationId xmlns:a16="http://schemas.microsoft.com/office/drawing/2014/main" id="{2EA10102-1FE2-6140-AD20-CAE7A0A32340}"/>
              </a:ext>
            </a:extLst>
          </p:cNvPr>
          <p:cNvSpPr>
            <a:spLocks noGrp="1"/>
          </p:cNvSpPr>
          <p:nvPr>
            <p:ph type="title"/>
          </p:nvPr>
        </p:nvSpPr>
        <p:spPr/>
        <p:txBody>
          <a:bodyPr>
            <a:normAutofit fontScale="90000"/>
          </a:bodyPr>
          <a:lstStyle/>
          <a:p>
            <a:r>
              <a:rPr lang="en-US" dirty="0"/>
              <a:t>Health Risk Assessment (HRA)</a:t>
            </a:r>
          </a:p>
        </p:txBody>
      </p:sp>
      <p:sp>
        <p:nvSpPr>
          <p:cNvPr id="13" name="Content Placeholder 12">
            <a:extLst>
              <a:ext uri="{FF2B5EF4-FFF2-40B4-BE49-F238E27FC236}">
                <a16:creationId xmlns:a16="http://schemas.microsoft.com/office/drawing/2014/main" id="{741431D9-639E-5B44-BDB2-CA068DA116F8}"/>
              </a:ext>
            </a:extLst>
          </p:cNvPr>
          <p:cNvSpPr>
            <a:spLocks noGrp="1"/>
          </p:cNvSpPr>
          <p:nvPr>
            <p:ph idx="1"/>
          </p:nvPr>
        </p:nvSpPr>
        <p:spPr>
          <a:xfrm>
            <a:off x="5214522" y="1347683"/>
            <a:ext cx="5722768" cy="4729161"/>
          </a:xfrm>
        </p:spPr>
        <p:txBody>
          <a:bodyPr vert="horz" wrap="square" lIns="0" tIns="45720" rIns="0" bIns="45720" rtlCol="0" anchor="t">
            <a:noAutofit/>
          </a:bodyPr>
          <a:lstStyle/>
          <a:p>
            <a:pPr lvl="0">
              <a:spcAft>
                <a:spcPts val="1200"/>
              </a:spcAft>
            </a:pPr>
            <a:r>
              <a:rPr lang="en-US" sz="2000" dirty="0"/>
              <a:t>The HRA is a comprehensive assessment completed within 90 days of enrollment and at least annually thereafter (or sooner if there is a significant change in condition)</a:t>
            </a:r>
          </a:p>
          <a:p>
            <a:pPr lvl="0">
              <a:spcBef>
                <a:spcPts val="0"/>
              </a:spcBef>
              <a:spcAft>
                <a:spcPts val="600"/>
              </a:spcAft>
            </a:pPr>
            <a:r>
              <a:rPr lang="en-US" sz="2000" dirty="0"/>
              <a:t>HRA assesses the member’s needs/risk in the following areas:</a:t>
            </a:r>
          </a:p>
          <a:p>
            <a:pPr lvl="1">
              <a:spcBef>
                <a:spcPts val="0"/>
              </a:spcBef>
            </a:pPr>
            <a:r>
              <a:rPr lang="en-US" sz="1800" dirty="0">
                <a:latin typeface="Lato" panose="020F0502020204030203" pitchFamily="34" charset="0"/>
                <a:ea typeface="Lato" panose="020F0502020204030203" pitchFamily="34" charset="0"/>
                <a:cs typeface="Lato" panose="020F0502020204030203" pitchFamily="34" charset="0"/>
              </a:rPr>
              <a:t>Medical</a:t>
            </a:r>
          </a:p>
          <a:p>
            <a:pPr lvl="1">
              <a:spcBef>
                <a:spcPts val="0"/>
              </a:spcBef>
            </a:pPr>
            <a:r>
              <a:rPr lang="en-US" sz="1800" dirty="0">
                <a:latin typeface="Lato" panose="020F0502020204030203" pitchFamily="34" charset="0"/>
                <a:ea typeface="Lato" panose="020F0502020204030203" pitchFamily="34" charset="0"/>
                <a:cs typeface="Lato" panose="020F0502020204030203" pitchFamily="34" charset="0"/>
              </a:rPr>
              <a:t>Psychosocial</a:t>
            </a:r>
          </a:p>
          <a:p>
            <a:pPr lvl="1">
              <a:spcBef>
                <a:spcPts val="0"/>
              </a:spcBef>
            </a:pPr>
            <a:r>
              <a:rPr lang="en-US" sz="1800" dirty="0">
                <a:latin typeface="Lato" panose="020F0502020204030203" pitchFamily="34" charset="0"/>
                <a:ea typeface="Lato" panose="020F0502020204030203" pitchFamily="34" charset="0"/>
                <a:cs typeface="Lato" panose="020F0502020204030203" pitchFamily="34" charset="0"/>
              </a:rPr>
              <a:t>Behavioral/Mental Health</a:t>
            </a:r>
          </a:p>
          <a:p>
            <a:pPr lvl="1">
              <a:spcBef>
                <a:spcPts val="0"/>
              </a:spcBef>
            </a:pPr>
            <a:r>
              <a:rPr lang="en-US" sz="1800" dirty="0">
                <a:latin typeface="Lato" panose="020F0502020204030203" pitchFamily="34" charset="0"/>
                <a:ea typeface="Lato" panose="020F0502020204030203" pitchFamily="34" charset="0"/>
                <a:cs typeface="Lato" panose="020F0502020204030203" pitchFamily="34" charset="0"/>
              </a:rPr>
              <a:t>Cognitive </a:t>
            </a:r>
          </a:p>
          <a:p>
            <a:pPr lvl="1">
              <a:spcBef>
                <a:spcPts val="0"/>
              </a:spcBef>
              <a:spcAft>
                <a:spcPts val="1200"/>
              </a:spcAft>
            </a:pPr>
            <a:r>
              <a:rPr lang="en-US" sz="1800" dirty="0">
                <a:latin typeface="Lato" panose="020F0502020204030203" pitchFamily="34" charset="0"/>
                <a:ea typeface="Lato" panose="020F0502020204030203" pitchFamily="34" charset="0"/>
                <a:cs typeface="Lato" panose="020F0502020204030203" pitchFamily="34" charset="0"/>
              </a:rPr>
              <a:t>Functional</a:t>
            </a:r>
          </a:p>
          <a:p>
            <a:pPr>
              <a:spcBef>
                <a:spcPts val="0"/>
              </a:spcBef>
              <a:spcAft>
                <a:spcPts val="600"/>
              </a:spcAft>
            </a:pPr>
            <a:r>
              <a:rPr lang="en-US" sz="2000" dirty="0"/>
              <a:t>HRA results drive development of the member’s Individualized Care Plan (ICP)</a:t>
            </a:r>
          </a:p>
        </p:txBody>
      </p:sp>
      <p:pic>
        <p:nvPicPr>
          <p:cNvPr id="19" name="Graphic 18" descr="Checklist RTL">
            <a:extLst>
              <a:ext uri="{FF2B5EF4-FFF2-40B4-BE49-F238E27FC236}">
                <a16:creationId xmlns:a16="http://schemas.microsoft.com/office/drawing/2014/main" id="{20BEA7C3-1CF7-49F2-B4A3-6488D17EFD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3098" y="1602168"/>
            <a:ext cx="3209779" cy="3209779"/>
          </a:xfrm>
          <a:prstGeom prst="rect">
            <a:avLst/>
          </a:prstGeom>
        </p:spPr>
      </p:pic>
    </p:spTree>
    <p:extLst>
      <p:ext uri="{BB962C8B-B14F-4D97-AF65-F5344CB8AC3E}">
        <p14:creationId xmlns:p14="http://schemas.microsoft.com/office/powerpoint/2010/main" val="314204029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54781C3-3056-5B4A-8619-33874A71273D}"/>
              </a:ext>
            </a:extLst>
          </p:cNvPr>
          <p:cNvSpPr>
            <a:spLocks noGrp="1"/>
          </p:cNvSpPr>
          <p:nvPr>
            <p:ph type="ftr" sz="quarter" idx="11"/>
          </p:nvPr>
        </p:nvSpPr>
        <p:spPr/>
        <p:txBody>
          <a:bodyPr/>
          <a:lstStyle/>
          <a:p>
            <a:r>
              <a:rPr lang="en-US" dirty="0"/>
              <a:t>Proprietary &amp; Confidential  |  © 2020</a:t>
            </a:r>
          </a:p>
        </p:txBody>
      </p:sp>
      <p:sp>
        <p:nvSpPr>
          <p:cNvPr id="7" name="Slide Number Placeholder 6">
            <a:extLst>
              <a:ext uri="{FF2B5EF4-FFF2-40B4-BE49-F238E27FC236}">
                <a16:creationId xmlns:a16="http://schemas.microsoft.com/office/drawing/2014/main" id="{32E8EE58-E0A7-2D48-BCF8-B50723F18A26}"/>
              </a:ext>
            </a:extLst>
          </p:cNvPr>
          <p:cNvSpPr>
            <a:spLocks noGrp="1"/>
          </p:cNvSpPr>
          <p:nvPr>
            <p:ph type="sldNum" sz="quarter" idx="12"/>
          </p:nvPr>
        </p:nvSpPr>
        <p:spPr/>
        <p:txBody>
          <a:bodyPr/>
          <a:lstStyle/>
          <a:p>
            <a:fld id="{ED1A4DD5-1C1C-194E-8C6B-C21CF6B868B9}" type="slidenum">
              <a:rPr lang="en-US" smtClean="0"/>
              <a:pPr/>
              <a:t>34</a:t>
            </a:fld>
            <a:endParaRPr lang="en-US" dirty="0"/>
          </a:p>
        </p:txBody>
      </p:sp>
      <p:sp>
        <p:nvSpPr>
          <p:cNvPr id="2" name="Title 1">
            <a:extLst>
              <a:ext uri="{FF2B5EF4-FFF2-40B4-BE49-F238E27FC236}">
                <a16:creationId xmlns:a16="http://schemas.microsoft.com/office/drawing/2014/main" id="{2EA10102-1FE2-6140-AD20-CAE7A0A32340}"/>
              </a:ext>
            </a:extLst>
          </p:cNvPr>
          <p:cNvSpPr>
            <a:spLocks noGrp="1"/>
          </p:cNvSpPr>
          <p:nvPr>
            <p:ph type="title"/>
          </p:nvPr>
        </p:nvSpPr>
        <p:spPr/>
        <p:txBody>
          <a:bodyPr>
            <a:normAutofit fontScale="90000"/>
          </a:bodyPr>
          <a:lstStyle/>
          <a:p>
            <a:r>
              <a:rPr lang="en-US" dirty="0"/>
              <a:t>Individualized Care Plan (ICP)</a:t>
            </a:r>
          </a:p>
        </p:txBody>
      </p:sp>
      <p:sp>
        <p:nvSpPr>
          <p:cNvPr id="13" name="Content Placeholder 12">
            <a:extLst>
              <a:ext uri="{FF2B5EF4-FFF2-40B4-BE49-F238E27FC236}">
                <a16:creationId xmlns:a16="http://schemas.microsoft.com/office/drawing/2014/main" id="{741431D9-639E-5B44-BDB2-CA068DA116F8}"/>
              </a:ext>
            </a:extLst>
          </p:cNvPr>
          <p:cNvSpPr>
            <a:spLocks noGrp="1"/>
          </p:cNvSpPr>
          <p:nvPr>
            <p:ph idx="1"/>
          </p:nvPr>
        </p:nvSpPr>
        <p:spPr>
          <a:xfrm>
            <a:off x="504389" y="1108776"/>
            <a:ext cx="6626254" cy="4729161"/>
          </a:xfrm>
        </p:spPr>
        <p:txBody>
          <a:bodyPr vert="horz" wrap="square" lIns="0" tIns="45720" rIns="0" bIns="45720" rtlCol="0" anchor="t">
            <a:noAutofit/>
          </a:bodyPr>
          <a:lstStyle/>
          <a:p>
            <a:pPr>
              <a:spcBef>
                <a:spcPts val="0"/>
              </a:spcBef>
              <a:spcAft>
                <a:spcPts val="1200"/>
              </a:spcAft>
            </a:pPr>
            <a:r>
              <a:rPr lang="en-US" sz="1600" dirty="0">
                <a:latin typeface="Lato" panose="020F0502020204030203" pitchFamily="34" charset="0"/>
                <a:ea typeface="Lato" panose="020F0502020204030203" pitchFamily="34" charset="0"/>
                <a:cs typeface="Lato" panose="020F0502020204030203" pitchFamily="34" charset="0"/>
              </a:rPr>
              <a:t>All SNP members have an Individualized Care Plan (ICP) </a:t>
            </a:r>
          </a:p>
          <a:p>
            <a:pPr>
              <a:spcBef>
                <a:spcPts val="0"/>
              </a:spcBef>
              <a:spcAft>
                <a:spcPts val="1200"/>
              </a:spcAft>
            </a:pPr>
            <a:r>
              <a:rPr lang="en-US" sz="1600" dirty="0">
                <a:latin typeface="Lato" panose="020F0502020204030203" pitchFamily="34" charset="0"/>
                <a:ea typeface="Lato" panose="020F0502020204030203" pitchFamily="34" charset="0"/>
                <a:cs typeface="Lato" panose="020F0502020204030203" pitchFamily="34" charset="0"/>
              </a:rPr>
              <a:t>ICP is driven by the HRA results </a:t>
            </a:r>
          </a:p>
          <a:p>
            <a:pPr>
              <a:spcBef>
                <a:spcPts val="0"/>
              </a:spcBef>
              <a:spcAft>
                <a:spcPts val="600"/>
              </a:spcAft>
            </a:pPr>
            <a:r>
              <a:rPr lang="en-US" sz="1600" dirty="0">
                <a:latin typeface="Lato" panose="020F0502020204030203" pitchFamily="34" charset="0"/>
                <a:ea typeface="Lato" panose="020F0502020204030203" pitchFamily="34" charset="0"/>
                <a:cs typeface="Lato" panose="020F0502020204030203" pitchFamily="34" charset="0"/>
              </a:rPr>
              <a:t>ICP contains member-specific needs, measurable goals and interventions.  It addresses:</a:t>
            </a:r>
          </a:p>
          <a:p>
            <a:pPr lvl="1">
              <a:spcBef>
                <a:spcPts val="0"/>
              </a:spcBef>
            </a:pPr>
            <a:r>
              <a:rPr lang="en-US" sz="1600" dirty="0">
                <a:latin typeface="Lato" panose="020F0502020204030203" pitchFamily="34" charset="0"/>
                <a:ea typeface="Lato" panose="020F0502020204030203" pitchFamily="34" charset="0"/>
                <a:cs typeface="Lato" panose="020F0502020204030203" pitchFamily="34" charset="0"/>
              </a:rPr>
              <a:t>Member’s self-management goals &amp; objectives</a:t>
            </a:r>
          </a:p>
          <a:p>
            <a:pPr lvl="1">
              <a:spcBef>
                <a:spcPts val="0"/>
              </a:spcBef>
            </a:pPr>
            <a:r>
              <a:rPr lang="en-US" sz="1600" dirty="0">
                <a:latin typeface="Lato" panose="020F0502020204030203" pitchFamily="34" charset="0"/>
                <a:ea typeface="Lato" panose="020F0502020204030203" pitchFamily="34" charset="0"/>
                <a:cs typeface="Lato" panose="020F0502020204030203" pitchFamily="34" charset="0"/>
              </a:rPr>
              <a:t>Member’s personal healthcare preferences</a:t>
            </a:r>
          </a:p>
          <a:p>
            <a:pPr lvl="1">
              <a:spcBef>
                <a:spcPts val="0"/>
              </a:spcBef>
            </a:pPr>
            <a:r>
              <a:rPr lang="en-US" sz="1600" dirty="0">
                <a:latin typeface="Lato" panose="020F0502020204030203" pitchFamily="34" charset="0"/>
                <a:ea typeface="Lato" panose="020F0502020204030203" pitchFamily="34" charset="0"/>
                <a:cs typeface="Lato" panose="020F0502020204030203" pitchFamily="34" charset="0"/>
              </a:rPr>
              <a:t>Member’s progress toward goals</a:t>
            </a:r>
          </a:p>
          <a:p>
            <a:pPr lvl="1">
              <a:spcBef>
                <a:spcPts val="0"/>
              </a:spcBef>
              <a:spcAft>
                <a:spcPts val="1200"/>
              </a:spcAft>
            </a:pPr>
            <a:r>
              <a:rPr lang="en-US" sz="1600" dirty="0">
                <a:latin typeface="Lato" panose="020F0502020204030203" pitchFamily="34" charset="0"/>
                <a:ea typeface="Lato" panose="020F0502020204030203" pitchFamily="34" charset="0"/>
                <a:cs typeface="Lato" panose="020F0502020204030203" pitchFamily="34" charset="0"/>
              </a:rPr>
              <a:t>Services &amp; supports to meet the member’s needs</a:t>
            </a:r>
          </a:p>
          <a:p>
            <a:pPr lvl="0">
              <a:spcBef>
                <a:spcPts val="0"/>
              </a:spcBef>
              <a:spcAft>
                <a:spcPts val="1200"/>
              </a:spcAft>
            </a:pPr>
            <a:r>
              <a:rPr lang="en-US" sz="1600" dirty="0">
                <a:latin typeface="Lato" panose="020F0502020204030203" pitchFamily="34" charset="0"/>
                <a:ea typeface="Lato" panose="020F0502020204030203" pitchFamily="34" charset="0"/>
                <a:cs typeface="Lato" panose="020F0502020204030203" pitchFamily="34" charset="0"/>
              </a:rPr>
              <a:t>ICP assists Health Coach in coordinating services and supports specifically tailored to the member’s needs</a:t>
            </a:r>
          </a:p>
          <a:p>
            <a:pPr>
              <a:spcBef>
                <a:spcPts val="0"/>
              </a:spcBef>
              <a:spcAft>
                <a:spcPts val="1200"/>
              </a:spcAft>
            </a:pPr>
            <a:r>
              <a:rPr lang="en-US" sz="1600" dirty="0">
                <a:latin typeface="Lato" panose="020F0502020204030203" pitchFamily="34" charset="0"/>
                <a:ea typeface="Lato" panose="020F0502020204030203" pitchFamily="34" charset="0"/>
                <a:cs typeface="Lato" panose="020F0502020204030203" pitchFamily="34" charset="0"/>
              </a:rPr>
              <a:t>ICP is shared with member, PCP and other members of ICT</a:t>
            </a:r>
          </a:p>
          <a:p>
            <a:pPr lvl="0">
              <a:spcBef>
                <a:spcPts val="0"/>
              </a:spcBef>
              <a:spcAft>
                <a:spcPts val="1200"/>
              </a:spcAft>
            </a:pPr>
            <a:r>
              <a:rPr lang="en-US" sz="1600" dirty="0">
                <a:latin typeface="Lato" panose="020F0502020204030203" pitchFamily="34" charset="0"/>
                <a:ea typeface="Lato" panose="020F0502020204030203" pitchFamily="34" charset="0"/>
                <a:cs typeface="Lato" panose="020F0502020204030203" pitchFamily="34" charset="0"/>
              </a:rPr>
              <a:t>ICP is dynamic document that is updated as the member’s needs change</a:t>
            </a:r>
          </a:p>
          <a:p>
            <a:pPr lvl="0">
              <a:spcBef>
                <a:spcPts val="0"/>
              </a:spcBef>
              <a:spcAft>
                <a:spcPts val="1200"/>
              </a:spcAft>
            </a:pPr>
            <a:r>
              <a:rPr lang="en-US" sz="1600" dirty="0">
                <a:latin typeface="Lato" panose="020F0502020204030203" pitchFamily="34" charset="0"/>
                <a:ea typeface="Lato" panose="020F0502020204030203" pitchFamily="34" charset="0"/>
                <a:cs typeface="Lato" panose="020F0502020204030203" pitchFamily="34" charset="0"/>
              </a:rPr>
              <a:t>All members must have an ICP, even if Bright HealthCare is unable to reach them or they refuse to participate in the HRA and ICP process</a:t>
            </a:r>
          </a:p>
          <a:p>
            <a:pPr lvl="0">
              <a:spcBef>
                <a:spcPts val="0"/>
              </a:spcBef>
            </a:pPr>
            <a:r>
              <a:rPr lang="en-US" sz="1600" dirty="0">
                <a:latin typeface="Lato" panose="020F0502020204030203" pitchFamily="34" charset="0"/>
                <a:ea typeface="Lato" panose="020F0502020204030203" pitchFamily="34" charset="0"/>
                <a:cs typeface="Lato" panose="020F0502020204030203" pitchFamily="34" charset="0"/>
              </a:rPr>
              <a:t>To obtain a copy of a patient’s ICP, email the Bright HealthCare MA Care Management Department at </a:t>
            </a:r>
            <a:r>
              <a:rPr lang="en-US" sz="1600" dirty="0">
                <a:latin typeface="Lato" panose="020F0502020204030203" pitchFamily="34" charset="0"/>
                <a:ea typeface="Lato" panose="020F0502020204030203" pitchFamily="34" charset="0"/>
                <a:cs typeface="Lato" panose="020F0502020204030203" pitchFamily="34" charset="0"/>
                <a:hlinkClick r:id="rId2"/>
              </a:rPr>
              <a:t>BrightMACM@brighthealthcare.com</a:t>
            </a:r>
            <a:r>
              <a:rPr lang="en-US" sz="1600" dirty="0">
                <a:latin typeface="Lato" panose="020F0502020204030203" pitchFamily="34" charset="0"/>
                <a:ea typeface="Lato" panose="020F0502020204030203" pitchFamily="34" charset="0"/>
                <a:cs typeface="Lato" panose="020F0502020204030203" pitchFamily="34" charset="0"/>
              </a:rPr>
              <a:t> </a:t>
            </a:r>
          </a:p>
        </p:txBody>
      </p:sp>
      <p:pic>
        <p:nvPicPr>
          <p:cNvPr id="25" name="Graphic 24" descr="Contract">
            <a:extLst>
              <a:ext uri="{FF2B5EF4-FFF2-40B4-BE49-F238E27FC236}">
                <a16:creationId xmlns:a16="http://schemas.microsoft.com/office/drawing/2014/main" id="{5628D72A-505C-454F-9347-AE679FB4F6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5299" y="1538474"/>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77832960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54781C3-3056-5B4A-8619-33874A71273D}"/>
              </a:ext>
            </a:extLst>
          </p:cNvPr>
          <p:cNvSpPr>
            <a:spLocks noGrp="1"/>
          </p:cNvSpPr>
          <p:nvPr>
            <p:ph type="ftr" sz="quarter" idx="11"/>
          </p:nvPr>
        </p:nvSpPr>
        <p:spPr/>
        <p:txBody>
          <a:bodyPr/>
          <a:lstStyle/>
          <a:p>
            <a:r>
              <a:rPr lang="en-US" dirty="0"/>
              <a:t>Proprietary &amp; Confidential  |  © 2020</a:t>
            </a:r>
          </a:p>
        </p:txBody>
      </p:sp>
      <p:sp>
        <p:nvSpPr>
          <p:cNvPr id="7" name="Slide Number Placeholder 6">
            <a:extLst>
              <a:ext uri="{FF2B5EF4-FFF2-40B4-BE49-F238E27FC236}">
                <a16:creationId xmlns:a16="http://schemas.microsoft.com/office/drawing/2014/main" id="{32E8EE58-E0A7-2D48-BCF8-B50723F18A26}"/>
              </a:ext>
            </a:extLst>
          </p:cNvPr>
          <p:cNvSpPr>
            <a:spLocks noGrp="1"/>
          </p:cNvSpPr>
          <p:nvPr>
            <p:ph type="sldNum" sz="quarter" idx="12"/>
          </p:nvPr>
        </p:nvSpPr>
        <p:spPr/>
        <p:txBody>
          <a:bodyPr/>
          <a:lstStyle/>
          <a:p>
            <a:fld id="{ED1A4DD5-1C1C-194E-8C6B-C21CF6B868B9}" type="slidenum">
              <a:rPr lang="en-US" smtClean="0"/>
              <a:pPr/>
              <a:t>35</a:t>
            </a:fld>
            <a:endParaRPr lang="en-US" dirty="0"/>
          </a:p>
        </p:txBody>
      </p:sp>
      <p:sp>
        <p:nvSpPr>
          <p:cNvPr id="2" name="Title 1">
            <a:extLst>
              <a:ext uri="{FF2B5EF4-FFF2-40B4-BE49-F238E27FC236}">
                <a16:creationId xmlns:a16="http://schemas.microsoft.com/office/drawing/2014/main" id="{2EA10102-1FE2-6140-AD20-CAE7A0A32340}"/>
              </a:ext>
            </a:extLst>
          </p:cNvPr>
          <p:cNvSpPr>
            <a:spLocks noGrp="1"/>
          </p:cNvSpPr>
          <p:nvPr>
            <p:ph type="title"/>
          </p:nvPr>
        </p:nvSpPr>
        <p:spPr/>
        <p:txBody>
          <a:bodyPr>
            <a:normAutofit fontScale="90000"/>
          </a:bodyPr>
          <a:lstStyle/>
          <a:p>
            <a:r>
              <a:rPr lang="en-US" dirty="0"/>
              <a:t>Interdisciplinary Care Team (ICT)</a:t>
            </a:r>
          </a:p>
        </p:txBody>
      </p:sp>
      <p:sp>
        <p:nvSpPr>
          <p:cNvPr id="13" name="Content Placeholder 12">
            <a:extLst>
              <a:ext uri="{FF2B5EF4-FFF2-40B4-BE49-F238E27FC236}">
                <a16:creationId xmlns:a16="http://schemas.microsoft.com/office/drawing/2014/main" id="{741431D9-639E-5B44-BDB2-CA068DA116F8}"/>
              </a:ext>
            </a:extLst>
          </p:cNvPr>
          <p:cNvSpPr>
            <a:spLocks noGrp="1"/>
          </p:cNvSpPr>
          <p:nvPr>
            <p:ph idx="1"/>
          </p:nvPr>
        </p:nvSpPr>
        <p:spPr>
          <a:xfrm>
            <a:off x="571500" y="1447803"/>
            <a:ext cx="3343552" cy="3459758"/>
          </a:xfrm>
        </p:spPr>
        <p:txBody>
          <a:bodyPr vert="horz" wrap="square" lIns="0" tIns="45720" rIns="0" bIns="45720" rtlCol="0" anchor="t">
            <a:noAutofit/>
          </a:bodyPr>
          <a:lstStyle/>
          <a:p>
            <a:pPr lvl="0">
              <a:spcBef>
                <a:spcPts val="0"/>
              </a:spcBef>
              <a:spcAft>
                <a:spcPts val="1200"/>
              </a:spcAft>
            </a:pPr>
            <a:r>
              <a:rPr lang="en-US" sz="1800" dirty="0"/>
              <a:t>Each member is managed by an Interdisciplinary Care Team (ICT)</a:t>
            </a:r>
          </a:p>
          <a:p>
            <a:pPr lvl="0">
              <a:spcBef>
                <a:spcPts val="0"/>
              </a:spcBef>
              <a:spcAft>
                <a:spcPts val="1200"/>
              </a:spcAft>
            </a:pPr>
            <a:r>
              <a:rPr lang="en-US" sz="1800" dirty="0"/>
              <a:t>Composition of ICT depends on the member’s needs. PCPs are key participants.</a:t>
            </a:r>
          </a:p>
          <a:p>
            <a:pPr lvl="0">
              <a:spcBef>
                <a:spcPts val="0"/>
              </a:spcBef>
              <a:spcAft>
                <a:spcPts val="1200"/>
              </a:spcAft>
            </a:pPr>
            <a:r>
              <a:rPr lang="en-US" sz="1800" dirty="0"/>
              <a:t>Health Coach facilitates communication with ICT to address member’s needs, coordinate care and implement member’s Individualized Care Plan (ICP)</a:t>
            </a:r>
          </a:p>
          <a:p>
            <a:pPr marL="457200" lvl="1" indent="0">
              <a:buNone/>
            </a:pPr>
            <a:endParaRPr lang="en-US" dirty="0"/>
          </a:p>
        </p:txBody>
      </p:sp>
      <p:graphicFrame>
        <p:nvGraphicFramePr>
          <p:cNvPr id="8" name="Diagram 7">
            <a:extLst>
              <a:ext uri="{FF2B5EF4-FFF2-40B4-BE49-F238E27FC236}">
                <a16:creationId xmlns:a16="http://schemas.microsoft.com/office/drawing/2014/main" id="{7A00CCF4-4349-4ECE-8089-C84A8681CA93}"/>
              </a:ext>
            </a:extLst>
          </p:cNvPr>
          <p:cNvGraphicFramePr/>
          <p:nvPr>
            <p:extLst>
              <p:ext uri="{D42A27DB-BD31-4B8C-83A1-F6EECF244321}">
                <p14:modId xmlns:p14="http://schemas.microsoft.com/office/powerpoint/2010/main" val="2318316589"/>
              </p:ext>
            </p:extLst>
          </p:nvPr>
        </p:nvGraphicFramePr>
        <p:xfrm>
          <a:off x="3629981" y="87671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092202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54781C3-3056-5B4A-8619-33874A71273D}"/>
              </a:ext>
            </a:extLst>
          </p:cNvPr>
          <p:cNvSpPr>
            <a:spLocks noGrp="1"/>
          </p:cNvSpPr>
          <p:nvPr>
            <p:ph type="ftr" sz="quarter" idx="11"/>
          </p:nvPr>
        </p:nvSpPr>
        <p:spPr/>
        <p:txBody>
          <a:bodyPr/>
          <a:lstStyle/>
          <a:p>
            <a:r>
              <a:rPr lang="en-US" dirty="0"/>
              <a:t>Privileged &amp; Confidential  |  © 2021</a:t>
            </a:r>
          </a:p>
        </p:txBody>
      </p:sp>
      <p:sp>
        <p:nvSpPr>
          <p:cNvPr id="7" name="Slide Number Placeholder 6">
            <a:extLst>
              <a:ext uri="{FF2B5EF4-FFF2-40B4-BE49-F238E27FC236}">
                <a16:creationId xmlns:a16="http://schemas.microsoft.com/office/drawing/2014/main" id="{32E8EE58-E0A7-2D48-BCF8-B50723F18A26}"/>
              </a:ext>
            </a:extLst>
          </p:cNvPr>
          <p:cNvSpPr>
            <a:spLocks noGrp="1"/>
          </p:cNvSpPr>
          <p:nvPr>
            <p:ph type="sldNum" sz="quarter" idx="12"/>
          </p:nvPr>
        </p:nvSpPr>
        <p:spPr/>
        <p:txBody>
          <a:bodyPr/>
          <a:lstStyle/>
          <a:p>
            <a:fld id="{ED1A4DD5-1C1C-194E-8C6B-C21CF6B868B9}" type="slidenum">
              <a:rPr lang="en-US" smtClean="0"/>
              <a:pPr/>
              <a:t>36</a:t>
            </a:fld>
            <a:endParaRPr lang="en-US" dirty="0"/>
          </a:p>
        </p:txBody>
      </p:sp>
      <p:sp>
        <p:nvSpPr>
          <p:cNvPr id="2" name="Title 1">
            <a:extLst>
              <a:ext uri="{FF2B5EF4-FFF2-40B4-BE49-F238E27FC236}">
                <a16:creationId xmlns:a16="http://schemas.microsoft.com/office/drawing/2014/main" id="{2EA10102-1FE2-6140-AD20-CAE7A0A32340}"/>
              </a:ext>
            </a:extLst>
          </p:cNvPr>
          <p:cNvSpPr>
            <a:spLocks noGrp="1"/>
          </p:cNvSpPr>
          <p:nvPr>
            <p:ph type="title"/>
          </p:nvPr>
        </p:nvSpPr>
        <p:spPr>
          <a:xfrm>
            <a:off x="571499" y="342901"/>
            <a:ext cx="9335899" cy="457464"/>
          </a:xfrm>
        </p:spPr>
        <p:txBody>
          <a:bodyPr>
            <a:normAutofit fontScale="90000"/>
          </a:bodyPr>
          <a:lstStyle/>
          <a:p>
            <a:r>
              <a:rPr lang="en-US" dirty="0"/>
              <a:t>Providers’ Role in the Interdisciplinary Care Team (ICT) </a:t>
            </a:r>
          </a:p>
        </p:txBody>
      </p:sp>
      <p:sp>
        <p:nvSpPr>
          <p:cNvPr id="13" name="Content Placeholder 12">
            <a:extLst>
              <a:ext uri="{FF2B5EF4-FFF2-40B4-BE49-F238E27FC236}">
                <a16:creationId xmlns:a16="http://schemas.microsoft.com/office/drawing/2014/main" id="{741431D9-639E-5B44-BDB2-CA068DA116F8}"/>
              </a:ext>
            </a:extLst>
          </p:cNvPr>
          <p:cNvSpPr>
            <a:spLocks noGrp="1"/>
          </p:cNvSpPr>
          <p:nvPr>
            <p:ph idx="1"/>
          </p:nvPr>
        </p:nvSpPr>
        <p:spPr>
          <a:xfrm>
            <a:off x="571499" y="1363586"/>
            <a:ext cx="4194824" cy="4332539"/>
          </a:xfrm>
        </p:spPr>
        <p:txBody>
          <a:bodyPr vert="horz" wrap="square" lIns="0" tIns="45720" rIns="0" bIns="45720" rtlCol="0" anchor="t">
            <a:noAutofit/>
          </a:bodyPr>
          <a:lstStyle/>
          <a:p>
            <a:pPr lvl="0">
              <a:spcBef>
                <a:spcPts val="0"/>
              </a:spcBef>
              <a:spcAft>
                <a:spcPts val="1200"/>
              </a:spcAft>
            </a:pPr>
            <a:r>
              <a:rPr lang="en-US" sz="1800" dirty="0"/>
              <a:t>Review and contribute to the member’s Individualized Care Plan (ICP)</a:t>
            </a:r>
          </a:p>
          <a:p>
            <a:pPr lvl="0">
              <a:spcBef>
                <a:spcPts val="0"/>
              </a:spcBef>
              <a:spcAft>
                <a:spcPts val="1200"/>
              </a:spcAft>
            </a:pPr>
            <a:r>
              <a:rPr lang="en-US" sz="1800" dirty="0"/>
              <a:t>Offer expertise regarding the member’s medical needs</a:t>
            </a:r>
          </a:p>
          <a:p>
            <a:pPr lvl="0">
              <a:spcBef>
                <a:spcPts val="0"/>
              </a:spcBef>
              <a:spcAft>
                <a:spcPts val="1200"/>
              </a:spcAft>
            </a:pPr>
            <a:r>
              <a:rPr lang="en-US" sz="1800" dirty="0"/>
              <a:t>Communicate recommendations for preventive care and treatment</a:t>
            </a:r>
          </a:p>
          <a:p>
            <a:pPr lvl="0">
              <a:spcBef>
                <a:spcPts val="0"/>
              </a:spcBef>
              <a:spcAft>
                <a:spcPts val="1200"/>
              </a:spcAft>
            </a:pPr>
            <a:r>
              <a:rPr lang="en-US" sz="1800" dirty="0"/>
              <a:t>Work directly with the member to help make health care decisions</a:t>
            </a:r>
          </a:p>
          <a:p>
            <a:pPr lvl="0">
              <a:spcBef>
                <a:spcPts val="0"/>
              </a:spcBef>
              <a:spcAft>
                <a:spcPts val="1200"/>
              </a:spcAft>
            </a:pPr>
            <a:r>
              <a:rPr lang="en-US" sz="1800" dirty="0"/>
              <a:t>Work with the Bright HealthCare Health Coach, member and other ICT members to manage and coordinate the member’s care	</a:t>
            </a:r>
          </a:p>
          <a:p>
            <a:pPr lvl="0">
              <a:spcBef>
                <a:spcPts val="0"/>
              </a:spcBef>
              <a:spcAft>
                <a:spcPts val="1200"/>
              </a:spcAft>
            </a:pPr>
            <a:r>
              <a:rPr lang="en-US" sz="1800" dirty="0"/>
              <a:t>Participate in ICT meetings	</a:t>
            </a:r>
          </a:p>
        </p:txBody>
      </p:sp>
      <p:graphicFrame>
        <p:nvGraphicFramePr>
          <p:cNvPr id="9" name="Diagram 8">
            <a:extLst>
              <a:ext uri="{FF2B5EF4-FFF2-40B4-BE49-F238E27FC236}">
                <a16:creationId xmlns:a16="http://schemas.microsoft.com/office/drawing/2014/main" id="{177FAA68-1530-4E84-B4AB-5735E7E8401E}"/>
              </a:ext>
            </a:extLst>
          </p:cNvPr>
          <p:cNvGraphicFramePr/>
          <p:nvPr>
            <p:extLst>
              <p:ext uri="{D42A27DB-BD31-4B8C-83A1-F6EECF244321}">
                <p14:modId xmlns:p14="http://schemas.microsoft.com/office/powerpoint/2010/main" val="2389283937"/>
              </p:ext>
            </p:extLst>
          </p:nvPr>
        </p:nvGraphicFramePr>
        <p:xfrm>
          <a:off x="4089400" y="86902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903139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54781C3-3056-5B4A-8619-33874A71273D}"/>
              </a:ext>
            </a:extLst>
          </p:cNvPr>
          <p:cNvSpPr>
            <a:spLocks noGrp="1"/>
          </p:cNvSpPr>
          <p:nvPr>
            <p:ph type="ftr" sz="quarter" idx="11"/>
          </p:nvPr>
        </p:nvSpPr>
        <p:spPr/>
        <p:txBody>
          <a:bodyPr/>
          <a:lstStyle/>
          <a:p>
            <a:r>
              <a:rPr lang="en-US" dirty="0"/>
              <a:t>Proprietary &amp; Confidential  |  © 2020</a:t>
            </a:r>
          </a:p>
        </p:txBody>
      </p:sp>
      <p:sp>
        <p:nvSpPr>
          <p:cNvPr id="7" name="Slide Number Placeholder 6">
            <a:extLst>
              <a:ext uri="{FF2B5EF4-FFF2-40B4-BE49-F238E27FC236}">
                <a16:creationId xmlns:a16="http://schemas.microsoft.com/office/drawing/2014/main" id="{32E8EE58-E0A7-2D48-BCF8-B50723F18A26}"/>
              </a:ext>
            </a:extLst>
          </p:cNvPr>
          <p:cNvSpPr>
            <a:spLocks noGrp="1"/>
          </p:cNvSpPr>
          <p:nvPr>
            <p:ph type="sldNum" sz="quarter" idx="12"/>
          </p:nvPr>
        </p:nvSpPr>
        <p:spPr/>
        <p:txBody>
          <a:bodyPr/>
          <a:lstStyle/>
          <a:p>
            <a:fld id="{ED1A4DD5-1C1C-194E-8C6B-C21CF6B868B9}" type="slidenum">
              <a:rPr lang="en-US" smtClean="0"/>
              <a:pPr/>
              <a:t>37</a:t>
            </a:fld>
            <a:endParaRPr lang="en-US" dirty="0"/>
          </a:p>
        </p:txBody>
      </p:sp>
      <p:sp>
        <p:nvSpPr>
          <p:cNvPr id="2" name="Title 1">
            <a:extLst>
              <a:ext uri="{FF2B5EF4-FFF2-40B4-BE49-F238E27FC236}">
                <a16:creationId xmlns:a16="http://schemas.microsoft.com/office/drawing/2014/main" id="{2EA10102-1FE2-6140-AD20-CAE7A0A32340}"/>
              </a:ext>
            </a:extLst>
          </p:cNvPr>
          <p:cNvSpPr>
            <a:spLocks noGrp="1"/>
          </p:cNvSpPr>
          <p:nvPr>
            <p:ph type="title"/>
          </p:nvPr>
        </p:nvSpPr>
        <p:spPr>
          <a:xfrm>
            <a:off x="571500" y="342901"/>
            <a:ext cx="7027785" cy="457464"/>
          </a:xfrm>
        </p:spPr>
        <p:txBody>
          <a:bodyPr>
            <a:normAutofit fontScale="90000"/>
          </a:bodyPr>
          <a:lstStyle/>
          <a:p>
            <a:r>
              <a:rPr lang="en-US" dirty="0"/>
              <a:t>Member Support During Transitions of Care</a:t>
            </a:r>
          </a:p>
        </p:txBody>
      </p:sp>
      <p:sp>
        <p:nvSpPr>
          <p:cNvPr id="13" name="Content Placeholder 12">
            <a:extLst>
              <a:ext uri="{FF2B5EF4-FFF2-40B4-BE49-F238E27FC236}">
                <a16:creationId xmlns:a16="http://schemas.microsoft.com/office/drawing/2014/main" id="{741431D9-639E-5B44-BDB2-CA068DA116F8}"/>
              </a:ext>
            </a:extLst>
          </p:cNvPr>
          <p:cNvSpPr>
            <a:spLocks noGrp="1"/>
          </p:cNvSpPr>
          <p:nvPr>
            <p:ph idx="1"/>
          </p:nvPr>
        </p:nvSpPr>
        <p:spPr>
          <a:xfrm>
            <a:off x="4866810" y="1253227"/>
            <a:ext cx="5899768" cy="4482481"/>
          </a:xfrm>
        </p:spPr>
        <p:txBody>
          <a:bodyPr vert="horz" wrap="square" lIns="0" tIns="45720" rIns="0" bIns="45720" rtlCol="0" anchor="t">
            <a:noAutofit/>
          </a:bodyPr>
          <a:lstStyle/>
          <a:p>
            <a:pPr>
              <a:spcBef>
                <a:spcPts val="0"/>
              </a:spcBef>
              <a:spcAft>
                <a:spcPts val="1200"/>
              </a:spcAft>
            </a:pPr>
            <a:r>
              <a:rPr lang="en-US" sz="2000" dirty="0">
                <a:latin typeface="Lato" panose="020F0502020204030203" pitchFamily="34" charset="0"/>
                <a:ea typeface="Lato" panose="020F0502020204030203" pitchFamily="34" charset="0"/>
                <a:cs typeface="Lato" panose="020F0502020204030203" pitchFamily="34" charset="0"/>
              </a:rPr>
              <a:t>When a SNP member experiences a transition in care (e.g., admitted to the hospital), a Bright HealthCare nurse helps coordinate care across settings and providers</a:t>
            </a:r>
          </a:p>
          <a:p>
            <a:pPr lvl="1">
              <a:spcBef>
                <a:spcPts val="0"/>
              </a:spcBef>
              <a:spcAft>
                <a:spcPts val="1200"/>
              </a:spcAft>
            </a:pPr>
            <a:r>
              <a:rPr lang="en-US" sz="1800" dirty="0">
                <a:latin typeface="Lato" panose="020F0502020204030203" pitchFamily="34" charset="0"/>
                <a:ea typeface="Lato" panose="020F0502020204030203" pitchFamily="34" charset="0"/>
                <a:cs typeface="Lato" panose="020F0502020204030203" pitchFamily="34" charset="0"/>
              </a:rPr>
              <a:t>Notifies member’s PCP of the transition</a:t>
            </a:r>
          </a:p>
          <a:p>
            <a:pPr lvl="1">
              <a:spcBef>
                <a:spcPts val="0"/>
              </a:spcBef>
              <a:spcAft>
                <a:spcPts val="1200"/>
              </a:spcAft>
            </a:pPr>
            <a:r>
              <a:rPr lang="en-US" sz="1800" dirty="0">
                <a:latin typeface="Lato" panose="020F0502020204030203" pitchFamily="34" charset="0"/>
                <a:ea typeface="Lato" panose="020F0502020204030203" pitchFamily="34" charset="0"/>
                <a:cs typeface="Lato" panose="020F0502020204030203" pitchFamily="34" charset="0"/>
              </a:rPr>
              <a:t>Reaches out to receiving setting to assist with coordination of care</a:t>
            </a:r>
          </a:p>
          <a:p>
            <a:pPr lvl="1">
              <a:spcBef>
                <a:spcPts val="0"/>
              </a:spcBef>
              <a:spcAft>
                <a:spcPts val="600"/>
              </a:spcAft>
            </a:pPr>
            <a:r>
              <a:rPr lang="en-US" sz="1800" dirty="0">
                <a:latin typeface="Lato" panose="020F0502020204030203" pitchFamily="34" charset="0"/>
                <a:ea typeface="Lato" panose="020F0502020204030203" pitchFamily="34" charset="0"/>
                <a:cs typeface="Lato" panose="020F0502020204030203" pitchFamily="34" charset="0"/>
              </a:rPr>
              <a:t>Works with member throughout the transition to ensure needs are addressed</a:t>
            </a:r>
          </a:p>
          <a:p>
            <a:pPr lvl="2">
              <a:spcBef>
                <a:spcPts val="0"/>
              </a:spcBef>
              <a:spcAft>
                <a:spcPts val="300"/>
              </a:spcAft>
            </a:pPr>
            <a:r>
              <a:rPr lang="en-US" sz="1600" dirty="0">
                <a:latin typeface="Lato" panose="020F0502020204030203" pitchFamily="34" charset="0"/>
                <a:ea typeface="Lato" panose="020F0502020204030203" pitchFamily="34" charset="0"/>
                <a:cs typeface="Lato" panose="020F0502020204030203" pitchFamily="34" charset="0"/>
              </a:rPr>
              <a:t>Ensures member understands discharge instructions and any medication changes</a:t>
            </a:r>
          </a:p>
          <a:p>
            <a:pPr lvl="2">
              <a:spcBef>
                <a:spcPts val="0"/>
              </a:spcBef>
              <a:spcAft>
                <a:spcPts val="300"/>
              </a:spcAft>
            </a:pPr>
            <a:r>
              <a:rPr lang="en-US" sz="1600" dirty="0">
                <a:latin typeface="Lato" panose="020F0502020204030203" pitchFamily="34" charset="0"/>
                <a:ea typeface="Lato" panose="020F0502020204030203" pitchFamily="34" charset="0"/>
                <a:cs typeface="Lato" panose="020F0502020204030203" pitchFamily="34" charset="0"/>
              </a:rPr>
              <a:t>Facilitates follow-up appointments</a:t>
            </a:r>
          </a:p>
          <a:p>
            <a:pPr lvl="2">
              <a:spcBef>
                <a:spcPts val="0"/>
              </a:spcBef>
              <a:spcAft>
                <a:spcPts val="300"/>
              </a:spcAft>
            </a:pPr>
            <a:r>
              <a:rPr lang="en-US" sz="1600" dirty="0">
                <a:latin typeface="Lato" panose="020F0502020204030203" pitchFamily="34" charset="0"/>
                <a:ea typeface="Lato" panose="020F0502020204030203" pitchFamily="34" charset="0"/>
                <a:cs typeface="Lato" panose="020F0502020204030203" pitchFamily="34" charset="0"/>
              </a:rPr>
              <a:t>Helps coordinate any needed services and supports</a:t>
            </a:r>
          </a:p>
          <a:p>
            <a:pPr lvl="2">
              <a:spcBef>
                <a:spcPts val="0"/>
              </a:spcBef>
              <a:spcAft>
                <a:spcPts val="1200"/>
              </a:spcAft>
            </a:pPr>
            <a:r>
              <a:rPr lang="en-US" sz="1600" dirty="0">
                <a:latin typeface="Lato" panose="020F0502020204030203" pitchFamily="34" charset="0"/>
                <a:ea typeface="Lato" panose="020F0502020204030203" pitchFamily="34" charset="0"/>
                <a:cs typeface="Lato" panose="020F0502020204030203" pitchFamily="34" charset="0"/>
              </a:rPr>
              <a:t>Educates member on new or existing conditions to help avoid readmissions</a:t>
            </a:r>
          </a:p>
          <a:p>
            <a:pPr lvl="1">
              <a:spcBef>
                <a:spcPts val="0"/>
              </a:spcBef>
              <a:spcAft>
                <a:spcPts val="1200"/>
              </a:spcAft>
            </a:pPr>
            <a:r>
              <a:rPr lang="en-US" sz="1800" dirty="0">
                <a:latin typeface="Lato" panose="020F0502020204030203" pitchFamily="34" charset="0"/>
                <a:ea typeface="Lato" panose="020F0502020204030203" pitchFamily="34" charset="0"/>
                <a:cs typeface="Lato" panose="020F0502020204030203" pitchFamily="34" charset="0"/>
              </a:rPr>
              <a:t>Updates ICP as necessary and shares with member, PCP &amp; other members of ICT</a:t>
            </a:r>
          </a:p>
        </p:txBody>
      </p:sp>
      <p:grpSp>
        <p:nvGrpSpPr>
          <p:cNvPr id="41" name="Group 40">
            <a:extLst>
              <a:ext uri="{FF2B5EF4-FFF2-40B4-BE49-F238E27FC236}">
                <a16:creationId xmlns:a16="http://schemas.microsoft.com/office/drawing/2014/main" id="{77512676-CEE8-4805-84EF-F233017AC94E}"/>
              </a:ext>
            </a:extLst>
          </p:cNvPr>
          <p:cNvGrpSpPr/>
          <p:nvPr/>
        </p:nvGrpSpPr>
        <p:grpSpPr>
          <a:xfrm>
            <a:off x="907861" y="800365"/>
            <a:ext cx="2635439" cy="5456198"/>
            <a:chOff x="1044366" y="815738"/>
            <a:chExt cx="2635439" cy="5821323"/>
          </a:xfrm>
        </p:grpSpPr>
        <p:sp>
          <p:nvSpPr>
            <p:cNvPr id="22" name="Arrow: Up-Down 21">
              <a:extLst>
                <a:ext uri="{FF2B5EF4-FFF2-40B4-BE49-F238E27FC236}">
                  <a16:creationId xmlns:a16="http://schemas.microsoft.com/office/drawing/2014/main" id="{D1C0943E-E83A-47C7-940A-FD4AAEB78CFF}"/>
                </a:ext>
              </a:extLst>
            </p:cNvPr>
            <p:cNvSpPr/>
            <p:nvPr/>
          </p:nvSpPr>
          <p:spPr>
            <a:xfrm>
              <a:off x="2208262" y="3225324"/>
              <a:ext cx="307645" cy="776298"/>
            </a:xfrm>
            <a:prstGeom prst="upDownArrow">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Graphic 38" descr="House">
              <a:extLst>
                <a:ext uri="{FF2B5EF4-FFF2-40B4-BE49-F238E27FC236}">
                  <a16:creationId xmlns:a16="http://schemas.microsoft.com/office/drawing/2014/main" id="{1F6A8F36-5099-43DB-BBEB-7272A81D45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366" y="815738"/>
              <a:ext cx="2635439" cy="2635439"/>
            </a:xfrm>
            <a:prstGeom prst="rect">
              <a:avLst/>
            </a:prstGeom>
          </p:spPr>
        </p:pic>
        <p:pic>
          <p:nvPicPr>
            <p:cNvPr id="40" name="Graphic 39" descr="Building">
              <a:extLst>
                <a:ext uri="{FF2B5EF4-FFF2-40B4-BE49-F238E27FC236}">
                  <a16:creationId xmlns:a16="http://schemas.microsoft.com/office/drawing/2014/main" id="{B6C424A7-2618-4736-BC02-36BA712135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4366" y="4001622"/>
              <a:ext cx="2635439" cy="2635439"/>
            </a:xfrm>
            <a:prstGeom prst="rect">
              <a:avLst/>
            </a:prstGeom>
          </p:spPr>
        </p:pic>
      </p:grpSp>
    </p:spTree>
    <p:extLst>
      <p:ext uri="{BB962C8B-B14F-4D97-AF65-F5344CB8AC3E}">
        <p14:creationId xmlns:p14="http://schemas.microsoft.com/office/powerpoint/2010/main" val="26563164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03A42A-C677-47A5-BCE5-24C0D5A46350}"/>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C92EB71F-8F16-4FE7-85ED-DBD92074C521}"/>
              </a:ext>
            </a:extLst>
          </p:cNvPr>
          <p:cNvSpPr>
            <a:spLocks noGrp="1"/>
          </p:cNvSpPr>
          <p:nvPr>
            <p:ph type="sldNum" sz="quarter" idx="12"/>
          </p:nvPr>
        </p:nvSpPr>
        <p:spPr/>
        <p:txBody>
          <a:bodyPr/>
          <a:lstStyle/>
          <a:p>
            <a:fld id="{ED1A4DD5-1C1C-194E-8C6B-C21CF6B868B9}" type="slidenum">
              <a:rPr lang="en-US" smtClean="0"/>
              <a:pPr/>
              <a:t>38</a:t>
            </a:fld>
            <a:endParaRPr lang="en-US" dirty="0"/>
          </a:p>
        </p:txBody>
      </p:sp>
      <p:sp>
        <p:nvSpPr>
          <p:cNvPr id="4" name="Title 3">
            <a:extLst>
              <a:ext uri="{FF2B5EF4-FFF2-40B4-BE49-F238E27FC236}">
                <a16:creationId xmlns:a16="http://schemas.microsoft.com/office/drawing/2014/main" id="{A257C4F2-03E6-4486-B1AB-3DFF2B9C37E5}"/>
              </a:ext>
            </a:extLst>
          </p:cNvPr>
          <p:cNvSpPr>
            <a:spLocks noGrp="1"/>
          </p:cNvSpPr>
          <p:nvPr>
            <p:ph type="title"/>
          </p:nvPr>
        </p:nvSpPr>
        <p:spPr>
          <a:xfrm>
            <a:off x="571500" y="342901"/>
            <a:ext cx="10473728" cy="457464"/>
          </a:xfrm>
        </p:spPr>
        <p:txBody>
          <a:bodyPr/>
          <a:lstStyle/>
          <a:p>
            <a:r>
              <a:rPr lang="en-US" dirty="0"/>
              <a:t>Provider Role - Summary</a:t>
            </a:r>
          </a:p>
        </p:txBody>
      </p:sp>
      <p:sp>
        <p:nvSpPr>
          <p:cNvPr id="5" name="Content Placeholder 4">
            <a:extLst>
              <a:ext uri="{FF2B5EF4-FFF2-40B4-BE49-F238E27FC236}">
                <a16:creationId xmlns:a16="http://schemas.microsoft.com/office/drawing/2014/main" id="{1431C572-99DD-4B8F-9E17-F565D3FBD3F4}"/>
              </a:ext>
            </a:extLst>
          </p:cNvPr>
          <p:cNvSpPr>
            <a:spLocks noGrp="1"/>
          </p:cNvSpPr>
          <p:nvPr>
            <p:ph idx="1"/>
          </p:nvPr>
        </p:nvSpPr>
        <p:spPr>
          <a:xfrm>
            <a:off x="571500" y="1132295"/>
            <a:ext cx="7386496" cy="4729161"/>
          </a:xfrm>
        </p:spPr>
        <p:txBody>
          <a:bodyPr vert="horz" wrap="square" lIns="0" tIns="45720" rIns="0" bIns="45720" rtlCol="0" anchor="t">
            <a:noAutofit/>
          </a:bodyPr>
          <a:lstStyle/>
          <a:p>
            <a:pPr>
              <a:spcBef>
                <a:spcPts val="600"/>
              </a:spcBef>
              <a:spcAft>
                <a:spcPts val="300"/>
              </a:spcAft>
            </a:pPr>
            <a:r>
              <a:rPr lang="en-US" sz="2000" b="1" dirty="0"/>
              <a:t>Collaborate</a:t>
            </a:r>
            <a:r>
              <a:rPr lang="en-US" sz="2000" dirty="0"/>
              <a:t> with the Bright HealthCare Health Coach on patients’ Individualized Care Plans (ICPs) </a:t>
            </a:r>
          </a:p>
          <a:p>
            <a:pPr lvl="1">
              <a:spcBef>
                <a:spcPts val="600"/>
              </a:spcBef>
              <a:spcAft>
                <a:spcPts val="300"/>
              </a:spcAft>
            </a:pPr>
            <a:r>
              <a:rPr lang="en-US" sz="1800" dirty="0"/>
              <a:t>The Health Coach is the member’s primary point of contact and is responsible for communicating with the PCP and ICT: </a:t>
            </a:r>
          </a:p>
          <a:p>
            <a:pPr lvl="2">
              <a:spcBef>
                <a:spcPts val="0"/>
              </a:spcBef>
              <a:spcAft>
                <a:spcPts val="300"/>
              </a:spcAft>
            </a:pPr>
            <a:r>
              <a:rPr lang="en-US" sz="1600" dirty="0"/>
              <a:t>At least annually </a:t>
            </a:r>
          </a:p>
          <a:p>
            <a:pPr lvl="2">
              <a:spcBef>
                <a:spcPts val="0"/>
              </a:spcBef>
              <a:spcAft>
                <a:spcPts val="600"/>
              </a:spcAft>
            </a:pPr>
            <a:r>
              <a:rPr lang="en-US" sz="1600" dirty="0"/>
              <a:t>When any updates are made to the member’s HRA or ICP and/or after a member experiences a transition in care</a:t>
            </a:r>
          </a:p>
          <a:p>
            <a:pPr>
              <a:spcBef>
                <a:spcPts val="600"/>
              </a:spcBef>
              <a:spcAft>
                <a:spcPts val="600"/>
              </a:spcAft>
            </a:pPr>
            <a:r>
              <a:rPr lang="en-US" sz="2000" b="1" dirty="0"/>
              <a:t>Participate</a:t>
            </a:r>
            <a:r>
              <a:rPr lang="en-US" sz="2000" dirty="0"/>
              <a:t> in the Interdisciplinary Care Team (ICT)</a:t>
            </a:r>
          </a:p>
          <a:p>
            <a:pPr>
              <a:spcBef>
                <a:spcPts val="600"/>
              </a:spcBef>
              <a:spcAft>
                <a:spcPts val="600"/>
              </a:spcAft>
            </a:pPr>
            <a:r>
              <a:rPr lang="en-US" sz="2000" b="1" dirty="0"/>
              <a:t>Encourage</a:t>
            </a:r>
            <a:r>
              <a:rPr lang="en-US" sz="2000" dirty="0"/>
              <a:t> patients to work with their Bright HealthCare Health Coach</a:t>
            </a:r>
          </a:p>
          <a:p>
            <a:pPr>
              <a:spcBef>
                <a:spcPts val="600"/>
              </a:spcBef>
            </a:pPr>
            <a:r>
              <a:rPr lang="en-US" sz="2000" dirty="0"/>
              <a:t>To contact a patient’s Health Coach or for additional information about care management services available to your patients, contact the </a:t>
            </a:r>
            <a:r>
              <a:rPr lang="en-US" sz="2000" b="1" dirty="0"/>
              <a:t>Bright HealthCare MA Care Management Department:</a:t>
            </a:r>
          </a:p>
          <a:p>
            <a:pPr lvl="1">
              <a:spcBef>
                <a:spcPts val="600"/>
              </a:spcBef>
            </a:pPr>
            <a:r>
              <a:rPr lang="en-US" sz="1800" b="1" dirty="0"/>
              <a:t>Email: </a:t>
            </a:r>
            <a:r>
              <a:rPr lang="en-US" sz="1800" dirty="0">
                <a:hlinkClick r:id="rId3"/>
              </a:rPr>
              <a:t>BrightMACM@brighthealthcare.com</a:t>
            </a:r>
            <a:r>
              <a:rPr lang="en-US" sz="1800" dirty="0"/>
              <a:t> </a:t>
            </a:r>
            <a:endParaRPr lang="en-US" sz="1800" b="1" dirty="0"/>
          </a:p>
          <a:p>
            <a:pPr lvl="1">
              <a:spcBef>
                <a:spcPts val="600"/>
              </a:spcBef>
            </a:pPr>
            <a:r>
              <a:rPr lang="en-US" sz="1800" b="1" dirty="0">
                <a:latin typeface="Lato"/>
                <a:ea typeface="Lato"/>
                <a:cs typeface="Arial"/>
              </a:rPr>
              <a:t>Call: </a:t>
            </a:r>
            <a:r>
              <a:rPr lang="en-US" sz="1800" dirty="0">
                <a:latin typeface="Lato"/>
                <a:ea typeface="Lato"/>
                <a:cs typeface="Arial"/>
              </a:rPr>
              <a:t>888-668-0804</a:t>
            </a:r>
            <a:endParaRPr lang="en-US" sz="1800" dirty="0">
              <a:highlight>
                <a:srgbClr val="FFFF00"/>
              </a:highlight>
              <a:latin typeface="Lato"/>
              <a:ea typeface="Lato"/>
              <a:cs typeface="Arial"/>
            </a:endParaRPr>
          </a:p>
        </p:txBody>
      </p:sp>
      <p:pic>
        <p:nvPicPr>
          <p:cNvPr id="7" name="Graphic 6" descr="Customer review with solid fill">
            <a:extLst>
              <a:ext uri="{FF2B5EF4-FFF2-40B4-BE49-F238E27FC236}">
                <a16:creationId xmlns:a16="http://schemas.microsoft.com/office/drawing/2014/main" id="{9AD6FE24-A206-4735-99AC-625445852F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3307" y="1949363"/>
            <a:ext cx="2743200" cy="2743200"/>
          </a:xfrm>
          <a:prstGeom prst="rect">
            <a:avLst/>
          </a:prstGeom>
        </p:spPr>
      </p:pic>
    </p:spTree>
    <p:extLst>
      <p:ext uri="{BB962C8B-B14F-4D97-AF65-F5344CB8AC3E}">
        <p14:creationId xmlns:p14="http://schemas.microsoft.com/office/powerpoint/2010/main" val="325142571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A3448FD-5DDD-430E-A925-27E20AF49B94}"/>
              </a:ext>
            </a:extLst>
          </p:cNvPr>
          <p:cNvSpPr>
            <a:spLocks noGrp="1"/>
          </p:cNvSpPr>
          <p:nvPr>
            <p:ph type="ctrTitle"/>
          </p:nvPr>
        </p:nvSpPr>
        <p:spPr/>
        <p:txBody>
          <a:bodyPr/>
          <a:lstStyle/>
          <a:p>
            <a:r>
              <a:rPr lang="en-US" dirty="0"/>
              <a:t>SNP MOC Evaluation</a:t>
            </a:r>
          </a:p>
        </p:txBody>
      </p:sp>
      <p:sp>
        <p:nvSpPr>
          <p:cNvPr id="2" name="Footer Placeholder 1">
            <a:extLst>
              <a:ext uri="{FF2B5EF4-FFF2-40B4-BE49-F238E27FC236}">
                <a16:creationId xmlns:a16="http://schemas.microsoft.com/office/drawing/2014/main" id="{C45B7760-4827-9A4E-9FBA-41E177DB6CA9}"/>
              </a:ext>
            </a:extLst>
          </p:cNvPr>
          <p:cNvSpPr>
            <a:spLocks noGrp="1"/>
          </p:cNvSpPr>
          <p:nvPr>
            <p:ph type="ftr" sz="quarter" idx="4294967295"/>
          </p:nvPr>
        </p:nvSpPr>
        <p:spPr>
          <a:xfrm>
            <a:off x="0" y="6356350"/>
            <a:ext cx="4114800" cy="365125"/>
          </a:xfrm>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D2073FDC-1427-4640-BE38-11E557ED5158}"/>
              </a:ext>
            </a:extLst>
          </p:cNvPr>
          <p:cNvSpPr>
            <a:spLocks noGrp="1"/>
          </p:cNvSpPr>
          <p:nvPr>
            <p:ph type="sldNum" sz="quarter" idx="4294967295"/>
          </p:nvPr>
        </p:nvSpPr>
        <p:spPr>
          <a:xfrm>
            <a:off x="9448800" y="6356350"/>
            <a:ext cx="2743200" cy="365125"/>
          </a:xfrm>
        </p:spPr>
        <p:txBody>
          <a:bodyPr/>
          <a:lstStyle/>
          <a:p>
            <a:fld id="{ED1A4DD5-1C1C-194E-8C6B-C21CF6B868B9}" type="slidenum">
              <a:rPr lang="en-US" smtClean="0"/>
              <a:pPr/>
              <a:t>39</a:t>
            </a:fld>
            <a:endParaRPr lang="en-US" dirty="0"/>
          </a:p>
        </p:txBody>
      </p:sp>
    </p:spTree>
    <p:extLst>
      <p:ext uri="{BB962C8B-B14F-4D97-AF65-F5344CB8AC3E}">
        <p14:creationId xmlns:p14="http://schemas.microsoft.com/office/powerpoint/2010/main" val="249575959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4899-8529-A946-874E-FBC806628B87}"/>
              </a:ext>
            </a:extLst>
          </p:cNvPr>
          <p:cNvSpPr>
            <a:spLocks noGrp="1"/>
          </p:cNvSpPr>
          <p:nvPr>
            <p:ph type="ctrTitle"/>
          </p:nvPr>
        </p:nvSpPr>
        <p:spPr/>
        <p:txBody>
          <a:bodyPr/>
          <a:lstStyle/>
          <a:p>
            <a:r>
              <a:rPr lang="en-US" dirty="0"/>
              <a:t>SNP Overview</a:t>
            </a:r>
          </a:p>
        </p:txBody>
      </p:sp>
    </p:spTree>
    <p:extLst>
      <p:ext uri="{BB962C8B-B14F-4D97-AF65-F5344CB8AC3E}">
        <p14:creationId xmlns:p14="http://schemas.microsoft.com/office/powerpoint/2010/main" val="62978547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54781C3-3056-5B4A-8619-33874A71273D}"/>
              </a:ext>
            </a:extLst>
          </p:cNvPr>
          <p:cNvSpPr>
            <a:spLocks noGrp="1"/>
          </p:cNvSpPr>
          <p:nvPr>
            <p:ph type="ftr" sz="quarter" idx="11"/>
          </p:nvPr>
        </p:nvSpPr>
        <p:spPr/>
        <p:txBody>
          <a:bodyPr/>
          <a:lstStyle/>
          <a:p>
            <a:r>
              <a:rPr lang="en-US" dirty="0"/>
              <a:t>Proprietary &amp; Confidential  |  © 2020</a:t>
            </a:r>
          </a:p>
        </p:txBody>
      </p:sp>
      <p:sp>
        <p:nvSpPr>
          <p:cNvPr id="7" name="Slide Number Placeholder 6">
            <a:extLst>
              <a:ext uri="{FF2B5EF4-FFF2-40B4-BE49-F238E27FC236}">
                <a16:creationId xmlns:a16="http://schemas.microsoft.com/office/drawing/2014/main" id="{32E8EE58-E0A7-2D48-BCF8-B50723F18A26}"/>
              </a:ext>
            </a:extLst>
          </p:cNvPr>
          <p:cNvSpPr>
            <a:spLocks noGrp="1"/>
          </p:cNvSpPr>
          <p:nvPr>
            <p:ph type="sldNum" sz="quarter" idx="12"/>
          </p:nvPr>
        </p:nvSpPr>
        <p:spPr/>
        <p:txBody>
          <a:bodyPr/>
          <a:lstStyle/>
          <a:p>
            <a:fld id="{ED1A4DD5-1C1C-194E-8C6B-C21CF6B868B9}" type="slidenum">
              <a:rPr lang="en-US" smtClean="0"/>
              <a:pPr/>
              <a:t>40</a:t>
            </a:fld>
            <a:endParaRPr lang="en-US" dirty="0"/>
          </a:p>
        </p:txBody>
      </p:sp>
      <p:sp>
        <p:nvSpPr>
          <p:cNvPr id="2" name="Title 1">
            <a:extLst>
              <a:ext uri="{FF2B5EF4-FFF2-40B4-BE49-F238E27FC236}">
                <a16:creationId xmlns:a16="http://schemas.microsoft.com/office/drawing/2014/main" id="{2EA10102-1FE2-6140-AD20-CAE7A0A32340}"/>
              </a:ext>
            </a:extLst>
          </p:cNvPr>
          <p:cNvSpPr>
            <a:spLocks noGrp="1"/>
          </p:cNvSpPr>
          <p:nvPr>
            <p:ph type="title"/>
          </p:nvPr>
        </p:nvSpPr>
        <p:spPr/>
        <p:txBody>
          <a:bodyPr>
            <a:noAutofit/>
          </a:bodyPr>
          <a:lstStyle/>
          <a:p>
            <a:r>
              <a:rPr lang="en-US" sz="2800" dirty="0">
                <a:latin typeface="Lato Black" panose="020F0502020204030203" pitchFamily="34" charset="0"/>
                <a:ea typeface="Lato Black" panose="020F0502020204030203" pitchFamily="34" charset="0"/>
                <a:cs typeface="Lato Black" panose="020F0502020204030203" pitchFamily="34" charset="0"/>
              </a:rPr>
              <a:t>SNP Model of Care Evaluation</a:t>
            </a:r>
          </a:p>
        </p:txBody>
      </p:sp>
      <p:sp>
        <p:nvSpPr>
          <p:cNvPr id="13" name="Content Placeholder 12">
            <a:extLst>
              <a:ext uri="{FF2B5EF4-FFF2-40B4-BE49-F238E27FC236}">
                <a16:creationId xmlns:a16="http://schemas.microsoft.com/office/drawing/2014/main" id="{741431D9-639E-5B44-BDB2-CA068DA116F8}"/>
              </a:ext>
            </a:extLst>
          </p:cNvPr>
          <p:cNvSpPr>
            <a:spLocks noGrp="1"/>
          </p:cNvSpPr>
          <p:nvPr>
            <p:ph idx="1"/>
          </p:nvPr>
        </p:nvSpPr>
        <p:spPr>
          <a:xfrm>
            <a:off x="571500" y="1137083"/>
            <a:ext cx="5962465" cy="4729161"/>
          </a:xfrm>
        </p:spPr>
        <p:txBody>
          <a:bodyPr vert="horz" wrap="square" lIns="0" tIns="45720" rIns="0" bIns="45720" rtlCol="0" anchor="t">
            <a:noAutofit/>
          </a:bodyPr>
          <a:lstStyle/>
          <a:p>
            <a:pPr>
              <a:spcAft>
                <a:spcPts val="600"/>
              </a:spcAft>
            </a:pPr>
            <a:r>
              <a:rPr lang="en-US" dirty="0">
                <a:latin typeface="Lato" panose="020F0502020204030203" pitchFamily="34" charset="0"/>
                <a:ea typeface="Lato" panose="020F0502020204030203" pitchFamily="34" charset="0"/>
                <a:cs typeface="Lato" panose="020F0502020204030203" pitchFamily="34" charset="0"/>
              </a:rPr>
              <a:t>CMS requires SNPs to have a comprehensive quality program that evaluates the effectiveness of the MOC</a:t>
            </a:r>
          </a:p>
          <a:p>
            <a:pPr>
              <a:spcBef>
                <a:spcPts val="600"/>
              </a:spcBef>
              <a:spcAft>
                <a:spcPts val="600"/>
              </a:spcAft>
            </a:pPr>
            <a:r>
              <a:rPr lang="en-US" dirty="0">
                <a:latin typeface="Lato" panose="020F0502020204030203" pitchFamily="34" charset="0"/>
                <a:ea typeface="Lato" panose="020F0502020204030203" pitchFamily="34" charset="0"/>
                <a:cs typeface="Lato" panose="020F0502020204030203" pitchFamily="34" charset="0"/>
              </a:rPr>
              <a:t>For each of its SNPs, Bright HealthCare has identified process and outcome measures tied to four focus areas:</a:t>
            </a:r>
          </a:p>
          <a:p>
            <a:pPr lvl="1">
              <a:spcBef>
                <a:spcPts val="600"/>
              </a:spcBef>
            </a:pPr>
            <a:r>
              <a:rPr lang="en-US" sz="2000" dirty="0">
                <a:latin typeface="Lato" panose="020F0502020204030203" pitchFamily="34" charset="0"/>
                <a:ea typeface="Lato" panose="020F0502020204030203" pitchFamily="34" charset="0"/>
                <a:cs typeface="Lato" panose="020F0502020204030203" pitchFamily="34" charset="0"/>
              </a:rPr>
              <a:t>Access and affordability</a:t>
            </a:r>
          </a:p>
          <a:p>
            <a:pPr lvl="1">
              <a:spcBef>
                <a:spcPts val="600"/>
              </a:spcBef>
            </a:pPr>
            <a:r>
              <a:rPr lang="en-US" sz="2000" dirty="0">
                <a:latin typeface="Lato" panose="020F0502020204030203" pitchFamily="34" charset="0"/>
                <a:ea typeface="Lato" panose="020F0502020204030203" pitchFamily="34" charset="0"/>
                <a:cs typeface="Lato" panose="020F0502020204030203" pitchFamily="34" charset="0"/>
              </a:rPr>
              <a:t>Coordination of care and appropriate delivery of services</a:t>
            </a:r>
          </a:p>
          <a:p>
            <a:pPr lvl="1">
              <a:spcBef>
                <a:spcPts val="600"/>
              </a:spcBef>
            </a:pPr>
            <a:r>
              <a:rPr lang="en-US" sz="2000" dirty="0">
                <a:latin typeface="Lato" panose="020F0502020204030203" pitchFamily="34" charset="0"/>
                <a:ea typeface="Lato" panose="020F0502020204030203" pitchFamily="34" charset="0"/>
                <a:cs typeface="Lato" panose="020F0502020204030203" pitchFamily="34" charset="0"/>
              </a:rPr>
              <a:t>Care transitions</a:t>
            </a:r>
          </a:p>
          <a:p>
            <a:pPr lvl="1">
              <a:spcBef>
                <a:spcPts val="600"/>
              </a:spcBef>
            </a:pPr>
            <a:r>
              <a:rPr lang="en-US" sz="2000" dirty="0">
                <a:latin typeface="Lato" panose="020F0502020204030203" pitchFamily="34" charset="0"/>
                <a:ea typeface="Lato" panose="020F0502020204030203" pitchFamily="34" charset="0"/>
                <a:cs typeface="Lato" panose="020F0502020204030203" pitchFamily="34" charset="0"/>
              </a:rPr>
              <a:t>Appropriate utilization of services for preventive health and chronic conditions</a:t>
            </a:r>
          </a:p>
          <a:p>
            <a:pPr marL="0" indent="0">
              <a:buNone/>
            </a:pPr>
            <a:endParaRPr lang="en-US" dirty="0">
              <a:latin typeface="Franklin Gothic Book"/>
              <a:cs typeface="Arial"/>
            </a:endParaRPr>
          </a:p>
          <a:p>
            <a:endParaRPr lang="en-US" dirty="0">
              <a:latin typeface="Franklin Gothic Book"/>
              <a:cs typeface="Arial"/>
            </a:endParaRPr>
          </a:p>
          <a:p>
            <a:pPr lvl="1"/>
            <a:endParaRPr lang="en-US" dirty="0">
              <a:latin typeface="Franklin Gothic Book"/>
              <a:cs typeface="Arial"/>
            </a:endParaRPr>
          </a:p>
        </p:txBody>
      </p:sp>
      <p:pic>
        <p:nvPicPr>
          <p:cNvPr id="5" name="Graphic 4" descr="Clipboard Checked outline">
            <a:extLst>
              <a:ext uri="{FF2B5EF4-FFF2-40B4-BE49-F238E27FC236}">
                <a16:creationId xmlns:a16="http://schemas.microsoft.com/office/drawing/2014/main" id="{474E3D18-2832-4D24-99A0-82C0455C01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75376" y="1373819"/>
            <a:ext cx="3677575" cy="3677575"/>
          </a:xfrm>
          <a:prstGeom prst="rect">
            <a:avLst/>
          </a:prstGeom>
        </p:spPr>
      </p:pic>
    </p:spTree>
    <p:extLst>
      <p:ext uri="{BB962C8B-B14F-4D97-AF65-F5344CB8AC3E}">
        <p14:creationId xmlns:p14="http://schemas.microsoft.com/office/powerpoint/2010/main" val="63344653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AF6AB4-10D5-4319-B39E-2C1A8A958D0C}"/>
              </a:ext>
            </a:extLst>
          </p:cNvPr>
          <p:cNvSpPr>
            <a:spLocks noGrp="1"/>
          </p:cNvSpPr>
          <p:nvPr>
            <p:ph type="ftr" sz="quarter" idx="11"/>
          </p:nvPr>
        </p:nvSpPr>
        <p:spPr/>
        <p:txBody>
          <a:bodyPr/>
          <a:lstStyle/>
          <a:p>
            <a:r>
              <a:rPr lang="en-US"/>
              <a:t>Privileged &amp; Confidential  |  © 2021</a:t>
            </a:r>
            <a:endParaRPr lang="en-US" dirty="0"/>
          </a:p>
        </p:txBody>
      </p:sp>
      <p:sp>
        <p:nvSpPr>
          <p:cNvPr id="3" name="Slide Number Placeholder 2">
            <a:extLst>
              <a:ext uri="{FF2B5EF4-FFF2-40B4-BE49-F238E27FC236}">
                <a16:creationId xmlns:a16="http://schemas.microsoft.com/office/drawing/2014/main" id="{792C344C-E89B-45CE-85FE-304B0C68E358}"/>
              </a:ext>
            </a:extLst>
          </p:cNvPr>
          <p:cNvSpPr>
            <a:spLocks noGrp="1"/>
          </p:cNvSpPr>
          <p:nvPr>
            <p:ph type="sldNum" sz="quarter" idx="12"/>
          </p:nvPr>
        </p:nvSpPr>
        <p:spPr/>
        <p:txBody>
          <a:bodyPr/>
          <a:lstStyle/>
          <a:p>
            <a:fld id="{ED1A4DD5-1C1C-194E-8C6B-C21CF6B868B9}" type="slidenum">
              <a:rPr lang="en-US" smtClean="0"/>
              <a:pPr/>
              <a:t>41</a:t>
            </a:fld>
            <a:endParaRPr lang="en-US" dirty="0"/>
          </a:p>
        </p:txBody>
      </p:sp>
      <p:sp>
        <p:nvSpPr>
          <p:cNvPr id="4" name="Title 3">
            <a:extLst>
              <a:ext uri="{FF2B5EF4-FFF2-40B4-BE49-F238E27FC236}">
                <a16:creationId xmlns:a16="http://schemas.microsoft.com/office/drawing/2014/main" id="{2F980C30-B47C-488C-B43D-C426AAFD69FF}"/>
              </a:ext>
            </a:extLst>
          </p:cNvPr>
          <p:cNvSpPr>
            <a:spLocks noGrp="1"/>
          </p:cNvSpPr>
          <p:nvPr>
            <p:ph type="title"/>
          </p:nvPr>
        </p:nvSpPr>
        <p:spPr>
          <a:xfrm>
            <a:off x="571500" y="342901"/>
            <a:ext cx="7720244" cy="457464"/>
          </a:xfrm>
        </p:spPr>
        <p:txBody>
          <a:bodyPr/>
          <a:lstStyle/>
          <a:p>
            <a:r>
              <a:rPr lang="en-US" dirty="0"/>
              <a:t>SNP MOC Goals – Access &amp; Affordability</a:t>
            </a:r>
          </a:p>
        </p:txBody>
      </p:sp>
      <p:graphicFrame>
        <p:nvGraphicFramePr>
          <p:cNvPr id="6" name="Table 3">
            <a:extLst>
              <a:ext uri="{FF2B5EF4-FFF2-40B4-BE49-F238E27FC236}">
                <a16:creationId xmlns:a16="http://schemas.microsoft.com/office/drawing/2014/main" id="{1A58A142-1AB8-4307-8180-58B4C268D9AB}"/>
              </a:ext>
            </a:extLst>
          </p:cNvPr>
          <p:cNvGraphicFramePr>
            <a:graphicFrameLocks noGrp="1"/>
          </p:cNvGraphicFramePr>
          <p:nvPr>
            <p:ph idx="1"/>
            <p:extLst>
              <p:ext uri="{D42A27DB-BD31-4B8C-83A1-F6EECF244321}">
                <p14:modId xmlns:p14="http://schemas.microsoft.com/office/powerpoint/2010/main" val="424619116"/>
              </p:ext>
            </p:extLst>
          </p:nvPr>
        </p:nvGraphicFramePr>
        <p:xfrm>
          <a:off x="571500" y="1296141"/>
          <a:ext cx="9682209" cy="3779198"/>
        </p:xfrm>
        <a:graphic>
          <a:graphicData uri="http://schemas.openxmlformats.org/drawingml/2006/table">
            <a:tbl>
              <a:tblPr firstRow="1" bandRow="1">
                <a:tableStyleId>{073A0DAA-6AF3-43AB-8588-CEC1D06C72B9}</a:tableStyleId>
              </a:tblPr>
              <a:tblGrid>
                <a:gridCol w="2776597">
                  <a:extLst>
                    <a:ext uri="{9D8B030D-6E8A-4147-A177-3AD203B41FA5}">
                      <a16:colId xmlns:a16="http://schemas.microsoft.com/office/drawing/2014/main" val="236810132"/>
                    </a:ext>
                  </a:extLst>
                </a:gridCol>
                <a:gridCol w="6905612">
                  <a:extLst>
                    <a:ext uri="{9D8B030D-6E8A-4147-A177-3AD203B41FA5}">
                      <a16:colId xmlns:a16="http://schemas.microsoft.com/office/drawing/2014/main" val="1456386731"/>
                    </a:ext>
                  </a:extLst>
                </a:gridCol>
              </a:tblGrid>
              <a:tr h="868884">
                <a:tc>
                  <a:txBody>
                    <a:bodyPr/>
                    <a:lstStyle/>
                    <a:p>
                      <a:r>
                        <a:rPr lang="en-US" dirty="0"/>
                        <a:t>Goal Focus Area</a:t>
                      </a:r>
                    </a:p>
                  </a:txBody>
                  <a:tcPr anchor="ctr"/>
                </a:tc>
                <a:tc>
                  <a:txBody>
                    <a:bodyPr/>
                    <a:lstStyle/>
                    <a:p>
                      <a:pPr algn="l"/>
                      <a:r>
                        <a:rPr lang="en-US" sz="1800" dirty="0"/>
                        <a:t>Desired Health Outcomes</a:t>
                      </a:r>
                    </a:p>
                  </a:txBody>
                  <a:tcPr anchor="ctr"/>
                </a:tc>
                <a:extLst>
                  <a:ext uri="{0D108BD9-81ED-4DB2-BD59-A6C34878D82A}">
                    <a16:rowId xmlns:a16="http://schemas.microsoft.com/office/drawing/2014/main" val="798662624"/>
                  </a:ext>
                </a:extLst>
              </a:tr>
              <a:tr h="2910314">
                <a:tc>
                  <a:txBody>
                    <a:bodyPr/>
                    <a:lstStyle/>
                    <a:p>
                      <a:r>
                        <a:rPr lang="en-US" sz="1800" dirty="0"/>
                        <a:t>Access and Affordability</a:t>
                      </a:r>
                    </a:p>
                  </a:txBody>
                  <a:tcPr/>
                </a:tc>
                <a:tc>
                  <a:txBody>
                    <a:bodyPr/>
                    <a:lstStyle/>
                    <a:p>
                      <a:pPr marL="0" indent="0">
                        <a:spcAft>
                          <a:spcPts val="600"/>
                        </a:spcAft>
                        <a:buFont typeface="Arial" panose="020B0604020202020204" pitchFamily="34" charset="0"/>
                        <a:buNone/>
                      </a:pPr>
                      <a:r>
                        <a:rPr lang="en-US" sz="1800" dirty="0"/>
                        <a:t>Demonstration of members’ ability to access affordable care as evidenced by utilization data, including: </a:t>
                      </a:r>
                    </a:p>
                    <a:p>
                      <a:pPr marL="742950" lvl="1" indent="-285750">
                        <a:spcAft>
                          <a:spcPts val="600"/>
                        </a:spcAft>
                        <a:buFont typeface="Arial" panose="020B0604020202020204" pitchFamily="34" charset="0"/>
                        <a:buChar char="•"/>
                      </a:pPr>
                      <a:r>
                        <a:rPr lang="en-US" sz="1800" dirty="0"/>
                        <a:t>PCP &amp; specialty visits</a:t>
                      </a:r>
                    </a:p>
                    <a:p>
                      <a:pPr marL="742950" lvl="1" indent="-285750">
                        <a:spcAft>
                          <a:spcPts val="600"/>
                        </a:spcAft>
                        <a:buFont typeface="Arial" panose="020B0604020202020204" pitchFamily="34" charset="0"/>
                        <a:buChar char="•"/>
                      </a:pPr>
                      <a:r>
                        <a:rPr lang="en-US" sz="1800" dirty="0"/>
                        <a:t>ER visits </a:t>
                      </a:r>
                    </a:p>
                    <a:p>
                      <a:pPr marL="742950" lvl="1" indent="-285750">
                        <a:spcAft>
                          <a:spcPts val="600"/>
                        </a:spcAft>
                        <a:buFont typeface="Arial" panose="020B0604020202020204" pitchFamily="34" charset="0"/>
                        <a:buChar char="•"/>
                      </a:pPr>
                      <a:r>
                        <a:rPr lang="en-US" sz="1800" dirty="0"/>
                        <a:t>Hospital admissions</a:t>
                      </a:r>
                    </a:p>
                    <a:p>
                      <a:pPr marL="742950" lvl="1" indent="-285750">
                        <a:spcAft>
                          <a:spcPts val="600"/>
                        </a:spcAft>
                        <a:buFont typeface="Arial" panose="020B0604020202020204" pitchFamily="34" charset="0"/>
                        <a:buChar char="•"/>
                      </a:pPr>
                      <a:r>
                        <a:rPr lang="en-US" sz="1800" dirty="0"/>
                        <a:t>Prior authorization turn-around time</a:t>
                      </a:r>
                    </a:p>
                  </a:txBody>
                  <a:tcPr/>
                </a:tc>
                <a:extLst>
                  <a:ext uri="{0D108BD9-81ED-4DB2-BD59-A6C34878D82A}">
                    <a16:rowId xmlns:a16="http://schemas.microsoft.com/office/drawing/2014/main" val="4085348189"/>
                  </a:ext>
                </a:extLst>
              </a:tr>
            </a:tbl>
          </a:graphicData>
        </a:graphic>
      </p:graphicFrame>
    </p:spTree>
    <p:extLst>
      <p:ext uri="{BB962C8B-B14F-4D97-AF65-F5344CB8AC3E}">
        <p14:creationId xmlns:p14="http://schemas.microsoft.com/office/powerpoint/2010/main" val="276093555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AF6AB4-10D5-4319-B39E-2C1A8A958D0C}"/>
              </a:ext>
            </a:extLst>
          </p:cNvPr>
          <p:cNvSpPr>
            <a:spLocks noGrp="1"/>
          </p:cNvSpPr>
          <p:nvPr>
            <p:ph type="ftr" sz="quarter" idx="11"/>
          </p:nvPr>
        </p:nvSpPr>
        <p:spPr/>
        <p:txBody>
          <a:bodyPr/>
          <a:lstStyle/>
          <a:p>
            <a:r>
              <a:rPr lang="en-US"/>
              <a:t>Privileged &amp; Confidential  |  © 2021</a:t>
            </a:r>
            <a:endParaRPr lang="en-US" dirty="0"/>
          </a:p>
        </p:txBody>
      </p:sp>
      <p:sp>
        <p:nvSpPr>
          <p:cNvPr id="3" name="Slide Number Placeholder 2">
            <a:extLst>
              <a:ext uri="{FF2B5EF4-FFF2-40B4-BE49-F238E27FC236}">
                <a16:creationId xmlns:a16="http://schemas.microsoft.com/office/drawing/2014/main" id="{792C344C-E89B-45CE-85FE-304B0C68E358}"/>
              </a:ext>
            </a:extLst>
          </p:cNvPr>
          <p:cNvSpPr>
            <a:spLocks noGrp="1"/>
          </p:cNvSpPr>
          <p:nvPr>
            <p:ph type="sldNum" sz="quarter" idx="12"/>
          </p:nvPr>
        </p:nvSpPr>
        <p:spPr/>
        <p:txBody>
          <a:bodyPr/>
          <a:lstStyle/>
          <a:p>
            <a:fld id="{ED1A4DD5-1C1C-194E-8C6B-C21CF6B868B9}" type="slidenum">
              <a:rPr lang="en-US" smtClean="0"/>
              <a:pPr/>
              <a:t>42</a:t>
            </a:fld>
            <a:endParaRPr lang="en-US" dirty="0"/>
          </a:p>
        </p:txBody>
      </p:sp>
      <p:sp>
        <p:nvSpPr>
          <p:cNvPr id="4" name="Title 3">
            <a:extLst>
              <a:ext uri="{FF2B5EF4-FFF2-40B4-BE49-F238E27FC236}">
                <a16:creationId xmlns:a16="http://schemas.microsoft.com/office/drawing/2014/main" id="{2F980C30-B47C-488C-B43D-C426AAFD69FF}"/>
              </a:ext>
            </a:extLst>
          </p:cNvPr>
          <p:cNvSpPr>
            <a:spLocks noGrp="1"/>
          </p:cNvSpPr>
          <p:nvPr>
            <p:ph type="title"/>
          </p:nvPr>
        </p:nvSpPr>
        <p:spPr>
          <a:xfrm>
            <a:off x="571500" y="342901"/>
            <a:ext cx="7720244" cy="457464"/>
          </a:xfrm>
        </p:spPr>
        <p:txBody>
          <a:bodyPr/>
          <a:lstStyle/>
          <a:p>
            <a:r>
              <a:rPr lang="en-US" dirty="0"/>
              <a:t>SNP MOC Goals – Coordination of Care</a:t>
            </a:r>
          </a:p>
        </p:txBody>
      </p:sp>
      <p:graphicFrame>
        <p:nvGraphicFramePr>
          <p:cNvPr id="6" name="Table 3">
            <a:extLst>
              <a:ext uri="{FF2B5EF4-FFF2-40B4-BE49-F238E27FC236}">
                <a16:creationId xmlns:a16="http://schemas.microsoft.com/office/drawing/2014/main" id="{1A58A142-1AB8-4307-8180-58B4C268D9AB}"/>
              </a:ext>
            </a:extLst>
          </p:cNvPr>
          <p:cNvGraphicFramePr>
            <a:graphicFrameLocks noGrp="1"/>
          </p:cNvGraphicFramePr>
          <p:nvPr>
            <p:ph idx="1"/>
            <p:extLst>
              <p:ext uri="{D42A27DB-BD31-4B8C-83A1-F6EECF244321}">
                <p14:modId xmlns:p14="http://schemas.microsoft.com/office/powerpoint/2010/main" val="1278247273"/>
              </p:ext>
            </p:extLst>
          </p:nvPr>
        </p:nvGraphicFramePr>
        <p:xfrm>
          <a:off x="571501" y="1296141"/>
          <a:ext cx="9646698" cy="3737498"/>
        </p:xfrm>
        <a:graphic>
          <a:graphicData uri="http://schemas.openxmlformats.org/drawingml/2006/table">
            <a:tbl>
              <a:tblPr firstRow="1" bandRow="1">
                <a:tableStyleId>{073A0DAA-6AF3-43AB-8588-CEC1D06C72B9}</a:tableStyleId>
              </a:tblPr>
              <a:tblGrid>
                <a:gridCol w="2766413">
                  <a:extLst>
                    <a:ext uri="{9D8B030D-6E8A-4147-A177-3AD203B41FA5}">
                      <a16:colId xmlns:a16="http://schemas.microsoft.com/office/drawing/2014/main" val="236810132"/>
                    </a:ext>
                  </a:extLst>
                </a:gridCol>
                <a:gridCol w="6880285">
                  <a:extLst>
                    <a:ext uri="{9D8B030D-6E8A-4147-A177-3AD203B41FA5}">
                      <a16:colId xmlns:a16="http://schemas.microsoft.com/office/drawing/2014/main" val="1456386731"/>
                    </a:ext>
                  </a:extLst>
                </a:gridCol>
              </a:tblGrid>
              <a:tr h="859297">
                <a:tc>
                  <a:txBody>
                    <a:bodyPr/>
                    <a:lstStyle/>
                    <a:p>
                      <a:r>
                        <a:rPr lang="en-US" dirty="0"/>
                        <a:t>Goal Focus Area</a:t>
                      </a:r>
                    </a:p>
                  </a:txBody>
                  <a:tcPr anchor="ctr"/>
                </a:tc>
                <a:tc>
                  <a:txBody>
                    <a:bodyPr/>
                    <a:lstStyle/>
                    <a:p>
                      <a:pPr algn="l"/>
                      <a:r>
                        <a:rPr lang="en-US" sz="1800" dirty="0"/>
                        <a:t>Desired Health Outcomes</a:t>
                      </a:r>
                    </a:p>
                  </a:txBody>
                  <a:tcPr anchor="ctr"/>
                </a:tc>
                <a:extLst>
                  <a:ext uri="{0D108BD9-81ED-4DB2-BD59-A6C34878D82A}">
                    <a16:rowId xmlns:a16="http://schemas.microsoft.com/office/drawing/2014/main" val="798662624"/>
                  </a:ext>
                </a:extLst>
              </a:tr>
              <a:tr h="2878201">
                <a:tc>
                  <a:txBody>
                    <a:bodyPr/>
                    <a:lstStyle/>
                    <a:p>
                      <a:r>
                        <a:rPr lang="en-US" sz="1800" dirty="0"/>
                        <a:t>Coordination of Care &amp; Appropriate Delivery of Services via Alignment of HRA, ICP &amp; ICT</a:t>
                      </a:r>
                    </a:p>
                  </a:txBody>
                  <a:tcPr/>
                </a:tc>
                <a:tc>
                  <a:txBody>
                    <a:bodyPr/>
                    <a:lstStyle/>
                    <a:p>
                      <a:pPr marL="0" indent="0">
                        <a:spcAft>
                          <a:spcPts val="600"/>
                        </a:spcAft>
                        <a:buFont typeface="Arial" panose="020B0604020202020204" pitchFamily="34" charset="0"/>
                        <a:buNone/>
                      </a:pPr>
                      <a:r>
                        <a:rPr lang="en-US" sz="1800" dirty="0"/>
                        <a:t>Demonstration of alignment of the HRA, ICP and ICT as evidenced by: </a:t>
                      </a:r>
                    </a:p>
                    <a:p>
                      <a:pPr marL="742950" lvl="1" indent="-285750">
                        <a:spcAft>
                          <a:spcPts val="600"/>
                        </a:spcAft>
                        <a:buFont typeface="Arial" panose="020B0604020202020204" pitchFamily="34" charset="0"/>
                        <a:buChar char="•"/>
                      </a:pPr>
                      <a:r>
                        <a:rPr lang="en-US" sz="1800" dirty="0"/>
                        <a:t>Timely completion of initial and annual HRAs</a:t>
                      </a:r>
                    </a:p>
                    <a:p>
                      <a:pPr marL="742950" lvl="1" indent="-285750">
                        <a:spcAft>
                          <a:spcPts val="600"/>
                        </a:spcAft>
                        <a:buFont typeface="Arial" panose="020B0604020202020204" pitchFamily="34" charset="0"/>
                        <a:buChar char="•"/>
                      </a:pPr>
                      <a:r>
                        <a:rPr lang="en-US" sz="1800" dirty="0"/>
                        <a:t>Timely completion of ICP addressing member’s needs</a:t>
                      </a:r>
                    </a:p>
                    <a:p>
                      <a:pPr marL="742950" lvl="1" indent="-285750">
                        <a:spcAft>
                          <a:spcPts val="600"/>
                        </a:spcAft>
                        <a:buFont typeface="Arial" panose="020B0604020202020204" pitchFamily="34" charset="0"/>
                        <a:buChar char="•"/>
                      </a:pPr>
                      <a:r>
                        <a:rPr lang="en-US" sz="1800" dirty="0"/>
                        <a:t>Timely review of HRA and ICP upon a member’s change in health status</a:t>
                      </a:r>
                    </a:p>
                  </a:txBody>
                  <a:tcPr/>
                </a:tc>
                <a:extLst>
                  <a:ext uri="{0D108BD9-81ED-4DB2-BD59-A6C34878D82A}">
                    <a16:rowId xmlns:a16="http://schemas.microsoft.com/office/drawing/2014/main" val="4085348189"/>
                  </a:ext>
                </a:extLst>
              </a:tr>
            </a:tbl>
          </a:graphicData>
        </a:graphic>
      </p:graphicFrame>
    </p:spTree>
    <p:extLst>
      <p:ext uri="{BB962C8B-B14F-4D97-AF65-F5344CB8AC3E}">
        <p14:creationId xmlns:p14="http://schemas.microsoft.com/office/powerpoint/2010/main" val="188059378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AF6AB4-10D5-4319-B39E-2C1A8A958D0C}"/>
              </a:ext>
            </a:extLst>
          </p:cNvPr>
          <p:cNvSpPr>
            <a:spLocks noGrp="1"/>
          </p:cNvSpPr>
          <p:nvPr>
            <p:ph type="ftr" sz="quarter" idx="11"/>
          </p:nvPr>
        </p:nvSpPr>
        <p:spPr/>
        <p:txBody>
          <a:bodyPr/>
          <a:lstStyle/>
          <a:p>
            <a:r>
              <a:rPr lang="en-US"/>
              <a:t>Privileged &amp; Confidential  |  © 2021</a:t>
            </a:r>
            <a:endParaRPr lang="en-US" dirty="0"/>
          </a:p>
        </p:txBody>
      </p:sp>
      <p:sp>
        <p:nvSpPr>
          <p:cNvPr id="3" name="Slide Number Placeholder 2">
            <a:extLst>
              <a:ext uri="{FF2B5EF4-FFF2-40B4-BE49-F238E27FC236}">
                <a16:creationId xmlns:a16="http://schemas.microsoft.com/office/drawing/2014/main" id="{792C344C-E89B-45CE-85FE-304B0C68E358}"/>
              </a:ext>
            </a:extLst>
          </p:cNvPr>
          <p:cNvSpPr>
            <a:spLocks noGrp="1"/>
          </p:cNvSpPr>
          <p:nvPr>
            <p:ph type="sldNum" sz="quarter" idx="12"/>
          </p:nvPr>
        </p:nvSpPr>
        <p:spPr/>
        <p:txBody>
          <a:bodyPr/>
          <a:lstStyle/>
          <a:p>
            <a:fld id="{ED1A4DD5-1C1C-194E-8C6B-C21CF6B868B9}" type="slidenum">
              <a:rPr lang="en-US" smtClean="0"/>
              <a:pPr/>
              <a:t>43</a:t>
            </a:fld>
            <a:endParaRPr lang="en-US" dirty="0"/>
          </a:p>
        </p:txBody>
      </p:sp>
      <p:sp>
        <p:nvSpPr>
          <p:cNvPr id="4" name="Title 3">
            <a:extLst>
              <a:ext uri="{FF2B5EF4-FFF2-40B4-BE49-F238E27FC236}">
                <a16:creationId xmlns:a16="http://schemas.microsoft.com/office/drawing/2014/main" id="{2F980C30-B47C-488C-B43D-C426AAFD69FF}"/>
              </a:ext>
            </a:extLst>
          </p:cNvPr>
          <p:cNvSpPr>
            <a:spLocks noGrp="1"/>
          </p:cNvSpPr>
          <p:nvPr>
            <p:ph type="title"/>
          </p:nvPr>
        </p:nvSpPr>
        <p:spPr>
          <a:xfrm>
            <a:off x="571500" y="342901"/>
            <a:ext cx="7720244" cy="457464"/>
          </a:xfrm>
        </p:spPr>
        <p:txBody>
          <a:bodyPr/>
          <a:lstStyle/>
          <a:p>
            <a:r>
              <a:rPr lang="en-US" dirty="0"/>
              <a:t>SNP MOC Goals – Care Transitions</a:t>
            </a:r>
          </a:p>
        </p:txBody>
      </p:sp>
      <p:graphicFrame>
        <p:nvGraphicFramePr>
          <p:cNvPr id="6" name="Table 3">
            <a:extLst>
              <a:ext uri="{FF2B5EF4-FFF2-40B4-BE49-F238E27FC236}">
                <a16:creationId xmlns:a16="http://schemas.microsoft.com/office/drawing/2014/main" id="{1A58A142-1AB8-4307-8180-58B4C268D9AB}"/>
              </a:ext>
            </a:extLst>
          </p:cNvPr>
          <p:cNvGraphicFramePr>
            <a:graphicFrameLocks noGrp="1"/>
          </p:cNvGraphicFramePr>
          <p:nvPr>
            <p:ph idx="1"/>
            <p:extLst>
              <p:ext uri="{D42A27DB-BD31-4B8C-83A1-F6EECF244321}">
                <p14:modId xmlns:p14="http://schemas.microsoft.com/office/powerpoint/2010/main" val="1994037094"/>
              </p:ext>
            </p:extLst>
          </p:nvPr>
        </p:nvGraphicFramePr>
        <p:xfrm>
          <a:off x="571501" y="1296141"/>
          <a:ext cx="9646698" cy="3737498"/>
        </p:xfrm>
        <a:graphic>
          <a:graphicData uri="http://schemas.openxmlformats.org/drawingml/2006/table">
            <a:tbl>
              <a:tblPr firstRow="1" bandRow="1">
                <a:tableStyleId>{073A0DAA-6AF3-43AB-8588-CEC1D06C72B9}</a:tableStyleId>
              </a:tblPr>
              <a:tblGrid>
                <a:gridCol w="2766413">
                  <a:extLst>
                    <a:ext uri="{9D8B030D-6E8A-4147-A177-3AD203B41FA5}">
                      <a16:colId xmlns:a16="http://schemas.microsoft.com/office/drawing/2014/main" val="236810132"/>
                    </a:ext>
                  </a:extLst>
                </a:gridCol>
                <a:gridCol w="6880285">
                  <a:extLst>
                    <a:ext uri="{9D8B030D-6E8A-4147-A177-3AD203B41FA5}">
                      <a16:colId xmlns:a16="http://schemas.microsoft.com/office/drawing/2014/main" val="1456386731"/>
                    </a:ext>
                  </a:extLst>
                </a:gridCol>
              </a:tblGrid>
              <a:tr h="859297">
                <a:tc>
                  <a:txBody>
                    <a:bodyPr/>
                    <a:lstStyle/>
                    <a:p>
                      <a:r>
                        <a:rPr lang="en-US" dirty="0"/>
                        <a:t>Goal Focus Area</a:t>
                      </a:r>
                    </a:p>
                  </a:txBody>
                  <a:tcPr anchor="ctr"/>
                </a:tc>
                <a:tc>
                  <a:txBody>
                    <a:bodyPr/>
                    <a:lstStyle/>
                    <a:p>
                      <a:pPr algn="l"/>
                      <a:r>
                        <a:rPr lang="en-US" sz="1800" dirty="0"/>
                        <a:t>Desired Health Outcomes</a:t>
                      </a:r>
                    </a:p>
                  </a:txBody>
                  <a:tcPr anchor="ctr"/>
                </a:tc>
                <a:extLst>
                  <a:ext uri="{0D108BD9-81ED-4DB2-BD59-A6C34878D82A}">
                    <a16:rowId xmlns:a16="http://schemas.microsoft.com/office/drawing/2014/main" val="798662624"/>
                  </a:ext>
                </a:extLst>
              </a:tr>
              <a:tr h="2878201">
                <a:tc>
                  <a:txBody>
                    <a:bodyPr/>
                    <a:lstStyle/>
                    <a:p>
                      <a:r>
                        <a:rPr lang="en-US" sz="1800" dirty="0"/>
                        <a:t>Care Transitions</a:t>
                      </a:r>
                    </a:p>
                  </a:txBody>
                  <a:tcPr/>
                </a:tc>
                <a:tc>
                  <a:txBody>
                    <a:bodyPr/>
                    <a:lstStyle/>
                    <a:p>
                      <a:pPr marL="0" indent="0">
                        <a:spcAft>
                          <a:spcPts val="600"/>
                        </a:spcAft>
                        <a:buFont typeface="Arial" panose="020B0604020202020204" pitchFamily="34" charset="0"/>
                        <a:buNone/>
                      </a:pPr>
                      <a:r>
                        <a:rPr lang="en-US" sz="1800" dirty="0"/>
                        <a:t>Demonstration of supported care transitions across health settings and providers as evidenced by: </a:t>
                      </a:r>
                    </a:p>
                    <a:p>
                      <a:pPr marL="742950" lvl="1" indent="-285750">
                        <a:spcAft>
                          <a:spcPts val="600"/>
                        </a:spcAft>
                        <a:buFont typeface="Arial" panose="020B0604020202020204" pitchFamily="34" charset="0"/>
                        <a:buChar char="•"/>
                      </a:pPr>
                      <a:r>
                        <a:rPr lang="en-US" sz="1800" dirty="0"/>
                        <a:t>Timely completion of visits between member and a Bright HealthCare nurse following a transition of care</a:t>
                      </a:r>
                    </a:p>
                    <a:p>
                      <a:pPr marL="742950" lvl="1" indent="-285750">
                        <a:spcAft>
                          <a:spcPts val="600"/>
                        </a:spcAft>
                        <a:buFont typeface="Arial" panose="020B0604020202020204" pitchFamily="34" charset="0"/>
                        <a:buChar char="•"/>
                      </a:pPr>
                      <a:r>
                        <a:rPr lang="en-US" sz="1800" dirty="0"/>
                        <a:t>Hospital readmission rates</a:t>
                      </a:r>
                    </a:p>
                    <a:p>
                      <a:pPr marL="742950" lvl="1" indent="-285750">
                        <a:spcAft>
                          <a:spcPts val="600"/>
                        </a:spcAft>
                        <a:buFont typeface="Arial" panose="020B0604020202020204" pitchFamily="34" charset="0"/>
                        <a:buChar char="•"/>
                      </a:pPr>
                      <a:r>
                        <a:rPr lang="en-US" sz="1800" dirty="0"/>
                        <a:t>Medication reconciliation post-discharge rates</a:t>
                      </a:r>
                    </a:p>
                  </a:txBody>
                  <a:tcPr/>
                </a:tc>
                <a:extLst>
                  <a:ext uri="{0D108BD9-81ED-4DB2-BD59-A6C34878D82A}">
                    <a16:rowId xmlns:a16="http://schemas.microsoft.com/office/drawing/2014/main" val="4085348189"/>
                  </a:ext>
                </a:extLst>
              </a:tr>
            </a:tbl>
          </a:graphicData>
        </a:graphic>
      </p:graphicFrame>
    </p:spTree>
    <p:extLst>
      <p:ext uri="{BB962C8B-B14F-4D97-AF65-F5344CB8AC3E}">
        <p14:creationId xmlns:p14="http://schemas.microsoft.com/office/powerpoint/2010/main" val="58529761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AF6AB4-10D5-4319-B39E-2C1A8A958D0C}"/>
              </a:ext>
            </a:extLst>
          </p:cNvPr>
          <p:cNvSpPr>
            <a:spLocks noGrp="1"/>
          </p:cNvSpPr>
          <p:nvPr>
            <p:ph type="ftr" sz="quarter" idx="11"/>
          </p:nvPr>
        </p:nvSpPr>
        <p:spPr/>
        <p:txBody>
          <a:bodyPr/>
          <a:lstStyle/>
          <a:p>
            <a:r>
              <a:rPr lang="en-US"/>
              <a:t>Privileged &amp; Confidential  |  © 2021</a:t>
            </a:r>
            <a:endParaRPr lang="en-US" dirty="0"/>
          </a:p>
        </p:txBody>
      </p:sp>
      <p:sp>
        <p:nvSpPr>
          <p:cNvPr id="3" name="Slide Number Placeholder 2">
            <a:extLst>
              <a:ext uri="{FF2B5EF4-FFF2-40B4-BE49-F238E27FC236}">
                <a16:creationId xmlns:a16="http://schemas.microsoft.com/office/drawing/2014/main" id="{792C344C-E89B-45CE-85FE-304B0C68E358}"/>
              </a:ext>
            </a:extLst>
          </p:cNvPr>
          <p:cNvSpPr>
            <a:spLocks noGrp="1"/>
          </p:cNvSpPr>
          <p:nvPr>
            <p:ph type="sldNum" sz="quarter" idx="12"/>
          </p:nvPr>
        </p:nvSpPr>
        <p:spPr/>
        <p:txBody>
          <a:bodyPr/>
          <a:lstStyle/>
          <a:p>
            <a:fld id="{ED1A4DD5-1C1C-194E-8C6B-C21CF6B868B9}" type="slidenum">
              <a:rPr lang="en-US" smtClean="0"/>
              <a:pPr/>
              <a:t>44</a:t>
            </a:fld>
            <a:endParaRPr lang="en-US" dirty="0"/>
          </a:p>
        </p:txBody>
      </p:sp>
      <p:sp>
        <p:nvSpPr>
          <p:cNvPr id="4" name="Title 3">
            <a:extLst>
              <a:ext uri="{FF2B5EF4-FFF2-40B4-BE49-F238E27FC236}">
                <a16:creationId xmlns:a16="http://schemas.microsoft.com/office/drawing/2014/main" id="{2F980C30-B47C-488C-B43D-C426AAFD69FF}"/>
              </a:ext>
            </a:extLst>
          </p:cNvPr>
          <p:cNvSpPr>
            <a:spLocks noGrp="1"/>
          </p:cNvSpPr>
          <p:nvPr>
            <p:ph type="title"/>
          </p:nvPr>
        </p:nvSpPr>
        <p:spPr>
          <a:xfrm>
            <a:off x="571500" y="342901"/>
            <a:ext cx="7720244" cy="457464"/>
          </a:xfrm>
        </p:spPr>
        <p:txBody>
          <a:bodyPr/>
          <a:lstStyle/>
          <a:p>
            <a:r>
              <a:rPr lang="en-US" dirty="0"/>
              <a:t>SNP MOC Goals – Appropriate Utilization</a:t>
            </a:r>
          </a:p>
        </p:txBody>
      </p:sp>
      <p:graphicFrame>
        <p:nvGraphicFramePr>
          <p:cNvPr id="6" name="Table 3">
            <a:extLst>
              <a:ext uri="{FF2B5EF4-FFF2-40B4-BE49-F238E27FC236}">
                <a16:creationId xmlns:a16="http://schemas.microsoft.com/office/drawing/2014/main" id="{1A58A142-1AB8-4307-8180-58B4C268D9AB}"/>
              </a:ext>
            </a:extLst>
          </p:cNvPr>
          <p:cNvGraphicFramePr>
            <a:graphicFrameLocks noGrp="1"/>
          </p:cNvGraphicFramePr>
          <p:nvPr>
            <p:ph idx="1"/>
            <p:extLst>
              <p:ext uri="{D42A27DB-BD31-4B8C-83A1-F6EECF244321}">
                <p14:modId xmlns:p14="http://schemas.microsoft.com/office/powerpoint/2010/main" val="74330925"/>
              </p:ext>
            </p:extLst>
          </p:nvPr>
        </p:nvGraphicFramePr>
        <p:xfrm>
          <a:off x="571501" y="1296141"/>
          <a:ext cx="9646698" cy="3963756"/>
        </p:xfrm>
        <a:graphic>
          <a:graphicData uri="http://schemas.openxmlformats.org/drawingml/2006/table">
            <a:tbl>
              <a:tblPr firstRow="1" bandRow="1">
                <a:tableStyleId>{073A0DAA-6AF3-43AB-8588-CEC1D06C72B9}</a:tableStyleId>
              </a:tblPr>
              <a:tblGrid>
                <a:gridCol w="2766413">
                  <a:extLst>
                    <a:ext uri="{9D8B030D-6E8A-4147-A177-3AD203B41FA5}">
                      <a16:colId xmlns:a16="http://schemas.microsoft.com/office/drawing/2014/main" val="236810132"/>
                    </a:ext>
                  </a:extLst>
                </a:gridCol>
                <a:gridCol w="6880285">
                  <a:extLst>
                    <a:ext uri="{9D8B030D-6E8A-4147-A177-3AD203B41FA5}">
                      <a16:colId xmlns:a16="http://schemas.microsoft.com/office/drawing/2014/main" val="1456386731"/>
                    </a:ext>
                  </a:extLst>
                </a:gridCol>
              </a:tblGrid>
              <a:tr h="911317">
                <a:tc>
                  <a:txBody>
                    <a:bodyPr/>
                    <a:lstStyle/>
                    <a:p>
                      <a:r>
                        <a:rPr lang="en-US" dirty="0"/>
                        <a:t>Goal Focus Area</a:t>
                      </a:r>
                    </a:p>
                  </a:txBody>
                  <a:tcPr anchor="ctr"/>
                </a:tc>
                <a:tc>
                  <a:txBody>
                    <a:bodyPr/>
                    <a:lstStyle/>
                    <a:p>
                      <a:pPr algn="l"/>
                      <a:r>
                        <a:rPr lang="en-US" sz="1800" dirty="0"/>
                        <a:t>Desired Health Outcomes</a:t>
                      </a:r>
                    </a:p>
                  </a:txBody>
                  <a:tcPr anchor="ctr"/>
                </a:tc>
                <a:extLst>
                  <a:ext uri="{0D108BD9-81ED-4DB2-BD59-A6C34878D82A}">
                    <a16:rowId xmlns:a16="http://schemas.microsoft.com/office/drawing/2014/main" val="798662624"/>
                  </a:ext>
                </a:extLst>
              </a:tr>
              <a:tr h="3052439">
                <a:tc>
                  <a:txBody>
                    <a:bodyPr/>
                    <a:lstStyle/>
                    <a:p>
                      <a:r>
                        <a:rPr lang="en-US" sz="1800" dirty="0"/>
                        <a:t>Appropriate Utilization of Services for Preventive Health and Chronic Conditions</a:t>
                      </a:r>
                    </a:p>
                  </a:txBody>
                  <a:tcPr/>
                </a:tc>
                <a:tc>
                  <a:txBody>
                    <a:bodyPr/>
                    <a:lstStyle/>
                    <a:p>
                      <a:pPr marL="0" indent="0">
                        <a:spcAft>
                          <a:spcPts val="600"/>
                        </a:spcAft>
                        <a:buFont typeface="Arial" panose="020B0604020202020204" pitchFamily="34" charset="0"/>
                        <a:buNone/>
                      </a:pPr>
                      <a:r>
                        <a:rPr lang="en-US" sz="1800" dirty="0"/>
                        <a:t>Demonstration of appropriate utilization of services for preventive health and chronic condition management as evidenced by rates on targeted HEDIS® and Star measures, including: </a:t>
                      </a:r>
                    </a:p>
                    <a:p>
                      <a:pPr marL="742950" lvl="1" indent="-285750">
                        <a:spcAft>
                          <a:spcPts val="600"/>
                        </a:spcAft>
                        <a:buFont typeface="Arial" panose="020B0604020202020204" pitchFamily="34" charset="0"/>
                        <a:buChar char="•"/>
                      </a:pPr>
                      <a:r>
                        <a:rPr lang="en-US" sz="1800" dirty="0"/>
                        <a:t>Diabetes care and screening (e.g., HbA1c testing &amp; control, eye exam, kidney monitoring)</a:t>
                      </a:r>
                    </a:p>
                    <a:p>
                      <a:pPr marL="742950" lvl="1" indent="-285750">
                        <a:spcAft>
                          <a:spcPts val="600"/>
                        </a:spcAft>
                        <a:buFont typeface="Arial" panose="020B0604020202020204" pitchFamily="34" charset="0"/>
                        <a:buChar char="•"/>
                      </a:pPr>
                      <a:r>
                        <a:rPr lang="en-US" sz="1800" dirty="0"/>
                        <a:t>Blood pressure control</a:t>
                      </a:r>
                    </a:p>
                    <a:p>
                      <a:pPr marL="742950" lvl="1" indent="-285750">
                        <a:spcAft>
                          <a:spcPts val="600"/>
                        </a:spcAft>
                        <a:buFont typeface="Arial" panose="020B0604020202020204" pitchFamily="34" charset="0"/>
                        <a:buChar char="•"/>
                      </a:pPr>
                      <a:r>
                        <a:rPr lang="en-US" sz="1800" dirty="0"/>
                        <a:t>Adherence to medications for chronic condition management (e.g., diabetes, hypertension)</a:t>
                      </a:r>
                    </a:p>
                  </a:txBody>
                  <a:tcPr/>
                </a:tc>
                <a:extLst>
                  <a:ext uri="{0D108BD9-81ED-4DB2-BD59-A6C34878D82A}">
                    <a16:rowId xmlns:a16="http://schemas.microsoft.com/office/drawing/2014/main" val="4085348189"/>
                  </a:ext>
                </a:extLst>
              </a:tr>
            </a:tbl>
          </a:graphicData>
        </a:graphic>
      </p:graphicFrame>
    </p:spTree>
    <p:extLst>
      <p:ext uri="{BB962C8B-B14F-4D97-AF65-F5344CB8AC3E}">
        <p14:creationId xmlns:p14="http://schemas.microsoft.com/office/powerpoint/2010/main" val="304549867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54781C3-3056-5B4A-8619-33874A71273D}"/>
              </a:ext>
            </a:extLst>
          </p:cNvPr>
          <p:cNvSpPr>
            <a:spLocks noGrp="1"/>
          </p:cNvSpPr>
          <p:nvPr>
            <p:ph type="ftr" sz="quarter" idx="11"/>
          </p:nvPr>
        </p:nvSpPr>
        <p:spPr/>
        <p:txBody>
          <a:bodyPr/>
          <a:lstStyle/>
          <a:p>
            <a:r>
              <a:rPr lang="en-US" dirty="0"/>
              <a:t>Privileged &amp; Confidential  |  © 2021</a:t>
            </a:r>
          </a:p>
        </p:txBody>
      </p:sp>
      <p:sp>
        <p:nvSpPr>
          <p:cNvPr id="7" name="Slide Number Placeholder 6">
            <a:extLst>
              <a:ext uri="{FF2B5EF4-FFF2-40B4-BE49-F238E27FC236}">
                <a16:creationId xmlns:a16="http://schemas.microsoft.com/office/drawing/2014/main" id="{32E8EE58-E0A7-2D48-BCF8-B50723F18A26}"/>
              </a:ext>
            </a:extLst>
          </p:cNvPr>
          <p:cNvSpPr>
            <a:spLocks noGrp="1"/>
          </p:cNvSpPr>
          <p:nvPr>
            <p:ph type="sldNum" sz="quarter" idx="12"/>
          </p:nvPr>
        </p:nvSpPr>
        <p:spPr/>
        <p:txBody>
          <a:bodyPr/>
          <a:lstStyle/>
          <a:p>
            <a:fld id="{ED1A4DD5-1C1C-194E-8C6B-C21CF6B868B9}" type="slidenum">
              <a:rPr lang="en-US" smtClean="0"/>
              <a:pPr/>
              <a:t>45</a:t>
            </a:fld>
            <a:endParaRPr lang="en-US" dirty="0"/>
          </a:p>
        </p:txBody>
      </p:sp>
      <p:sp>
        <p:nvSpPr>
          <p:cNvPr id="2" name="Title 1">
            <a:extLst>
              <a:ext uri="{FF2B5EF4-FFF2-40B4-BE49-F238E27FC236}">
                <a16:creationId xmlns:a16="http://schemas.microsoft.com/office/drawing/2014/main" id="{2EA10102-1FE2-6140-AD20-CAE7A0A32340}"/>
              </a:ext>
            </a:extLst>
          </p:cNvPr>
          <p:cNvSpPr>
            <a:spLocks noGrp="1"/>
          </p:cNvSpPr>
          <p:nvPr>
            <p:ph type="title"/>
          </p:nvPr>
        </p:nvSpPr>
        <p:spPr/>
        <p:txBody>
          <a:bodyPr>
            <a:normAutofit fontScale="90000"/>
          </a:bodyPr>
          <a:lstStyle/>
          <a:p>
            <a:r>
              <a:rPr lang="en-US" dirty="0">
                <a:latin typeface="Avenir Next" panose="020B0503020202020204"/>
              </a:rPr>
              <a:t>BHC MOC Training Attestation</a:t>
            </a:r>
          </a:p>
        </p:txBody>
      </p:sp>
      <p:sp>
        <p:nvSpPr>
          <p:cNvPr id="13" name="Content Placeholder 12">
            <a:extLst>
              <a:ext uri="{FF2B5EF4-FFF2-40B4-BE49-F238E27FC236}">
                <a16:creationId xmlns:a16="http://schemas.microsoft.com/office/drawing/2014/main" id="{741431D9-639E-5B44-BDB2-CA068DA116F8}"/>
              </a:ext>
            </a:extLst>
          </p:cNvPr>
          <p:cNvSpPr>
            <a:spLocks noGrp="1"/>
          </p:cNvSpPr>
          <p:nvPr>
            <p:ph idx="1"/>
          </p:nvPr>
        </p:nvSpPr>
        <p:spPr>
          <a:xfrm>
            <a:off x="571500" y="1205312"/>
            <a:ext cx="11010900" cy="4729161"/>
          </a:xfrm>
        </p:spPr>
        <p:txBody>
          <a:bodyPr vert="horz" wrap="square" lIns="0" tIns="45720" rIns="0" bIns="45720" rtlCol="0" anchor="t">
            <a:noAutofit/>
          </a:bodyPr>
          <a:lstStyle/>
          <a:p>
            <a:pPr marL="0" indent="0" algn="ctr">
              <a:buNone/>
            </a:pPr>
            <a:endParaRPr lang="en-US" b="1" dirty="0">
              <a:latin typeface="Avenir Next" panose="020B0503020202020204"/>
              <a:cs typeface="Arial"/>
            </a:endParaRPr>
          </a:p>
          <a:p>
            <a:pPr marL="0" indent="0" algn="ctr">
              <a:buNone/>
            </a:pPr>
            <a:endParaRPr lang="en-US" b="1" dirty="0">
              <a:latin typeface="Avenir Next" panose="020B0503020202020204"/>
              <a:cs typeface="Arial"/>
            </a:endParaRPr>
          </a:p>
          <a:p>
            <a:pPr marL="0" indent="0" algn="ctr">
              <a:spcBef>
                <a:spcPts val="0"/>
              </a:spcBef>
              <a:spcAft>
                <a:spcPts val="2400"/>
              </a:spcAft>
              <a:buNone/>
            </a:pPr>
            <a:r>
              <a:rPr lang="en-US" b="1" dirty="0">
                <a:latin typeface="Avenir Next" panose="020B0503020202020204"/>
                <a:cs typeface="Arial"/>
              </a:rPr>
              <a:t>Thank you </a:t>
            </a:r>
            <a:r>
              <a:rPr lang="en-US" dirty="0">
                <a:latin typeface="Avenir Next" panose="020B0503020202020204"/>
                <a:cs typeface="Arial"/>
              </a:rPr>
              <a:t>for completing the Bright Health SNP Model of Care Training</a:t>
            </a:r>
          </a:p>
          <a:p>
            <a:pPr marL="0" indent="0" algn="ctr">
              <a:spcAft>
                <a:spcPts val="2400"/>
              </a:spcAft>
              <a:buNone/>
            </a:pPr>
            <a:r>
              <a:rPr lang="en-US" dirty="0">
                <a:latin typeface="Avenir Next" panose="020B0503020202020204"/>
                <a:cs typeface="Arial"/>
              </a:rPr>
              <a:t>To acknowledge completion and receive credit, please click the link below to complete the </a:t>
            </a:r>
            <a:r>
              <a:rPr lang="en-US" b="1" dirty="0">
                <a:latin typeface="Avenir Next" panose="020B0503020202020204"/>
                <a:cs typeface="Arial"/>
              </a:rPr>
              <a:t>MOC Training Attestation </a:t>
            </a:r>
            <a:r>
              <a:rPr lang="en-US" dirty="0">
                <a:latin typeface="Avenir Next" panose="020B0503020202020204"/>
                <a:cs typeface="Arial"/>
              </a:rPr>
              <a:t>(hold control + click to follow link)</a:t>
            </a:r>
          </a:p>
          <a:p>
            <a:pPr marL="0" indent="0" algn="ctr">
              <a:spcAft>
                <a:spcPts val="2400"/>
              </a:spcAft>
              <a:buNone/>
            </a:pPr>
            <a:r>
              <a:rPr lang="en-US" dirty="0">
                <a:hlinkClick r:id="rId3"/>
              </a:rPr>
              <a:t>Bright Health SNP Model of Care Training Attestation Form (office.com)</a:t>
            </a:r>
            <a:endParaRPr lang="en-US" dirty="0"/>
          </a:p>
          <a:p>
            <a:pPr marL="0" indent="0" algn="ctr">
              <a:buNone/>
            </a:pPr>
            <a:r>
              <a:rPr lang="en-US" dirty="0"/>
              <a:t>Remember to hit </a:t>
            </a:r>
            <a:r>
              <a:rPr lang="en-US" b="1" dirty="0"/>
              <a:t>“Submit” </a:t>
            </a:r>
            <a:r>
              <a:rPr lang="en-US" dirty="0"/>
              <a:t>at the bottom of the attestation form to complete the Attestation</a:t>
            </a:r>
          </a:p>
          <a:p>
            <a:pPr marL="0" indent="0" algn="ctr">
              <a:buNone/>
            </a:pPr>
            <a:endParaRPr lang="en-US" dirty="0"/>
          </a:p>
        </p:txBody>
      </p:sp>
    </p:spTree>
    <p:extLst>
      <p:ext uri="{BB962C8B-B14F-4D97-AF65-F5344CB8AC3E}">
        <p14:creationId xmlns:p14="http://schemas.microsoft.com/office/powerpoint/2010/main" val="195852303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54781C3-3056-5B4A-8619-33874A7127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F7F7F"/>
                </a:solidFill>
                <a:effectLst/>
                <a:uLnTx/>
                <a:uFillTx/>
                <a:latin typeface="Lato" panose="020F0502020204030203" pitchFamily="34" charset="77"/>
                <a:ea typeface="+mn-ea"/>
                <a:cs typeface="+mn-cs"/>
              </a:rPr>
              <a:t>Privileged &amp; Confidential  |  © 2021</a:t>
            </a:r>
          </a:p>
        </p:txBody>
      </p:sp>
      <p:sp>
        <p:nvSpPr>
          <p:cNvPr id="7" name="Slide Number Placeholder 6">
            <a:extLst>
              <a:ext uri="{FF2B5EF4-FFF2-40B4-BE49-F238E27FC236}">
                <a16:creationId xmlns:a16="http://schemas.microsoft.com/office/drawing/2014/main" id="{32E8EE58-E0A7-2D48-BCF8-B50723F18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A4DD5-1C1C-194E-8C6B-C21CF6B868B9}" type="slidenum">
              <a:rPr kumimoji="0" lang="en-US" sz="1100" b="0" i="0" u="none" strike="noStrike" kern="1200" cap="none" spc="0" normalizeH="0" baseline="0" noProof="0" smtClean="0">
                <a:ln>
                  <a:noFill/>
                </a:ln>
                <a:solidFill>
                  <a:srgbClr val="2C3E92"/>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dirty="0">
              <a:ln>
                <a:noFill/>
              </a:ln>
              <a:solidFill>
                <a:srgbClr val="2C3E92"/>
              </a:solidFill>
              <a:effectLst/>
              <a:uLnTx/>
              <a:uFillTx/>
              <a:latin typeface="Lato" panose="020F0502020204030203" pitchFamily="34" charset="77"/>
              <a:ea typeface="+mn-ea"/>
              <a:cs typeface="+mn-cs"/>
            </a:endParaRPr>
          </a:p>
        </p:txBody>
      </p:sp>
      <p:sp>
        <p:nvSpPr>
          <p:cNvPr id="2" name="Title 1">
            <a:extLst>
              <a:ext uri="{FF2B5EF4-FFF2-40B4-BE49-F238E27FC236}">
                <a16:creationId xmlns:a16="http://schemas.microsoft.com/office/drawing/2014/main" id="{2EA10102-1FE2-6140-AD20-CAE7A0A32340}"/>
              </a:ext>
            </a:extLst>
          </p:cNvPr>
          <p:cNvSpPr>
            <a:spLocks noGrp="1"/>
          </p:cNvSpPr>
          <p:nvPr>
            <p:ph type="title"/>
          </p:nvPr>
        </p:nvSpPr>
        <p:spPr>
          <a:xfrm>
            <a:off x="571500" y="342901"/>
            <a:ext cx="7792854" cy="440534"/>
          </a:xfrm>
        </p:spPr>
        <p:txBody>
          <a:bodyPr>
            <a:normAutofit fontScale="90000"/>
          </a:bodyPr>
          <a:lstStyle/>
          <a:p>
            <a:r>
              <a:rPr lang="en-US" dirty="0">
                <a:solidFill>
                  <a:srgbClr val="006666"/>
                </a:solidFill>
                <a:latin typeface="Avenir Next" panose="020B0503020202020204"/>
              </a:rPr>
              <a:t>Brand New Day MOC Training Attestation</a:t>
            </a:r>
          </a:p>
        </p:txBody>
      </p:sp>
      <p:sp>
        <p:nvSpPr>
          <p:cNvPr id="13" name="Content Placeholder 12">
            <a:extLst>
              <a:ext uri="{FF2B5EF4-FFF2-40B4-BE49-F238E27FC236}">
                <a16:creationId xmlns:a16="http://schemas.microsoft.com/office/drawing/2014/main" id="{741431D9-639E-5B44-BDB2-CA068DA116F8}"/>
              </a:ext>
            </a:extLst>
          </p:cNvPr>
          <p:cNvSpPr>
            <a:spLocks noGrp="1"/>
          </p:cNvSpPr>
          <p:nvPr>
            <p:ph idx="1"/>
          </p:nvPr>
        </p:nvSpPr>
        <p:spPr>
          <a:xfrm>
            <a:off x="571500" y="1205312"/>
            <a:ext cx="11010900" cy="4729161"/>
          </a:xfrm>
        </p:spPr>
        <p:txBody>
          <a:bodyPr vert="horz" wrap="square" lIns="0" tIns="45720" rIns="0" bIns="45720" rtlCol="0" anchor="t">
            <a:noAutofit/>
          </a:bodyPr>
          <a:lstStyle/>
          <a:p>
            <a:pPr marL="0" indent="0" algn="ctr">
              <a:buNone/>
            </a:pPr>
            <a:endParaRPr lang="en-US" b="1" dirty="0">
              <a:latin typeface="Avenir Next" panose="020B0503020202020204"/>
              <a:cs typeface="Arial"/>
            </a:endParaRPr>
          </a:p>
          <a:p>
            <a:pPr marL="0" indent="0" algn="ctr">
              <a:buNone/>
            </a:pPr>
            <a:endParaRPr lang="en-US" b="1" dirty="0">
              <a:latin typeface="Avenir Next" panose="020B0503020202020204"/>
              <a:cs typeface="Arial"/>
            </a:endParaRPr>
          </a:p>
          <a:p>
            <a:pPr marL="0" indent="0" algn="ctr">
              <a:spcBef>
                <a:spcPts val="0"/>
              </a:spcBef>
              <a:spcAft>
                <a:spcPts val="2400"/>
              </a:spcAft>
              <a:buNone/>
            </a:pPr>
            <a:r>
              <a:rPr lang="en-US" b="1" dirty="0">
                <a:solidFill>
                  <a:srgbClr val="006666"/>
                </a:solidFill>
                <a:latin typeface="Avenir Next" panose="020B0503020202020204"/>
                <a:cs typeface="Arial"/>
              </a:rPr>
              <a:t>Thank you </a:t>
            </a:r>
            <a:r>
              <a:rPr lang="en-US" dirty="0">
                <a:solidFill>
                  <a:srgbClr val="006666"/>
                </a:solidFill>
                <a:latin typeface="Avenir Next" panose="020B0503020202020204"/>
                <a:cs typeface="Arial"/>
              </a:rPr>
              <a:t>for completing the Bright Health SNP Model of Care Training</a:t>
            </a:r>
          </a:p>
          <a:p>
            <a:pPr marL="0" indent="0" algn="ctr">
              <a:spcAft>
                <a:spcPts val="2400"/>
              </a:spcAft>
              <a:buNone/>
            </a:pPr>
            <a:r>
              <a:rPr lang="en-US" dirty="0">
                <a:solidFill>
                  <a:srgbClr val="006666"/>
                </a:solidFill>
                <a:latin typeface="Avenir Next" panose="020B0503020202020204"/>
                <a:cs typeface="Arial"/>
              </a:rPr>
              <a:t>To acknowledge completion and receive credit, please click the link below to complete the </a:t>
            </a:r>
            <a:r>
              <a:rPr lang="en-US" b="1" dirty="0">
                <a:solidFill>
                  <a:srgbClr val="006666"/>
                </a:solidFill>
                <a:latin typeface="Avenir Next" panose="020B0503020202020204"/>
                <a:cs typeface="Arial"/>
              </a:rPr>
              <a:t>MOC Training Attestation </a:t>
            </a:r>
            <a:r>
              <a:rPr lang="en-US" dirty="0">
                <a:solidFill>
                  <a:srgbClr val="006666"/>
                </a:solidFill>
                <a:latin typeface="Avenir Next" panose="020B0503020202020204"/>
                <a:cs typeface="Arial"/>
              </a:rPr>
              <a:t>(hold control + click to follow link)</a:t>
            </a:r>
          </a:p>
          <a:p>
            <a:pPr marL="0" indent="0" algn="ctr">
              <a:spcAft>
                <a:spcPts val="2400"/>
              </a:spcAft>
              <a:buNone/>
            </a:pPr>
            <a:r>
              <a:rPr lang="en-US" dirty="0">
                <a:solidFill>
                  <a:srgbClr val="006666"/>
                </a:solidFill>
                <a:hlinkClick r:id="rId2"/>
              </a:rPr>
              <a:t>Brand New Day SNP Model of Care Training Attestation Form</a:t>
            </a:r>
            <a:endParaRPr lang="en-US" dirty="0"/>
          </a:p>
        </p:txBody>
      </p:sp>
    </p:spTree>
    <p:extLst>
      <p:ext uri="{BB962C8B-B14F-4D97-AF65-F5344CB8AC3E}">
        <p14:creationId xmlns:p14="http://schemas.microsoft.com/office/powerpoint/2010/main" val="174849474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54781C3-3056-5B4A-8619-33874A71273D}"/>
              </a:ext>
            </a:extLst>
          </p:cNvPr>
          <p:cNvSpPr>
            <a:spLocks noGrp="1"/>
          </p:cNvSpPr>
          <p:nvPr>
            <p:ph type="ftr" sz="quarter" idx="11"/>
          </p:nvPr>
        </p:nvSpPr>
        <p:spPr/>
        <p:txBody>
          <a:bodyPr/>
          <a:lstStyle/>
          <a:p>
            <a:r>
              <a:rPr lang="en-US" dirty="0"/>
              <a:t>Proprietary &amp; Confidential  |  © 2020</a:t>
            </a:r>
          </a:p>
        </p:txBody>
      </p:sp>
      <p:sp>
        <p:nvSpPr>
          <p:cNvPr id="7" name="Slide Number Placeholder 6">
            <a:extLst>
              <a:ext uri="{FF2B5EF4-FFF2-40B4-BE49-F238E27FC236}">
                <a16:creationId xmlns:a16="http://schemas.microsoft.com/office/drawing/2014/main" id="{32E8EE58-E0A7-2D48-BCF8-B50723F18A26}"/>
              </a:ext>
            </a:extLst>
          </p:cNvPr>
          <p:cNvSpPr>
            <a:spLocks noGrp="1"/>
          </p:cNvSpPr>
          <p:nvPr>
            <p:ph type="sldNum" sz="quarter" idx="12"/>
          </p:nvPr>
        </p:nvSpPr>
        <p:spPr/>
        <p:txBody>
          <a:bodyPr/>
          <a:lstStyle/>
          <a:p>
            <a:fld id="{ED1A4DD5-1C1C-194E-8C6B-C21CF6B868B9}" type="slidenum">
              <a:rPr lang="en-US" smtClean="0"/>
              <a:pPr/>
              <a:t>47</a:t>
            </a:fld>
            <a:endParaRPr lang="en-US" dirty="0"/>
          </a:p>
        </p:txBody>
      </p:sp>
      <p:sp>
        <p:nvSpPr>
          <p:cNvPr id="2" name="Title 1">
            <a:extLst>
              <a:ext uri="{FF2B5EF4-FFF2-40B4-BE49-F238E27FC236}">
                <a16:creationId xmlns:a16="http://schemas.microsoft.com/office/drawing/2014/main" id="{2EA10102-1FE2-6140-AD20-CAE7A0A32340}"/>
              </a:ext>
            </a:extLst>
          </p:cNvPr>
          <p:cNvSpPr>
            <a:spLocks noGrp="1"/>
          </p:cNvSpPr>
          <p:nvPr>
            <p:ph type="title"/>
          </p:nvPr>
        </p:nvSpPr>
        <p:spPr/>
        <p:txBody>
          <a:bodyPr>
            <a:noAutofit/>
          </a:bodyPr>
          <a:lstStyle/>
          <a:p>
            <a:r>
              <a:rPr lang="en-US" sz="2800" dirty="0">
                <a:latin typeface="Lato Black" panose="020F0502020204030203" pitchFamily="34" charset="0"/>
                <a:ea typeface="Lato Black" panose="020F0502020204030203" pitchFamily="34" charset="0"/>
                <a:cs typeface="Lato Black" panose="020F0502020204030203" pitchFamily="34" charset="0"/>
              </a:rPr>
              <a:t>Bright Health Care: To learn more</a:t>
            </a:r>
          </a:p>
        </p:txBody>
      </p:sp>
      <p:sp>
        <p:nvSpPr>
          <p:cNvPr id="13" name="Content Placeholder 12">
            <a:extLst>
              <a:ext uri="{FF2B5EF4-FFF2-40B4-BE49-F238E27FC236}">
                <a16:creationId xmlns:a16="http://schemas.microsoft.com/office/drawing/2014/main" id="{741431D9-639E-5B44-BDB2-CA068DA116F8}"/>
              </a:ext>
            </a:extLst>
          </p:cNvPr>
          <p:cNvSpPr>
            <a:spLocks noGrp="1"/>
          </p:cNvSpPr>
          <p:nvPr>
            <p:ph idx="1"/>
          </p:nvPr>
        </p:nvSpPr>
        <p:spPr>
          <a:xfrm>
            <a:off x="571500" y="1196763"/>
            <a:ext cx="11010900" cy="4729161"/>
          </a:xfrm>
        </p:spPr>
        <p:txBody>
          <a:bodyPr vert="horz" wrap="square" lIns="0" tIns="45720" rIns="0" bIns="45720" rtlCol="0" anchor="t">
            <a:noAutofit/>
          </a:bodyPr>
          <a:lstStyle/>
          <a:p>
            <a:pPr>
              <a:spcAft>
                <a:spcPts val="1200"/>
              </a:spcAft>
            </a:pPr>
            <a:r>
              <a:rPr lang="en-US" dirty="0">
                <a:latin typeface="Lato" panose="020F0502020204030203" pitchFamily="34" charset="0"/>
                <a:ea typeface="Lato" panose="020F0502020204030203" pitchFamily="34" charset="0"/>
                <a:cs typeface="Lato" panose="020F0502020204030203" pitchFamily="34" charset="0"/>
              </a:rPr>
              <a:t>Additional Resources</a:t>
            </a:r>
          </a:p>
          <a:p>
            <a:pPr lvl="1">
              <a:spcAft>
                <a:spcPts val="600"/>
              </a:spcAft>
            </a:pPr>
            <a:r>
              <a:rPr lang="en-US" sz="2000" dirty="0">
                <a:latin typeface="Lato" panose="020F0502020204030203" pitchFamily="34" charset="0"/>
                <a:ea typeface="Lato" panose="020F0502020204030203" pitchFamily="34" charset="0"/>
                <a:cs typeface="Lato" panose="020F0502020204030203" pitchFamily="34" charset="0"/>
              </a:rPr>
              <a:t>NCQA Website:  </a:t>
            </a:r>
            <a:r>
              <a:rPr lang="en-US" sz="2000" dirty="0">
                <a:latin typeface="Lato" panose="020F0502020204030203" pitchFamily="34" charset="0"/>
                <a:ea typeface="Lato" panose="020F0502020204030203" pitchFamily="34" charset="0"/>
                <a:cs typeface="Lato" panose="020F0502020204030203" pitchFamily="34" charset="0"/>
                <a:hlinkClick r:id="rId2"/>
              </a:rPr>
              <a:t>https://snpmoc.ncqa.org/about-the-program/</a:t>
            </a:r>
            <a:r>
              <a:rPr lang="en-US" sz="2000" dirty="0">
                <a:latin typeface="Lato" panose="020F0502020204030203" pitchFamily="34" charset="0"/>
                <a:ea typeface="Lato" panose="020F0502020204030203" pitchFamily="34" charset="0"/>
                <a:cs typeface="Lato" panose="020F0502020204030203" pitchFamily="34" charset="0"/>
              </a:rPr>
              <a:t> </a:t>
            </a:r>
          </a:p>
          <a:p>
            <a:pPr lvl="1">
              <a:spcAft>
                <a:spcPts val="1200"/>
              </a:spcAft>
            </a:pPr>
            <a:r>
              <a:rPr lang="en-US" sz="2000" dirty="0">
                <a:latin typeface="Lato" panose="020F0502020204030203" pitchFamily="34" charset="0"/>
                <a:ea typeface="Lato" panose="020F0502020204030203" pitchFamily="34" charset="0"/>
                <a:cs typeface="Lato" panose="020F0502020204030203" pitchFamily="34" charset="0"/>
              </a:rPr>
              <a:t>CMS Website: </a:t>
            </a:r>
            <a:r>
              <a:rPr lang="en-US" sz="2000" dirty="0">
                <a:latin typeface="Lato" panose="020F0502020204030203" pitchFamily="34" charset="0"/>
                <a:ea typeface="Lato" panose="020F0502020204030203" pitchFamily="34" charset="0"/>
                <a:cs typeface="Lato" panose="020F0502020204030203" pitchFamily="34" charset="0"/>
                <a:hlinkClick r:id="rId3"/>
              </a:rPr>
              <a:t>https://www.cms.gov/Medicare/Health-Plans/SpecialNeedsPlans</a:t>
            </a:r>
            <a:r>
              <a:rPr lang="en-US" dirty="0">
                <a:latin typeface="Lato" panose="020F0502020204030203" pitchFamily="34" charset="0"/>
                <a:ea typeface="Lato" panose="020F0502020204030203" pitchFamily="34" charset="0"/>
                <a:cs typeface="Lato" panose="020F0502020204030203" pitchFamily="34" charset="0"/>
              </a:rPr>
              <a:t> </a:t>
            </a:r>
          </a:p>
          <a:p>
            <a:pPr>
              <a:spcAft>
                <a:spcPts val="600"/>
              </a:spcAft>
            </a:pPr>
            <a:r>
              <a:rPr lang="en-US" dirty="0">
                <a:latin typeface="Lato" panose="020F0502020204030203" pitchFamily="34" charset="0"/>
                <a:ea typeface="Lato" panose="020F0502020204030203" pitchFamily="34" charset="0"/>
                <a:cs typeface="Lato" panose="020F0502020204030203" pitchFamily="34" charset="0"/>
              </a:rPr>
              <a:t>Questions? Email:  </a:t>
            </a:r>
            <a:r>
              <a:rPr lang="en-US" sz="2000" dirty="0">
                <a:latin typeface="Lato" panose="020F0502020204030203" pitchFamily="34" charset="0"/>
                <a:ea typeface="Lato" panose="020F0502020204030203" pitchFamily="34" charset="0"/>
                <a:cs typeface="Lato" panose="020F0502020204030203" pitchFamily="34" charset="0"/>
              </a:rPr>
              <a:t>The MA Care Management Mailbox: </a:t>
            </a:r>
            <a:r>
              <a:rPr lang="en-US" sz="2000" dirty="0">
                <a:latin typeface="Lato" panose="020F0502020204030203" pitchFamily="34" charset="0"/>
                <a:ea typeface="Lato" panose="020F0502020204030203" pitchFamily="34" charset="0"/>
                <a:cs typeface="Lato" panose="020F0502020204030203" pitchFamily="34" charset="0"/>
                <a:hlinkClick r:id="rId4"/>
              </a:rPr>
              <a:t>BrightMACM@brighthealthcare.com</a:t>
            </a:r>
            <a:r>
              <a:rPr lang="en-US" sz="2000" dirty="0">
                <a:latin typeface="Lato" panose="020F0502020204030203" pitchFamily="34" charset="0"/>
                <a:ea typeface="Lato" panose="020F0502020204030203" pitchFamily="34" charset="0"/>
                <a:cs typeface="Lato" panose="020F0502020204030203" pitchFamily="34" charset="0"/>
              </a:rPr>
              <a:t> </a:t>
            </a:r>
          </a:p>
          <a:p>
            <a:pPr marL="0" indent="0" algn="ctr">
              <a:buNone/>
            </a:pPr>
            <a:endParaRPr lang="en-US" b="1" dirty="0">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b="1" dirty="0">
                <a:latin typeface="Lato" panose="020F0502020204030203" pitchFamily="34" charset="0"/>
                <a:ea typeface="Lato" panose="020F0502020204030203" pitchFamily="34" charset="0"/>
                <a:cs typeface="Lato" panose="020F0502020204030203" pitchFamily="34" charset="0"/>
              </a:rPr>
              <a:t>Thank you </a:t>
            </a:r>
            <a:r>
              <a:rPr lang="en-US" dirty="0">
                <a:latin typeface="Lato" panose="020F0502020204030203" pitchFamily="34" charset="0"/>
                <a:ea typeface="Lato" panose="020F0502020204030203" pitchFamily="34" charset="0"/>
                <a:cs typeface="Lato" panose="020F0502020204030203" pitchFamily="34" charset="0"/>
              </a:rPr>
              <a:t>for completing the Bright Health SNP Model of Care Training!</a:t>
            </a:r>
          </a:p>
          <a:p>
            <a:pPr marL="0" indent="0">
              <a:buNone/>
            </a:pPr>
            <a:endParaRPr lang="en-US" dirty="0">
              <a:latin typeface="Franklin Gothic Book"/>
              <a:cs typeface="Arial"/>
            </a:endParaRPr>
          </a:p>
        </p:txBody>
      </p:sp>
    </p:spTree>
    <p:extLst>
      <p:ext uri="{BB962C8B-B14F-4D97-AF65-F5344CB8AC3E}">
        <p14:creationId xmlns:p14="http://schemas.microsoft.com/office/powerpoint/2010/main" val="319677179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54781C3-3056-5B4A-8619-33874A71273D}"/>
              </a:ext>
            </a:extLst>
          </p:cNvPr>
          <p:cNvSpPr>
            <a:spLocks noGrp="1"/>
          </p:cNvSpPr>
          <p:nvPr>
            <p:ph type="ftr" sz="quarter" idx="11"/>
          </p:nvPr>
        </p:nvSpPr>
        <p:spPr/>
        <p:txBody>
          <a:bodyPr/>
          <a:lstStyle/>
          <a:p>
            <a:r>
              <a:rPr lang="en-US" dirty="0"/>
              <a:t>Proprietary &amp; Confidential  |  © 2020</a:t>
            </a:r>
          </a:p>
        </p:txBody>
      </p:sp>
      <p:sp>
        <p:nvSpPr>
          <p:cNvPr id="7" name="Slide Number Placeholder 6">
            <a:extLst>
              <a:ext uri="{FF2B5EF4-FFF2-40B4-BE49-F238E27FC236}">
                <a16:creationId xmlns:a16="http://schemas.microsoft.com/office/drawing/2014/main" id="{32E8EE58-E0A7-2D48-BCF8-B50723F18A26}"/>
              </a:ext>
            </a:extLst>
          </p:cNvPr>
          <p:cNvSpPr>
            <a:spLocks noGrp="1"/>
          </p:cNvSpPr>
          <p:nvPr>
            <p:ph type="sldNum" sz="quarter" idx="12"/>
          </p:nvPr>
        </p:nvSpPr>
        <p:spPr/>
        <p:txBody>
          <a:bodyPr/>
          <a:lstStyle/>
          <a:p>
            <a:fld id="{ED1A4DD5-1C1C-194E-8C6B-C21CF6B868B9}" type="slidenum">
              <a:rPr lang="en-US" smtClean="0"/>
              <a:pPr/>
              <a:t>48</a:t>
            </a:fld>
            <a:endParaRPr lang="en-US" dirty="0"/>
          </a:p>
        </p:txBody>
      </p:sp>
      <p:sp>
        <p:nvSpPr>
          <p:cNvPr id="2" name="Title 1">
            <a:extLst>
              <a:ext uri="{FF2B5EF4-FFF2-40B4-BE49-F238E27FC236}">
                <a16:creationId xmlns:a16="http://schemas.microsoft.com/office/drawing/2014/main" id="{2EA10102-1FE2-6140-AD20-CAE7A0A32340}"/>
              </a:ext>
            </a:extLst>
          </p:cNvPr>
          <p:cNvSpPr>
            <a:spLocks noGrp="1"/>
          </p:cNvSpPr>
          <p:nvPr>
            <p:ph type="title"/>
          </p:nvPr>
        </p:nvSpPr>
        <p:spPr/>
        <p:txBody>
          <a:bodyPr>
            <a:noAutofit/>
          </a:bodyPr>
          <a:lstStyle/>
          <a:p>
            <a:r>
              <a:rPr lang="en-US" sz="2800" dirty="0">
                <a:solidFill>
                  <a:srgbClr val="006666"/>
                </a:solidFill>
                <a:latin typeface="Lato Black" panose="020F0502020204030203" pitchFamily="34" charset="0"/>
                <a:ea typeface="Lato Black" panose="020F0502020204030203" pitchFamily="34" charset="0"/>
                <a:cs typeface="Lato Black" panose="020F0502020204030203" pitchFamily="34" charset="0"/>
              </a:rPr>
              <a:t>Brand New Day - To learn more</a:t>
            </a:r>
          </a:p>
        </p:txBody>
      </p:sp>
      <p:sp>
        <p:nvSpPr>
          <p:cNvPr id="13" name="Content Placeholder 12">
            <a:extLst>
              <a:ext uri="{FF2B5EF4-FFF2-40B4-BE49-F238E27FC236}">
                <a16:creationId xmlns:a16="http://schemas.microsoft.com/office/drawing/2014/main" id="{741431D9-639E-5B44-BDB2-CA068DA116F8}"/>
              </a:ext>
            </a:extLst>
          </p:cNvPr>
          <p:cNvSpPr>
            <a:spLocks noGrp="1"/>
          </p:cNvSpPr>
          <p:nvPr>
            <p:ph idx="1"/>
          </p:nvPr>
        </p:nvSpPr>
        <p:spPr>
          <a:xfrm>
            <a:off x="571500" y="1196763"/>
            <a:ext cx="11010900" cy="4729161"/>
          </a:xfrm>
        </p:spPr>
        <p:txBody>
          <a:bodyPr vert="horz" wrap="square" lIns="0" tIns="45720" rIns="0" bIns="45720" rtlCol="0" anchor="t">
            <a:noAutofit/>
          </a:bodyPr>
          <a:lstStyle/>
          <a:p>
            <a:pPr>
              <a:spcAft>
                <a:spcPts val="1200"/>
              </a:spcAft>
            </a:pPr>
            <a:r>
              <a:rPr lang="en-US" dirty="0">
                <a:solidFill>
                  <a:srgbClr val="006666"/>
                </a:solidFill>
                <a:latin typeface="Lato" panose="020F0502020204030203" pitchFamily="34" charset="0"/>
                <a:ea typeface="Lato" panose="020F0502020204030203" pitchFamily="34" charset="0"/>
                <a:cs typeface="Lato" panose="020F0502020204030203" pitchFamily="34" charset="0"/>
              </a:rPr>
              <a:t>Additional Resources</a:t>
            </a:r>
          </a:p>
          <a:p>
            <a:pPr lvl="1">
              <a:spcAft>
                <a:spcPts val="600"/>
              </a:spcAft>
            </a:pPr>
            <a:r>
              <a:rPr lang="en-US" sz="2000" dirty="0">
                <a:solidFill>
                  <a:srgbClr val="006666"/>
                </a:solidFill>
                <a:latin typeface="Lato" panose="020F0502020204030203" pitchFamily="34" charset="0"/>
                <a:ea typeface="Lato" panose="020F0502020204030203" pitchFamily="34" charset="0"/>
                <a:cs typeface="Lato" panose="020F0502020204030203" pitchFamily="34" charset="0"/>
              </a:rPr>
              <a:t>NCQA Website:  </a:t>
            </a:r>
            <a:r>
              <a:rPr lang="en-US" sz="2000" dirty="0">
                <a:solidFill>
                  <a:srgbClr val="006666"/>
                </a:solidFill>
                <a:latin typeface="Lato" panose="020F0502020204030203" pitchFamily="34" charset="0"/>
                <a:ea typeface="Lato" panose="020F0502020204030203" pitchFamily="34" charset="0"/>
                <a:cs typeface="Lato" panose="020F0502020204030203" pitchFamily="34" charset="0"/>
                <a:hlinkClick r:id="rId2">
                  <a:extLst>
                    <a:ext uri="{A12FA001-AC4F-418D-AE19-62706E023703}">
                      <ahyp:hlinkClr xmlns:ahyp="http://schemas.microsoft.com/office/drawing/2018/hyperlinkcolor" val="tx"/>
                    </a:ext>
                  </a:extLst>
                </a:hlinkClick>
              </a:rPr>
              <a:t>https://snpmoc.ncqa.org/about-the-program/</a:t>
            </a:r>
            <a:r>
              <a:rPr lang="en-US" sz="2000" dirty="0">
                <a:solidFill>
                  <a:srgbClr val="006666"/>
                </a:solidFill>
                <a:latin typeface="Lato" panose="020F0502020204030203" pitchFamily="34" charset="0"/>
                <a:ea typeface="Lato" panose="020F0502020204030203" pitchFamily="34" charset="0"/>
                <a:cs typeface="Lato" panose="020F0502020204030203" pitchFamily="34" charset="0"/>
              </a:rPr>
              <a:t> </a:t>
            </a:r>
          </a:p>
          <a:p>
            <a:pPr lvl="1">
              <a:spcAft>
                <a:spcPts val="1200"/>
              </a:spcAft>
            </a:pPr>
            <a:r>
              <a:rPr lang="en-US" sz="2000" dirty="0">
                <a:solidFill>
                  <a:srgbClr val="006666"/>
                </a:solidFill>
                <a:latin typeface="Lato" panose="020F0502020204030203" pitchFamily="34" charset="0"/>
                <a:ea typeface="Lato" panose="020F0502020204030203" pitchFamily="34" charset="0"/>
                <a:cs typeface="Lato" panose="020F0502020204030203" pitchFamily="34" charset="0"/>
              </a:rPr>
              <a:t>CMS Website: </a:t>
            </a:r>
            <a:r>
              <a:rPr lang="en-US" sz="2000" dirty="0">
                <a:solidFill>
                  <a:srgbClr val="006666"/>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https://www.cms.gov/Medicare/Health-Plans/SpecialNeedsPlans</a:t>
            </a:r>
            <a:r>
              <a:rPr lang="en-US" dirty="0">
                <a:solidFill>
                  <a:srgbClr val="006666"/>
                </a:solidFill>
                <a:latin typeface="Lato" panose="020F0502020204030203" pitchFamily="34" charset="0"/>
                <a:ea typeface="Lato" panose="020F0502020204030203" pitchFamily="34" charset="0"/>
                <a:cs typeface="Lato" panose="020F0502020204030203" pitchFamily="34" charset="0"/>
              </a:rPr>
              <a:t> </a:t>
            </a:r>
          </a:p>
          <a:p>
            <a:pPr>
              <a:spcAft>
                <a:spcPts val="600"/>
              </a:spcAft>
            </a:pPr>
            <a:r>
              <a:rPr lang="en-US" dirty="0">
                <a:solidFill>
                  <a:srgbClr val="006666"/>
                </a:solidFill>
                <a:latin typeface="Lato" panose="020F0502020204030203" pitchFamily="34" charset="0"/>
                <a:ea typeface="Lato" panose="020F0502020204030203" pitchFamily="34" charset="0"/>
                <a:cs typeface="Lato" panose="020F0502020204030203" pitchFamily="34" charset="0"/>
              </a:rPr>
              <a:t>Questions? Please visit the Brand New Day website at </a:t>
            </a:r>
            <a:r>
              <a:rPr lang="en-US" sz="2000" dirty="0">
                <a:solidFill>
                  <a:srgbClr val="006666"/>
                </a:solidFill>
                <a:latin typeface="Lato" panose="020F0502020204030203" pitchFamily="34" charset="0"/>
                <a:ea typeface="Lato" panose="020F0502020204030203" pitchFamily="34" charset="0"/>
                <a:cs typeface="Lato" panose="020F0502020204030203" pitchFamily="34" charset="0"/>
                <a:hlinkClick r:id="rId4"/>
              </a:rPr>
              <a:t>www.BND.HMO.com</a:t>
            </a:r>
            <a:r>
              <a:rPr lang="en-US" sz="2000" dirty="0">
                <a:solidFill>
                  <a:srgbClr val="006666"/>
                </a:solidFill>
                <a:latin typeface="Lato" panose="020F0502020204030203" pitchFamily="34" charset="0"/>
                <a:ea typeface="Lato" panose="020F0502020204030203" pitchFamily="34" charset="0"/>
                <a:cs typeface="Lato" panose="020F0502020204030203" pitchFamily="34" charset="0"/>
              </a:rPr>
              <a:t> for more information</a:t>
            </a:r>
          </a:p>
          <a:p>
            <a:pPr marL="0" indent="0" algn="ctr">
              <a:buNone/>
            </a:pPr>
            <a:endParaRPr lang="en-US" b="1" dirty="0">
              <a:solidFill>
                <a:srgbClr val="006666"/>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b="1" dirty="0">
                <a:solidFill>
                  <a:srgbClr val="006666"/>
                </a:solidFill>
                <a:latin typeface="Lato" panose="020F0502020204030203" pitchFamily="34" charset="0"/>
                <a:ea typeface="Lato" panose="020F0502020204030203" pitchFamily="34" charset="0"/>
                <a:cs typeface="Lato" panose="020F0502020204030203" pitchFamily="34" charset="0"/>
              </a:rPr>
              <a:t>Thank you </a:t>
            </a:r>
            <a:r>
              <a:rPr lang="en-US" dirty="0">
                <a:solidFill>
                  <a:srgbClr val="006666"/>
                </a:solidFill>
                <a:latin typeface="Lato" panose="020F0502020204030203" pitchFamily="34" charset="0"/>
                <a:ea typeface="Lato" panose="020F0502020204030203" pitchFamily="34" charset="0"/>
                <a:cs typeface="Lato" panose="020F0502020204030203" pitchFamily="34" charset="0"/>
              </a:rPr>
              <a:t>for completing the Bright Health SNP Model of Care Training!</a:t>
            </a:r>
          </a:p>
          <a:p>
            <a:pPr marL="0" indent="0">
              <a:buNone/>
            </a:pPr>
            <a:endParaRPr lang="en-US" dirty="0">
              <a:latin typeface="Franklin Gothic Book"/>
              <a:cs typeface="Arial"/>
            </a:endParaRPr>
          </a:p>
        </p:txBody>
      </p:sp>
    </p:spTree>
    <p:extLst>
      <p:ext uri="{BB962C8B-B14F-4D97-AF65-F5344CB8AC3E}">
        <p14:creationId xmlns:p14="http://schemas.microsoft.com/office/powerpoint/2010/main" val="369268060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2BD6F4-9DE5-4D77-B76A-724D1512FD15}"/>
              </a:ext>
            </a:extLst>
          </p:cNvPr>
          <p:cNvSpPr>
            <a:spLocks noGrp="1"/>
          </p:cNvSpPr>
          <p:nvPr>
            <p:ph type="ctrTitle"/>
          </p:nvPr>
        </p:nvSpPr>
        <p:spPr/>
        <p:txBody>
          <a:bodyPr/>
          <a:lstStyle/>
          <a:p>
            <a:r>
              <a:rPr lang="en-US" dirty="0"/>
              <a:t>Appendix</a:t>
            </a:r>
          </a:p>
        </p:txBody>
      </p:sp>
      <p:sp>
        <p:nvSpPr>
          <p:cNvPr id="3" name="Footer Placeholder 2">
            <a:extLst>
              <a:ext uri="{FF2B5EF4-FFF2-40B4-BE49-F238E27FC236}">
                <a16:creationId xmlns:a16="http://schemas.microsoft.com/office/drawing/2014/main" id="{D3518DCA-92EF-4555-982B-587CE5DE2D1E}"/>
              </a:ext>
            </a:extLst>
          </p:cNvPr>
          <p:cNvSpPr>
            <a:spLocks noGrp="1"/>
          </p:cNvSpPr>
          <p:nvPr>
            <p:ph type="ftr" sz="quarter" idx="4294967295"/>
          </p:nvPr>
        </p:nvSpPr>
        <p:spPr>
          <a:xfrm>
            <a:off x="0" y="6356350"/>
            <a:ext cx="4114800" cy="365125"/>
          </a:xfrm>
        </p:spPr>
        <p:txBody>
          <a:bodyPr/>
          <a:lstStyle/>
          <a:p>
            <a:r>
              <a:rPr lang="en-US" dirty="0"/>
              <a:t>Privileged &amp; Confidential  |  © 2021</a:t>
            </a:r>
          </a:p>
        </p:txBody>
      </p:sp>
      <p:sp>
        <p:nvSpPr>
          <p:cNvPr id="4" name="Slide Number Placeholder 3">
            <a:extLst>
              <a:ext uri="{FF2B5EF4-FFF2-40B4-BE49-F238E27FC236}">
                <a16:creationId xmlns:a16="http://schemas.microsoft.com/office/drawing/2014/main" id="{D361395B-BFCA-4AAF-B10A-B45F7BC4A9E2}"/>
              </a:ext>
            </a:extLst>
          </p:cNvPr>
          <p:cNvSpPr>
            <a:spLocks noGrp="1"/>
          </p:cNvSpPr>
          <p:nvPr>
            <p:ph type="sldNum" sz="quarter" idx="4294967295"/>
          </p:nvPr>
        </p:nvSpPr>
        <p:spPr>
          <a:xfrm>
            <a:off x="9448800" y="6356350"/>
            <a:ext cx="2743200" cy="365125"/>
          </a:xfrm>
        </p:spPr>
        <p:txBody>
          <a:bodyPr/>
          <a:lstStyle/>
          <a:p>
            <a:fld id="{ED1A4DD5-1C1C-194E-8C6B-C21CF6B868B9}" type="slidenum">
              <a:rPr lang="en-US" smtClean="0"/>
              <a:pPr/>
              <a:t>49</a:t>
            </a:fld>
            <a:endParaRPr lang="en-US" dirty="0"/>
          </a:p>
        </p:txBody>
      </p:sp>
    </p:spTree>
    <p:extLst>
      <p:ext uri="{BB962C8B-B14F-4D97-AF65-F5344CB8AC3E}">
        <p14:creationId xmlns:p14="http://schemas.microsoft.com/office/powerpoint/2010/main" val="266476794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097A09-98F7-2741-81C4-DC74DA1C5875}"/>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C523025F-56CC-4D40-8DC0-CDEBAE7C9C7F}"/>
              </a:ext>
            </a:extLst>
          </p:cNvPr>
          <p:cNvSpPr>
            <a:spLocks noGrp="1"/>
          </p:cNvSpPr>
          <p:nvPr>
            <p:ph type="sldNum" sz="quarter" idx="12"/>
          </p:nvPr>
        </p:nvSpPr>
        <p:spPr/>
        <p:txBody>
          <a:bodyPr/>
          <a:lstStyle/>
          <a:p>
            <a:fld id="{ED1A4DD5-1C1C-194E-8C6B-C21CF6B868B9}" type="slidenum">
              <a:rPr lang="en-US" smtClean="0"/>
              <a:pPr/>
              <a:t>5</a:t>
            </a:fld>
            <a:endParaRPr lang="en-US" dirty="0"/>
          </a:p>
        </p:txBody>
      </p:sp>
      <p:sp>
        <p:nvSpPr>
          <p:cNvPr id="4" name="Title 3">
            <a:extLst>
              <a:ext uri="{FF2B5EF4-FFF2-40B4-BE49-F238E27FC236}">
                <a16:creationId xmlns:a16="http://schemas.microsoft.com/office/drawing/2014/main" id="{D23CC48C-33D6-D54E-91CA-E38BF66A4633}"/>
              </a:ext>
            </a:extLst>
          </p:cNvPr>
          <p:cNvSpPr>
            <a:spLocks noGrp="1"/>
          </p:cNvSpPr>
          <p:nvPr>
            <p:ph type="title"/>
          </p:nvPr>
        </p:nvSpPr>
        <p:spPr/>
        <p:txBody>
          <a:bodyPr/>
          <a:lstStyle/>
          <a:p>
            <a:r>
              <a:rPr lang="en-US" dirty="0"/>
              <a:t>What is a Special Needs Plan (SNP)?</a:t>
            </a:r>
          </a:p>
        </p:txBody>
      </p:sp>
      <p:sp>
        <p:nvSpPr>
          <p:cNvPr id="5" name="Content Placeholder 4">
            <a:extLst>
              <a:ext uri="{FF2B5EF4-FFF2-40B4-BE49-F238E27FC236}">
                <a16:creationId xmlns:a16="http://schemas.microsoft.com/office/drawing/2014/main" id="{9E693E77-57A3-9C47-AA5F-EC9B9022DF23}"/>
              </a:ext>
            </a:extLst>
          </p:cNvPr>
          <p:cNvSpPr>
            <a:spLocks noGrp="1"/>
          </p:cNvSpPr>
          <p:nvPr>
            <p:ph idx="1"/>
          </p:nvPr>
        </p:nvSpPr>
        <p:spPr>
          <a:xfrm>
            <a:off x="571500" y="1163716"/>
            <a:ext cx="11010900" cy="4729161"/>
          </a:xfrm>
        </p:spPr>
        <p:txBody>
          <a:bodyPr/>
          <a:lstStyle/>
          <a:p>
            <a:pPr lvl="0">
              <a:spcBef>
                <a:spcPts val="600"/>
              </a:spcBef>
              <a:spcAft>
                <a:spcPts val="600"/>
              </a:spcAft>
            </a:pPr>
            <a:r>
              <a:rPr lang="en-US" dirty="0"/>
              <a:t>A type of Medicare Advantage Plan that focuses on certain vulnerable groups of Medicare beneficiaries</a:t>
            </a:r>
          </a:p>
          <a:p>
            <a:pPr lvl="0">
              <a:spcBef>
                <a:spcPts val="600"/>
              </a:spcBef>
              <a:spcAft>
                <a:spcPts val="600"/>
              </a:spcAft>
            </a:pPr>
            <a:r>
              <a:rPr lang="en-US" dirty="0"/>
              <a:t>SNPs must implement additional clinical and care coordination services to meet the special needs of members </a:t>
            </a:r>
          </a:p>
          <a:p>
            <a:pPr lvl="0">
              <a:spcBef>
                <a:spcPts val="600"/>
              </a:spcBef>
              <a:spcAft>
                <a:spcPts val="600"/>
              </a:spcAft>
            </a:pPr>
            <a:r>
              <a:rPr lang="en-US" dirty="0"/>
              <a:t>There are three types of SNPs:</a:t>
            </a:r>
          </a:p>
          <a:p>
            <a:pPr lvl="0">
              <a:spcBef>
                <a:spcPts val="600"/>
              </a:spcBef>
              <a:spcAft>
                <a:spcPts val="600"/>
              </a:spcAft>
            </a:pPr>
            <a:endParaRPr lang="en-US" dirty="0"/>
          </a:p>
          <a:p>
            <a:pPr marL="0" lvl="0" indent="0">
              <a:spcBef>
                <a:spcPts val="600"/>
              </a:spcBef>
              <a:spcAft>
                <a:spcPts val="600"/>
              </a:spcAft>
              <a:buNone/>
            </a:pPr>
            <a:endParaRPr lang="en-US" dirty="0"/>
          </a:p>
        </p:txBody>
      </p:sp>
      <p:graphicFrame>
        <p:nvGraphicFramePr>
          <p:cNvPr id="6" name="Diagram 5">
            <a:extLst>
              <a:ext uri="{FF2B5EF4-FFF2-40B4-BE49-F238E27FC236}">
                <a16:creationId xmlns:a16="http://schemas.microsoft.com/office/drawing/2014/main" id="{9916A036-BBB1-4D5A-8DB1-678C96D2AE00}"/>
              </a:ext>
            </a:extLst>
          </p:cNvPr>
          <p:cNvGraphicFramePr/>
          <p:nvPr>
            <p:extLst>
              <p:ext uri="{D42A27DB-BD31-4B8C-83A1-F6EECF244321}">
                <p14:modId xmlns:p14="http://schemas.microsoft.com/office/powerpoint/2010/main" val="2931362178"/>
              </p:ext>
            </p:extLst>
          </p:nvPr>
        </p:nvGraphicFramePr>
        <p:xfrm>
          <a:off x="1742440" y="3233945"/>
          <a:ext cx="8255000" cy="3022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18035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F118D-1532-434E-B5EB-749C7F92C571}"/>
              </a:ext>
            </a:extLst>
          </p:cNvPr>
          <p:cNvSpPr>
            <a:spLocks noGrp="1"/>
          </p:cNvSpPr>
          <p:nvPr>
            <p:ph type="title"/>
          </p:nvPr>
        </p:nvSpPr>
        <p:spPr>
          <a:xfrm>
            <a:off x="571500" y="342901"/>
            <a:ext cx="8998628" cy="457464"/>
          </a:xfrm>
        </p:spPr>
        <p:txBody>
          <a:bodyPr/>
          <a:lstStyle/>
          <a:p>
            <a:r>
              <a:rPr lang="en-US" dirty="0"/>
              <a:t>CY 2022 Bright HealthCare SNPs</a:t>
            </a:r>
          </a:p>
        </p:txBody>
      </p:sp>
      <p:graphicFrame>
        <p:nvGraphicFramePr>
          <p:cNvPr id="13" name="Content Placeholder 12">
            <a:extLst>
              <a:ext uri="{FF2B5EF4-FFF2-40B4-BE49-F238E27FC236}">
                <a16:creationId xmlns:a16="http://schemas.microsoft.com/office/drawing/2014/main" id="{9E40592C-6BAE-4507-8487-B7D6FBC83F75}"/>
              </a:ext>
            </a:extLst>
          </p:cNvPr>
          <p:cNvGraphicFramePr>
            <a:graphicFrameLocks noGrp="1"/>
          </p:cNvGraphicFramePr>
          <p:nvPr>
            <p:ph idx="1"/>
            <p:extLst>
              <p:ext uri="{D42A27DB-BD31-4B8C-83A1-F6EECF244321}">
                <p14:modId xmlns:p14="http://schemas.microsoft.com/office/powerpoint/2010/main" val="2307266695"/>
              </p:ext>
            </p:extLst>
          </p:nvPr>
        </p:nvGraphicFramePr>
        <p:xfrm>
          <a:off x="1047565" y="1127465"/>
          <a:ext cx="9632274" cy="4911167"/>
        </p:xfrm>
        <a:graphic>
          <a:graphicData uri="http://schemas.openxmlformats.org/drawingml/2006/table">
            <a:tbl>
              <a:tblPr firstRow="1" firstCol="1"/>
              <a:tblGrid>
                <a:gridCol w="1127464">
                  <a:extLst>
                    <a:ext uri="{9D8B030D-6E8A-4147-A177-3AD203B41FA5}">
                      <a16:colId xmlns:a16="http://schemas.microsoft.com/office/drawing/2014/main" val="140342811"/>
                    </a:ext>
                  </a:extLst>
                </a:gridCol>
                <a:gridCol w="3166144">
                  <a:extLst>
                    <a:ext uri="{9D8B030D-6E8A-4147-A177-3AD203B41FA5}">
                      <a16:colId xmlns:a16="http://schemas.microsoft.com/office/drawing/2014/main" val="1141810869"/>
                    </a:ext>
                  </a:extLst>
                </a:gridCol>
                <a:gridCol w="2246601">
                  <a:extLst>
                    <a:ext uri="{9D8B030D-6E8A-4147-A177-3AD203B41FA5}">
                      <a16:colId xmlns:a16="http://schemas.microsoft.com/office/drawing/2014/main" val="494403189"/>
                    </a:ext>
                  </a:extLst>
                </a:gridCol>
                <a:gridCol w="532475">
                  <a:extLst>
                    <a:ext uri="{9D8B030D-6E8A-4147-A177-3AD203B41FA5}">
                      <a16:colId xmlns:a16="http://schemas.microsoft.com/office/drawing/2014/main" val="1067042149"/>
                    </a:ext>
                  </a:extLst>
                </a:gridCol>
                <a:gridCol w="707534">
                  <a:extLst>
                    <a:ext uri="{9D8B030D-6E8A-4147-A177-3AD203B41FA5}">
                      <a16:colId xmlns:a16="http://schemas.microsoft.com/office/drawing/2014/main" val="3109867474"/>
                    </a:ext>
                  </a:extLst>
                </a:gridCol>
                <a:gridCol w="709524">
                  <a:extLst>
                    <a:ext uri="{9D8B030D-6E8A-4147-A177-3AD203B41FA5}">
                      <a16:colId xmlns:a16="http://schemas.microsoft.com/office/drawing/2014/main" val="535911624"/>
                    </a:ext>
                  </a:extLst>
                </a:gridCol>
                <a:gridCol w="1142532">
                  <a:extLst>
                    <a:ext uri="{9D8B030D-6E8A-4147-A177-3AD203B41FA5}">
                      <a16:colId xmlns:a16="http://schemas.microsoft.com/office/drawing/2014/main" val="19473408"/>
                    </a:ext>
                  </a:extLst>
                </a:gridCol>
              </a:tblGrid>
              <a:tr h="269784">
                <a:tc>
                  <a:txBody>
                    <a:bodyPr/>
                    <a:lstStyle/>
                    <a:p>
                      <a:pPr marL="0" marR="0">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H-Contract - PBP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Plan Name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Service Area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Plan Type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SNP Type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SNP Detail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4074618603"/>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H4853-016-000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Care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Phoenix and Tucson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AZ</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027078"/>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H4853-017-000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Choice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Phoenix and Tucson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AZ</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608714"/>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H4853-018-000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Harmony Choice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Phoenix and Tucson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AZ</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Chronic MH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839937"/>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H4853-020-000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Assist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Phoenix and Tucson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AZ</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408095"/>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H7853-011-000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Dual Access Plan (HMO D-SNP)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Greater Denver Area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Dual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1409078"/>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H7853-012-000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Care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Greater Denver Area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622163"/>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H7853-013-000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Choice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Greater Denver Area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991688"/>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H7853-015-000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Assist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Greater Denver Area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4954211"/>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H4709-027-000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Care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Central Florida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206329"/>
                  </a:ext>
                </a:extLst>
              </a:tr>
              <a:tr h="408155">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H4709-031-000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Choice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Central Florida, Fort Lauderdale, Miami-Dade, Palm Beach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770116"/>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H4709-033-000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Care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Fort Lauderdale and Palm Beach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322870"/>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H4709-037-000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Care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Miami-Dade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DM/CHF/CAD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6456"/>
                  </a:ext>
                </a:extLst>
              </a:tr>
              <a:tr h="408155">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H4709-039-000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Assist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Central Florida, Fort Lauderdale, Miami-Dade, Palm Beach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505033"/>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H2288-003-000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Dual Access Plan (HMO D-SNP)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New York City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Dual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4390493"/>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H2288-009-000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Care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New York City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94329"/>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H2288-010-000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Bright Advantage Embrace Choice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New York City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9122166"/>
                  </a:ext>
                </a:extLst>
              </a:tr>
            </a:tbl>
          </a:graphicData>
        </a:graphic>
      </p:graphicFrame>
    </p:spTree>
    <p:extLst>
      <p:ext uri="{BB962C8B-B14F-4D97-AF65-F5344CB8AC3E}">
        <p14:creationId xmlns:p14="http://schemas.microsoft.com/office/powerpoint/2010/main" val="299860513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F118D-1532-434E-B5EB-749C7F92C571}"/>
              </a:ext>
            </a:extLst>
          </p:cNvPr>
          <p:cNvSpPr>
            <a:spLocks noGrp="1"/>
          </p:cNvSpPr>
          <p:nvPr>
            <p:ph type="title"/>
          </p:nvPr>
        </p:nvSpPr>
        <p:spPr>
          <a:xfrm>
            <a:off x="571500" y="342901"/>
            <a:ext cx="8998628" cy="457464"/>
          </a:xfrm>
        </p:spPr>
        <p:txBody>
          <a:bodyPr/>
          <a:lstStyle/>
          <a:p>
            <a:r>
              <a:rPr lang="en-US" dirty="0"/>
              <a:t>CY 2022 Bright HealthCare SNPs</a:t>
            </a:r>
          </a:p>
        </p:txBody>
      </p:sp>
      <p:graphicFrame>
        <p:nvGraphicFramePr>
          <p:cNvPr id="13" name="Content Placeholder 12">
            <a:extLst>
              <a:ext uri="{FF2B5EF4-FFF2-40B4-BE49-F238E27FC236}">
                <a16:creationId xmlns:a16="http://schemas.microsoft.com/office/drawing/2014/main" id="{9E40592C-6BAE-4507-8487-B7D6FBC83F75}"/>
              </a:ext>
            </a:extLst>
          </p:cNvPr>
          <p:cNvGraphicFramePr>
            <a:graphicFrameLocks noGrp="1"/>
          </p:cNvGraphicFramePr>
          <p:nvPr>
            <p:ph idx="1"/>
            <p:extLst>
              <p:ext uri="{D42A27DB-BD31-4B8C-83A1-F6EECF244321}">
                <p14:modId xmlns:p14="http://schemas.microsoft.com/office/powerpoint/2010/main" val="60657268"/>
              </p:ext>
            </p:extLst>
          </p:nvPr>
        </p:nvGraphicFramePr>
        <p:xfrm>
          <a:off x="1047565" y="1127465"/>
          <a:ext cx="9632274" cy="3693660"/>
        </p:xfrm>
        <a:graphic>
          <a:graphicData uri="http://schemas.openxmlformats.org/drawingml/2006/table">
            <a:tbl>
              <a:tblPr firstRow="1" firstCol="1"/>
              <a:tblGrid>
                <a:gridCol w="1127464">
                  <a:extLst>
                    <a:ext uri="{9D8B030D-6E8A-4147-A177-3AD203B41FA5}">
                      <a16:colId xmlns:a16="http://schemas.microsoft.com/office/drawing/2014/main" val="140342811"/>
                    </a:ext>
                  </a:extLst>
                </a:gridCol>
                <a:gridCol w="3166144">
                  <a:extLst>
                    <a:ext uri="{9D8B030D-6E8A-4147-A177-3AD203B41FA5}">
                      <a16:colId xmlns:a16="http://schemas.microsoft.com/office/drawing/2014/main" val="1141810869"/>
                    </a:ext>
                  </a:extLst>
                </a:gridCol>
                <a:gridCol w="2246601">
                  <a:extLst>
                    <a:ext uri="{9D8B030D-6E8A-4147-A177-3AD203B41FA5}">
                      <a16:colId xmlns:a16="http://schemas.microsoft.com/office/drawing/2014/main" val="494403189"/>
                    </a:ext>
                  </a:extLst>
                </a:gridCol>
                <a:gridCol w="532475">
                  <a:extLst>
                    <a:ext uri="{9D8B030D-6E8A-4147-A177-3AD203B41FA5}">
                      <a16:colId xmlns:a16="http://schemas.microsoft.com/office/drawing/2014/main" val="1067042149"/>
                    </a:ext>
                  </a:extLst>
                </a:gridCol>
                <a:gridCol w="707534">
                  <a:extLst>
                    <a:ext uri="{9D8B030D-6E8A-4147-A177-3AD203B41FA5}">
                      <a16:colId xmlns:a16="http://schemas.microsoft.com/office/drawing/2014/main" val="3109867474"/>
                    </a:ext>
                  </a:extLst>
                </a:gridCol>
                <a:gridCol w="709524">
                  <a:extLst>
                    <a:ext uri="{9D8B030D-6E8A-4147-A177-3AD203B41FA5}">
                      <a16:colId xmlns:a16="http://schemas.microsoft.com/office/drawing/2014/main" val="535911624"/>
                    </a:ext>
                  </a:extLst>
                </a:gridCol>
                <a:gridCol w="1142532">
                  <a:extLst>
                    <a:ext uri="{9D8B030D-6E8A-4147-A177-3AD203B41FA5}">
                      <a16:colId xmlns:a16="http://schemas.microsoft.com/office/drawing/2014/main" val="19473408"/>
                    </a:ext>
                  </a:extLst>
                </a:gridCol>
              </a:tblGrid>
              <a:tr h="269784">
                <a:tc>
                  <a:txBody>
                    <a:bodyPr/>
                    <a:lstStyle/>
                    <a:p>
                      <a:pPr marL="0" marR="0">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H-Contract - PBP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Plan Name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Service Area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Plan Type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SNP Type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SNP Detail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4074618603"/>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H0838-020-000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Brand New Day Harmony Choice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 Broad 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Chronic MH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027078"/>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H0838-024-000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Brand New Day Dual Access Plan (HMO D-SNP)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 Broad 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Dual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608714"/>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H0838-028-000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Brand New Day Bridges Care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 Broad 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Dementia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839937"/>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H0838-029-000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Brand New Day Bridges Choice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 Broad 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Dementia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408095"/>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H0838-032-000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Brand New Day Harmony Care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 Broad 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Chronic MH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1409078"/>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H0838-039-001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Brand New Day Embrace Care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 South 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622163"/>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H0838-039-002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Brand New Day Embrace Care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 Central 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991688"/>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H0838-040-001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Brand New Day Embrace Choice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 South 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4954211"/>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H0838-040-002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Brand New Day Embrace Choice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 Central 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206329"/>
                  </a:ext>
                </a:extLst>
              </a:tr>
              <a:tr h="408155">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H5649-002-000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Central Health Medi-Medi (HMO D-SNP)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Los Angeles and San Bernardino counties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Dual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770116"/>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H5649-002-000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Central Health Focus Plan (HMO C-SNP)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Los Angeles, Orange and San Bernardino counties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DM/CHF/CVD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322870"/>
                  </a:ext>
                </a:extLst>
              </a:tr>
              <a:tr h="269784">
                <a:tc>
                  <a:txBody>
                    <a:bodyPr/>
                    <a:lstStyle/>
                    <a:p>
                      <a:pPr marL="0" marR="0" algn="l">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H5649-002-000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rPr>
                        <a:t>Central Health Ventura Medi-Medi (HMO D-SNP)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Ventura county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HMO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D-SNP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Dual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153" marR="4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6456"/>
                  </a:ext>
                </a:extLst>
              </a:tr>
            </a:tbl>
          </a:graphicData>
        </a:graphic>
      </p:graphicFrame>
    </p:spTree>
    <p:extLst>
      <p:ext uri="{BB962C8B-B14F-4D97-AF65-F5344CB8AC3E}">
        <p14:creationId xmlns:p14="http://schemas.microsoft.com/office/powerpoint/2010/main" val="229517718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DE6632-156C-44B6-B282-35F8CC713C03}"/>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C886BA90-5D65-408A-A599-7785F6506971}"/>
              </a:ext>
            </a:extLst>
          </p:cNvPr>
          <p:cNvSpPr>
            <a:spLocks noGrp="1"/>
          </p:cNvSpPr>
          <p:nvPr>
            <p:ph type="sldNum" sz="quarter" idx="12"/>
          </p:nvPr>
        </p:nvSpPr>
        <p:spPr/>
        <p:txBody>
          <a:bodyPr/>
          <a:lstStyle/>
          <a:p>
            <a:fld id="{ED1A4DD5-1C1C-194E-8C6B-C21CF6B868B9}" type="slidenum">
              <a:rPr lang="en-US" smtClean="0"/>
              <a:pPr/>
              <a:t>52</a:t>
            </a:fld>
            <a:endParaRPr lang="en-US" dirty="0"/>
          </a:p>
        </p:txBody>
      </p:sp>
      <p:sp>
        <p:nvSpPr>
          <p:cNvPr id="4" name="Title 3">
            <a:extLst>
              <a:ext uri="{FF2B5EF4-FFF2-40B4-BE49-F238E27FC236}">
                <a16:creationId xmlns:a16="http://schemas.microsoft.com/office/drawing/2014/main" id="{D48E63A1-8A1B-4D97-88AF-5F44C822D29F}"/>
              </a:ext>
            </a:extLst>
          </p:cNvPr>
          <p:cNvSpPr>
            <a:spLocks noGrp="1"/>
          </p:cNvSpPr>
          <p:nvPr>
            <p:ph type="title"/>
          </p:nvPr>
        </p:nvSpPr>
        <p:spPr>
          <a:xfrm>
            <a:off x="571500" y="342901"/>
            <a:ext cx="9824251" cy="457464"/>
          </a:xfrm>
        </p:spPr>
        <p:txBody>
          <a:bodyPr/>
          <a:lstStyle/>
          <a:p>
            <a:r>
              <a:rPr lang="en-US" dirty="0"/>
              <a:t>Colorado Medicaid Resources</a:t>
            </a:r>
          </a:p>
        </p:txBody>
      </p:sp>
      <p:sp>
        <p:nvSpPr>
          <p:cNvPr id="5" name="Content Placeholder 4">
            <a:extLst>
              <a:ext uri="{FF2B5EF4-FFF2-40B4-BE49-F238E27FC236}">
                <a16:creationId xmlns:a16="http://schemas.microsoft.com/office/drawing/2014/main" id="{92B930A8-ADBC-4B34-8BD5-A7672E37BBE1}"/>
              </a:ext>
            </a:extLst>
          </p:cNvPr>
          <p:cNvSpPr>
            <a:spLocks noGrp="1"/>
          </p:cNvSpPr>
          <p:nvPr>
            <p:ph idx="1"/>
          </p:nvPr>
        </p:nvSpPr>
        <p:spPr>
          <a:xfrm>
            <a:off x="340681" y="1542915"/>
            <a:ext cx="3183754" cy="1886085"/>
          </a:xfrm>
        </p:spPr>
        <p:txBody>
          <a:bodyPr/>
          <a:lstStyle/>
          <a:p>
            <a:r>
              <a:rPr lang="en-US" sz="1400" b="1" dirty="0"/>
              <a:t>Health First Colorado </a:t>
            </a:r>
            <a:r>
              <a:rPr lang="en-US" sz="1400" dirty="0"/>
              <a:t>is the Colorado Medicaid Program</a:t>
            </a:r>
          </a:p>
          <a:p>
            <a:r>
              <a:rPr lang="en-US" sz="1400" dirty="0"/>
              <a:t>The Colorado Dept. of Health Care Policy &amp; Financing (the State Medicaid Agency) has many resources on its website at </a:t>
            </a:r>
            <a:r>
              <a:rPr lang="en-US" sz="1400" dirty="0">
                <a:hlinkClick r:id="rId2"/>
              </a:rPr>
              <a:t>https://www.healthfirstcolorado.com</a:t>
            </a:r>
            <a:endParaRPr lang="en-US" sz="1400" dirty="0"/>
          </a:p>
          <a:p>
            <a:pPr marL="0" indent="0">
              <a:buNone/>
            </a:pPr>
            <a:endParaRPr lang="en-US" dirty="0"/>
          </a:p>
        </p:txBody>
      </p:sp>
      <p:graphicFrame>
        <p:nvGraphicFramePr>
          <p:cNvPr id="6" name="Table 5">
            <a:extLst>
              <a:ext uri="{FF2B5EF4-FFF2-40B4-BE49-F238E27FC236}">
                <a16:creationId xmlns:a16="http://schemas.microsoft.com/office/drawing/2014/main" id="{74E76D04-8009-451A-BD82-87D396AE1371}"/>
              </a:ext>
            </a:extLst>
          </p:cNvPr>
          <p:cNvGraphicFramePr>
            <a:graphicFrameLocks noGrp="1"/>
          </p:cNvGraphicFramePr>
          <p:nvPr>
            <p:extLst>
              <p:ext uri="{D42A27DB-BD31-4B8C-83A1-F6EECF244321}">
                <p14:modId xmlns:p14="http://schemas.microsoft.com/office/powerpoint/2010/main" val="2510955855"/>
              </p:ext>
            </p:extLst>
          </p:nvPr>
        </p:nvGraphicFramePr>
        <p:xfrm>
          <a:off x="4216661" y="1125626"/>
          <a:ext cx="7155634" cy="4893768"/>
        </p:xfrm>
        <a:graphic>
          <a:graphicData uri="http://schemas.openxmlformats.org/drawingml/2006/table">
            <a:tbl>
              <a:tblPr firstRow="1" firstCol="1" bandRow="1"/>
              <a:tblGrid>
                <a:gridCol w="2580720">
                  <a:extLst>
                    <a:ext uri="{9D8B030D-6E8A-4147-A177-3AD203B41FA5}">
                      <a16:colId xmlns:a16="http://schemas.microsoft.com/office/drawing/2014/main" val="2039763179"/>
                    </a:ext>
                  </a:extLst>
                </a:gridCol>
                <a:gridCol w="4574914">
                  <a:extLst>
                    <a:ext uri="{9D8B030D-6E8A-4147-A177-3AD203B41FA5}">
                      <a16:colId xmlns:a16="http://schemas.microsoft.com/office/drawing/2014/main" val="3091777818"/>
                    </a:ext>
                  </a:extLst>
                </a:gridCol>
              </a:tblGrid>
              <a:tr h="165430">
                <a:tc>
                  <a:txBody>
                    <a:bodyPr/>
                    <a:lstStyle/>
                    <a:p>
                      <a:pPr marL="0" marR="0">
                        <a:lnSpc>
                          <a:spcPct val="107000"/>
                        </a:lnSpc>
                        <a:spcBef>
                          <a:spcPts val="0"/>
                        </a:spcBef>
                        <a:spcAft>
                          <a:spcPts val="0"/>
                        </a:spcAft>
                      </a:pPr>
                      <a:r>
                        <a:rPr lang="en-US" sz="1000" b="1"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Topic</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nSpc>
                          <a:spcPct val="107000"/>
                        </a:lnSpc>
                        <a:spcBef>
                          <a:spcPts val="0"/>
                        </a:spcBef>
                        <a:spcAft>
                          <a:spcPts val="0"/>
                        </a:spcAft>
                      </a:pPr>
                      <a:r>
                        <a:rPr lang="en-US" sz="1000" b="1"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Link</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3820215485"/>
                  </a:ext>
                </a:extLst>
              </a:tr>
              <a:tr h="270998">
                <a:tc>
                  <a:txBody>
                    <a:bodyPr/>
                    <a:lstStyle/>
                    <a:p>
                      <a:pPr marL="0" marR="0">
                        <a:lnSpc>
                          <a:spcPct val="107000"/>
                        </a:lnSpc>
                        <a:spcBef>
                          <a:spcPts val="300"/>
                        </a:spcBef>
                        <a:spcAft>
                          <a:spcPts val="300"/>
                        </a:spcAft>
                      </a:pP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General Help</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Get Help - Health First Colorado</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50827"/>
                  </a:ext>
                </a:extLst>
              </a:tr>
              <a:tr h="1242429">
                <a:tc>
                  <a:txBody>
                    <a:bodyPr/>
                    <a:lstStyle/>
                    <a:p>
                      <a:pPr marL="0" marR="0">
                        <a:lnSpc>
                          <a:spcPct val="107000"/>
                        </a:lnSpc>
                        <a:spcBef>
                          <a:spcPts val="300"/>
                        </a:spcBef>
                        <a:spcAft>
                          <a:spcPts val="300"/>
                        </a:spcAft>
                      </a:pP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Important Member Contacts</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000" b="1"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See</a:t>
                      </a: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 </a:t>
                      </a: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Contact Us | Colorado Department of Health Care Policy &amp; Financing</a:t>
                      </a:r>
                      <a:endParaRPr lang="en-US" sz="100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300"/>
                        </a:spcBef>
                        <a:spcAft>
                          <a:spcPts val="300"/>
                        </a:spcAft>
                        <a:buFont typeface="Arial" panose="020B0604020202020204" pitchFamily="34" charset="0"/>
                        <a:buChar char="•"/>
                      </a:pPr>
                      <a:r>
                        <a:rPr lang="en-US" sz="1000" dirty="0">
                          <a:solidFill>
                            <a:srgbClr val="393736"/>
                          </a:solidFill>
                          <a:effectLst/>
                          <a:latin typeface="Calibri" panose="020F0502020204030204" pitchFamily="34" charset="0"/>
                          <a:ea typeface="Arial" panose="020B0604020202020204" pitchFamily="34" charset="0"/>
                          <a:cs typeface="Times New Roman" panose="02020603050405020304" pitchFamily="18" charset="0"/>
                        </a:rPr>
                        <a:t>Health First Colorado Member Contact Center:  Tel: 1-800-221-3943; TTY 711; Fax: 303-866-4411.  Hours: M – F, 8am – 4:30pm MT except for state holidays</a:t>
                      </a:r>
                      <a:endParaRPr lang="en-US" sz="1000" dirty="0">
                        <a:solidFill>
                          <a:srgbClr val="393736"/>
                        </a:solidFill>
                        <a:effectLst/>
                        <a:latin typeface="Arial" panose="020B0604020202020204" pitchFamily="34" charset="0"/>
                        <a:ea typeface="Arial" panose="020B0604020202020204" pitchFamily="34" charset="0"/>
                        <a:cs typeface="Times New Roman" panose="02020603050405020304" pitchFamily="18" charset="0"/>
                      </a:endParaRPr>
                    </a:p>
                    <a:p>
                      <a:pPr marL="171450" marR="0" indent="-171450">
                        <a:lnSpc>
                          <a:spcPct val="107000"/>
                        </a:lnSpc>
                        <a:spcBef>
                          <a:spcPts val="300"/>
                        </a:spcBef>
                        <a:spcAft>
                          <a:spcPts val="300"/>
                        </a:spcAft>
                        <a:buFont typeface="Arial" panose="020B0604020202020204" pitchFamily="34" charset="0"/>
                        <a:buChar char="•"/>
                      </a:pPr>
                      <a:r>
                        <a:rPr lang="en-US" sz="1000" dirty="0">
                          <a:solidFill>
                            <a:srgbClr val="393736"/>
                          </a:solidFill>
                          <a:effectLst/>
                          <a:latin typeface="Calibri" panose="020F0502020204030204" pitchFamily="34" charset="0"/>
                          <a:ea typeface="Arial" panose="020B0604020202020204" pitchFamily="34" charset="0"/>
                          <a:cs typeface="Times New Roman" panose="02020603050405020304" pitchFamily="18" charset="0"/>
                        </a:rPr>
                        <a:t>Health First Colorado Nurse Advice Line: 1-800-283-3221 (available 24 hours/day, 7 days per week, 365 days a year).  For additional information and FAQs regarding the Nurse Advice Line, </a:t>
                      </a:r>
                      <a:r>
                        <a:rPr lang="en-US" sz="1000" b="1" dirty="0">
                          <a:solidFill>
                            <a:srgbClr val="393736"/>
                          </a:solidFill>
                          <a:effectLst/>
                          <a:latin typeface="Calibri" panose="020F0502020204030204" pitchFamily="34" charset="0"/>
                          <a:ea typeface="Arial" panose="020B0604020202020204" pitchFamily="34" charset="0"/>
                          <a:cs typeface="Times New Roman" panose="02020603050405020304" pitchFamily="18" charset="0"/>
                        </a:rPr>
                        <a:t>see</a:t>
                      </a:r>
                      <a:r>
                        <a:rPr lang="en-US" sz="1000" dirty="0">
                          <a:solidFill>
                            <a:srgbClr val="393736"/>
                          </a:solidFill>
                          <a:effectLst/>
                          <a:latin typeface="Calibri" panose="020F0502020204030204" pitchFamily="34" charset="0"/>
                          <a:ea typeface="Arial" panose="020B0604020202020204" pitchFamily="34" charset="0"/>
                          <a:cs typeface="Times New Roman" panose="02020603050405020304" pitchFamily="18" charset="0"/>
                        </a:rPr>
                        <a:t> </a:t>
                      </a:r>
                      <a:r>
                        <a:rPr lang="en-US" sz="1000" u="sng" dirty="0">
                          <a:solidFill>
                            <a:schemeClr val="tx1"/>
                          </a:solidFill>
                          <a:effectLst/>
                          <a:latin typeface="Calibri" panose="020F0502020204030204" pitchFamily="34" charset="0"/>
                          <a:ea typeface="Arial" panose="020B06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Benefits &amp; Services - Health First Colorado</a:t>
                      </a:r>
                      <a:r>
                        <a:rPr lang="en-US" sz="1000" dirty="0">
                          <a:solidFill>
                            <a:schemeClr val="tx1"/>
                          </a:solidFill>
                          <a:effectLst/>
                          <a:latin typeface="Calibri" panose="020F0502020204030204" pitchFamily="34" charset="0"/>
                          <a:ea typeface="Arial" panose="020B0604020202020204" pitchFamily="34" charset="0"/>
                          <a:cs typeface="Times New Roman" panose="02020603050405020304" pitchFamily="18" charset="0"/>
                        </a:rPr>
                        <a:t> </a:t>
                      </a:r>
                      <a:endParaRPr lang="en-US" sz="1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493621"/>
                  </a:ext>
                </a:extLst>
              </a:tr>
              <a:tr h="281327">
                <a:tc>
                  <a:txBody>
                    <a:bodyPr/>
                    <a:lstStyle/>
                    <a:p>
                      <a:pPr marL="0" marR="0">
                        <a:lnSpc>
                          <a:spcPct val="107000"/>
                        </a:lnSpc>
                        <a:spcBef>
                          <a:spcPts val="300"/>
                        </a:spcBef>
                        <a:spcAft>
                          <a:spcPts val="300"/>
                        </a:spcAft>
                      </a:pP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Benefits &amp; Services Overview</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Benefits &amp; Services - Health First Colorado</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904795"/>
                  </a:ext>
                </a:extLst>
              </a:tr>
              <a:tr h="511663">
                <a:tc>
                  <a:txBody>
                    <a:bodyPr/>
                    <a:lstStyle/>
                    <a:p>
                      <a:pPr marL="0" marR="0">
                        <a:lnSpc>
                          <a:spcPct val="107000"/>
                        </a:lnSpc>
                        <a:spcBef>
                          <a:spcPts val="300"/>
                        </a:spcBef>
                        <a:spcAft>
                          <a:spcPts val="300"/>
                        </a:spcAft>
                      </a:pPr>
                      <a:r>
                        <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Pharmacy Benefits</a:t>
                      </a: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000" b="1"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See</a:t>
                      </a: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 </a:t>
                      </a: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Health First Colorado Pharmacy Benefits | Colorado Department of Health Care Policy &amp; Financing</a:t>
                      </a: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 Web page includes link to the Health First Colorado Preferred Drug List</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345261"/>
                  </a:ext>
                </a:extLst>
              </a:tr>
              <a:tr h="283458">
                <a:tc>
                  <a:txBody>
                    <a:bodyPr/>
                    <a:lstStyle/>
                    <a:p>
                      <a:pPr marL="0" marR="0">
                        <a:lnSpc>
                          <a:spcPct val="107000"/>
                        </a:lnSpc>
                        <a:spcBef>
                          <a:spcPts val="300"/>
                        </a:spcBef>
                        <a:spcAft>
                          <a:spcPts val="300"/>
                        </a:spcAft>
                      </a:pP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Health First Colorado Member Handbook</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Available in English and Spanish at </a:t>
                      </a: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Benefits &amp; Services - Health First Colorado</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088254"/>
                  </a:ext>
                </a:extLst>
              </a:tr>
              <a:tr h="338546">
                <a:tc>
                  <a:txBody>
                    <a:bodyPr/>
                    <a:lstStyle/>
                    <a:p>
                      <a:pPr marL="0" marR="0">
                        <a:lnSpc>
                          <a:spcPct val="107000"/>
                        </a:lnSpc>
                        <a:spcBef>
                          <a:spcPts val="300"/>
                        </a:spcBef>
                        <a:spcAft>
                          <a:spcPts val="300"/>
                        </a:spcAft>
                      </a:pP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Health First Colorado Find a Doctor Online Search Tool</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Find a Doctor - Health First Colorado</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6308988"/>
                  </a:ext>
                </a:extLst>
              </a:tr>
              <a:tr h="401739">
                <a:tc>
                  <a:txBody>
                    <a:bodyPr/>
                    <a:lstStyle/>
                    <a:p>
                      <a:pPr marL="0" marR="0">
                        <a:lnSpc>
                          <a:spcPct val="107000"/>
                        </a:lnSpc>
                        <a:spcBef>
                          <a:spcPts val="300"/>
                        </a:spcBef>
                        <a:spcAft>
                          <a:spcPts val="300"/>
                        </a:spcAft>
                      </a:pP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Information on the Medicare Savings Programs (e.g., QMB &amp; QMB+)</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Medicare Savings Programs (MSP) | Colorado Department of Health Care Policy &amp; Financing</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697375"/>
                  </a:ext>
                </a:extLst>
              </a:tr>
              <a:tr h="1059632">
                <a:tc>
                  <a:txBody>
                    <a:bodyPr/>
                    <a:lstStyle/>
                    <a:p>
                      <a:pPr marL="0" marR="0">
                        <a:lnSpc>
                          <a:spcPct val="107000"/>
                        </a:lnSpc>
                        <a:spcBef>
                          <a:spcPts val="300"/>
                        </a:spcBef>
                        <a:spcAft>
                          <a:spcPts val="300"/>
                        </a:spcAft>
                      </a:pP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Member FAQs</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Member Frequently Asked Questions | Colorado Department of Health Care Policy &amp; Financing</a:t>
                      </a: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 Web page includes FAQs on multiple topics, including:</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300"/>
                        </a:spcBef>
                        <a:spcAft>
                          <a:spcPts val="300"/>
                        </a:spcAft>
                        <a:buFont typeface="Arial" panose="020B0604020202020204" pitchFamily="34" charset="0"/>
                        <a:buChar char="•"/>
                      </a:pPr>
                      <a:r>
                        <a:rPr lang="en-US" sz="1000" dirty="0">
                          <a:solidFill>
                            <a:srgbClr val="393736"/>
                          </a:solidFill>
                          <a:effectLst/>
                          <a:latin typeface="Calibri" panose="020F0502020204030204" pitchFamily="34" charset="0"/>
                          <a:ea typeface="Arial" panose="020B0604020202020204" pitchFamily="34" charset="0"/>
                          <a:cs typeface="Times New Roman" panose="02020603050405020304" pitchFamily="18" charset="0"/>
                        </a:rPr>
                        <a:t>Health First Colorado: </a:t>
                      </a:r>
                      <a:r>
                        <a:rPr lang="en-US" sz="1000" u="sng" dirty="0">
                          <a:solidFill>
                            <a:schemeClr val="tx1"/>
                          </a:solidFill>
                          <a:effectLst/>
                          <a:latin typeface="Calibri" panose="020F0502020204030204" pitchFamily="34" charset="0"/>
                          <a:ea typeface="Arial" panose="020B060402020202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Frequently Asked Questions - Health First Colorado</a:t>
                      </a:r>
                      <a:endParaRPr lang="en-US" sz="1000" u="sng"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p>
                      <a:pPr marL="171450" marR="0" indent="-171450">
                        <a:lnSpc>
                          <a:spcPct val="107000"/>
                        </a:lnSpc>
                        <a:spcBef>
                          <a:spcPts val="300"/>
                        </a:spcBef>
                        <a:spcAft>
                          <a:spcPts val="300"/>
                        </a:spcAft>
                        <a:buFont typeface="Arial" panose="020B0604020202020204" pitchFamily="34" charset="0"/>
                        <a:buChar char="•"/>
                      </a:pPr>
                      <a:r>
                        <a:rPr lang="en-US" sz="1000" dirty="0">
                          <a:solidFill>
                            <a:srgbClr val="393736"/>
                          </a:solidFill>
                          <a:effectLst/>
                          <a:latin typeface="Calibri" panose="020F0502020204030204" pitchFamily="34" charset="0"/>
                          <a:ea typeface="Arial" panose="020B0604020202020204" pitchFamily="34" charset="0"/>
                          <a:cs typeface="Times New Roman" panose="02020603050405020304" pitchFamily="18" charset="0"/>
                        </a:rPr>
                        <a:t>Health First Colorado Pharmacy Benefits: </a:t>
                      </a:r>
                      <a:r>
                        <a:rPr lang="en-US" sz="1000" u="sng" dirty="0">
                          <a:solidFill>
                            <a:schemeClr val="tx1"/>
                          </a:solidFill>
                          <a:effectLst/>
                          <a:latin typeface="Calibri" panose="020F0502020204030204" pitchFamily="34" charset="0"/>
                          <a:ea typeface="Arial" panose="020B060402020202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Health First Colorado Pharmacy Benefits Frequently Asked Questions - Health First Colorado</a:t>
                      </a:r>
                      <a:endParaRPr lang="en-US" sz="1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0231109"/>
                  </a:ext>
                </a:extLst>
              </a:tr>
              <a:tr h="338546">
                <a:tc>
                  <a:txBody>
                    <a:bodyPr/>
                    <a:lstStyle/>
                    <a:p>
                      <a:pPr marL="0" marR="0">
                        <a:lnSpc>
                          <a:spcPct val="107000"/>
                        </a:lnSpc>
                        <a:spcBef>
                          <a:spcPts val="300"/>
                        </a:spcBef>
                        <a:spcAft>
                          <a:spcPts val="300"/>
                        </a:spcAft>
                      </a:pPr>
                      <a:r>
                        <a:rPr lang="en-US" sz="1000" dirty="0">
                          <a:solidFill>
                            <a:srgbClr val="393736"/>
                          </a:solidFill>
                          <a:effectLst/>
                          <a:latin typeface="Calibri" panose="020F0502020204030204" pitchFamily="34" charset="0"/>
                          <a:ea typeface="Calibri" panose="020F0502020204030204" pitchFamily="34" charset="0"/>
                          <a:cs typeface="Calibri" panose="020F0502020204030204" pitchFamily="34" charset="0"/>
                        </a:rPr>
                        <a:t>Home and Community Based Services (HCBS) Waivers</a:t>
                      </a:r>
                      <a:endParaRPr lang="en-US" sz="10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Long-Term Services and Supports Programs | Colorado Department of Health Care Policy &amp; Financing</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71" marR="650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5812932"/>
                  </a:ext>
                </a:extLst>
              </a:tr>
            </a:tbl>
          </a:graphicData>
        </a:graphic>
      </p:graphicFrame>
    </p:spTree>
    <p:extLst>
      <p:ext uri="{BB962C8B-B14F-4D97-AF65-F5344CB8AC3E}">
        <p14:creationId xmlns:p14="http://schemas.microsoft.com/office/powerpoint/2010/main" val="248201527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44C6CA-1356-4F5B-A18D-F8ACC9B74A10}"/>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2DB03A6C-4812-4DD6-A822-BF76736F58C3}"/>
              </a:ext>
            </a:extLst>
          </p:cNvPr>
          <p:cNvSpPr>
            <a:spLocks noGrp="1"/>
          </p:cNvSpPr>
          <p:nvPr>
            <p:ph type="sldNum" sz="quarter" idx="12"/>
          </p:nvPr>
        </p:nvSpPr>
        <p:spPr/>
        <p:txBody>
          <a:bodyPr/>
          <a:lstStyle/>
          <a:p>
            <a:fld id="{ED1A4DD5-1C1C-194E-8C6B-C21CF6B868B9}" type="slidenum">
              <a:rPr lang="en-US" smtClean="0"/>
              <a:pPr/>
              <a:t>53</a:t>
            </a:fld>
            <a:endParaRPr lang="en-US" dirty="0"/>
          </a:p>
        </p:txBody>
      </p:sp>
      <p:sp>
        <p:nvSpPr>
          <p:cNvPr id="4" name="Title 3">
            <a:extLst>
              <a:ext uri="{FF2B5EF4-FFF2-40B4-BE49-F238E27FC236}">
                <a16:creationId xmlns:a16="http://schemas.microsoft.com/office/drawing/2014/main" id="{185BDF86-E97C-4443-B48C-E7EB6F102834}"/>
              </a:ext>
            </a:extLst>
          </p:cNvPr>
          <p:cNvSpPr>
            <a:spLocks noGrp="1"/>
          </p:cNvSpPr>
          <p:nvPr>
            <p:ph type="title"/>
          </p:nvPr>
        </p:nvSpPr>
        <p:spPr/>
        <p:txBody>
          <a:bodyPr/>
          <a:lstStyle/>
          <a:p>
            <a:r>
              <a:rPr lang="en-US" dirty="0"/>
              <a:t>New York Medicaid Resources</a:t>
            </a:r>
          </a:p>
        </p:txBody>
      </p:sp>
      <p:sp>
        <p:nvSpPr>
          <p:cNvPr id="5" name="Content Placeholder 4">
            <a:extLst>
              <a:ext uri="{FF2B5EF4-FFF2-40B4-BE49-F238E27FC236}">
                <a16:creationId xmlns:a16="http://schemas.microsoft.com/office/drawing/2014/main" id="{A8AFC555-A129-4A86-BC1B-F2DB6DDDA7EF}"/>
              </a:ext>
            </a:extLst>
          </p:cNvPr>
          <p:cNvSpPr>
            <a:spLocks noGrp="1"/>
          </p:cNvSpPr>
          <p:nvPr>
            <p:ph idx="1"/>
          </p:nvPr>
        </p:nvSpPr>
        <p:spPr>
          <a:xfrm>
            <a:off x="571500" y="1714132"/>
            <a:ext cx="2775382" cy="2502761"/>
          </a:xfrm>
        </p:spPr>
        <p:txBody>
          <a:bodyPr/>
          <a:lstStyle/>
          <a:p>
            <a:r>
              <a:rPr lang="en-US" sz="1400" dirty="0"/>
              <a:t>The New York State Department of Health (SDOH) is the New York State Medicaid Agency</a:t>
            </a:r>
          </a:p>
          <a:p>
            <a:r>
              <a:rPr lang="en-US" sz="1400" dirty="0"/>
              <a:t>The SDOH website is not as robust as Colorado’s Medicaid website but does have some helpful information.</a:t>
            </a:r>
          </a:p>
          <a:p>
            <a:endParaRPr lang="en-US" dirty="0"/>
          </a:p>
        </p:txBody>
      </p:sp>
      <p:graphicFrame>
        <p:nvGraphicFramePr>
          <p:cNvPr id="7" name="Table 6">
            <a:extLst>
              <a:ext uri="{FF2B5EF4-FFF2-40B4-BE49-F238E27FC236}">
                <a16:creationId xmlns:a16="http://schemas.microsoft.com/office/drawing/2014/main" id="{2F4B8A48-A7B8-4A8A-952F-694A91233268}"/>
              </a:ext>
            </a:extLst>
          </p:cNvPr>
          <p:cNvGraphicFramePr>
            <a:graphicFrameLocks noGrp="1"/>
          </p:cNvGraphicFramePr>
          <p:nvPr>
            <p:extLst>
              <p:ext uri="{D42A27DB-BD31-4B8C-83A1-F6EECF244321}">
                <p14:modId xmlns:p14="http://schemas.microsoft.com/office/powerpoint/2010/main" val="898354063"/>
              </p:ext>
            </p:extLst>
          </p:nvPr>
        </p:nvGraphicFramePr>
        <p:xfrm>
          <a:off x="3968318" y="1577011"/>
          <a:ext cx="7308172" cy="3403363"/>
        </p:xfrm>
        <a:graphic>
          <a:graphicData uri="http://schemas.openxmlformats.org/drawingml/2006/table">
            <a:tbl>
              <a:tblPr firstRow="1" firstCol="1" bandRow="1"/>
              <a:tblGrid>
                <a:gridCol w="2635734">
                  <a:extLst>
                    <a:ext uri="{9D8B030D-6E8A-4147-A177-3AD203B41FA5}">
                      <a16:colId xmlns:a16="http://schemas.microsoft.com/office/drawing/2014/main" val="1431973404"/>
                    </a:ext>
                  </a:extLst>
                </a:gridCol>
                <a:gridCol w="4672438">
                  <a:extLst>
                    <a:ext uri="{9D8B030D-6E8A-4147-A177-3AD203B41FA5}">
                      <a16:colId xmlns:a16="http://schemas.microsoft.com/office/drawing/2014/main" val="1283494163"/>
                    </a:ext>
                  </a:extLst>
                </a:gridCol>
              </a:tblGrid>
              <a:tr h="334127">
                <a:tc>
                  <a:txBody>
                    <a:bodyPr/>
                    <a:lstStyle/>
                    <a:p>
                      <a:pPr marL="0" marR="0">
                        <a:lnSpc>
                          <a:spcPct val="107000"/>
                        </a:lnSpc>
                        <a:spcBef>
                          <a:spcPts val="600"/>
                        </a:spcBef>
                        <a:spcAft>
                          <a:spcPts val="600"/>
                        </a:spcAft>
                      </a:pPr>
                      <a:r>
                        <a:rPr lang="en-US" sz="1200" b="1"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Topic </a:t>
                      </a:r>
                      <a:endPar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nSpc>
                          <a:spcPct val="107000"/>
                        </a:lnSpc>
                        <a:spcBef>
                          <a:spcPts val="1200"/>
                        </a:spcBef>
                        <a:spcAft>
                          <a:spcPts val="60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Link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2611832934"/>
                  </a:ext>
                </a:extLst>
              </a:tr>
              <a:tr h="683778">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Medicaid Consumer Medicaid Helpline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1-800-541-2831</a:t>
                      </a:r>
                      <a:r>
                        <a:rPr lang="en-US" sz="1200" b="1"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  See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Medicaid Program Important Phone Numbers - New York State Department of Health (ny.gov)</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2716589"/>
                  </a:ext>
                </a:extLst>
              </a:tr>
              <a:tr h="683778">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Local Departments of Social Services (by county) Contact Information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Local Departments of Social Services - New York State Department of Health (ny.gov)</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578312"/>
                  </a:ext>
                </a:extLst>
              </a:tr>
              <a:tr h="334127">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Medicaid FAQs &amp; Fact Sheets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Medicaid (ny.gov)</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4399419"/>
                  </a:ext>
                </a:extLst>
              </a:tr>
              <a:tr h="1033426">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Information on Medicaid Managed Long Term Care (MLTC)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200" b="1"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See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Managed Long Term Care (MLTC) (ny.gov)</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Web page includes links to Member Handbooks and Provider Directories for Medicaid MLTC health plans.  Bright HealthCare D-SNP members may also be enrolled in a Medicaid MLTC plan.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03242"/>
                  </a:ext>
                </a:extLst>
              </a:tr>
              <a:tr h="334127">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Provider &amp; Health Plan Search Tool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NYS Provider &amp; Health Plan Look-Up Tool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604324"/>
                  </a:ext>
                </a:extLst>
              </a:tr>
            </a:tbl>
          </a:graphicData>
        </a:graphic>
      </p:graphicFrame>
    </p:spTree>
    <p:extLst>
      <p:ext uri="{BB962C8B-B14F-4D97-AF65-F5344CB8AC3E}">
        <p14:creationId xmlns:p14="http://schemas.microsoft.com/office/powerpoint/2010/main" val="280858666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44C6CA-1356-4F5B-A18D-F8ACC9B74A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F7F7F"/>
                </a:solidFill>
                <a:effectLst/>
                <a:uLnTx/>
                <a:uFillTx/>
                <a:latin typeface="Lato" panose="020F0502020204030203" pitchFamily="34" charset="77"/>
                <a:ea typeface="+mn-ea"/>
                <a:cs typeface="+mn-cs"/>
              </a:rPr>
              <a:t>Privileged &amp; Confidential  |  © 2021</a:t>
            </a:r>
          </a:p>
        </p:txBody>
      </p:sp>
      <p:sp>
        <p:nvSpPr>
          <p:cNvPr id="3" name="Slide Number Placeholder 2">
            <a:extLst>
              <a:ext uri="{FF2B5EF4-FFF2-40B4-BE49-F238E27FC236}">
                <a16:creationId xmlns:a16="http://schemas.microsoft.com/office/drawing/2014/main" id="{2DB03A6C-4812-4DD6-A822-BF76736F58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A4DD5-1C1C-194E-8C6B-C21CF6B868B9}" type="slidenum">
              <a:rPr kumimoji="0" lang="en-US" sz="1100" b="0" i="0" u="none" strike="noStrike" kern="1200" cap="none" spc="0" normalizeH="0" baseline="0" noProof="0" smtClean="0">
                <a:ln>
                  <a:noFill/>
                </a:ln>
                <a:solidFill>
                  <a:srgbClr val="2C3E92"/>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dirty="0">
              <a:ln>
                <a:noFill/>
              </a:ln>
              <a:solidFill>
                <a:srgbClr val="2C3E92"/>
              </a:solidFill>
              <a:effectLst/>
              <a:uLnTx/>
              <a:uFillTx/>
              <a:latin typeface="Lato" panose="020F0502020204030203" pitchFamily="34" charset="77"/>
              <a:ea typeface="+mn-ea"/>
              <a:cs typeface="+mn-cs"/>
            </a:endParaRPr>
          </a:p>
        </p:txBody>
      </p:sp>
      <p:sp>
        <p:nvSpPr>
          <p:cNvPr id="4" name="Title 3">
            <a:extLst>
              <a:ext uri="{FF2B5EF4-FFF2-40B4-BE49-F238E27FC236}">
                <a16:creationId xmlns:a16="http://schemas.microsoft.com/office/drawing/2014/main" id="{185BDF86-E97C-4443-B48C-E7EB6F102834}"/>
              </a:ext>
            </a:extLst>
          </p:cNvPr>
          <p:cNvSpPr>
            <a:spLocks noGrp="1"/>
          </p:cNvSpPr>
          <p:nvPr>
            <p:ph type="title"/>
          </p:nvPr>
        </p:nvSpPr>
        <p:spPr/>
        <p:txBody>
          <a:bodyPr/>
          <a:lstStyle/>
          <a:p>
            <a:r>
              <a:rPr lang="en-US" dirty="0"/>
              <a:t>California Medi-Cal Resources</a:t>
            </a:r>
          </a:p>
        </p:txBody>
      </p:sp>
      <p:graphicFrame>
        <p:nvGraphicFramePr>
          <p:cNvPr id="7" name="Table 6">
            <a:extLst>
              <a:ext uri="{FF2B5EF4-FFF2-40B4-BE49-F238E27FC236}">
                <a16:creationId xmlns:a16="http://schemas.microsoft.com/office/drawing/2014/main" id="{2F4B8A48-A7B8-4A8A-952F-694A91233268}"/>
              </a:ext>
            </a:extLst>
          </p:cNvPr>
          <p:cNvGraphicFramePr>
            <a:graphicFrameLocks noGrp="1"/>
          </p:cNvGraphicFramePr>
          <p:nvPr/>
        </p:nvGraphicFramePr>
        <p:xfrm>
          <a:off x="3746818" y="1808714"/>
          <a:ext cx="7308172" cy="2953766"/>
        </p:xfrm>
        <a:graphic>
          <a:graphicData uri="http://schemas.openxmlformats.org/drawingml/2006/table">
            <a:tbl>
              <a:tblPr firstRow="1" firstCol="1" bandRow="1"/>
              <a:tblGrid>
                <a:gridCol w="2635734">
                  <a:extLst>
                    <a:ext uri="{9D8B030D-6E8A-4147-A177-3AD203B41FA5}">
                      <a16:colId xmlns:a16="http://schemas.microsoft.com/office/drawing/2014/main" val="1431973404"/>
                    </a:ext>
                  </a:extLst>
                </a:gridCol>
                <a:gridCol w="4672438">
                  <a:extLst>
                    <a:ext uri="{9D8B030D-6E8A-4147-A177-3AD203B41FA5}">
                      <a16:colId xmlns:a16="http://schemas.microsoft.com/office/drawing/2014/main" val="1283494163"/>
                    </a:ext>
                  </a:extLst>
                </a:gridCol>
              </a:tblGrid>
              <a:tr h="334127">
                <a:tc>
                  <a:txBody>
                    <a:bodyPr/>
                    <a:lstStyle/>
                    <a:p>
                      <a:pPr marL="0" marR="0">
                        <a:lnSpc>
                          <a:spcPct val="107000"/>
                        </a:lnSpc>
                        <a:spcBef>
                          <a:spcPts val="600"/>
                        </a:spcBef>
                        <a:spcAft>
                          <a:spcPts val="600"/>
                        </a:spcAft>
                      </a:pPr>
                      <a:r>
                        <a:rPr lang="en-US" sz="1200" b="1"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Topic </a:t>
                      </a:r>
                      <a:endPar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marL="0" marR="0">
                        <a:lnSpc>
                          <a:spcPct val="107000"/>
                        </a:lnSpc>
                        <a:spcBef>
                          <a:spcPts val="1200"/>
                        </a:spcBef>
                        <a:spcAft>
                          <a:spcPts val="60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Link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2611832934"/>
                  </a:ext>
                </a:extLst>
              </a:tr>
              <a:tr h="683778">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Medicaid Consumer Medicaid Helpline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lang="en-US" sz="1200" b="0" i="0" kern="1200" dirty="0">
                          <a:solidFill>
                            <a:schemeClr val="tx1"/>
                          </a:solidFill>
                          <a:effectLst/>
                          <a:latin typeface="+mn-lt"/>
                          <a:ea typeface="+mn-ea"/>
                          <a:cs typeface="+mn-cs"/>
                        </a:rPr>
                        <a:t>​1-800-541-5555  See: </a:t>
                      </a:r>
                      <a:r>
                        <a:rPr lang="en-US" sz="1200" b="0" dirty="0">
                          <a:effectLst/>
                          <a:latin typeface="Calibri" panose="020F0502020204030204" pitchFamily="34" charset="0"/>
                          <a:ea typeface="Calibri" panose="020F0502020204030204" pitchFamily="34" charset="0"/>
                          <a:cs typeface="Times New Roman" panose="02020603050405020304" pitchFamily="18" charset="0"/>
                          <a:hlinkClick r:id="rId2" action="ppaction://hlinkfile"/>
                        </a:rPr>
                        <a:t>Medi-Cal Member and Provider Hotline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2716589"/>
                  </a:ext>
                </a:extLst>
              </a:tr>
              <a:tr h="683778">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Local Departments of Social Services (by county) Contact Information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3"/>
                        </a:rPr>
                        <a:t>California Department of Public Health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578312"/>
                  </a:ext>
                </a:extLst>
              </a:tr>
              <a:tr h="530262">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Information on Medicaid Managed Long Term Care (MLTC)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hlinkClick r:id="rId4"/>
                        </a:rPr>
                        <a:t>https://www.medi-cal.ca.gov/</a:t>
                      </a:r>
                      <a:endPar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endPar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03242"/>
                  </a:ext>
                </a:extLst>
              </a:tr>
              <a:tr h="334127">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Provider &amp; Health Plan Search Tool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4"/>
                        </a:rPr>
                        <a:t>CA Provider &amp; Health Plan Search Tool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604324"/>
                  </a:ext>
                </a:extLst>
              </a:tr>
              <a:tr h="334127">
                <a:tc>
                  <a:txBody>
                    <a:bodyPr/>
                    <a:lstStyle/>
                    <a:p>
                      <a:pPr marL="0" marR="0">
                        <a:lnSpc>
                          <a:spcPct val="107000"/>
                        </a:lnSpc>
                        <a:spcBef>
                          <a:spcPts val="600"/>
                        </a:spcBef>
                        <a:spcAft>
                          <a:spcPts val="600"/>
                        </a:spcAft>
                      </a:pPr>
                      <a:r>
                        <a:rPr lang="en-US" sz="1200" dirty="0">
                          <a:solidFill>
                            <a:srgbClr val="393736"/>
                          </a:solidFill>
                          <a:effectLst/>
                          <a:latin typeface="Calibri" panose="020F0502020204030204" pitchFamily="34" charset="0"/>
                          <a:ea typeface="Calibri" panose="020F0502020204030204" pitchFamily="34" charset="0"/>
                          <a:cs typeface="Times New Roman" panose="02020603050405020304" pitchFamily="18" charset="0"/>
                        </a:rPr>
                        <a:t>In home support services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Search the county website to find the nearest in-home support services. You can apply online or call to learn more.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4040977"/>
                  </a:ext>
                </a:extLst>
              </a:tr>
            </a:tbl>
          </a:graphicData>
        </a:graphic>
      </p:graphicFrame>
      <p:sp>
        <p:nvSpPr>
          <p:cNvPr id="10" name="Content Placeholder 9">
            <a:extLst>
              <a:ext uri="{FF2B5EF4-FFF2-40B4-BE49-F238E27FC236}">
                <a16:creationId xmlns:a16="http://schemas.microsoft.com/office/drawing/2014/main" id="{48597500-EC58-44F6-8FC5-B774889B28FC}"/>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9517220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536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097A09-98F7-2741-81C4-DC74DA1C5875}"/>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C523025F-56CC-4D40-8DC0-CDEBAE7C9C7F}"/>
              </a:ext>
            </a:extLst>
          </p:cNvPr>
          <p:cNvSpPr>
            <a:spLocks noGrp="1"/>
          </p:cNvSpPr>
          <p:nvPr>
            <p:ph type="sldNum" sz="quarter" idx="12"/>
          </p:nvPr>
        </p:nvSpPr>
        <p:spPr/>
        <p:txBody>
          <a:bodyPr/>
          <a:lstStyle/>
          <a:p>
            <a:fld id="{ED1A4DD5-1C1C-194E-8C6B-C21CF6B868B9}" type="slidenum">
              <a:rPr lang="en-US" smtClean="0"/>
              <a:pPr/>
              <a:t>6</a:t>
            </a:fld>
            <a:endParaRPr lang="en-US" dirty="0"/>
          </a:p>
        </p:txBody>
      </p:sp>
      <p:sp>
        <p:nvSpPr>
          <p:cNvPr id="4" name="Title 3">
            <a:extLst>
              <a:ext uri="{FF2B5EF4-FFF2-40B4-BE49-F238E27FC236}">
                <a16:creationId xmlns:a16="http://schemas.microsoft.com/office/drawing/2014/main" id="{D23CC48C-33D6-D54E-91CA-E38BF66A4633}"/>
              </a:ext>
            </a:extLst>
          </p:cNvPr>
          <p:cNvSpPr>
            <a:spLocks noGrp="1"/>
          </p:cNvSpPr>
          <p:nvPr>
            <p:ph type="title"/>
          </p:nvPr>
        </p:nvSpPr>
        <p:spPr>
          <a:xfrm>
            <a:off x="571500" y="342901"/>
            <a:ext cx="9779863" cy="457464"/>
          </a:xfrm>
        </p:spPr>
        <p:txBody>
          <a:bodyPr/>
          <a:lstStyle/>
          <a:p>
            <a:r>
              <a:rPr lang="en-US" dirty="0"/>
              <a:t>Bright HealthCare CY 2022 SNPs</a:t>
            </a:r>
          </a:p>
        </p:txBody>
      </p:sp>
      <p:sp>
        <p:nvSpPr>
          <p:cNvPr id="5" name="Content Placeholder 4">
            <a:extLst>
              <a:ext uri="{FF2B5EF4-FFF2-40B4-BE49-F238E27FC236}">
                <a16:creationId xmlns:a16="http://schemas.microsoft.com/office/drawing/2014/main" id="{9E693E77-57A3-9C47-AA5F-EC9B9022DF23}"/>
              </a:ext>
            </a:extLst>
          </p:cNvPr>
          <p:cNvSpPr>
            <a:spLocks noGrp="1"/>
          </p:cNvSpPr>
          <p:nvPr>
            <p:ph idx="1"/>
          </p:nvPr>
        </p:nvSpPr>
        <p:spPr>
          <a:xfrm>
            <a:off x="571500" y="1076968"/>
            <a:ext cx="10862939" cy="4729161"/>
          </a:xfrm>
        </p:spPr>
        <p:txBody>
          <a:bodyPr/>
          <a:lstStyle/>
          <a:p>
            <a:pPr>
              <a:spcAft>
                <a:spcPts val="600"/>
              </a:spcAft>
            </a:pPr>
            <a:r>
              <a:rPr lang="en-US" dirty="0"/>
              <a:t>In 2022, Bright HealthCare is offering:</a:t>
            </a:r>
            <a:r>
              <a:rPr lang="en-US" dirty="0">
                <a:solidFill>
                  <a:schemeClr val="tx1"/>
                </a:solidFill>
              </a:rPr>
              <a:t>*</a:t>
            </a:r>
          </a:p>
          <a:p>
            <a:pPr lvl="1">
              <a:spcAft>
                <a:spcPts val="600"/>
              </a:spcAft>
            </a:pPr>
            <a:r>
              <a:rPr lang="en-US" sz="2000" dirty="0"/>
              <a:t>Dual Eligible SNPs (D-SNPs) in CA, CO, and NY</a:t>
            </a:r>
          </a:p>
          <a:p>
            <a:pPr lvl="1">
              <a:spcAft>
                <a:spcPts val="600"/>
              </a:spcAft>
            </a:pPr>
            <a:r>
              <a:rPr lang="en-US" sz="2000" dirty="0"/>
              <a:t>Chronic Condition SNPs (C-SNPs) (two types)</a:t>
            </a:r>
          </a:p>
          <a:p>
            <a:pPr lvl="2"/>
            <a:r>
              <a:rPr lang="en-US" sz="1800" dirty="0"/>
              <a:t>Diabetes, Congestive Heart Failure &amp; Cardiovascular Disease C-SNPs: AZ, CA, CO, FL &amp; NY</a:t>
            </a:r>
          </a:p>
          <a:p>
            <a:pPr lvl="2"/>
            <a:r>
              <a:rPr lang="en-US" sz="1800" dirty="0"/>
              <a:t>Chronic &amp; Disabling Mental Health Conditions (Chronic MH) C-SNP: AZ &amp; CA only</a:t>
            </a:r>
          </a:p>
          <a:p>
            <a:pPr lvl="2"/>
            <a:r>
              <a:rPr lang="en-US" sz="1800" dirty="0"/>
              <a:t>Dementia C-SNP: CA only</a:t>
            </a:r>
          </a:p>
          <a:p>
            <a:pPr lvl="2"/>
            <a:endParaRPr lang="en-US" sz="1800" dirty="0"/>
          </a:p>
          <a:p>
            <a:pPr marL="914400" lvl="2" indent="0">
              <a:buNone/>
            </a:pPr>
            <a:endParaRPr lang="en-US" sz="1800" dirty="0"/>
          </a:p>
          <a:p>
            <a:pPr marL="914400" lvl="2" indent="0">
              <a:buNone/>
            </a:pPr>
            <a:endParaRPr lang="en-US" dirty="0"/>
          </a:p>
          <a:p>
            <a:pPr marL="914400" lvl="2" indent="0">
              <a:buNone/>
            </a:pPr>
            <a:endParaRPr lang="en-US" dirty="0"/>
          </a:p>
        </p:txBody>
      </p:sp>
      <p:graphicFrame>
        <p:nvGraphicFramePr>
          <p:cNvPr id="8" name="Table 8">
            <a:extLst>
              <a:ext uri="{FF2B5EF4-FFF2-40B4-BE49-F238E27FC236}">
                <a16:creationId xmlns:a16="http://schemas.microsoft.com/office/drawing/2014/main" id="{5E8C5552-A1E6-47F3-86A5-9CC4D378DC01}"/>
              </a:ext>
            </a:extLst>
          </p:cNvPr>
          <p:cNvGraphicFramePr>
            <a:graphicFrameLocks noGrp="1"/>
          </p:cNvGraphicFramePr>
          <p:nvPr>
            <p:extLst>
              <p:ext uri="{D42A27DB-BD31-4B8C-83A1-F6EECF244321}">
                <p14:modId xmlns:p14="http://schemas.microsoft.com/office/powerpoint/2010/main" val="1087481775"/>
              </p:ext>
            </p:extLst>
          </p:nvPr>
        </p:nvGraphicFramePr>
        <p:xfrm>
          <a:off x="617552" y="3368634"/>
          <a:ext cx="11129950" cy="2468880"/>
        </p:xfrm>
        <a:graphic>
          <a:graphicData uri="http://schemas.openxmlformats.org/drawingml/2006/table">
            <a:tbl>
              <a:tblPr firstRow="1" bandRow="1">
                <a:tableStyleId>{073A0DAA-6AF3-43AB-8588-CEC1D06C72B9}</a:tableStyleId>
              </a:tblPr>
              <a:tblGrid>
                <a:gridCol w="1933962">
                  <a:extLst>
                    <a:ext uri="{9D8B030D-6E8A-4147-A177-3AD203B41FA5}">
                      <a16:colId xmlns:a16="http://schemas.microsoft.com/office/drawing/2014/main" val="1465782698"/>
                    </a:ext>
                  </a:extLst>
                </a:gridCol>
                <a:gridCol w="2298997">
                  <a:extLst>
                    <a:ext uri="{9D8B030D-6E8A-4147-A177-3AD203B41FA5}">
                      <a16:colId xmlns:a16="http://schemas.microsoft.com/office/drawing/2014/main" val="2287780290"/>
                    </a:ext>
                  </a:extLst>
                </a:gridCol>
                <a:gridCol w="2298997">
                  <a:extLst>
                    <a:ext uri="{9D8B030D-6E8A-4147-A177-3AD203B41FA5}">
                      <a16:colId xmlns:a16="http://schemas.microsoft.com/office/drawing/2014/main" val="1758545387"/>
                    </a:ext>
                  </a:extLst>
                </a:gridCol>
                <a:gridCol w="2298997">
                  <a:extLst>
                    <a:ext uri="{9D8B030D-6E8A-4147-A177-3AD203B41FA5}">
                      <a16:colId xmlns:a16="http://schemas.microsoft.com/office/drawing/2014/main" val="3775390263"/>
                    </a:ext>
                  </a:extLst>
                </a:gridCol>
                <a:gridCol w="2298997">
                  <a:extLst>
                    <a:ext uri="{9D8B030D-6E8A-4147-A177-3AD203B41FA5}">
                      <a16:colId xmlns:a16="http://schemas.microsoft.com/office/drawing/2014/main" val="3272322886"/>
                    </a:ext>
                  </a:extLst>
                </a:gridCol>
              </a:tblGrid>
              <a:tr h="568469">
                <a:tc>
                  <a:txBody>
                    <a:bodyPr/>
                    <a:lstStyle/>
                    <a:p>
                      <a:pPr algn="ctr"/>
                      <a:r>
                        <a:rPr lang="en-US" dirty="0"/>
                        <a:t>State</a:t>
                      </a:r>
                    </a:p>
                  </a:txBody>
                  <a:tcPr/>
                </a:tc>
                <a:tc>
                  <a:txBody>
                    <a:bodyPr/>
                    <a:lstStyle/>
                    <a:p>
                      <a:pPr algn="ctr"/>
                      <a:r>
                        <a:rPr lang="en-US" dirty="0"/>
                        <a:t>D-SNP</a:t>
                      </a:r>
                    </a:p>
                  </a:txBody>
                  <a:tcPr anchor="ctr"/>
                </a:tc>
                <a:tc>
                  <a:txBody>
                    <a:bodyPr/>
                    <a:lstStyle/>
                    <a:p>
                      <a:pPr algn="ctr"/>
                      <a:r>
                        <a:rPr lang="en-US" dirty="0"/>
                        <a:t>DM/CHF/CVD C-SNP</a:t>
                      </a:r>
                    </a:p>
                  </a:txBody>
                  <a:tcPr anchor="ctr"/>
                </a:tc>
                <a:tc>
                  <a:txBody>
                    <a:bodyPr/>
                    <a:lstStyle/>
                    <a:p>
                      <a:pPr algn="ctr"/>
                      <a:r>
                        <a:rPr lang="en-US" dirty="0"/>
                        <a:t>Chronic MH C-SNP</a:t>
                      </a:r>
                    </a:p>
                  </a:txBody>
                  <a:tcPr anchor="ctr"/>
                </a:tc>
                <a:tc>
                  <a:txBody>
                    <a:bodyPr/>
                    <a:lstStyle/>
                    <a:p>
                      <a:pPr algn="ctr"/>
                      <a:r>
                        <a:rPr lang="en-US" dirty="0"/>
                        <a:t>Dementia C-SNP</a:t>
                      </a:r>
                    </a:p>
                  </a:txBody>
                  <a:tcPr anchor="ctr"/>
                </a:tc>
                <a:extLst>
                  <a:ext uri="{0D108BD9-81ED-4DB2-BD59-A6C34878D82A}">
                    <a16:rowId xmlns:a16="http://schemas.microsoft.com/office/drawing/2014/main" val="973657847"/>
                  </a:ext>
                </a:extLst>
              </a:tr>
              <a:tr h="329351">
                <a:tc>
                  <a:txBody>
                    <a:bodyPr/>
                    <a:lstStyle/>
                    <a:p>
                      <a:r>
                        <a:rPr lang="en-US" dirty="0"/>
                        <a:t>Arizona**</a:t>
                      </a:r>
                    </a:p>
                  </a:txBody>
                  <a:tcPr/>
                </a:tc>
                <a:tc>
                  <a:txBody>
                    <a:bodyPr/>
                    <a:lstStyle/>
                    <a:p>
                      <a:pPr algn="ctr"/>
                      <a:endParaRPr lang="en-US" dirty="0"/>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extLst>
                  <a:ext uri="{0D108BD9-81ED-4DB2-BD59-A6C34878D82A}">
                    <a16:rowId xmlns:a16="http://schemas.microsoft.com/office/drawing/2014/main" val="2633540592"/>
                  </a:ext>
                </a:extLst>
              </a:tr>
              <a:tr h="329351">
                <a:tc>
                  <a:txBody>
                    <a:bodyPr/>
                    <a:lstStyle/>
                    <a:p>
                      <a:r>
                        <a:rPr lang="en-US" dirty="0"/>
                        <a:t>California</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extLst>
                  <a:ext uri="{0D108BD9-81ED-4DB2-BD59-A6C34878D82A}">
                    <a16:rowId xmlns:a16="http://schemas.microsoft.com/office/drawing/2014/main" val="585177453"/>
                  </a:ext>
                </a:extLst>
              </a:tr>
              <a:tr h="329351">
                <a:tc>
                  <a:txBody>
                    <a:bodyPr/>
                    <a:lstStyle/>
                    <a:p>
                      <a:r>
                        <a:rPr lang="en-US" dirty="0"/>
                        <a:t>Colorado**</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12128088"/>
                  </a:ext>
                </a:extLst>
              </a:tr>
              <a:tr h="329351">
                <a:tc>
                  <a:txBody>
                    <a:bodyPr/>
                    <a:lstStyle/>
                    <a:p>
                      <a:r>
                        <a:rPr lang="en-US" dirty="0"/>
                        <a:t>Florida**</a:t>
                      </a:r>
                    </a:p>
                  </a:txBody>
                  <a:tcPr/>
                </a:tc>
                <a:tc>
                  <a:txBody>
                    <a:bodyPr/>
                    <a:lstStyle/>
                    <a:p>
                      <a:pPr algn="ctr"/>
                      <a:endParaRPr lang="en-US" dirty="0"/>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2139202358"/>
                  </a:ext>
                </a:extLst>
              </a:tr>
              <a:tr h="329351">
                <a:tc>
                  <a:txBody>
                    <a:bodyPr/>
                    <a:lstStyle/>
                    <a:p>
                      <a:r>
                        <a:rPr lang="en-US" dirty="0"/>
                        <a:t>New York</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2103454844"/>
                  </a:ext>
                </a:extLst>
              </a:tr>
            </a:tbl>
          </a:graphicData>
        </a:graphic>
      </p:graphicFrame>
      <p:sp>
        <p:nvSpPr>
          <p:cNvPr id="6" name="TextBox 5">
            <a:extLst>
              <a:ext uri="{FF2B5EF4-FFF2-40B4-BE49-F238E27FC236}">
                <a16:creationId xmlns:a16="http://schemas.microsoft.com/office/drawing/2014/main" id="{CA3F98E6-27E9-4924-9BC5-93AFA6EF331D}"/>
              </a:ext>
            </a:extLst>
          </p:cNvPr>
          <p:cNvSpPr txBox="1"/>
          <p:nvPr/>
        </p:nvSpPr>
        <p:spPr>
          <a:xfrm>
            <a:off x="571500" y="5806129"/>
            <a:ext cx="6557269" cy="523220"/>
          </a:xfrm>
          <a:prstGeom prst="rect">
            <a:avLst/>
          </a:prstGeom>
          <a:noFill/>
        </p:spPr>
        <p:txBody>
          <a:bodyPr wrap="square" rtlCol="0">
            <a:spAutoFit/>
          </a:bodyPr>
          <a:lstStyle/>
          <a:p>
            <a:r>
              <a:rPr lang="en-US" sz="1400" dirty="0"/>
              <a:t>*See Appendix for H-contract – PBP numbers and Plan names</a:t>
            </a:r>
          </a:p>
          <a:p>
            <a:r>
              <a:rPr lang="en-US" sz="1400" dirty="0"/>
              <a:t>**All SNPs new for CY 2022</a:t>
            </a:r>
          </a:p>
        </p:txBody>
      </p:sp>
    </p:spTree>
    <p:extLst>
      <p:ext uri="{BB962C8B-B14F-4D97-AF65-F5344CB8AC3E}">
        <p14:creationId xmlns:p14="http://schemas.microsoft.com/office/powerpoint/2010/main" val="425366280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097A09-98F7-2741-81C4-DC74DA1C5875}"/>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C523025F-56CC-4D40-8DC0-CDEBAE7C9C7F}"/>
              </a:ext>
            </a:extLst>
          </p:cNvPr>
          <p:cNvSpPr>
            <a:spLocks noGrp="1"/>
          </p:cNvSpPr>
          <p:nvPr>
            <p:ph type="sldNum" sz="quarter" idx="12"/>
          </p:nvPr>
        </p:nvSpPr>
        <p:spPr/>
        <p:txBody>
          <a:bodyPr/>
          <a:lstStyle/>
          <a:p>
            <a:fld id="{ED1A4DD5-1C1C-194E-8C6B-C21CF6B868B9}" type="slidenum">
              <a:rPr lang="en-US" smtClean="0"/>
              <a:pPr/>
              <a:t>7</a:t>
            </a:fld>
            <a:endParaRPr lang="en-US" dirty="0"/>
          </a:p>
        </p:txBody>
      </p:sp>
      <p:sp>
        <p:nvSpPr>
          <p:cNvPr id="4" name="Title 3">
            <a:extLst>
              <a:ext uri="{FF2B5EF4-FFF2-40B4-BE49-F238E27FC236}">
                <a16:creationId xmlns:a16="http://schemas.microsoft.com/office/drawing/2014/main" id="{D23CC48C-33D6-D54E-91CA-E38BF66A4633}"/>
              </a:ext>
            </a:extLst>
          </p:cNvPr>
          <p:cNvSpPr>
            <a:spLocks noGrp="1"/>
          </p:cNvSpPr>
          <p:nvPr>
            <p:ph type="title"/>
          </p:nvPr>
        </p:nvSpPr>
        <p:spPr/>
        <p:txBody>
          <a:bodyPr/>
          <a:lstStyle/>
          <a:p>
            <a:r>
              <a:rPr lang="en-US" dirty="0"/>
              <a:t>What is a D-SNP?</a:t>
            </a:r>
          </a:p>
        </p:txBody>
      </p:sp>
      <p:sp>
        <p:nvSpPr>
          <p:cNvPr id="5" name="Content Placeholder 4">
            <a:extLst>
              <a:ext uri="{FF2B5EF4-FFF2-40B4-BE49-F238E27FC236}">
                <a16:creationId xmlns:a16="http://schemas.microsoft.com/office/drawing/2014/main" id="{9E693E77-57A3-9C47-AA5F-EC9B9022DF23}"/>
              </a:ext>
            </a:extLst>
          </p:cNvPr>
          <p:cNvSpPr>
            <a:spLocks noGrp="1"/>
          </p:cNvSpPr>
          <p:nvPr>
            <p:ph idx="1"/>
          </p:nvPr>
        </p:nvSpPr>
        <p:spPr>
          <a:xfrm>
            <a:off x="571500" y="1163716"/>
            <a:ext cx="11010900" cy="4729161"/>
          </a:xfrm>
        </p:spPr>
        <p:txBody>
          <a:bodyPr/>
          <a:lstStyle/>
          <a:p>
            <a:pPr lvl="0">
              <a:spcBef>
                <a:spcPts val="600"/>
              </a:spcBef>
              <a:spcAft>
                <a:spcPts val="600"/>
              </a:spcAft>
            </a:pPr>
            <a:r>
              <a:rPr lang="en-US" dirty="0"/>
              <a:t>A Medicare Advantage (MA) plan available to individuals eligible for both Medicare </a:t>
            </a:r>
            <a:r>
              <a:rPr lang="en-US" b="1" u="sng" dirty="0"/>
              <a:t>and</a:t>
            </a:r>
            <a:r>
              <a:rPr lang="en-US" dirty="0"/>
              <a:t> Medicaid</a:t>
            </a:r>
          </a:p>
          <a:p>
            <a:pPr lvl="0">
              <a:spcBef>
                <a:spcPts val="600"/>
              </a:spcBef>
              <a:spcAft>
                <a:spcPts val="600"/>
              </a:spcAft>
            </a:pPr>
            <a:r>
              <a:rPr lang="en-US" dirty="0"/>
              <a:t>Enrollees must:</a:t>
            </a:r>
          </a:p>
          <a:p>
            <a:pPr marL="0" lvl="0" indent="0">
              <a:spcBef>
                <a:spcPts val="600"/>
              </a:spcBef>
              <a:spcAft>
                <a:spcPts val="600"/>
              </a:spcAft>
              <a:buNone/>
            </a:pPr>
            <a:endParaRPr lang="en-US" dirty="0"/>
          </a:p>
          <a:p>
            <a:pPr lvl="0">
              <a:spcBef>
                <a:spcPts val="600"/>
              </a:spcBef>
              <a:spcAft>
                <a:spcPts val="600"/>
              </a:spcAft>
            </a:pPr>
            <a:endParaRPr lang="en-US" dirty="0"/>
          </a:p>
          <a:p>
            <a:pPr lvl="0">
              <a:spcBef>
                <a:spcPts val="600"/>
              </a:spcBef>
              <a:spcAft>
                <a:spcPts val="600"/>
              </a:spcAft>
            </a:pPr>
            <a:endParaRPr lang="en-US" dirty="0"/>
          </a:p>
          <a:p>
            <a:pPr marL="0" lvl="0" indent="0">
              <a:spcBef>
                <a:spcPts val="600"/>
              </a:spcBef>
              <a:spcAft>
                <a:spcPts val="600"/>
              </a:spcAft>
              <a:buNone/>
            </a:pPr>
            <a:r>
              <a:rPr lang="en-US" dirty="0"/>
              <a:t> </a:t>
            </a:r>
          </a:p>
          <a:p>
            <a:r>
              <a:rPr lang="en-US" dirty="0">
                <a:latin typeface="Franklin Gothic Book"/>
                <a:cs typeface="Arial"/>
              </a:rPr>
              <a:t>Medicare coverage is primary; Medicaid coverage supplements Medicare coverage</a:t>
            </a:r>
          </a:p>
          <a:p>
            <a:pPr>
              <a:spcAft>
                <a:spcPts val="600"/>
              </a:spcAft>
            </a:pPr>
            <a:r>
              <a:rPr lang="en-US" dirty="0">
                <a:latin typeface="Franklin Gothic Book"/>
                <a:cs typeface="Arial"/>
              </a:rPr>
              <a:t>Some D-SNPs are “integrated,” meaning they administer Medicare </a:t>
            </a:r>
            <a:r>
              <a:rPr lang="en-US" i="1" dirty="0">
                <a:latin typeface="Franklin Gothic Book"/>
                <a:cs typeface="Arial"/>
              </a:rPr>
              <a:t>and</a:t>
            </a:r>
            <a:r>
              <a:rPr lang="en-US" dirty="0">
                <a:latin typeface="Franklin Gothic Book"/>
                <a:cs typeface="Arial"/>
              </a:rPr>
              <a:t> Medicaid benefits</a:t>
            </a:r>
          </a:p>
          <a:p>
            <a:pPr lvl="1"/>
            <a:r>
              <a:rPr lang="en-US" sz="1800" b="1" u="sng" dirty="0">
                <a:latin typeface="Franklin Gothic Book"/>
                <a:cs typeface="Arial"/>
              </a:rPr>
              <a:t>Note</a:t>
            </a:r>
            <a:r>
              <a:rPr lang="en-US" sz="1800" b="1" dirty="0">
                <a:latin typeface="Franklin Gothic Book"/>
                <a:cs typeface="Arial"/>
              </a:rPr>
              <a:t>:</a:t>
            </a:r>
            <a:r>
              <a:rPr lang="en-US" sz="1800" dirty="0">
                <a:latin typeface="Franklin Gothic Book"/>
                <a:cs typeface="Arial"/>
              </a:rPr>
              <a:t> All D-SNPs must assist members with accessing both Medicare and Medicaid benefits, even if the D-SNP does not administer the Medicaid benefit</a:t>
            </a:r>
            <a:endParaRPr lang="en-US" sz="1800" dirty="0"/>
          </a:p>
          <a:p>
            <a:pPr lvl="0">
              <a:spcBef>
                <a:spcPts val="600"/>
              </a:spcBef>
              <a:spcAft>
                <a:spcPts val="600"/>
              </a:spcAft>
            </a:pPr>
            <a:endParaRPr lang="en-US" dirty="0"/>
          </a:p>
          <a:p>
            <a:pPr marL="0" lvl="0" indent="0">
              <a:spcBef>
                <a:spcPts val="600"/>
              </a:spcBef>
              <a:spcAft>
                <a:spcPts val="600"/>
              </a:spcAft>
              <a:buNone/>
            </a:pPr>
            <a:endParaRPr lang="en-US" dirty="0">
              <a:ln>
                <a:solidFill>
                  <a:schemeClr val="bg1">
                    <a:lumMod val="85000"/>
                  </a:schemeClr>
                </a:solidFill>
              </a:ln>
            </a:endParaRPr>
          </a:p>
        </p:txBody>
      </p:sp>
      <p:grpSp>
        <p:nvGrpSpPr>
          <p:cNvPr id="7" name="Group 6">
            <a:extLst>
              <a:ext uri="{FF2B5EF4-FFF2-40B4-BE49-F238E27FC236}">
                <a16:creationId xmlns:a16="http://schemas.microsoft.com/office/drawing/2014/main" id="{FAA38ED9-4312-4508-8F2B-1E57F1A95A97}"/>
              </a:ext>
            </a:extLst>
          </p:cNvPr>
          <p:cNvGrpSpPr/>
          <p:nvPr/>
        </p:nvGrpSpPr>
        <p:grpSpPr>
          <a:xfrm>
            <a:off x="678067" y="2577551"/>
            <a:ext cx="10472287" cy="1287004"/>
            <a:chOff x="513058" y="2376374"/>
            <a:chExt cx="11078632" cy="1324823"/>
          </a:xfrm>
        </p:grpSpPr>
        <p:sp>
          <p:nvSpPr>
            <p:cNvPr id="8" name="Rectangle 7">
              <a:extLst>
                <a:ext uri="{FF2B5EF4-FFF2-40B4-BE49-F238E27FC236}">
                  <a16:creationId xmlns:a16="http://schemas.microsoft.com/office/drawing/2014/main" id="{08C554A6-137E-4D81-8E7E-EB84A3C7E28D}"/>
                </a:ext>
              </a:extLst>
            </p:cNvPr>
            <p:cNvSpPr/>
            <p:nvPr/>
          </p:nvSpPr>
          <p:spPr>
            <a:xfrm>
              <a:off x="513058" y="2376374"/>
              <a:ext cx="3037689" cy="1324823"/>
            </a:xfrm>
            <a:prstGeom prst="rect">
              <a:avLst/>
            </a:prstGeom>
            <a:solidFill>
              <a:schemeClr val="tx1"/>
            </a:solidFill>
            <a:ln w="12700" cap="flat" cmpd="sng" algn="ctr">
              <a:solidFill>
                <a:srgbClr val="51CCCC">
                  <a:shade val="50000"/>
                </a:srgbClr>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Franklin Gothic Book" panose="020B0503020102020204"/>
                  <a:ea typeface="+mn-ea"/>
                  <a:cs typeface="Arial"/>
                </a:rPr>
                <a:t>Be entitled to Medicare Parts A (hospital) and B (medical) and eligible for Part D (drugs) </a:t>
              </a:r>
            </a:p>
          </p:txBody>
        </p:sp>
        <p:sp>
          <p:nvSpPr>
            <p:cNvPr id="9" name="Rectangle 8">
              <a:extLst>
                <a:ext uri="{FF2B5EF4-FFF2-40B4-BE49-F238E27FC236}">
                  <a16:creationId xmlns:a16="http://schemas.microsoft.com/office/drawing/2014/main" id="{D37746A3-55EC-4166-8C75-407A880FCD37}"/>
                </a:ext>
              </a:extLst>
            </p:cNvPr>
            <p:cNvSpPr/>
            <p:nvPr/>
          </p:nvSpPr>
          <p:spPr>
            <a:xfrm>
              <a:off x="4458067" y="2376374"/>
              <a:ext cx="3263980" cy="1324823"/>
            </a:xfrm>
            <a:prstGeom prst="rect">
              <a:avLst/>
            </a:prstGeom>
            <a:solidFill>
              <a:schemeClr val="tx1"/>
            </a:solidFill>
            <a:ln w="12700" cap="flat" cmpd="sng" algn="ctr">
              <a:solidFill>
                <a:srgbClr val="51CCCC">
                  <a:shade val="50000"/>
                </a:srgbClr>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Franklin Gothic Book" panose="020B0503020102020204"/>
                  <a:ea typeface="+mn-ea"/>
                  <a:cs typeface="Arial"/>
                </a:rPr>
                <a:t>Be eligible for full Medicaid benefits or assistance with Medicare premiums or cost-sharing through a Medicare Savings Program (e.g., Qualified Medicare Beneficiary (QMB) Program</a:t>
              </a:r>
              <a:r>
                <a:rPr kumimoji="0" lang="en-US" sz="1400" b="0" i="0" u="none" strike="noStrike" kern="0" cap="none" spc="0" normalizeH="0" baseline="0" noProof="0" dirty="0">
                  <a:ln>
                    <a:noFill/>
                  </a:ln>
                  <a:solidFill>
                    <a:srgbClr val="FFFFFF"/>
                  </a:solidFill>
                  <a:effectLst/>
                  <a:uLnTx/>
                  <a:uFillTx/>
                  <a:latin typeface="Franklin Gothic Book" panose="020B0503020102020204"/>
                  <a:ea typeface="+mn-ea"/>
                  <a:cs typeface="Arial"/>
                </a:rPr>
                <a:t>)</a:t>
              </a:r>
            </a:p>
          </p:txBody>
        </p:sp>
        <p:sp>
          <p:nvSpPr>
            <p:cNvPr id="10" name="Rectangle 9">
              <a:extLst>
                <a:ext uri="{FF2B5EF4-FFF2-40B4-BE49-F238E27FC236}">
                  <a16:creationId xmlns:a16="http://schemas.microsoft.com/office/drawing/2014/main" id="{D182E65F-746A-4851-BAB5-4F7CBC073C55}"/>
                </a:ext>
              </a:extLst>
            </p:cNvPr>
            <p:cNvSpPr/>
            <p:nvPr/>
          </p:nvSpPr>
          <p:spPr>
            <a:xfrm>
              <a:off x="8700770" y="2376374"/>
              <a:ext cx="2890920" cy="1324823"/>
            </a:xfrm>
            <a:prstGeom prst="rect">
              <a:avLst/>
            </a:prstGeom>
            <a:solidFill>
              <a:schemeClr val="tx1"/>
            </a:solidFill>
            <a:ln w="12700" cap="flat" cmpd="sng" algn="ctr">
              <a:solidFill>
                <a:srgbClr val="51CCCC">
                  <a:shade val="50000"/>
                </a:srgbClr>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Franklin Gothic Book" panose="020B0503020102020204"/>
                  <a:ea typeface="+mn-ea"/>
                  <a:cs typeface="Arial"/>
                </a:rPr>
                <a:t>Reside in the D-SNP’s service area</a:t>
              </a:r>
            </a:p>
          </p:txBody>
        </p:sp>
        <p:sp>
          <p:nvSpPr>
            <p:cNvPr id="11" name="Plus Sign 10">
              <a:extLst>
                <a:ext uri="{FF2B5EF4-FFF2-40B4-BE49-F238E27FC236}">
                  <a16:creationId xmlns:a16="http://schemas.microsoft.com/office/drawing/2014/main" id="{8DF72E01-AF92-4BBB-8CC4-8753B8AB983D}"/>
                </a:ext>
              </a:extLst>
            </p:cNvPr>
            <p:cNvSpPr/>
            <p:nvPr/>
          </p:nvSpPr>
          <p:spPr>
            <a:xfrm>
              <a:off x="8013925" y="2866704"/>
              <a:ext cx="335449" cy="344159"/>
            </a:xfrm>
            <a:prstGeom prst="mathPlus">
              <a:avLst/>
            </a:prstGeom>
            <a:solidFill>
              <a:srgbClr val="FFFFFF">
                <a:lumMod val="85000"/>
              </a:srgbClr>
            </a:solidFill>
            <a:ln w="12700" cap="flat" cmpd="sng" algn="ctr">
              <a:solidFill>
                <a:srgbClr val="51CCC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chemeClr val="bg2"/>
                  </a:solidFill>
                </a:ln>
                <a:solidFill>
                  <a:srgbClr val="FFFFFF"/>
                </a:solidFill>
                <a:effectLst/>
                <a:uLnTx/>
                <a:uFillTx/>
                <a:latin typeface="Franklin Gothic Book" panose="020B0503020102020204"/>
                <a:ea typeface="+mn-ea"/>
                <a:cs typeface="+mn-cs"/>
              </a:endParaRPr>
            </a:p>
          </p:txBody>
        </p:sp>
      </p:grpSp>
      <p:sp>
        <p:nvSpPr>
          <p:cNvPr id="13" name="Plus Sign 12">
            <a:extLst>
              <a:ext uri="{FF2B5EF4-FFF2-40B4-BE49-F238E27FC236}">
                <a16:creationId xmlns:a16="http://schemas.microsoft.com/office/drawing/2014/main" id="{13BFBE28-82F2-4D6E-84A3-59108DA77FE7}"/>
              </a:ext>
            </a:extLst>
          </p:cNvPr>
          <p:cNvSpPr/>
          <p:nvPr/>
        </p:nvSpPr>
        <p:spPr>
          <a:xfrm>
            <a:off x="3881663" y="2955284"/>
            <a:ext cx="326893" cy="344159"/>
          </a:xfrm>
          <a:prstGeom prst="mathPlus">
            <a:avLst/>
          </a:prstGeom>
          <a:solidFill>
            <a:srgbClr val="FFFFFF">
              <a:lumMod val="85000"/>
            </a:srgbClr>
          </a:solidFill>
          <a:ln w="12700" cap="flat" cmpd="sng" algn="ctr">
            <a:solidFill>
              <a:srgbClr val="51CCC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chemeClr val="bg2"/>
                </a:solid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7927962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7475C3-70B0-4F16-9B2C-5CA61D10999D}"/>
              </a:ext>
            </a:extLst>
          </p:cNvPr>
          <p:cNvSpPr>
            <a:spLocks noGrp="1"/>
          </p:cNvSpPr>
          <p:nvPr>
            <p:ph type="ftr" sz="quarter" idx="11"/>
          </p:nvPr>
        </p:nvSpPr>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523C205F-DD27-419B-8B53-6E001A3FDDC8}"/>
              </a:ext>
            </a:extLst>
          </p:cNvPr>
          <p:cNvSpPr>
            <a:spLocks noGrp="1"/>
          </p:cNvSpPr>
          <p:nvPr>
            <p:ph type="sldNum" sz="quarter" idx="12"/>
          </p:nvPr>
        </p:nvSpPr>
        <p:spPr/>
        <p:txBody>
          <a:bodyPr/>
          <a:lstStyle/>
          <a:p>
            <a:fld id="{ED1A4DD5-1C1C-194E-8C6B-C21CF6B868B9}" type="slidenum">
              <a:rPr lang="en-US" smtClean="0"/>
              <a:pPr/>
              <a:t>8</a:t>
            </a:fld>
            <a:endParaRPr lang="en-US" dirty="0"/>
          </a:p>
        </p:txBody>
      </p:sp>
      <p:sp>
        <p:nvSpPr>
          <p:cNvPr id="4" name="Title 3">
            <a:extLst>
              <a:ext uri="{FF2B5EF4-FFF2-40B4-BE49-F238E27FC236}">
                <a16:creationId xmlns:a16="http://schemas.microsoft.com/office/drawing/2014/main" id="{DD38D4DE-6E3C-4D6C-A9BE-5DA300F7D50B}"/>
              </a:ext>
            </a:extLst>
          </p:cNvPr>
          <p:cNvSpPr>
            <a:spLocks noGrp="1"/>
          </p:cNvSpPr>
          <p:nvPr>
            <p:ph type="title"/>
          </p:nvPr>
        </p:nvSpPr>
        <p:spPr/>
        <p:txBody>
          <a:bodyPr/>
          <a:lstStyle/>
          <a:p>
            <a:r>
              <a:rPr lang="en-US" dirty="0"/>
              <a:t>What is a C-SNP?</a:t>
            </a:r>
          </a:p>
        </p:txBody>
      </p:sp>
      <p:sp>
        <p:nvSpPr>
          <p:cNvPr id="5" name="Content Placeholder 4">
            <a:extLst>
              <a:ext uri="{FF2B5EF4-FFF2-40B4-BE49-F238E27FC236}">
                <a16:creationId xmlns:a16="http://schemas.microsoft.com/office/drawing/2014/main" id="{10CEDEB7-6D62-4B5B-B7E1-ECF2167C791F}"/>
              </a:ext>
            </a:extLst>
          </p:cNvPr>
          <p:cNvSpPr>
            <a:spLocks noGrp="1"/>
          </p:cNvSpPr>
          <p:nvPr>
            <p:ph idx="1"/>
          </p:nvPr>
        </p:nvSpPr>
        <p:spPr>
          <a:xfrm>
            <a:off x="571500" y="1345082"/>
            <a:ext cx="11010900" cy="4729161"/>
          </a:xfrm>
        </p:spPr>
        <p:txBody>
          <a:bodyPr/>
          <a:lstStyle/>
          <a:p>
            <a:r>
              <a:rPr lang="en-US" dirty="0"/>
              <a:t>An MA plan available to individuals with certain chronic and disabling conditions</a:t>
            </a:r>
          </a:p>
          <a:p>
            <a:r>
              <a:rPr lang="en-US" dirty="0"/>
              <a:t>CMS has identified 15 chronic conditions that can be the focus of a C-SNP:</a:t>
            </a:r>
          </a:p>
          <a:p>
            <a:pPr marL="0" indent="0">
              <a:buNone/>
            </a:pPr>
            <a:endParaRPr lang="en-US" dirty="0"/>
          </a:p>
          <a:p>
            <a:endParaRPr lang="en-US" dirty="0"/>
          </a:p>
          <a:p>
            <a:pPr marL="0" indent="0">
              <a:buNone/>
            </a:pPr>
            <a:endParaRPr lang="en-US" dirty="0"/>
          </a:p>
          <a:p>
            <a:pPr marL="0" indent="0">
              <a:buNone/>
            </a:pPr>
            <a:endParaRPr lang="en-US" dirty="0"/>
          </a:p>
          <a:p>
            <a:pPr marL="0" indent="0">
              <a:buNone/>
            </a:pPr>
            <a:endParaRPr lang="en-US" dirty="0"/>
          </a:p>
          <a:p>
            <a:pPr>
              <a:spcBef>
                <a:spcPts val="1800"/>
              </a:spcBef>
            </a:pPr>
            <a:r>
              <a:rPr lang="en-US" dirty="0"/>
              <a:t>C-SNPs may focus on one chronic condition or a group of commonly co-morbid and clinically-linked conditions (e.g., diabetes, congestive heart failure &amp; cardiovascular disease)</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pSp>
        <p:nvGrpSpPr>
          <p:cNvPr id="12" name="Group 11">
            <a:extLst>
              <a:ext uri="{FF2B5EF4-FFF2-40B4-BE49-F238E27FC236}">
                <a16:creationId xmlns:a16="http://schemas.microsoft.com/office/drawing/2014/main" id="{EAFAF66A-B21F-43AD-A09B-7483D577C2D5}"/>
              </a:ext>
            </a:extLst>
          </p:cNvPr>
          <p:cNvGrpSpPr/>
          <p:nvPr/>
        </p:nvGrpSpPr>
        <p:grpSpPr>
          <a:xfrm>
            <a:off x="1442395" y="2444720"/>
            <a:ext cx="8065590" cy="1773251"/>
            <a:chOff x="1078410" y="2290226"/>
            <a:chExt cx="8065590" cy="1773251"/>
          </a:xfrm>
        </p:grpSpPr>
        <p:sp>
          <p:nvSpPr>
            <p:cNvPr id="13" name="TextBox 12">
              <a:extLst>
                <a:ext uri="{FF2B5EF4-FFF2-40B4-BE49-F238E27FC236}">
                  <a16:creationId xmlns:a16="http://schemas.microsoft.com/office/drawing/2014/main" id="{0F0F95F3-89E9-4F89-8EAA-B8FF29A4F13C}"/>
                </a:ext>
              </a:extLst>
            </p:cNvPr>
            <p:cNvSpPr txBox="1"/>
            <p:nvPr/>
          </p:nvSpPr>
          <p:spPr>
            <a:xfrm>
              <a:off x="1078410" y="2290226"/>
              <a:ext cx="2210540" cy="175432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200" dirty="0"/>
                <a:t>Chronic Alcohol &amp; Other Drug Dependence</a:t>
              </a:r>
            </a:p>
            <a:p>
              <a:pPr marL="171450" indent="-171450">
                <a:buFont typeface="Arial" panose="020B0604020202020204" pitchFamily="34" charset="0"/>
                <a:buChar char="•"/>
              </a:pPr>
              <a:r>
                <a:rPr lang="en-US" sz="1200" dirty="0"/>
                <a:t>Certain Autoimmune Disorders</a:t>
              </a:r>
            </a:p>
            <a:p>
              <a:pPr marL="171450" indent="-171450">
                <a:buFont typeface="Arial" panose="020B0604020202020204" pitchFamily="34" charset="0"/>
                <a:buChar char="•"/>
              </a:pPr>
              <a:r>
                <a:rPr lang="en-US" sz="1200" dirty="0"/>
                <a:t>Cancer</a:t>
              </a:r>
            </a:p>
            <a:p>
              <a:pPr marL="171450" indent="-171450">
                <a:buFont typeface="Arial" panose="020B0604020202020204" pitchFamily="34" charset="0"/>
                <a:buChar char="•"/>
              </a:pPr>
              <a:r>
                <a:rPr lang="en-US" sz="1200" b="1" dirty="0"/>
                <a:t>Certain Cardiovascular Disorders (CVD)</a:t>
              </a:r>
              <a:r>
                <a:rPr lang="en-US" sz="1200" b="1" dirty="0">
                  <a:solidFill>
                    <a:srgbClr val="FF0000"/>
                  </a:solidFill>
                </a:rPr>
                <a:t>*</a:t>
              </a:r>
            </a:p>
            <a:p>
              <a:pPr marL="171450" indent="-171450">
                <a:buFont typeface="Arial" panose="020B0604020202020204" pitchFamily="34" charset="0"/>
                <a:buChar char="•"/>
              </a:pPr>
              <a:r>
                <a:rPr lang="en-US" sz="1200" b="1" dirty="0"/>
                <a:t>Congestive Heart Failure (CHF)</a:t>
              </a:r>
              <a:r>
                <a:rPr lang="en-US" sz="1200" b="1" dirty="0">
                  <a:solidFill>
                    <a:srgbClr val="FF0000"/>
                  </a:solidFill>
                </a:rPr>
                <a:t>*</a:t>
              </a:r>
              <a:endParaRPr lang="en-US" sz="1200" b="1" dirty="0"/>
            </a:p>
          </p:txBody>
        </p:sp>
        <p:sp>
          <p:nvSpPr>
            <p:cNvPr id="14" name="TextBox 13">
              <a:extLst>
                <a:ext uri="{FF2B5EF4-FFF2-40B4-BE49-F238E27FC236}">
                  <a16:creationId xmlns:a16="http://schemas.microsoft.com/office/drawing/2014/main" id="{BA335395-E6C0-4F06-9FD4-3B9EDE826ECF}"/>
                </a:ext>
              </a:extLst>
            </p:cNvPr>
            <p:cNvSpPr txBox="1"/>
            <p:nvPr/>
          </p:nvSpPr>
          <p:spPr>
            <a:xfrm>
              <a:off x="3951549" y="2309151"/>
              <a:ext cx="2210540" cy="175432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200" b="1" dirty="0"/>
                <a:t>Dementia</a:t>
              </a:r>
              <a:r>
                <a:rPr lang="en-US" sz="1200" b="1" dirty="0">
                  <a:solidFill>
                    <a:srgbClr val="FF0000"/>
                  </a:solidFill>
                </a:rPr>
                <a:t>*</a:t>
              </a:r>
              <a:endParaRPr lang="en-US" sz="1200" b="1" dirty="0"/>
            </a:p>
            <a:p>
              <a:pPr marL="171450" indent="-171450">
                <a:buFont typeface="Arial" panose="020B0604020202020204" pitchFamily="34" charset="0"/>
                <a:buChar char="•"/>
              </a:pPr>
              <a:r>
                <a:rPr lang="en-US" sz="1200" b="1" dirty="0"/>
                <a:t>Diabetes Mellitus</a:t>
              </a:r>
              <a:r>
                <a:rPr lang="en-US" sz="1200" b="1" dirty="0">
                  <a:solidFill>
                    <a:srgbClr val="FF0000"/>
                  </a:solidFill>
                </a:rPr>
                <a:t>*</a:t>
              </a:r>
            </a:p>
            <a:p>
              <a:pPr marL="171450" indent="-171450">
                <a:buFont typeface="Arial" panose="020B0604020202020204" pitchFamily="34" charset="0"/>
                <a:buChar char="•"/>
              </a:pPr>
              <a:r>
                <a:rPr lang="en-US" sz="1200" dirty="0"/>
                <a:t>End-Stage Liver Disease</a:t>
              </a:r>
            </a:p>
            <a:p>
              <a:pPr marL="171450" indent="-171450">
                <a:buFont typeface="Arial" panose="020B0604020202020204" pitchFamily="34" charset="0"/>
                <a:buChar char="•"/>
              </a:pPr>
              <a:r>
                <a:rPr lang="en-US" sz="1200" dirty="0"/>
                <a:t>End-Stage Renal Disease (ESRD) requiring dialysis</a:t>
              </a:r>
            </a:p>
            <a:p>
              <a:pPr marL="171450" indent="-171450">
                <a:buFont typeface="Arial" panose="020B0604020202020204" pitchFamily="34" charset="0"/>
                <a:buChar char="•"/>
              </a:pPr>
              <a:r>
                <a:rPr lang="en-US" sz="1200" dirty="0"/>
                <a:t>Certain Severe Hematologic Disorders</a:t>
              </a:r>
            </a:p>
            <a:p>
              <a:endParaRPr lang="en-US" sz="1200" dirty="0"/>
            </a:p>
            <a:p>
              <a:pPr marL="171450" indent="-171450">
                <a:buFont typeface="Arial" panose="020B0604020202020204" pitchFamily="34" charset="0"/>
                <a:buChar char="•"/>
              </a:pPr>
              <a:endParaRPr lang="en-US" sz="1200" dirty="0"/>
            </a:p>
          </p:txBody>
        </p:sp>
        <p:sp>
          <p:nvSpPr>
            <p:cNvPr id="15" name="TextBox 14">
              <a:extLst>
                <a:ext uri="{FF2B5EF4-FFF2-40B4-BE49-F238E27FC236}">
                  <a16:creationId xmlns:a16="http://schemas.microsoft.com/office/drawing/2014/main" id="{1304036A-DD30-480B-BDEA-8D8C11F4CA92}"/>
                </a:ext>
              </a:extLst>
            </p:cNvPr>
            <p:cNvSpPr txBox="1"/>
            <p:nvPr/>
          </p:nvSpPr>
          <p:spPr>
            <a:xfrm>
              <a:off x="6933460" y="2298303"/>
              <a:ext cx="2210540" cy="175432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200" dirty="0"/>
                <a:t>HIV/AIDS</a:t>
              </a:r>
            </a:p>
            <a:p>
              <a:pPr marL="171450" indent="-171450">
                <a:buFont typeface="Arial" panose="020B0604020202020204" pitchFamily="34" charset="0"/>
                <a:buChar char="•"/>
              </a:pPr>
              <a:r>
                <a:rPr lang="en-US" sz="1200" dirty="0"/>
                <a:t>Certain Chronic Lung Disorders</a:t>
              </a:r>
            </a:p>
            <a:p>
              <a:pPr marL="171450" indent="-171450">
                <a:buFont typeface="Arial" panose="020B0604020202020204" pitchFamily="34" charset="0"/>
                <a:buChar char="•"/>
              </a:pPr>
              <a:r>
                <a:rPr lang="en-US" sz="1200" dirty="0"/>
                <a:t>Certain Chronic &amp; </a:t>
              </a:r>
              <a:r>
                <a:rPr lang="en-US" sz="1200" b="1" dirty="0"/>
                <a:t>Disabling Mental Health Conditions</a:t>
              </a:r>
              <a:r>
                <a:rPr lang="en-US" sz="1200" b="1" dirty="0">
                  <a:solidFill>
                    <a:srgbClr val="FF0000"/>
                  </a:solidFill>
                </a:rPr>
                <a:t>*</a:t>
              </a:r>
            </a:p>
            <a:p>
              <a:pPr marL="171450" indent="-171450">
                <a:buFont typeface="Arial" panose="020B0604020202020204" pitchFamily="34" charset="0"/>
                <a:buChar char="•"/>
              </a:pPr>
              <a:r>
                <a:rPr lang="en-US" sz="1200" dirty="0"/>
                <a:t>Certain Neurologic Disorders</a:t>
              </a:r>
            </a:p>
            <a:p>
              <a:pPr marL="171450" indent="-171450">
                <a:buFont typeface="Arial" panose="020B0604020202020204" pitchFamily="34" charset="0"/>
                <a:buChar char="•"/>
              </a:pPr>
              <a:r>
                <a:rPr lang="en-US" sz="1200" dirty="0"/>
                <a:t>Stroke</a:t>
              </a:r>
              <a:endParaRPr lang="en-US" sz="1400" dirty="0"/>
            </a:p>
          </p:txBody>
        </p:sp>
      </p:grpSp>
      <p:sp>
        <p:nvSpPr>
          <p:cNvPr id="16" name="TextBox 15">
            <a:extLst>
              <a:ext uri="{FF2B5EF4-FFF2-40B4-BE49-F238E27FC236}">
                <a16:creationId xmlns:a16="http://schemas.microsoft.com/office/drawing/2014/main" id="{E956F861-415E-4BE2-A741-1B7C8127EBA0}"/>
              </a:ext>
            </a:extLst>
          </p:cNvPr>
          <p:cNvSpPr txBox="1"/>
          <p:nvPr/>
        </p:nvSpPr>
        <p:spPr>
          <a:xfrm>
            <a:off x="571500" y="5812632"/>
            <a:ext cx="3592946" cy="307777"/>
          </a:xfrm>
          <a:prstGeom prst="rect">
            <a:avLst/>
          </a:prstGeom>
          <a:noFill/>
        </p:spPr>
        <p:txBody>
          <a:bodyPr wrap="square" rtlCol="0">
            <a:spAutoFit/>
          </a:bodyPr>
          <a:lstStyle/>
          <a:p>
            <a:r>
              <a:rPr lang="en-US" sz="1400" dirty="0">
                <a:solidFill>
                  <a:srgbClr val="FF0000"/>
                </a:solidFill>
              </a:rPr>
              <a:t>*</a:t>
            </a:r>
            <a:r>
              <a:rPr lang="en-US" sz="1400" dirty="0"/>
              <a:t>Focus of Bright Health 2022 C-SNPs </a:t>
            </a:r>
          </a:p>
        </p:txBody>
      </p:sp>
    </p:spTree>
    <p:extLst>
      <p:ext uri="{BB962C8B-B14F-4D97-AF65-F5344CB8AC3E}">
        <p14:creationId xmlns:p14="http://schemas.microsoft.com/office/powerpoint/2010/main" val="364833776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8D6FC2-9556-407E-B9CB-6FF7CA2DDEE8}"/>
              </a:ext>
            </a:extLst>
          </p:cNvPr>
          <p:cNvSpPr>
            <a:spLocks noGrp="1"/>
          </p:cNvSpPr>
          <p:nvPr>
            <p:ph type="ctrTitle"/>
          </p:nvPr>
        </p:nvSpPr>
        <p:spPr/>
        <p:txBody>
          <a:bodyPr/>
          <a:lstStyle/>
          <a:p>
            <a:r>
              <a:rPr lang="en-US" dirty="0"/>
              <a:t>SNP Eligibility &amp; Enrollment</a:t>
            </a:r>
          </a:p>
        </p:txBody>
      </p:sp>
      <p:sp>
        <p:nvSpPr>
          <p:cNvPr id="2" name="Footer Placeholder 1">
            <a:extLst>
              <a:ext uri="{FF2B5EF4-FFF2-40B4-BE49-F238E27FC236}">
                <a16:creationId xmlns:a16="http://schemas.microsoft.com/office/drawing/2014/main" id="{087475C3-70B0-4F16-9B2C-5CA61D10999D}"/>
              </a:ext>
            </a:extLst>
          </p:cNvPr>
          <p:cNvSpPr>
            <a:spLocks noGrp="1"/>
          </p:cNvSpPr>
          <p:nvPr>
            <p:ph type="ftr" sz="quarter" idx="4294967295"/>
          </p:nvPr>
        </p:nvSpPr>
        <p:spPr>
          <a:xfrm>
            <a:off x="0" y="6356350"/>
            <a:ext cx="4114800" cy="365125"/>
          </a:xfrm>
        </p:spPr>
        <p:txBody>
          <a:bodyPr/>
          <a:lstStyle/>
          <a:p>
            <a:r>
              <a:rPr lang="en-US" dirty="0"/>
              <a:t>Privileged &amp; Confidential  |  © 2021</a:t>
            </a:r>
          </a:p>
        </p:txBody>
      </p:sp>
      <p:sp>
        <p:nvSpPr>
          <p:cNvPr id="3" name="Slide Number Placeholder 2">
            <a:extLst>
              <a:ext uri="{FF2B5EF4-FFF2-40B4-BE49-F238E27FC236}">
                <a16:creationId xmlns:a16="http://schemas.microsoft.com/office/drawing/2014/main" id="{523C205F-DD27-419B-8B53-6E001A3FDDC8}"/>
              </a:ext>
            </a:extLst>
          </p:cNvPr>
          <p:cNvSpPr>
            <a:spLocks noGrp="1"/>
          </p:cNvSpPr>
          <p:nvPr>
            <p:ph type="sldNum" sz="quarter" idx="4294967295"/>
          </p:nvPr>
        </p:nvSpPr>
        <p:spPr>
          <a:xfrm>
            <a:off x="9448800" y="6356350"/>
            <a:ext cx="2743200" cy="365125"/>
          </a:xfrm>
        </p:spPr>
        <p:txBody>
          <a:bodyPr/>
          <a:lstStyle/>
          <a:p>
            <a:fld id="{ED1A4DD5-1C1C-194E-8C6B-C21CF6B868B9}" type="slidenum">
              <a:rPr lang="en-US" smtClean="0"/>
              <a:pPr/>
              <a:t>9</a:t>
            </a:fld>
            <a:endParaRPr lang="en-US" dirty="0"/>
          </a:p>
        </p:txBody>
      </p:sp>
    </p:spTree>
    <p:extLst>
      <p:ext uri="{BB962C8B-B14F-4D97-AF65-F5344CB8AC3E}">
        <p14:creationId xmlns:p14="http://schemas.microsoft.com/office/powerpoint/2010/main" val="3414203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HC - Palette">
      <a:dk1>
        <a:srgbClr val="2C3E92"/>
      </a:dk1>
      <a:lt1>
        <a:srgbClr val="FFFFFF"/>
      </a:lt1>
      <a:dk2>
        <a:srgbClr val="383838"/>
      </a:dk2>
      <a:lt2>
        <a:srgbClr val="F6F6F6"/>
      </a:lt2>
      <a:accent1>
        <a:srgbClr val="DE4136"/>
      </a:accent1>
      <a:accent2>
        <a:srgbClr val="F78614"/>
      </a:accent2>
      <a:accent3>
        <a:srgbClr val="FEC307"/>
      </a:accent3>
      <a:accent4>
        <a:srgbClr val="8AD0FF"/>
      </a:accent4>
      <a:accent5>
        <a:srgbClr val="FF99B9"/>
      </a:accent5>
      <a:accent6>
        <a:srgbClr val="820333"/>
      </a:accent6>
      <a:hlink>
        <a:srgbClr val="2C3E92"/>
      </a:hlink>
      <a:folHlink>
        <a:srgbClr val="7459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063431c-91e6-469a-ab1e-414981acd1ef">
      <UserInfo>
        <DisplayName>Nikki Cavalluzzi</DisplayName>
        <AccountId>129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93C2685E6B2140AFBC1852F2DD6E8E" ma:contentTypeVersion="11" ma:contentTypeDescription="Create a new document." ma:contentTypeScope="" ma:versionID="e9bd951c0aaeb20dee670b16df7b5b01">
  <xsd:schema xmlns:xsd="http://www.w3.org/2001/XMLSchema" xmlns:xs="http://www.w3.org/2001/XMLSchema" xmlns:p="http://schemas.microsoft.com/office/2006/metadata/properties" xmlns:ns2="39d64508-abc2-4e1c-9fda-e99c612b6cd2" xmlns:ns3="c063431c-91e6-469a-ab1e-414981acd1ef" targetNamespace="http://schemas.microsoft.com/office/2006/metadata/properties" ma:root="true" ma:fieldsID="d505498fb533beb1bea14f1d44e11d53" ns2:_="" ns3:_="">
    <xsd:import namespace="39d64508-abc2-4e1c-9fda-e99c612b6cd2"/>
    <xsd:import namespace="c063431c-91e6-469a-ab1e-414981acd1e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d64508-abc2-4e1c-9fda-e99c612b6c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63431c-91e6-469a-ab1e-414981acd1e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31C79C-96BB-45A4-A280-11382ACF8C3E}">
  <ds:schemaRefs>
    <ds:schemaRef ds:uri="http://purl.org/dc/elements/1.1/"/>
    <ds:schemaRef ds:uri="http://schemas.microsoft.com/office/2006/metadata/properties"/>
    <ds:schemaRef ds:uri="http://purl.org/dc/terms/"/>
    <ds:schemaRef ds:uri="39d64508-abc2-4e1c-9fda-e99c612b6cd2"/>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c063431c-91e6-469a-ab1e-414981acd1ef"/>
    <ds:schemaRef ds:uri="http://purl.org/dc/dcmitype/"/>
  </ds:schemaRefs>
</ds:datastoreItem>
</file>

<file path=customXml/itemProps2.xml><?xml version="1.0" encoding="utf-8"?>
<ds:datastoreItem xmlns:ds="http://schemas.openxmlformats.org/officeDocument/2006/customXml" ds:itemID="{E303D502-D076-498E-B243-D5255A9245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d64508-abc2-4e1c-9fda-e99c612b6cd2"/>
    <ds:schemaRef ds:uri="c063431c-91e6-469a-ab1e-414981acd1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D23B29-6338-4A92-907F-9F3431510C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11296</TotalTime>
  <Words>5156</Words>
  <Application>Microsoft Office PowerPoint</Application>
  <PresentationFormat>Widescreen</PresentationFormat>
  <Paragraphs>875</Paragraphs>
  <Slides>55</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5" baseType="lpstr">
      <vt:lpstr>Avenir Next</vt:lpstr>
      <vt:lpstr>Lato Black</vt:lpstr>
      <vt:lpstr>Franklin Gothic Heavy</vt:lpstr>
      <vt:lpstr>Arial</vt:lpstr>
      <vt:lpstr>Lato</vt:lpstr>
      <vt:lpstr>Franklin Gothic Book</vt:lpstr>
      <vt:lpstr>Franklin Gothic Demi</vt:lpstr>
      <vt:lpstr>Calibri</vt:lpstr>
      <vt:lpstr>Office Theme</vt:lpstr>
      <vt:lpstr>think-cell Slide</vt:lpstr>
      <vt:lpstr>Medicare Advantage Special Needs Plans (SNP) Model of Care Training</vt:lpstr>
      <vt:lpstr>SNP Model of Care Training Requirement </vt:lpstr>
      <vt:lpstr>Objectives</vt:lpstr>
      <vt:lpstr>SNP Overview</vt:lpstr>
      <vt:lpstr>What is a Special Needs Plan (SNP)?</vt:lpstr>
      <vt:lpstr>Bright HealthCare CY 2022 SNPs</vt:lpstr>
      <vt:lpstr>What is a D-SNP?</vt:lpstr>
      <vt:lpstr>What is a C-SNP?</vt:lpstr>
      <vt:lpstr>SNP Eligibility &amp; Enrollment</vt:lpstr>
      <vt:lpstr>CY 2022 D-SNPs: Medicaid Eligibility Requirements</vt:lpstr>
      <vt:lpstr>CY 2022 D-SNPs: Medicaid Eligibility Requirements</vt:lpstr>
      <vt:lpstr>D-SNP Billing</vt:lpstr>
      <vt:lpstr>CY 2022 Bright HealthCare D-SNP Service Areas</vt:lpstr>
      <vt:lpstr>CY 2022 Bright HealthCare D-SNP Service Areas</vt:lpstr>
      <vt:lpstr>D-SNP Enrollment Process</vt:lpstr>
      <vt:lpstr>Diabetes, Heart Failure &amp; Cardiovascular C-SNPs (“Embrace” Plans) </vt:lpstr>
      <vt:lpstr>CY2022 Bright HealthCare DM/CHF/CVD C-SNP Service Areas</vt:lpstr>
      <vt:lpstr>Chronic &amp; Disabling Mental Health C-SNP</vt:lpstr>
      <vt:lpstr>Dementia C-SNP</vt:lpstr>
      <vt:lpstr>C-SNP Enrollment Process</vt:lpstr>
      <vt:lpstr>C-SNP Enrollment Form </vt:lpstr>
      <vt:lpstr>C-SNP Pre-Enrollment Qualification Assessment Tool (PQAT)</vt:lpstr>
      <vt:lpstr>C-SNP Chronic Condition Verification</vt:lpstr>
      <vt:lpstr>C-SNP Chronic Condition Verification</vt:lpstr>
      <vt:lpstr>2022 SNP Benefits</vt:lpstr>
      <vt:lpstr>Bright HealthCare SNP Portfolio CY 2022</vt:lpstr>
      <vt:lpstr>CY 2022 BHC-MA product portfolio</vt:lpstr>
      <vt:lpstr>CY 2022 Product Headlines</vt:lpstr>
      <vt:lpstr>SNP Model of Care</vt:lpstr>
      <vt:lpstr>What is a Model of Care (MOC)?</vt:lpstr>
      <vt:lpstr>Bright HealthCare SNP Models of Care</vt:lpstr>
      <vt:lpstr>SNP Member Experience</vt:lpstr>
      <vt:lpstr>Health Risk Assessment (HRA)</vt:lpstr>
      <vt:lpstr>Individualized Care Plan (ICP)</vt:lpstr>
      <vt:lpstr>Interdisciplinary Care Team (ICT)</vt:lpstr>
      <vt:lpstr>Providers’ Role in the Interdisciplinary Care Team (ICT) </vt:lpstr>
      <vt:lpstr>Member Support During Transitions of Care</vt:lpstr>
      <vt:lpstr>Provider Role - Summary</vt:lpstr>
      <vt:lpstr>SNP MOC Evaluation</vt:lpstr>
      <vt:lpstr>SNP Model of Care Evaluation</vt:lpstr>
      <vt:lpstr>SNP MOC Goals – Access &amp; Affordability</vt:lpstr>
      <vt:lpstr>SNP MOC Goals – Coordination of Care</vt:lpstr>
      <vt:lpstr>SNP MOC Goals – Care Transitions</vt:lpstr>
      <vt:lpstr>SNP MOC Goals – Appropriate Utilization</vt:lpstr>
      <vt:lpstr>BHC MOC Training Attestation</vt:lpstr>
      <vt:lpstr>Brand New Day MOC Training Attestation</vt:lpstr>
      <vt:lpstr>Bright Health Care: To learn more</vt:lpstr>
      <vt:lpstr>Brand New Day - To learn more</vt:lpstr>
      <vt:lpstr>Appendix</vt:lpstr>
      <vt:lpstr>CY 2022 Bright HealthCare SNPs</vt:lpstr>
      <vt:lpstr>CY 2022 Bright HealthCare SNPs</vt:lpstr>
      <vt:lpstr>Colorado Medicaid Resources</vt:lpstr>
      <vt:lpstr>New York Medicaid Resources</vt:lpstr>
      <vt:lpstr>California Medi-Cal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Ling</dc:creator>
  <cp:lastModifiedBy>Valenzuela, Mariela</cp:lastModifiedBy>
  <cp:revision>177</cp:revision>
  <dcterms:created xsi:type="dcterms:W3CDTF">2020-04-08T16:38:36Z</dcterms:created>
  <dcterms:modified xsi:type="dcterms:W3CDTF">2022-08-03T22:33:28Z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0x0101003393C2685E6B2140AFBC1852F2DD6E8E</vt:lpwstr>
  </property>
</Properties>
</file>