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256" r:id="rId2"/>
    <p:sldId id="257" r:id="rId3"/>
    <p:sldId id="258" r:id="rId4"/>
    <p:sldId id="259" r:id="rId5"/>
    <p:sldId id="261" r:id="rId6"/>
    <p:sldId id="260" r:id="rId7"/>
    <p:sldId id="265" r:id="rId8"/>
    <p:sldId id="274" r:id="rId9"/>
    <p:sldId id="275" r:id="rId10"/>
    <p:sldId id="266" r:id="rId11"/>
    <p:sldId id="267" r:id="rId12"/>
    <p:sldId id="268" r:id="rId13"/>
    <p:sldId id="269" r:id="rId14"/>
    <p:sldId id="271" r:id="rId15"/>
    <p:sldId id="270" r:id="rId16"/>
    <p:sldId id="272"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315" r:id="rId31"/>
    <p:sldId id="291" r:id="rId32"/>
    <p:sldId id="292" r:id="rId33"/>
    <p:sldId id="295" r:id="rId34"/>
    <p:sldId id="296" r:id="rId35"/>
    <p:sldId id="308" r:id="rId36"/>
    <p:sldId id="294" r:id="rId37"/>
    <p:sldId id="299" r:id="rId38"/>
    <p:sldId id="300" r:id="rId39"/>
    <p:sldId id="302" r:id="rId40"/>
    <p:sldId id="297" r:id="rId41"/>
    <p:sldId id="298" r:id="rId42"/>
    <p:sldId id="301" r:id="rId43"/>
    <p:sldId id="303" r:id="rId44"/>
    <p:sldId id="304" r:id="rId45"/>
    <p:sldId id="305" r:id="rId46"/>
    <p:sldId id="306" r:id="rId47"/>
    <p:sldId id="307" r:id="rId48"/>
    <p:sldId id="310" r:id="rId49"/>
    <p:sldId id="309" r:id="rId50"/>
    <p:sldId id="318" r:id="rId51"/>
    <p:sldId id="277" r:id="rId52"/>
    <p:sldId id="311" r:id="rId53"/>
    <p:sldId id="312" r:id="rId54"/>
    <p:sldId id="313" r:id="rId55"/>
    <p:sldId id="314" r:id="rId56"/>
    <p:sldId id="316" r:id="rId57"/>
    <p:sldId id="317" r:id="rId58"/>
    <p:sldId id="276" r:id="rId59"/>
    <p:sldId id="323" r:id="rId60"/>
    <p:sldId id="325" r:id="rId61"/>
    <p:sldId id="293" r:id="rId62"/>
    <p:sldId id="324" r:id="rId63"/>
    <p:sldId id="326" r:id="rId64"/>
    <p:sldId id="327" r:id="rId65"/>
    <p:sldId id="329" r:id="rId66"/>
    <p:sldId id="330" r:id="rId67"/>
    <p:sldId id="328" r:id="rId68"/>
    <p:sldId id="331" r:id="rId69"/>
    <p:sldId id="332" r:id="rId70"/>
    <p:sldId id="333" r:id="rId71"/>
    <p:sldId id="319" r:id="rId72"/>
    <p:sldId id="320" r:id="rId73"/>
    <p:sldId id="321" r:id="rId74"/>
    <p:sldId id="322" r:id="rId75"/>
    <p:sldId id="334" r:id="rId76"/>
    <p:sldId id="335" r:id="rId77"/>
    <p:sldId id="337" r:id="rId78"/>
    <p:sldId id="338" r:id="rId79"/>
    <p:sldId id="336" r:id="rId80"/>
  </p:sldIdLst>
  <p:sldSz cx="9144000" cy="6858000" type="letter"/>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0D"/>
    <a:srgbClr val="EB1426"/>
    <a:srgbClr val="001900"/>
    <a:srgbClr val="001500"/>
    <a:srgbClr val="FA3E24"/>
    <a:srgbClr val="03B2B7"/>
    <a:srgbClr val="FFBA49"/>
    <a:srgbClr val="E91B30"/>
    <a:srgbClr val="FF3D17"/>
    <a:srgbClr val="FFE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766"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3616" tIns="46808" rIns="93616" bIns="46808" rtlCol="0"/>
          <a:lstStyle>
            <a:lvl1pPr algn="r">
              <a:defRPr sz="1200"/>
            </a:lvl1pPr>
          </a:lstStyle>
          <a:p>
            <a:fld id="{F6F5329C-F314-44D5-952D-46832F2820D3}" type="datetimeFigureOut">
              <a:rPr lang="en-US" smtClean="0"/>
              <a:t>9/22/2015</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44862"/>
            <a:ext cx="5608320" cy="3636704"/>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3616" tIns="46808" rIns="93616" bIns="46808" rtlCol="0" anchor="b"/>
          <a:lstStyle>
            <a:lvl1pPr algn="r">
              <a:defRPr sz="1200"/>
            </a:lvl1pPr>
          </a:lstStyle>
          <a:p>
            <a:fld id="{865A46B4-07C2-450B-B32E-1D92D0E722CB}" type="slidenum">
              <a:rPr lang="en-US" smtClean="0"/>
              <a:t>‹#›</a:t>
            </a:fld>
            <a:endParaRPr lang="en-US"/>
          </a:p>
        </p:txBody>
      </p:sp>
    </p:spTree>
    <p:extLst>
      <p:ext uri="{BB962C8B-B14F-4D97-AF65-F5344CB8AC3E}">
        <p14:creationId xmlns:p14="http://schemas.microsoft.com/office/powerpoint/2010/main" val="399451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smtClean="0"/>
              <a:t>One of the most important improvements to CLAS standards is that the definition of “culture” expanded drastically. We look at the culture as defined as</a:t>
            </a:r>
            <a:r>
              <a:rPr lang="en-US" baseline="0" dirty="0" smtClean="0"/>
              <a:t> the Integrated pattern of thought, communications, actions, customs, beliefs, values and institutions associated wholly or partially with racial, ethnic or linguistic groups as well as religious, spiritual, biological, geographical, or sociological characteristics. Culture is dynamic in nature, and individuals identify with multiple cultures in their lifetime.</a:t>
            </a:r>
            <a:endParaRPr lang="en-US" dirty="0"/>
          </a:p>
        </p:txBody>
      </p:sp>
      <p:sp>
        <p:nvSpPr>
          <p:cNvPr id="4" name="Slide Number Placeholder 3"/>
          <p:cNvSpPr>
            <a:spLocks noGrp="1"/>
          </p:cNvSpPr>
          <p:nvPr>
            <p:ph type="sldNum" sz="quarter" idx="10"/>
          </p:nvPr>
        </p:nvSpPr>
        <p:spPr/>
        <p:txBody>
          <a:bodyPr/>
          <a:lstStyle/>
          <a:p>
            <a:fld id="{865A46B4-07C2-450B-B32E-1D92D0E722CB}" type="slidenum">
              <a:rPr lang="en-US" smtClean="0"/>
              <a:t>11</a:t>
            </a:fld>
            <a:endParaRPr lang="en-US"/>
          </a:p>
        </p:txBody>
      </p:sp>
    </p:spTree>
    <p:extLst>
      <p:ext uri="{BB962C8B-B14F-4D97-AF65-F5344CB8AC3E}">
        <p14:creationId xmlns:p14="http://schemas.microsoft.com/office/powerpoint/2010/main" val="160895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defTabSz="936163">
              <a:defRPr/>
            </a:pPr>
            <a:r>
              <a:rPr lang="en-US" dirty="0"/>
              <a:t>The following languages were selected by the plans as the plan’s threshold languages for their lines of business regulated by the Department of Managed Health Care.  The language selection was based on the threshold criteria established in the statue as well as operational considerations of each health plan.  </a:t>
            </a:r>
          </a:p>
          <a:p>
            <a:endParaRPr lang="en-US" dirty="0"/>
          </a:p>
        </p:txBody>
      </p:sp>
      <p:sp>
        <p:nvSpPr>
          <p:cNvPr id="4" name="Slide Number Placeholder 3"/>
          <p:cNvSpPr>
            <a:spLocks noGrp="1"/>
          </p:cNvSpPr>
          <p:nvPr>
            <p:ph type="sldNum" sz="quarter" idx="10"/>
          </p:nvPr>
        </p:nvSpPr>
        <p:spPr/>
        <p:txBody>
          <a:bodyPr/>
          <a:lstStyle/>
          <a:p>
            <a:fld id="{865A46B4-07C2-450B-B32E-1D92D0E722CB}" type="slidenum">
              <a:rPr lang="en-US" smtClean="0"/>
              <a:t>36</a:t>
            </a:fld>
            <a:endParaRPr lang="en-US"/>
          </a:p>
        </p:txBody>
      </p:sp>
    </p:spTree>
    <p:extLst>
      <p:ext uri="{BB962C8B-B14F-4D97-AF65-F5344CB8AC3E}">
        <p14:creationId xmlns:p14="http://schemas.microsoft.com/office/powerpoint/2010/main" val="106751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dirty="0" smtClean="0"/>
              <a:t>Gender</a:t>
            </a:r>
            <a:r>
              <a:rPr lang="en-US" baseline="0" dirty="0" smtClean="0"/>
              <a:t> is your sex when you are born, gender identity is something you consciously choose as you become an adult.</a:t>
            </a:r>
            <a:endParaRPr lang="en-US" dirty="0"/>
          </a:p>
        </p:txBody>
      </p:sp>
      <p:sp>
        <p:nvSpPr>
          <p:cNvPr id="4" name="Slide Number Placeholder 3"/>
          <p:cNvSpPr>
            <a:spLocks noGrp="1"/>
          </p:cNvSpPr>
          <p:nvPr>
            <p:ph type="sldNum" sz="quarter" idx="10"/>
          </p:nvPr>
        </p:nvSpPr>
        <p:spPr/>
        <p:txBody>
          <a:bodyPr/>
          <a:lstStyle/>
          <a:p>
            <a:fld id="{865A46B4-07C2-450B-B32E-1D92D0E722CB}" type="slidenum">
              <a:rPr lang="en-US" smtClean="0"/>
              <a:t>52</a:t>
            </a:fld>
            <a:endParaRPr lang="en-US"/>
          </a:p>
        </p:txBody>
      </p:sp>
    </p:spTree>
    <p:extLst>
      <p:ext uri="{BB962C8B-B14F-4D97-AF65-F5344CB8AC3E}">
        <p14:creationId xmlns:p14="http://schemas.microsoft.com/office/powerpoint/2010/main" val="404860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A46B4-07C2-450B-B32E-1D92D0E722CB}" type="slidenum">
              <a:rPr lang="en-US" smtClean="0"/>
              <a:t>53</a:t>
            </a:fld>
            <a:endParaRPr lang="en-US"/>
          </a:p>
        </p:txBody>
      </p:sp>
    </p:spTree>
    <p:extLst>
      <p:ext uri="{BB962C8B-B14F-4D97-AF65-F5344CB8AC3E}">
        <p14:creationId xmlns:p14="http://schemas.microsoft.com/office/powerpoint/2010/main" val="171040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A46B4-07C2-450B-B32E-1D92D0E722CB}" type="slidenum">
              <a:rPr lang="en-US" smtClean="0"/>
              <a:t>54</a:t>
            </a:fld>
            <a:endParaRPr lang="en-US"/>
          </a:p>
        </p:txBody>
      </p:sp>
    </p:spTree>
    <p:extLst>
      <p:ext uri="{BB962C8B-B14F-4D97-AF65-F5344CB8AC3E}">
        <p14:creationId xmlns:p14="http://schemas.microsoft.com/office/powerpoint/2010/main" val="373317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1895D762-3B06-4E55-B27E-EF32D954AA89}" type="datetimeFigureOut">
              <a:rPr lang="en-US" smtClean="0"/>
              <a:t>9/22/2015</a:t>
            </a:fld>
            <a:endParaRPr lang="en-US"/>
          </a:p>
        </p:txBody>
      </p:sp>
      <p:sp>
        <p:nvSpPr>
          <p:cNvPr id="5" name="Footer Placeholder 4"/>
          <p:cNvSpPr>
            <a:spLocks noGrp="1"/>
          </p:cNvSpPr>
          <p:nvPr>
            <p:ph type="ftr" sz="quarter" idx="11"/>
          </p:nvPr>
        </p:nvSpPr>
        <p:spPr>
          <a:xfrm>
            <a:off x="1028700" y="4323846"/>
            <a:ext cx="4800600" cy="365125"/>
          </a:xfr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87835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184446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9789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2468A071-B94D-4704-8008-DAEE5A817F95}" type="slidenum">
              <a:rPr lang="en-US" smtClean="0"/>
              <a:t>‹#›</a:t>
            </a:fld>
            <a:endParaRPr lang="en-US"/>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423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a:xfrm>
            <a:off x="514350" y="378884"/>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191896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95D762-3B06-4E55-B27E-EF32D954AA89}"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3905924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95D762-3B06-4E55-B27E-EF32D954AA89}"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87847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95D762-3B06-4E55-B27E-EF32D954AA89}"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39183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1895D762-3B06-4E55-B27E-EF32D954AA89}" type="datetimeFigureOut">
              <a:rPr lang="en-US" smtClean="0"/>
              <a:t>9/22/2015</a:t>
            </a:fld>
            <a:endParaRPr lang="en-US"/>
          </a:p>
        </p:txBody>
      </p:sp>
      <p:sp>
        <p:nvSpPr>
          <p:cNvPr id="5" name="Footer Placeholder 4"/>
          <p:cNvSpPr>
            <a:spLocks noGrp="1"/>
          </p:cNvSpPr>
          <p:nvPr>
            <p:ph type="ftr" sz="quarter" idx="11"/>
          </p:nvPr>
        </p:nvSpPr>
        <p:spPr>
          <a:xfrm>
            <a:off x="514350" y="381001"/>
            <a:ext cx="5243619" cy="36512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98124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95D762-3B06-4E55-B27E-EF32D954AA89}"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326316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1895D762-3B06-4E55-B27E-EF32D954AA89}" type="datetimeFigureOut">
              <a:rPr lang="en-US" smtClean="0"/>
              <a:t>9/22/2015</a:t>
            </a:fld>
            <a:endParaRPr lang="en-US"/>
          </a:p>
        </p:txBody>
      </p:sp>
      <p:sp>
        <p:nvSpPr>
          <p:cNvPr id="5" name="Footer Placeholder 4"/>
          <p:cNvSpPr>
            <a:spLocks noGrp="1"/>
          </p:cNvSpPr>
          <p:nvPr>
            <p:ph type="ftr" sz="quarter" idx="11"/>
          </p:nvPr>
        </p:nvSpPr>
        <p:spPr>
          <a:xfrm>
            <a:off x="514350" y="381002"/>
            <a:ext cx="5243619" cy="36406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373579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107189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95D762-3B06-4E55-B27E-EF32D954AA89}"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16141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95D762-3B06-4E55-B27E-EF32D954AA89}"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02795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5D762-3B06-4E55-B27E-EF32D954AA89}"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421958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208955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5D762-3B06-4E55-B27E-EF32D954AA89}"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A071-B94D-4704-8008-DAEE5A817F95}" type="slidenum">
              <a:rPr lang="en-US" smtClean="0"/>
              <a:t>‹#›</a:t>
            </a:fld>
            <a:endParaRPr lang="en-US"/>
          </a:p>
        </p:txBody>
      </p:sp>
    </p:spTree>
    <p:extLst>
      <p:ext uri="{BB962C8B-B14F-4D97-AF65-F5344CB8AC3E}">
        <p14:creationId xmlns:p14="http://schemas.microsoft.com/office/powerpoint/2010/main" val="413709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895D762-3B06-4E55-B27E-EF32D954AA89}" type="datetimeFigureOut">
              <a:rPr lang="en-US" smtClean="0"/>
              <a:t>9/22/2015</a:t>
            </a:fld>
            <a:endParaRPr lang="en-US"/>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68A071-B94D-4704-8008-DAEE5A817F95}" type="slidenum">
              <a:rPr lang="en-US" smtClean="0"/>
              <a:t>‹#›</a:t>
            </a:fld>
            <a:endParaRPr lang="en-US"/>
          </a:p>
        </p:txBody>
      </p:sp>
    </p:spTree>
    <p:extLst>
      <p:ext uri="{BB962C8B-B14F-4D97-AF65-F5344CB8AC3E}">
        <p14:creationId xmlns:p14="http://schemas.microsoft.com/office/powerpoint/2010/main" val="3011458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Y6d3e-gcOzo"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en.wiktionary.org/wiki/disparit%C3%A9#Middle_French"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cdph.ca.gov/" TargetMode="External"/><Relationship Id="rId2" Type="http://schemas.openxmlformats.org/officeDocument/2006/relationships/hyperlink" Target="mailto:Jahmal.Miller@cdph.ca.gov"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maddoxy@exchange.nih.gov" TargetMode="External"/><Relationship Id="rId2" Type="http://schemas.openxmlformats.org/officeDocument/2006/relationships/hyperlink" Target="http://www.nimhd.nih.gov/"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Cara.James@cms.hhs.gov" TargetMode="External"/><Relationship Id="rId2" Type="http://schemas.openxmlformats.org/officeDocument/2006/relationships/hyperlink" Target="http://www.cms.gov/About-CMS/Agency-Information/CMSLeadership/Office_OMH.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leandris.liburd@cdc.hhs.gov" TargetMode="External"/><Relationship Id="rId2" Type="http://schemas.openxmlformats.org/officeDocument/2006/relationships/hyperlink" Target="http://www.cdc.gov/minorityhealth/OMHHE.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minorityhealth.hhs.gov/npa/templates/browse.aspx?lvl=3&amp;lvlid=31" TargetMode="External"/><Relationship Id="rId2" Type="http://schemas.openxmlformats.org/officeDocument/2006/relationships/hyperlink" Target="http://www.nimhd.nih.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350335"/>
            <a:ext cx="7086600" cy="3402418"/>
          </a:xfrm>
        </p:spPr>
        <p:txBody>
          <a:bodyPr>
            <a:normAutofit/>
          </a:bodyPr>
          <a:lstStyle/>
          <a:p>
            <a:pPr algn="ctr"/>
            <a:r>
              <a:rPr lang="en-US" b="1" dirty="0" smtClean="0"/>
              <a:t>Cultural and linguistic competence training</a:t>
            </a:r>
            <a:endParaRPr lang="en-US" b="1" dirty="0"/>
          </a:p>
        </p:txBody>
      </p:sp>
    </p:spTree>
    <p:extLst>
      <p:ext uri="{BB962C8B-B14F-4D97-AF65-F5344CB8AC3E}">
        <p14:creationId xmlns:p14="http://schemas.microsoft.com/office/powerpoint/2010/main" val="418553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09225"/>
            <a:ext cx="8115300" cy="1293028"/>
          </a:xfrm>
        </p:spPr>
        <p:txBody>
          <a:bodyPr/>
          <a:lstStyle/>
          <a:p>
            <a:pPr algn="ctr"/>
            <a:r>
              <a:rPr lang="en-US" b="1" dirty="0"/>
              <a:t>National CLAS Standards</a:t>
            </a:r>
          </a:p>
        </p:txBody>
      </p:sp>
      <p:sp>
        <p:nvSpPr>
          <p:cNvPr id="3" name="Content Placeholder 2"/>
          <p:cNvSpPr>
            <a:spLocks noGrp="1"/>
          </p:cNvSpPr>
          <p:nvPr>
            <p:ph idx="1"/>
          </p:nvPr>
        </p:nvSpPr>
        <p:spPr>
          <a:xfrm>
            <a:off x="514350" y="2148272"/>
            <a:ext cx="8115300" cy="1675476"/>
          </a:xfrm>
        </p:spPr>
        <p:txBody>
          <a:bodyPr>
            <a:noAutofit/>
          </a:bodyPr>
          <a:lstStyle/>
          <a:p>
            <a:pPr algn="just">
              <a:lnSpc>
                <a:spcPct val="120000"/>
              </a:lnSpc>
            </a:pPr>
            <a:r>
              <a:rPr lang="en-US" sz="2000" b="1" dirty="0"/>
              <a:t>The enhanced National CLAS Standards are intended to advance health equity, improve quality, and help eliminate health care disparities by establishing a blueprint for individuals as well as health and health care organizations to implement culturally and linguistically appropriate services.</a:t>
            </a:r>
          </a:p>
          <a:p>
            <a:pPr marL="0" indent="0" algn="just">
              <a:lnSpc>
                <a:spcPct val="120000"/>
              </a:lnSpc>
              <a:buNone/>
            </a:pPr>
            <a:r>
              <a:rPr lang="en-US" sz="2000" b="1" dirty="0"/>
              <a:t> </a:t>
            </a:r>
          </a:p>
          <a:p>
            <a:pPr marL="0" indent="0" algn="just">
              <a:buNone/>
            </a:pPr>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472" y="4024426"/>
            <a:ext cx="2604654" cy="2304352"/>
          </a:xfrm>
          <a:prstGeom prst="rect">
            <a:avLst/>
          </a:prstGeom>
        </p:spPr>
      </p:pic>
      <p:sp>
        <p:nvSpPr>
          <p:cNvPr id="5" name="TextBox 4"/>
          <p:cNvSpPr txBox="1"/>
          <p:nvPr/>
        </p:nvSpPr>
        <p:spPr>
          <a:xfrm>
            <a:off x="514350" y="4334756"/>
            <a:ext cx="4953762" cy="2246769"/>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smtClean="0"/>
              <a:t>The enhanced Standards are a comprehensive series of guidelines that inform, guide, and facilitate practices related to culturally and linguistically appropriate health services.</a:t>
            </a:r>
          </a:p>
          <a:p>
            <a:pPr algn="just"/>
            <a:endParaRPr lang="en-US" sz="2000" b="1" dirty="0"/>
          </a:p>
        </p:txBody>
      </p:sp>
    </p:spTree>
    <p:extLst>
      <p:ext uri="{BB962C8B-B14F-4D97-AF65-F5344CB8AC3E}">
        <p14:creationId xmlns:p14="http://schemas.microsoft.com/office/powerpoint/2010/main" val="142672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9606"/>
            <a:ext cx="8541328" cy="1293028"/>
          </a:xfrm>
        </p:spPr>
        <p:txBody>
          <a:bodyPr/>
          <a:lstStyle/>
          <a:p>
            <a:pPr algn="ctr"/>
            <a:r>
              <a:rPr lang="en-US" b="1" dirty="0" smtClean="0"/>
              <a:t>CLAS Standards Improved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9919686"/>
              </p:ext>
            </p:extLst>
          </p:nvPr>
        </p:nvGraphicFramePr>
        <p:xfrm>
          <a:off x="368293" y="1924595"/>
          <a:ext cx="8403415" cy="4492142"/>
        </p:xfrm>
        <a:graphic>
          <a:graphicData uri="http://schemas.openxmlformats.org/drawingml/2006/table">
            <a:tbl>
              <a:tblPr firstRow="1" firstCol="1" lastRow="1" lastCol="1" bandRow="1" bandCol="1">
                <a:tableStyleId>{5C22544A-7EE6-4342-B048-85BDC9FD1C3A}</a:tableStyleId>
              </a:tblPr>
              <a:tblGrid>
                <a:gridCol w="1456049"/>
                <a:gridCol w="3438686"/>
                <a:gridCol w="3508680"/>
              </a:tblGrid>
              <a:tr h="776987">
                <a:tc>
                  <a:txBody>
                    <a:bodyPr/>
                    <a:lstStyle/>
                    <a:p>
                      <a:pPr marL="0" marR="0" algn="ctr">
                        <a:lnSpc>
                          <a:spcPct val="99000"/>
                        </a:lnSpc>
                        <a:spcBef>
                          <a:spcPts val="600"/>
                        </a:spcBef>
                        <a:spcAft>
                          <a:spcPts val="600"/>
                        </a:spcAft>
                      </a:pPr>
                      <a:r>
                        <a:rPr lang="en-US" sz="1800" b="1" spc="-20" dirty="0">
                          <a:solidFill>
                            <a:srgbClr val="C00000"/>
                          </a:solidFill>
                          <a:effectLst/>
                        </a:rPr>
                        <a:t>Expanded</a:t>
                      </a:r>
                      <a:r>
                        <a:rPr lang="en-US" sz="1800" b="1" spc="80" dirty="0">
                          <a:solidFill>
                            <a:srgbClr val="C00000"/>
                          </a:solidFill>
                          <a:effectLst/>
                        </a:rPr>
                        <a:t> </a:t>
                      </a:r>
                      <a:r>
                        <a:rPr lang="en-US" sz="1800" b="1" spc="-15" dirty="0">
                          <a:solidFill>
                            <a:srgbClr val="C00000"/>
                          </a:solidFill>
                          <a:effectLst/>
                        </a:rPr>
                        <a:t>Standards</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7000"/>
                        </a:lnSpc>
                        <a:spcBef>
                          <a:spcPts val="600"/>
                        </a:spcBef>
                        <a:spcAft>
                          <a:spcPts val="600"/>
                        </a:spcAft>
                      </a:pPr>
                      <a:r>
                        <a:rPr lang="en-US" sz="1800" b="1" spc="-15" dirty="0">
                          <a:solidFill>
                            <a:srgbClr val="C00000"/>
                          </a:solidFill>
                          <a:effectLst/>
                        </a:rPr>
                        <a:t>National</a:t>
                      </a:r>
                      <a:r>
                        <a:rPr lang="en-US" sz="1800" b="1" spc="70" dirty="0">
                          <a:solidFill>
                            <a:srgbClr val="C00000"/>
                          </a:solidFill>
                          <a:effectLst/>
                        </a:rPr>
                        <a:t> </a:t>
                      </a:r>
                      <a:r>
                        <a:rPr lang="en-US" sz="1800" b="1" spc="-5" dirty="0">
                          <a:solidFill>
                            <a:srgbClr val="C00000"/>
                          </a:solidFill>
                          <a:effectLst/>
                        </a:rPr>
                        <a:t>CLAS</a:t>
                      </a:r>
                      <a:r>
                        <a:rPr lang="en-US" sz="1800" b="1" spc="35" dirty="0">
                          <a:solidFill>
                            <a:srgbClr val="C00000"/>
                          </a:solidFill>
                          <a:effectLst/>
                        </a:rPr>
                        <a:t> </a:t>
                      </a:r>
                      <a:r>
                        <a:rPr lang="en-US" sz="1800" b="1" spc="-15" dirty="0">
                          <a:solidFill>
                            <a:srgbClr val="C00000"/>
                          </a:solidFill>
                          <a:effectLst/>
                        </a:rPr>
                        <a:t>Standards</a:t>
                      </a:r>
                      <a:r>
                        <a:rPr lang="en-US" sz="1800" b="1" spc="45" dirty="0">
                          <a:solidFill>
                            <a:srgbClr val="C00000"/>
                          </a:solidFill>
                          <a:effectLst/>
                        </a:rPr>
                        <a:t> </a:t>
                      </a:r>
                      <a:r>
                        <a:rPr lang="en-US" sz="1800" b="1" spc="-10" dirty="0">
                          <a:solidFill>
                            <a:srgbClr val="C00000"/>
                          </a:solidFill>
                          <a:effectLst/>
                        </a:rPr>
                        <a:t>2000</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7000"/>
                        </a:lnSpc>
                        <a:spcBef>
                          <a:spcPts val="600"/>
                        </a:spcBef>
                        <a:spcAft>
                          <a:spcPts val="600"/>
                        </a:spcAft>
                      </a:pPr>
                      <a:r>
                        <a:rPr lang="en-US" sz="1800" b="1" spc="-15" dirty="0">
                          <a:solidFill>
                            <a:srgbClr val="C00000"/>
                          </a:solidFill>
                          <a:effectLst/>
                        </a:rPr>
                        <a:t>National</a:t>
                      </a:r>
                      <a:r>
                        <a:rPr lang="en-US" sz="1800" b="1" spc="70" dirty="0">
                          <a:solidFill>
                            <a:srgbClr val="C00000"/>
                          </a:solidFill>
                          <a:effectLst/>
                        </a:rPr>
                        <a:t> </a:t>
                      </a:r>
                      <a:r>
                        <a:rPr lang="en-US" sz="1800" b="1" spc="-5" dirty="0">
                          <a:solidFill>
                            <a:srgbClr val="C00000"/>
                          </a:solidFill>
                          <a:effectLst/>
                        </a:rPr>
                        <a:t>CLAS</a:t>
                      </a:r>
                      <a:r>
                        <a:rPr lang="en-US" sz="1800" b="1" spc="35" dirty="0">
                          <a:solidFill>
                            <a:srgbClr val="C00000"/>
                          </a:solidFill>
                          <a:effectLst/>
                        </a:rPr>
                        <a:t> </a:t>
                      </a:r>
                      <a:r>
                        <a:rPr lang="en-US" sz="1800" b="1" spc="-15" dirty="0">
                          <a:solidFill>
                            <a:srgbClr val="C00000"/>
                          </a:solidFill>
                          <a:effectLst/>
                        </a:rPr>
                        <a:t>Standards</a:t>
                      </a:r>
                      <a:r>
                        <a:rPr lang="en-US" sz="1800" b="1" spc="45" dirty="0">
                          <a:solidFill>
                            <a:srgbClr val="C00000"/>
                          </a:solidFill>
                          <a:effectLst/>
                        </a:rPr>
                        <a:t> </a:t>
                      </a:r>
                      <a:r>
                        <a:rPr lang="en-US" sz="1800" b="1" spc="-10" dirty="0">
                          <a:solidFill>
                            <a:srgbClr val="C00000"/>
                          </a:solidFill>
                          <a:effectLst/>
                        </a:rPr>
                        <a:t>2013</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1589816">
                <a:tc>
                  <a:txBody>
                    <a:bodyPr/>
                    <a:lstStyle/>
                    <a:p>
                      <a:pPr marL="0" marR="0" algn="ctr">
                        <a:lnSpc>
                          <a:spcPct val="107000"/>
                        </a:lnSpc>
                        <a:spcBef>
                          <a:spcPts val="600"/>
                        </a:spcBef>
                        <a:spcAft>
                          <a:spcPts val="600"/>
                        </a:spcAft>
                      </a:pPr>
                      <a:r>
                        <a:rPr lang="en-US" sz="1800" b="1" spc="-10" dirty="0" smtClean="0">
                          <a:solidFill>
                            <a:schemeClr val="tx1"/>
                          </a:solidFill>
                          <a:effectLst/>
                        </a:rPr>
                        <a:t>Culture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7000"/>
                        </a:lnSpc>
                        <a:spcBef>
                          <a:spcPts val="600"/>
                        </a:spcBef>
                        <a:spcAft>
                          <a:spcPts val="600"/>
                        </a:spcAft>
                      </a:pPr>
                      <a:r>
                        <a:rPr lang="en-US" sz="1800" b="1" spc="-15" dirty="0" smtClean="0">
                          <a:solidFill>
                            <a:schemeClr val="tx1"/>
                          </a:solidFill>
                          <a:effectLst/>
                        </a:rPr>
                        <a:t>Defined</a:t>
                      </a:r>
                      <a:r>
                        <a:rPr lang="en-US" sz="1800" b="1" spc="30" dirty="0" smtClean="0">
                          <a:solidFill>
                            <a:schemeClr val="tx1"/>
                          </a:solidFill>
                          <a:effectLst/>
                        </a:rPr>
                        <a:t> </a:t>
                      </a:r>
                      <a:r>
                        <a:rPr lang="en-US" sz="1800" b="1" dirty="0">
                          <a:solidFill>
                            <a:schemeClr val="tx1"/>
                          </a:solidFill>
                          <a:effectLst/>
                        </a:rPr>
                        <a:t>in</a:t>
                      </a:r>
                      <a:r>
                        <a:rPr lang="en-US" sz="1800" b="1" spc="35" dirty="0">
                          <a:solidFill>
                            <a:schemeClr val="tx1"/>
                          </a:solidFill>
                          <a:effectLst/>
                        </a:rPr>
                        <a:t> </a:t>
                      </a:r>
                      <a:r>
                        <a:rPr lang="en-US" sz="1800" b="1" spc="-5" dirty="0">
                          <a:solidFill>
                            <a:schemeClr val="tx1"/>
                          </a:solidFill>
                          <a:effectLst/>
                        </a:rPr>
                        <a:t>terms</a:t>
                      </a:r>
                      <a:r>
                        <a:rPr lang="en-US" sz="1800" b="1" spc="25" dirty="0">
                          <a:solidFill>
                            <a:schemeClr val="tx1"/>
                          </a:solidFill>
                          <a:effectLst/>
                        </a:rPr>
                        <a:t> </a:t>
                      </a:r>
                      <a:r>
                        <a:rPr lang="en-US" sz="1800" b="1" spc="-25" dirty="0">
                          <a:solidFill>
                            <a:schemeClr val="tx1"/>
                          </a:solidFill>
                          <a:effectLst/>
                        </a:rPr>
                        <a:t>of</a:t>
                      </a:r>
                      <a:r>
                        <a:rPr lang="en-US" sz="1800" b="1" spc="25" dirty="0">
                          <a:solidFill>
                            <a:schemeClr val="tx1"/>
                          </a:solidFill>
                          <a:effectLst/>
                        </a:rPr>
                        <a:t> </a:t>
                      </a:r>
                      <a:r>
                        <a:rPr lang="en-US" sz="1800" b="1" spc="-15" dirty="0">
                          <a:solidFill>
                            <a:schemeClr val="tx1"/>
                          </a:solidFill>
                          <a:effectLst/>
                        </a:rPr>
                        <a:t>racial,</a:t>
                      </a:r>
                      <a:r>
                        <a:rPr lang="en-US" sz="1800" b="1" spc="60" dirty="0">
                          <a:solidFill>
                            <a:schemeClr val="tx1"/>
                          </a:solidFill>
                          <a:effectLst/>
                        </a:rPr>
                        <a:t> </a:t>
                      </a:r>
                      <a:r>
                        <a:rPr lang="en-US" sz="1800" b="1" spc="-10" dirty="0">
                          <a:solidFill>
                            <a:schemeClr val="tx1"/>
                          </a:solidFill>
                          <a:effectLst/>
                        </a:rPr>
                        <a:t>ethnic</a:t>
                      </a:r>
                      <a:r>
                        <a:rPr lang="en-US" sz="1800" b="1" spc="145" dirty="0">
                          <a:solidFill>
                            <a:schemeClr val="tx1"/>
                          </a:solidFill>
                          <a:effectLst/>
                        </a:rPr>
                        <a:t> </a:t>
                      </a:r>
                      <a:r>
                        <a:rPr lang="en-US" sz="1800" b="1" spc="-20" dirty="0">
                          <a:solidFill>
                            <a:schemeClr val="tx1"/>
                          </a:solidFill>
                          <a:effectLst/>
                        </a:rPr>
                        <a:t>and</a:t>
                      </a:r>
                      <a:r>
                        <a:rPr lang="en-US" sz="1800" b="1" spc="50" dirty="0">
                          <a:solidFill>
                            <a:schemeClr val="tx1"/>
                          </a:solidFill>
                          <a:effectLst/>
                        </a:rPr>
                        <a:t> </a:t>
                      </a:r>
                      <a:r>
                        <a:rPr lang="en-US" sz="1800" b="1" spc="-5" dirty="0">
                          <a:solidFill>
                            <a:schemeClr val="tx1"/>
                          </a:solidFill>
                          <a:effectLst/>
                        </a:rPr>
                        <a:t>linguistic</a:t>
                      </a:r>
                      <a:r>
                        <a:rPr lang="en-US" sz="1800" b="1" spc="45" dirty="0">
                          <a:solidFill>
                            <a:schemeClr val="tx1"/>
                          </a:solidFill>
                          <a:effectLst/>
                        </a:rPr>
                        <a:t> </a:t>
                      </a:r>
                      <a:r>
                        <a:rPr lang="en-US" sz="1800" b="1" spc="-20" dirty="0">
                          <a:solidFill>
                            <a:schemeClr val="tx1"/>
                          </a:solidFill>
                          <a:effectLst/>
                        </a:rPr>
                        <a:t>groups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99000"/>
                        </a:lnSpc>
                        <a:spcBef>
                          <a:spcPts val="600"/>
                        </a:spcBef>
                        <a:spcAft>
                          <a:spcPts val="600"/>
                        </a:spcAft>
                      </a:pPr>
                      <a:r>
                        <a:rPr lang="en-US" sz="1800" b="1" spc="-15" dirty="0">
                          <a:solidFill>
                            <a:schemeClr val="tx1"/>
                          </a:solidFill>
                          <a:effectLst/>
                        </a:rPr>
                        <a:t>Defined</a:t>
                      </a:r>
                      <a:r>
                        <a:rPr lang="en-US" sz="1800" b="1" spc="30" dirty="0">
                          <a:solidFill>
                            <a:schemeClr val="tx1"/>
                          </a:solidFill>
                          <a:effectLst/>
                        </a:rPr>
                        <a:t> </a:t>
                      </a:r>
                      <a:r>
                        <a:rPr lang="en-US" sz="1800" b="1" dirty="0">
                          <a:solidFill>
                            <a:schemeClr val="tx1"/>
                          </a:solidFill>
                          <a:effectLst/>
                        </a:rPr>
                        <a:t>in</a:t>
                      </a:r>
                      <a:r>
                        <a:rPr lang="en-US" sz="1800" b="1" spc="35" dirty="0">
                          <a:solidFill>
                            <a:schemeClr val="tx1"/>
                          </a:solidFill>
                          <a:effectLst/>
                        </a:rPr>
                        <a:t> </a:t>
                      </a:r>
                      <a:r>
                        <a:rPr lang="en-US" sz="1800" b="1" spc="-5" dirty="0">
                          <a:solidFill>
                            <a:schemeClr val="tx1"/>
                          </a:solidFill>
                          <a:effectLst/>
                        </a:rPr>
                        <a:t>terms</a:t>
                      </a:r>
                      <a:r>
                        <a:rPr lang="en-US" sz="1800" b="1" spc="25" dirty="0">
                          <a:solidFill>
                            <a:schemeClr val="tx1"/>
                          </a:solidFill>
                          <a:effectLst/>
                        </a:rPr>
                        <a:t> </a:t>
                      </a:r>
                      <a:r>
                        <a:rPr lang="en-US" sz="1800" b="1" spc="-25" dirty="0">
                          <a:solidFill>
                            <a:schemeClr val="tx1"/>
                          </a:solidFill>
                          <a:effectLst/>
                        </a:rPr>
                        <a:t>of</a:t>
                      </a:r>
                      <a:r>
                        <a:rPr lang="en-US" sz="1800" b="1" spc="25" dirty="0">
                          <a:solidFill>
                            <a:schemeClr val="tx1"/>
                          </a:solidFill>
                          <a:effectLst/>
                        </a:rPr>
                        <a:t> </a:t>
                      </a:r>
                      <a:r>
                        <a:rPr lang="en-US" sz="1800" b="1" spc="-15" dirty="0">
                          <a:solidFill>
                            <a:schemeClr val="tx1"/>
                          </a:solidFill>
                          <a:effectLst/>
                        </a:rPr>
                        <a:t>racial,</a:t>
                      </a:r>
                      <a:r>
                        <a:rPr lang="en-US" sz="1800" b="1" spc="65" dirty="0">
                          <a:solidFill>
                            <a:schemeClr val="tx1"/>
                          </a:solidFill>
                          <a:effectLst/>
                        </a:rPr>
                        <a:t> </a:t>
                      </a:r>
                      <a:r>
                        <a:rPr lang="en-US" sz="1800" b="1" spc="-10" dirty="0">
                          <a:solidFill>
                            <a:schemeClr val="tx1"/>
                          </a:solidFill>
                          <a:effectLst/>
                        </a:rPr>
                        <a:t>ethnic</a:t>
                      </a:r>
                      <a:r>
                        <a:rPr lang="en-US" sz="1800" b="1" spc="145" dirty="0">
                          <a:solidFill>
                            <a:schemeClr val="tx1"/>
                          </a:solidFill>
                          <a:effectLst/>
                        </a:rPr>
                        <a:t> </a:t>
                      </a:r>
                      <a:r>
                        <a:rPr lang="en-US" sz="1800" b="1" spc="-20" dirty="0">
                          <a:solidFill>
                            <a:schemeClr val="tx1"/>
                          </a:solidFill>
                          <a:effectLst/>
                        </a:rPr>
                        <a:t>and</a:t>
                      </a:r>
                      <a:r>
                        <a:rPr lang="en-US" sz="1800" b="1" spc="30" dirty="0">
                          <a:solidFill>
                            <a:schemeClr val="tx1"/>
                          </a:solidFill>
                          <a:effectLst/>
                        </a:rPr>
                        <a:t> </a:t>
                      </a:r>
                      <a:r>
                        <a:rPr lang="en-US" sz="1800" b="1" spc="-5" dirty="0">
                          <a:solidFill>
                            <a:schemeClr val="tx1"/>
                          </a:solidFill>
                          <a:effectLst/>
                        </a:rPr>
                        <a:t>linguistic</a:t>
                      </a:r>
                      <a:r>
                        <a:rPr lang="en-US" sz="1800" b="1" spc="25" dirty="0">
                          <a:solidFill>
                            <a:schemeClr val="tx1"/>
                          </a:solidFill>
                          <a:effectLst/>
                        </a:rPr>
                        <a:t> </a:t>
                      </a:r>
                      <a:r>
                        <a:rPr lang="en-US" sz="1800" b="1" spc="-20" dirty="0">
                          <a:solidFill>
                            <a:schemeClr val="tx1"/>
                          </a:solidFill>
                          <a:effectLst/>
                        </a:rPr>
                        <a:t>groups,</a:t>
                      </a:r>
                      <a:r>
                        <a:rPr lang="en-US" sz="1800" b="1" spc="60" dirty="0">
                          <a:solidFill>
                            <a:schemeClr val="tx1"/>
                          </a:solidFill>
                          <a:effectLst/>
                        </a:rPr>
                        <a:t> </a:t>
                      </a:r>
                      <a:r>
                        <a:rPr lang="en-US" sz="1800" b="1" spc="-25" dirty="0">
                          <a:solidFill>
                            <a:schemeClr val="tx1"/>
                          </a:solidFill>
                          <a:effectLst/>
                        </a:rPr>
                        <a:t>as</a:t>
                      </a:r>
                      <a:r>
                        <a:rPr lang="en-US" sz="1800" b="1" spc="30" dirty="0">
                          <a:solidFill>
                            <a:schemeClr val="tx1"/>
                          </a:solidFill>
                          <a:effectLst/>
                        </a:rPr>
                        <a:t> </a:t>
                      </a:r>
                      <a:r>
                        <a:rPr lang="en-US" sz="1800" b="1" spc="-10" dirty="0">
                          <a:solidFill>
                            <a:schemeClr val="tx1"/>
                          </a:solidFill>
                          <a:effectLst/>
                        </a:rPr>
                        <a:t>well</a:t>
                      </a:r>
                      <a:r>
                        <a:rPr lang="en-US" sz="1800" b="1" spc="45" dirty="0">
                          <a:solidFill>
                            <a:schemeClr val="tx1"/>
                          </a:solidFill>
                          <a:effectLst/>
                        </a:rPr>
                        <a:t> </a:t>
                      </a:r>
                      <a:r>
                        <a:rPr lang="en-US" sz="1800" b="1" spc="-25" dirty="0">
                          <a:solidFill>
                            <a:schemeClr val="tx1"/>
                          </a:solidFill>
                          <a:effectLst/>
                        </a:rPr>
                        <a:t>as</a:t>
                      </a:r>
                      <a:r>
                        <a:rPr lang="en-US" sz="1800" b="1" spc="145" dirty="0">
                          <a:solidFill>
                            <a:schemeClr val="tx1"/>
                          </a:solidFill>
                          <a:effectLst/>
                        </a:rPr>
                        <a:t> </a:t>
                      </a:r>
                      <a:r>
                        <a:rPr lang="en-US" sz="1800" b="1" spc="-15" dirty="0">
                          <a:solidFill>
                            <a:schemeClr val="tx1"/>
                          </a:solidFill>
                          <a:effectLst/>
                        </a:rPr>
                        <a:t>geographical,</a:t>
                      </a:r>
                      <a:r>
                        <a:rPr lang="en-US" sz="1800" b="1" spc="95" dirty="0">
                          <a:solidFill>
                            <a:schemeClr val="tx1"/>
                          </a:solidFill>
                          <a:effectLst/>
                        </a:rPr>
                        <a:t> </a:t>
                      </a:r>
                      <a:r>
                        <a:rPr lang="en-US" sz="1800" b="1" spc="-10" dirty="0">
                          <a:solidFill>
                            <a:schemeClr val="tx1"/>
                          </a:solidFill>
                          <a:effectLst/>
                        </a:rPr>
                        <a:t>religious</a:t>
                      </a:r>
                      <a:r>
                        <a:rPr lang="en-US" sz="1800" b="1" spc="60" dirty="0">
                          <a:solidFill>
                            <a:schemeClr val="tx1"/>
                          </a:solidFill>
                          <a:effectLst/>
                        </a:rPr>
                        <a:t> </a:t>
                      </a:r>
                      <a:r>
                        <a:rPr lang="en-US" sz="1800" b="1" spc="-25" dirty="0">
                          <a:solidFill>
                            <a:schemeClr val="tx1"/>
                          </a:solidFill>
                          <a:effectLst/>
                        </a:rPr>
                        <a:t>and</a:t>
                      </a:r>
                      <a:r>
                        <a:rPr lang="en-US" sz="1800" b="1" spc="105" dirty="0">
                          <a:solidFill>
                            <a:schemeClr val="tx1"/>
                          </a:solidFill>
                          <a:effectLst/>
                        </a:rPr>
                        <a:t> </a:t>
                      </a:r>
                      <a:r>
                        <a:rPr lang="en-US" sz="1800" b="1" spc="-10" dirty="0">
                          <a:solidFill>
                            <a:schemeClr val="tx1"/>
                          </a:solidFill>
                          <a:effectLst/>
                        </a:rPr>
                        <a:t>spiritual,</a:t>
                      </a:r>
                      <a:r>
                        <a:rPr lang="en-US" sz="1800" b="1" spc="80" dirty="0">
                          <a:solidFill>
                            <a:schemeClr val="tx1"/>
                          </a:solidFill>
                          <a:effectLst/>
                        </a:rPr>
                        <a:t> </a:t>
                      </a:r>
                      <a:r>
                        <a:rPr lang="en-US" sz="1800" b="1" spc="-15" dirty="0">
                          <a:solidFill>
                            <a:schemeClr val="tx1"/>
                          </a:solidFill>
                          <a:effectLst/>
                        </a:rPr>
                        <a:t>biological</a:t>
                      </a:r>
                      <a:r>
                        <a:rPr lang="en-US" sz="1800" b="1" spc="75" dirty="0">
                          <a:solidFill>
                            <a:schemeClr val="tx1"/>
                          </a:solidFill>
                          <a:effectLst/>
                        </a:rPr>
                        <a:t> </a:t>
                      </a:r>
                      <a:r>
                        <a:rPr lang="en-US" sz="1800" b="1" spc="-20" dirty="0">
                          <a:solidFill>
                            <a:schemeClr val="tx1"/>
                          </a:solidFill>
                          <a:effectLst/>
                        </a:rPr>
                        <a:t>and</a:t>
                      </a:r>
                      <a:r>
                        <a:rPr lang="en-US" sz="1800" b="1" spc="130" dirty="0">
                          <a:solidFill>
                            <a:schemeClr val="tx1"/>
                          </a:solidFill>
                          <a:effectLst/>
                        </a:rPr>
                        <a:t> </a:t>
                      </a:r>
                      <a:r>
                        <a:rPr lang="en-US" sz="1800" b="1" spc="-15" dirty="0">
                          <a:solidFill>
                            <a:schemeClr val="tx1"/>
                          </a:solidFill>
                          <a:effectLst/>
                        </a:rPr>
                        <a:t>sociological</a:t>
                      </a:r>
                      <a:r>
                        <a:rPr lang="en-US" sz="1800" b="1" spc="145" dirty="0">
                          <a:solidFill>
                            <a:schemeClr val="tx1"/>
                          </a:solidFill>
                          <a:effectLst/>
                        </a:rPr>
                        <a:t> </a:t>
                      </a:r>
                      <a:r>
                        <a:rPr lang="en-US" sz="1800" b="1" spc="-10" dirty="0">
                          <a:solidFill>
                            <a:schemeClr val="tx1"/>
                          </a:solidFill>
                          <a:effectLst/>
                        </a:rPr>
                        <a:t>characteristics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83838">
                <a:tc>
                  <a:txBody>
                    <a:bodyPr/>
                    <a:lstStyle/>
                    <a:p>
                      <a:pPr marL="0" marR="0" algn="ctr">
                        <a:lnSpc>
                          <a:spcPct val="107000"/>
                        </a:lnSpc>
                        <a:spcBef>
                          <a:spcPts val="600"/>
                        </a:spcBef>
                        <a:spcAft>
                          <a:spcPts val="600"/>
                        </a:spcAft>
                      </a:pPr>
                      <a:r>
                        <a:rPr lang="en-US" sz="1800" b="1" spc="-10" dirty="0">
                          <a:solidFill>
                            <a:schemeClr val="tx1"/>
                          </a:solidFill>
                          <a:effectLst/>
                        </a:rPr>
                        <a:t>Audience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7000"/>
                        </a:lnSpc>
                        <a:spcBef>
                          <a:spcPts val="600"/>
                        </a:spcBef>
                        <a:spcAft>
                          <a:spcPts val="600"/>
                        </a:spcAft>
                      </a:pPr>
                      <a:r>
                        <a:rPr lang="en-US" sz="1800" b="1" spc="-10" dirty="0">
                          <a:solidFill>
                            <a:schemeClr val="tx1"/>
                          </a:solidFill>
                          <a:effectLst/>
                        </a:rPr>
                        <a:t>Health</a:t>
                      </a:r>
                      <a:r>
                        <a:rPr lang="en-US" sz="1800" b="1" spc="60" dirty="0">
                          <a:solidFill>
                            <a:schemeClr val="tx1"/>
                          </a:solidFill>
                          <a:effectLst/>
                        </a:rPr>
                        <a:t> </a:t>
                      </a:r>
                      <a:r>
                        <a:rPr lang="en-US" sz="1800" b="1" spc="-15" dirty="0">
                          <a:solidFill>
                            <a:schemeClr val="tx1"/>
                          </a:solidFill>
                          <a:effectLst/>
                        </a:rPr>
                        <a:t>care</a:t>
                      </a:r>
                      <a:r>
                        <a:rPr lang="en-US" sz="1800" b="1" spc="70" dirty="0">
                          <a:solidFill>
                            <a:schemeClr val="tx1"/>
                          </a:solidFill>
                          <a:effectLst/>
                        </a:rPr>
                        <a:t> </a:t>
                      </a:r>
                      <a:r>
                        <a:rPr lang="en-US" sz="1800" b="1" spc="-15" dirty="0">
                          <a:solidFill>
                            <a:schemeClr val="tx1"/>
                          </a:solidFill>
                          <a:effectLst/>
                        </a:rPr>
                        <a:t>organizations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l">
                        <a:lnSpc>
                          <a:spcPct val="99000"/>
                        </a:lnSpc>
                        <a:spcBef>
                          <a:spcPts val="600"/>
                        </a:spcBef>
                        <a:spcAft>
                          <a:spcPts val="600"/>
                        </a:spcAft>
                      </a:pPr>
                      <a:r>
                        <a:rPr lang="en-US" sz="1800" b="1" spc="-10" dirty="0">
                          <a:solidFill>
                            <a:schemeClr val="tx1"/>
                          </a:solidFill>
                          <a:effectLst/>
                        </a:rPr>
                        <a:t>Health</a:t>
                      </a:r>
                      <a:r>
                        <a:rPr lang="en-US" sz="1800" b="1" spc="35" dirty="0">
                          <a:solidFill>
                            <a:schemeClr val="tx1"/>
                          </a:solidFill>
                          <a:effectLst/>
                        </a:rPr>
                        <a:t> </a:t>
                      </a:r>
                      <a:r>
                        <a:rPr lang="en-US" sz="1800" b="1" spc="-20" dirty="0">
                          <a:solidFill>
                            <a:schemeClr val="tx1"/>
                          </a:solidFill>
                          <a:effectLst/>
                        </a:rPr>
                        <a:t>and</a:t>
                      </a:r>
                      <a:r>
                        <a:rPr lang="en-US" sz="1800" b="1" spc="40" dirty="0">
                          <a:solidFill>
                            <a:schemeClr val="tx1"/>
                          </a:solidFill>
                          <a:effectLst/>
                        </a:rPr>
                        <a:t> </a:t>
                      </a:r>
                      <a:r>
                        <a:rPr lang="en-US" sz="1800" b="1" spc="-10" dirty="0">
                          <a:solidFill>
                            <a:schemeClr val="tx1"/>
                          </a:solidFill>
                          <a:effectLst/>
                        </a:rPr>
                        <a:t>health</a:t>
                      </a:r>
                      <a:r>
                        <a:rPr lang="en-US" sz="1800" b="1" spc="40" dirty="0">
                          <a:solidFill>
                            <a:schemeClr val="tx1"/>
                          </a:solidFill>
                          <a:effectLst/>
                        </a:rPr>
                        <a:t> </a:t>
                      </a:r>
                      <a:r>
                        <a:rPr lang="en-US" sz="1800" b="1" spc="-15" dirty="0">
                          <a:solidFill>
                            <a:schemeClr val="tx1"/>
                          </a:solidFill>
                          <a:effectLst/>
                        </a:rPr>
                        <a:t>care</a:t>
                      </a:r>
                      <a:r>
                        <a:rPr lang="en-US" sz="1800" b="1" spc="130" dirty="0">
                          <a:solidFill>
                            <a:schemeClr val="tx1"/>
                          </a:solidFill>
                          <a:effectLst/>
                        </a:rPr>
                        <a:t> </a:t>
                      </a:r>
                      <a:r>
                        <a:rPr lang="en-US" sz="1800" b="1" spc="-10" dirty="0">
                          <a:solidFill>
                            <a:schemeClr val="tx1"/>
                          </a:solidFill>
                          <a:effectLst/>
                        </a:rPr>
                        <a:t>organizations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1033096">
                <a:tc>
                  <a:txBody>
                    <a:bodyPr/>
                    <a:lstStyle/>
                    <a:p>
                      <a:pPr marL="0" marR="0" algn="ctr">
                        <a:lnSpc>
                          <a:spcPct val="107000"/>
                        </a:lnSpc>
                        <a:spcBef>
                          <a:spcPts val="600"/>
                        </a:spcBef>
                        <a:spcAft>
                          <a:spcPts val="600"/>
                        </a:spcAft>
                      </a:pPr>
                      <a:r>
                        <a:rPr lang="en-US" sz="1800" b="1" spc="-10" dirty="0" smtClean="0">
                          <a:solidFill>
                            <a:schemeClr val="tx1"/>
                          </a:solidFill>
                          <a:effectLst/>
                        </a:rPr>
                        <a:t>Health</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7000"/>
                        </a:lnSpc>
                        <a:spcBef>
                          <a:spcPts val="600"/>
                        </a:spcBef>
                        <a:spcAft>
                          <a:spcPts val="600"/>
                        </a:spcAft>
                      </a:pPr>
                      <a:r>
                        <a:rPr lang="en-US" sz="1800" b="1" spc="-10" dirty="0" smtClean="0">
                          <a:solidFill>
                            <a:schemeClr val="tx1"/>
                          </a:solidFill>
                          <a:effectLst/>
                        </a:rPr>
                        <a:t>Definition</a:t>
                      </a:r>
                      <a:r>
                        <a:rPr lang="en-US" sz="1800" b="1" spc="40" dirty="0" smtClean="0">
                          <a:solidFill>
                            <a:schemeClr val="tx1"/>
                          </a:solidFill>
                          <a:effectLst/>
                        </a:rPr>
                        <a:t> </a:t>
                      </a:r>
                      <a:r>
                        <a:rPr lang="en-US" sz="1800" b="1" spc="-25" dirty="0">
                          <a:solidFill>
                            <a:schemeClr val="tx1"/>
                          </a:solidFill>
                          <a:effectLst/>
                        </a:rPr>
                        <a:t>of</a:t>
                      </a:r>
                      <a:r>
                        <a:rPr lang="en-US" sz="1800" b="1" spc="25" dirty="0">
                          <a:solidFill>
                            <a:schemeClr val="tx1"/>
                          </a:solidFill>
                          <a:effectLst/>
                        </a:rPr>
                        <a:t> </a:t>
                      </a:r>
                      <a:r>
                        <a:rPr lang="en-US" sz="1800" b="1" spc="-5" dirty="0">
                          <a:solidFill>
                            <a:schemeClr val="tx1"/>
                          </a:solidFill>
                          <a:effectLst/>
                        </a:rPr>
                        <a:t>health</a:t>
                      </a:r>
                      <a:r>
                        <a:rPr lang="en-US" sz="1800" b="1" spc="40" dirty="0">
                          <a:solidFill>
                            <a:schemeClr val="tx1"/>
                          </a:solidFill>
                          <a:effectLst/>
                        </a:rPr>
                        <a:t> </a:t>
                      </a:r>
                      <a:r>
                        <a:rPr lang="en-US" sz="1800" b="1" spc="-10" dirty="0">
                          <a:solidFill>
                            <a:schemeClr val="tx1"/>
                          </a:solidFill>
                          <a:effectLst/>
                        </a:rPr>
                        <a:t>was</a:t>
                      </a:r>
                      <a:r>
                        <a:rPr lang="en-US" sz="1800" b="1" spc="35" dirty="0">
                          <a:solidFill>
                            <a:schemeClr val="tx1"/>
                          </a:solidFill>
                          <a:effectLst/>
                        </a:rPr>
                        <a:t> </a:t>
                      </a:r>
                      <a:r>
                        <a:rPr lang="en-US" sz="1800" b="1" spc="-10" dirty="0">
                          <a:solidFill>
                            <a:schemeClr val="tx1"/>
                          </a:solidFill>
                          <a:effectLst/>
                        </a:rPr>
                        <a:t>implicit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ct val="107000"/>
                        </a:lnSpc>
                        <a:spcBef>
                          <a:spcPts val="600"/>
                        </a:spcBef>
                        <a:spcAft>
                          <a:spcPts val="600"/>
                        </a:spcAft>
                      </a:pPr>
                      <a:r>
                        <a:rPr lang="en-US" sz="1800" b="1" spc="-5" dirty="0">
                          <a:solidFill>
                            <a:schemeClr val="tx1"/>
                          </a:solidFill>
                          <a:effectLst/>
                        </a:rPr>
                        <a:t>Explicit</a:t>
                      </a:r>
                      <a:r>
                        <a:rPr lang="en-US" sz="1800" b="1" spc="25" dirty="0">
                          <a:solidFill>
                            <a:schemeClr val="tx1"/>
                          </a:solidFill>
                          <a:effectLst/>
                        </a:rPr>
                        <a:t> </a:t>
                      </a:r>
                      <a:r>
                        <a:rPr lang="en-US" sz="1800" b="1" spc="-15" dirty="0">
                          <a:solidFill>
                            <a:schemeClr val="tx1"/>
                          </a:solidFill>
                          <a:effectLst/>
                        </a:rPr>
                        <a:t>definition</a:t>
                      </a:r>
                      <a:r>
                        <a:rPr lang="en-US" sz="1800" b="1" spc="35" dirty="0">
                          <a:solidFill>
                            <a:schemeClr val="tx1"/>
                          </a:solidFill>
                          <a:effectLst/>
                        </a:rPr>
                        <a:t> </a:t>
                      </a:r>
                      <a:r>
                        <a:rPr lang="en-US" sz="1800" b="1" spc="-5" dirty="0">
                          <a:solidFill>
                            <a:schemeClr val="tx1"/>
                          </a:solidFill>
                          <a:effectLst/>
                        </a:rPr>
                        <a:t>of</a:t>
                      </a:r>
                      <a:r>
                        <a:rPr lang="en-US" sz="1800" b="1" spc="25" dirty="0">
                          <a:solidFill>
                            <a:schemeClr val="tx1"/>
                          </a:solidFill>
                          <a:effectLst/>
                        </a:rPr>
                        <a:t> </a:t>
                      </a:r>
                      <a:r>
                        <a:rPr lang="en-US" sz="1800" b="1" spc="-10" dirty="0">
                          <a:solidFill>
                            <a:schemeClr val="tx1"/>
                          </a:solidFill>
                          <a:effectLst/>
                        </a:rPr>
                        <a:t>health</a:t>
                      </a:r>
                      <a:r>
                        <a:rPr lang="en-US" sz="1800" b="1" spc="40" dirty="0">
                          <a:solidFill>
                            <a:schemeClr val="tx1"/>
                          </a:solidFill>
                          <a:effectLst/>
                        </a:rPr>
                        <a:t> </a:t>
                      </a:r>
                      <a:r>
                        <a:rPr lang="en-US" sz="1800" b="1" spc="5" dirty="0">
                          <a:solidFill>
                            <a:schemeClr val="tx1"/>
                          </a:solidFill>
                          <a:effectLst/>
                        </a:rPr>
                        <a:t>to</a:t>
                      </a:r>
                      <a:r>
                        <a:rPr lang="en-US" sz="1800" b="1" spc="135" dirty="0">
                          <a:solidFill>
                            <a:schemeClr val="tx1"/>
                          </a:solidFill>
                          <a:effectLst/>
                        </a:rPr>
                        <a:t> </a:t>
                      </a:r>
                      <a:r>
                        <a:rPr lang="en-US" sz="1800" b="1" spc="-5" dirty="0">
                          <a:solidFill>
                            <a:schemeClr val="tx1"/>
                          </a:solidFill>
                          <a:effectLst/>
                        </a:rPr>
                        <a:t>include</a:t>
                      </a:r>
                      <a:r>
                        <a:rPr lang="en-US" sz="1800" b="1" spc="10" dirty="0">
                          <a:solidFill>
                            <a:schemeClr val="tx1"/>
                          </a:solidFill>
                          <a:effectLst/>
                        </a:rPr>
                        <a:t> </a:t>
                      </a:r>
                      <a:r>
                        <a:rPr lang="en-US" sz="1800" b="1" spc="-10" dirty="0">
                          <a:solidFill>
                            <a:schemeClr val="tx1"/>
                          </a:solidFill>
                          <a:effectLst/>
                        </a:rPr>
                        <a:t>physical,</a:t>
                      </a:r>
                      <a:r>
                        <a:rPr lang="en-US" sz="1800" b="1" spc="45" dirty="0">
                          <a:solidFill>
                            <a:schemeClr val="tx1"/>
                          </a:solidFill>
                          <a:effectLst/>
                        </a:rPr>
                        <a:t> </a:t>
                      </a:r>
                      <a:r>
                        <a:rPr lang="en-US" sz="1800" b="1" spc="-10" dirty="0">
                          <a:solidFill>
                            <a:schemeClr val="tx1"/>
                          </a:solidFill>
                          <a:effectLst/>
                        </a:rPr>
                        <a:t>mental,</a:t>
                      </a:r>
                      <a:r>
                        <a:rPr lang="en-US" sz="1800" b="1" spc="45" dirty="0">
                          <a:solidFill>
                            <a:schemeClr val="tx1"/>
                          </a:solidFill>
                          <a:effectLst/>
                        </a:rPr>
                        <a:t> </a:t>
                      </a:r>
                      <a:r>
                        <a:rPr lang="en-US" sz="1800" b="1" spc="-20" dirty="0">
                          <a:solidFill>
                            <a:schemeClr val="tx1"/>
                          </a:solidFill>
                          <a:effectLst/>
                        </a:rPr>
                        <a:t>social</a:t>
                      </a:r>
                      <a:r>
                        <a:rPr lang="en-US" sz="1800" b="1" spc="135" dirty="0">
                          <a:solidFill>
                            <a:schemeClr val="tx1"/>
                          </a:solidFill>
                          <a:effectLst/>
                        </a:rPr>
                        <a:t> </a:t>
                      </a:r>
                      <a:r>
                        <a:rPr lang="en-US" sz="1800" b="1" spc="-20" dirty="0">
                          <a:solidFill>
                            <a:schemeClr val="tx1"/>
                          </a:solidFill>
                          <a:effectLst/>
                        </a:rPr>
                        <a:t>and</a:t>
                      </a:r>
                      <a:r>
                        <a:rPr lang="en-US" sz="1800" b="1" spc="55" dirty="0">
                          <a:solidFill>
                            <a:schemeClr val="tx1"/>
                          </a:solidFill>
                          <a:effectLst/>
                        </a:rPr>
                        <a:t> </a:t>
                      </a:r>
                      <a:r>
                        <a:rPr lang="en-US" sz="1800" b="1" spc="-10" dirty="0">
                          <a:solidFill>
                            <a:schemeClr val="tx1"/>
                          </a:solidFill>
                          <a:effectLst/>
                        </a:rPr>
                        <a:t>spiritual</a:t>
                      </a:r>
                      <a:r>
                        <a:rPr lang="en-US" sz="1800" b="1" spc="75" dirty="0">
                          <a:solidFill>
                            <a:schemeClr val="tx1"/>
                          </a:solidFill>
                          <a:effectLst/>
                        </a:rPr>
                        <a:t> </a:t>
                      </a:r>
                      <a:r>
                        <a:rPr lang="en-US" sz="1800" b="1" spc="-15" dirty="0">
                          <a:solidFill>
                            <a:schemeClr val="tx1"/>
                          </a:solidFill>
                          <a:effectLst/>
                        </a:rPr>
                        <a:t>well-being</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08405">
                <a:tc>
                  <a:txBody>
                    <a:bodyPr/>
                    <a:lstStyle/>
                    <a:p>
                      <a:pPr marL="0" marR="0" algn="ctr">
                        <a:lnSpc>
                          <a:spcPts val="1235"/>
                        </a:lnSpc>
                        <a:spcBef>
                          <a:spcPts val="600"/>
                        </a:spcBef>
                        <a:spcAft>
                          <a:spcPts val="600"/>
                        </a:spcAft>
                      </a:pPr>
                      <a:r>
                        <a:rPr lang="en-US" sz="1800" b="1" spc="-10" dirty="0">
                          <a:solidFill>
                            <a:schemeClr val="tx1"/>
                          </a:solidFill>
                          <a:effectLst/>
                        </a:rPr>
                        <a:t>Recipients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ts val="1235"/>
                        </a:lnSpc>
                        <a:spcBef>
                          <a:spcPts val="600"/>
                        </a:spcBef>
                        <a:spcAft>
                          <a:spcPts val="600"/>
                        </a:spcAft>
                      </a:pPr>
                      <a:r>
                        <a:rPr lang="en-US" sz="1800" b="1" spc="-10" dirty="0">
                          <a:solidFill>
                            <a:schemeClr val="tx1"/>
                          </a:solidFill>
                          <a:effectLst/>
                        </a:rPr>
                        <a:t>Patients</a:t>
                      </a:r>
                      <a:r>
                        <a:rPr lang="en-US" sz="1800" b="1" spc="55" dirty="0">
                          <a:solidFill>
                            <a:schemeClr val="tx1"/>
                          </a:solidFill>
                          <a:effectLst/>
                        </a:rPr>
                        <a:t> </a:t>
                      </a:r>
                      <a:r>
                        <a:rPr lang="en-US" sz="1800" b="1" spc="-20" dirty="0">
                          <a:solidFill>
                            <a:schemeClr val="tx1"/>
                          </a:solidFill>
                          <a:effectLst/>
                        </a:rPr>
                        <a:t>and</a:t>
                      </a:r>
                      <a:r>
                        <a:rPr lang="en-US" sz="1800" b="1" spc="60" dirty="0">
                          <a:solidFill>
                            <a:schemeClr val="tx1"/>
                          </a:solidFill>
                          <a:effectLst/>
                        </a:rPr>
                        <a:t> </a:t>
                      </a:r>
                      <a:r>
                        <a:rPr lang="en-US" sz="1800" b="1" spc="-10" dirty="0">
                          <a:solidFill>
                            <a:schemeClr val="tx1"/>
                          </a:solidFill>
                          <a:effectLst/>
                        </a:rPr>
                        <a:t>consumers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lnSpc>
                          <a:spcPts val="1235"/>
                        </a:lnSpc>
                        <a:spcBef>
                          <a:spcPts val="600"/>
                        </a:spcBef>
                        <a:spcAft>
                          <a:spcPts val="600"/>
                        </a:spcAft>
                      </a:pPr>
                      <a:r>
                        <a:rPr lang="en-US" sz="1800" b="1" spc="-10" dirty="0">
                          <a:solidFill>
                            <a:schemeClr val="tx1"/>
                          </a:solidFill>
                          <a:effectLst/>
                        </a:rPr>
                        <a:t>Individuals</a:t>
                      </a:r>
                      <a:r>
                        <a:rPr lang="en-US" sz="1800" b="1" spc="50" dirty="0">
                          <a:solidFill>
                            <a:schemeClr val="tx1"/>
                          </a:solidFill>
                          <a:effectLst/>
                        </a:rPr>
                        <a:t> </a:t>
                      </a:r>
                      <a:r>
                        <a:rPr lang="en-US" sz="1800" b="1" spc="-20" dirty="0">
                          <a:solidFill>
                            <a:schemeClr val="tx1"/>
                          </a:solidFill>
                          <a:effectLst/>
                        </a:rPr>
                        <a:t>and</a:t>
                      </a:r>
                      <a:r>
                        <a:rPr lang="en-US" sz="1800" b="1" spc="55" dirty="0">
                          <a:solidFill>
                            <a:schemeClr val="tx1"/>
                          </a:solidFill>
                          <a:effectLst/>
                        </a:rPr>
                        <a:t> </a:t>
                      </a:r>
                      <a:r>
                        <a:rPr lang="en-US" sz="1800" b="1" spc="-10" dirty="0">
                          <a:solidFill>
                            <a:schemeClr val="tx1"/>
                          </a:solidFill>
                          <a:effectLst/>
                        </a:rPr>
                        <a:t>groups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51325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46" y="583213"/>
            <a:ext cx="8115300" cy="1293028"/>
          </a:xfrm>
        </p:spPr>
        <p:txBody>
          <a:bodyPr/>
          <a:lstStyle/>
          <a:p>
            <a:pPr algn="ctr"/>
            <a:r>
              <a:rPr lang="en-US" b="1" dirty="0" smtClean="0"/>
              <a:t>Legislating CLAS</a:t>
            </a:r>
            <a:endParaRPr lang="en-US" b="1" dirty="0"/>
          </a:p>
        </p:txBody>
      </p:sp>
      <p:sp>
        <p:nvSpPr>
          <p:cNvPr id="3" name="Content Placeholder 2"/>
          <p:cNvSpPr>
            <a:spLocks noGrp="1"/>
          </p:cNvSpPr>
          <p:nvPr>
            <p:ph idx="1"/>
          </p:nvPr>
        </p:nvSpPr>
        <p:spPr>
          <a:xfrm>
            <a:off x="4076700" y="1566216"/>
            <a:ext cx="4726133" cy="3966095"/>
          </a:xfrm>
        </p:spPr>
        <p:txBody>
          <a:bodyPr>
            <a:noAutofit/>
          </a:bodyPr>
          <a:lstStyle/>
          <a:p>
            <a:pPr marL="0" indent="0">
              <a:lnSpc>
                <a:spcPct val="100000"/>
              </a:lnSpc>
              <a:buNone/>
            </a:pPr>
            <a:r>
              <a:rPr lang="en-US" sz="2000" b="1" dirty="0"/>
              <a:t>State agencies have embraced the importance of cultural and linguistic competency in the decade since the initial publication of the National CLAS Standards. A number of states have proposed or passed legislation pertaining to cultural competency training for one or more segments of their state’s health professionals</a:t>
            </a:r>
            <a:r>
              <a:rPr lang="en-US" sz="2400" b="1"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 y="1597488"/>
            <a:ext cx="3429000" cy="3429000"/>
          </a:xfrm>
          <a:prstGeom prst="rect">
            <a:avLst/>
          </a:prstGeom>
        </p:spPr>
      </p:pic>
      <p:sp>
        <p:nvSpPr>
          <p:cNvPr id="6" name="TextBox 5"/>
          <p:cNvSpPr txBox="1"/>
          <p:nvPr/>
        </p:nvSpPr>
        <p:spPr>
          <a:xfrm>
            <a:off x="285750" y="5179187"/>
            <a:ext cx="8982075" cy="1384995"/>
          </a:xfrm>
          <a:prstGeom prst="rect">
            <a:avLst/>
          </a:prstGeom>
          <a:noFill/>
        </p:spPr>
        <p:txBody>
          <a:bodyPr wrap="square" rtlCol="0">
            <a:spAutoFit/>
          </a:bodyPr>
          <a:lstStyle/>
          <a:p>
            <a:r>
              <a:rPr lang="en-US" sz="2000" b="1" dirty="0"/>
              <a:t>At least six states have moved to mandate some form of cultural and linguistic competency for either all or a component of its health care </a:t>
            </a:r>
            <a:r>
              <a:rPr lang="en-US" sz="2000" b="1" dirty="0" smtClean="0"/>
              <a:t>workforce.</a:t>
            </a:r>
            <a:endParaRPr lang="en-US" sz="2000" b="1" dirty="0"/>
          </a:p>
          <a:p>
            <a:endParaRPr lang="en-US" sz="2400" dirty="0"/>
          </a:p>
        </p:txBody>
      </p:sp>
    </p:spTree>
    <p:extLst>
      <p:ext uri="{BB962C8B-B14F-4D97-AF65-F5344CB8AC3E}">
        <p14:creationId xmlns:p14="http://schemas.microsoft.com/office/powerpoint/2010/main" val="210021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764373"/>
            <a:ext cx="8115300" cy="1293028"/>
          </a:xfrm>
        </p:spPr>
        <p:txBody>
          <a:bodyPr/>
          <a:lstStyle/>
          <a:p>
            <a:pPr algn="ctr"/>
            <a:r>
              <a:rPr lang="en-US" b="1" dirty="0" smtClean="0"/>
              <a:t>Legislation Map</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55" y="2098117"/>
            <a:ext cx="3814356" cy="44423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5" y="3138201"/>
            <a:ext cx="3914775" cy="1181100"/>
          </a:xfrm>
          <a:prstGeom prst="rect">
            <a:avLst/>
          </a:prstGeom>
        </p:spPr>
      </p:pic>
    </p:spTree>
    <p:extLst>
      <p:ext uri="{BB962C8B-B14F-4D97-AF65-F5344CB8AC3E}">
        <p14:creationId xmlns:p14="http://schemas.microsoft.com/office/powerpoint/2010/main" val="290506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90" y="1338860"/>
            <a:ext cx="8735291" cy="5216813"/>
          </a:xfrm>
          <a:prstGeom prst="rect">
            <a:avLst/>
          </a:prstGeom>
          <a:noFill/>
        </p:spPr>
        <p:txBody>
          <a:bodyPr wrap="square" rtlCol="0">
            <a:spAutoFit/>
          </a:bodyPr>
          <a:lstStyle/>
          <a:p>
            <a:r>
              <a:rPr lang="en-US" sz="2400" b="1" dirty="0" smtClean="0">
                <a:latin typeface="+mj-lt"/>
              </a:rPr>
              <a:t>The enhanced </a:t>
            </a:r>
            <a:r>
              <a:rPr lang="en-US" sz="2400" b="1" dirty="0">
                <a:latin typeface="+mj-lt"/>
              </a:rPr>
              <a:t>National CLAS Standards are structured as follows:</a:t>
            </a:r>
          </a:p>
          <a:p>
            <a:pPr>
              <a:spcBef>
                <a:spcPts val="1800"/>
              </a:spcBef>
            </a:pPr>
            <a:r>
              <a:rPr lang="en-US" sz="2400" b="1" dirty="0" smtClean="0">
                <a:solidFill>
                  <a:srgbClr val="C00000"/>
                </a:solidFill>
              </a:rPr>
              <a:t>Principal </a:t>
            </a:r>
            <a:r>
              <a:rPr lang="en-US" sz="2400" b="1" dirty="0">
                <a:solidFill>
                  <a:srgbClr val="C00000"/>
                </a:solidFill>
              </a:rPr>
              <a:t>Standard </a:t>
            </a:r>
            <a:r>
              <a:rPr lang="en-US" sz="2400" b="1" dirty="0"/>
              <a:t>(Standard 1): Provide effective, equitable, understandable, and respectful quality care and services that are responsive to diverse cultural health beliefs and practices, preferred languages, health literacy, and other communication needs.</a:t>
            </a:r>
          </a:p>
          <a:p>
            <a:pPr lvl="0">
              <a:spcBef>
                <a:spcPts val="1200"/>
              </a:spcBef>
            </a:pPr>
            <a:r>
              <a:rPr lang="en-US" sz="2400" b="1" dirty="0">
                <a:solidFill>
                  <a:srgbClr val="FD641B"/>
                </a:solidFill>
              </a:rPr>
              <a:t>Governance, Leadership, and Workforce </a:t>
            </a:r>
            <a:r>
              <a:rPr lang="en-US" sz="2400" b="1" dirty="0"/>
              <a:t>(Standards 2-4)</a:t>
            </a:r>
          </a:p>
          <a:p>
            <a:pPr lvl="0">
              <a:spcBef>
                <a:spcPts val="1200"/>
              </a:spcBef>
            </a:pPr>
            <a:r>
              <a:rPr lang="en-US" sz="2400" b="1" dirty="0">
                <a:solidFill>
                  <a:srgbClr val="00580C"/>
                </a:solidFill>
              </a:rPr>
              <a:t>Communication and Language Assistance </a:t>
            </a:r>
            <a:r>
              <a:rPr lang="en-US" sz="2400" b="1" dirty="0"/>
              <a:t>(Standards </a:t>
            </a:r>
            <a:r>
              <a:rPr lang="en-US" sz="2400" b="1" dirty="0" smtClean="0"/>
              <a:t>5-8)</a:t>
            </a:r>
          </a:p>
          <a:p>
            <a:pPr lvl="0">
              <a:spcBef>
                <a:spcPts val="1200"/>
              </a:spcBef>
            </a:pPr>
            <a:r>
              <a:rPr lang="en-US" sz="2400" b="1" dirty="0" smtClean="0">
                <a:solidFill>
                  <a:srgbClr val="008C93"/>
                </a:solidFill>
              </a:rPr>
              <a:t>Engagement, Continuous Improvement, and Accountability </a:t>
            </a:r>
            <a:r>
              <a:rPr lang="en-US" sz="2400" b="1" dirty="0" smtClean="0"/>
              <a:t>(Standards 9-15)</a:t>
            </a:r>
            <a:endParaRPr lang="en-US" sz="2400" b="1" dirty="0"/>
          </a:p>
        </p:txBody>
      </p:sp>
      <p:sp>
        <p:nvSpPr>
          <p:cNvPr id="4" name="Title 1"/>
          <p:cNvSpPr txBox="1">
            <a:spLocks/>
          </p:cNvSpPr>
          <p:nvPr/>
        </p:nvSpPr>
        <p:spPr>
          <a:xfrm>
            <a:off x="261318" y="526582"/>
            <a:ext cx="8591035"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structure</a:t>
            </a:r>
            <a:endParaRPr lang="en-US" b="1" dirty="0"/>
          </a:p>
        </p:txBody>
      </p:sp>
    </p:spTree>
    <p:extLst>
      <p:ext uri="{BB962C8B-B14F-4D97-AF65-F5344CB8AC3E}">
        <p14:creationId xmlns:p14="http://schemas.microsoft.com/office/powerpoint/2010/main" val="1193825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78" y="1482944"/>
            <a:ext cx="8115300" cy="1293028"/>
          </a:xfrm>
        </p:spPr>
        <p:txBody>
          <a:bodyPr/>
          <a:lstStyle/>
          <a:p>
            <a:pPr algn="ctr"/>
            <a:r>
              <a:rPr lang="en-US" b="1" dirty="0" smtClean="0"/>
              <a:t>CLAS principal standard</a:t>
            </a:r>
            <a:endParaRPr lang="en-US" b="1" dirty="0"/>
          </a:p>
        </p:txBody>
      </p:sp>
      <p:sp>
        <p:nvSpPr>
          <p:cNvPr id="5" name="Rectangle 4"/>
          <p:cNvSpPr/>
          <p:nvPr/>
        </p:nvSpPr>
        <p:spPr>
          <a:xfrm>
            <a:off x="3835554" y="2938992"/>
            <a:ext cx="4829622" cy="3046988"/>
          </a:xfrm>
          <a:prstGeom prst="rect">
            <a:avLst/>
          </a:prstGeom>
        </p:spPr>
        <p:txBody>
          <a:bodyPr wrap="square">
            <a:spAutoFit/>
          </a:bodyPr>
          <a:lstStyle/>
          <a:p>
            <a:r>
              <a:rPr lang="en-US" sz="2400" b="1" dirty="0" smtClean="0">
                <a:solidFill>
                  <a:srgbClr val="000000"/>
                </a:solidFill>
                <a:effectLst/>
                <a:ea typeface="Times New Roman" panose="02020603050405020304" pitchFamily="18" charset="0"/>
                <a:cs typeface="Helvetica" panose="020B0604020202020204" pitchFamily="34" charset="0"/>
              </a:rPr>
              <a:t>Provide effective, equitable, understandable, and respectful quality care and services that are responsive to diverse cultural health beliefs and practices, preferred languages, health literacy, and other communication needs. </a:t>
            </a:r>
            <a:endParaRPr lang="en-US" sz="2400"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586" y="3322045"/>
            <a:ext cx="3147580" cy="1769392"/>
          </a:xfrm>
        </p:spPr>
      </p:pic>
    </p:spTree>
    <p:extLst>
      <p:ext uri="{BB962C8B-B14F-4D97-AF65-F5344CB8AC3E}">
        <p14:creationId xmlns:p14="http://schemas.microsoft.com/office/powerpoint/2010/main" val="1594279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05" y="1591513"/>
            <a:ext cx="7691286" cy="1293028"/>
          </a:xfrm>
        </p:spPr>
        <p:txBody>
          <a:bodyPr>
            <a:normAutofit fontScale="90000"/>
          </a:bodyPr>
          <a:lstStyle/>
          <a:p>
            <a:pPr algn="ctr"/>
            <a:r>
              <a:rPr lang="en-US" b="1" dirty="0"/>
              <a:t>Governance, Leadership and Workforce</a:t>
            </a:r>
            <a:r>
              <a:rPr lang="en-US" b="1" dirty="0" smtClean="0"/>
              <a:t>: Standard 2</a:t>
            </a:r>
            <a:endParaRPr lang="en-US" b="1" dirty="0"/>
          </a:p>
        </p:txBody>
      </p:sp>
      <p:sp>
        <p:nvSpPr>
          <p:cNvPr id="5" name="Rectangle 4"/>
          <p:cNvSpPr/>
          <p:nvPr/>
        </p:nvSpPr>
        <p:spPr>
          <a:xfrm>
            <a:off x="3658702" y="3607669"/>
            <a:ext cx="4729805" cy="2308324"/>
          </a:xfrm>
          <a:prstGeom prst="rect">
            <a:avLst/>
          </a:prstGeom>
        </p:spPr>
        <p:txBody>
          <a:bodyPr wrap="square">
            <a:spAutoFit/>
          </a:bodyPr>
          <a:lstStyle/>
          <a:p>
            <a:r>
              <a:rPr lang="en-US" sz="2400" b="1" dirty="0"/>
              <a:t>Advance and sustain organizational governance and leadership that promotes CLAS and health equity through policy, practices, and allocated resources.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65" y="3030845"/>
            <a:ext cx="3131951" cy="3645244"/>
          </a:xfrm>
          <a:prstGeom prst="rect">
            <a:avLst/>
          </a:prstGeom>
        </p:spPr>
      </p:pic>
    </p:spTree>
    <p:extLst>
      <p:ext uri="{BB962C8B-B14F-4D97-AF65-F5344CB8AC3E}">
        <p14:creationId xmlns:p14="http://schemas.microsoft.com/office/powerpoint/2010/main" val="408362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67" y="1520007"/>
            <a:ext cx="8615748" cy="1293028"/>
          </a:xfrm>
        </p:spPr>
        <p:txBody>
          <a:bodyPr/>
          <a:lstStyle/>
          <a:p>
            <a:pPr algn="ctr"/>
            <a:r>
              <a:rPr lang="en-US" b="1" dirty="0"/>
              <a:t>Governance, Leadership and Workforce</a:t>
            </a:r>
            <a:r>
              <a:rPr lang="en-US" b="1" dirty="0" smtClean="0"/>
              <a:t>: Standard 3</a:t>
            </a:r>
            <a:endParaRPr lang="en-US" b="1" dirty="0"/>
          </a:p>
        </p:txBody>
      </p:sp>
      <p:sp>
        <p:nvSpPr>
          <p:cNvPr id="5" name="Rectangle 4"/>
          <p:cNvSpPr/>
          <p:nvPr/>
        </p:nvSpPr>
        <p:spPr>
          <a:xfrm>
            <a:off x="3651422" y="3628219"/>
            <a:ext cx="4624517" cy="2677656"/>
          </a:xfrm>
          <a:prstGeom prst="rect">
            <a:avLst/>
          </a:prstGeom>
        </p:spPr>
        <p:txBody>
          <a:bodyPr wrap="square">
            <a:spAutoFit/>
          </a:bodyPr>
          <a:lstStyle/>
          <a:p>
            <a:r>
              <a:rPr lang="en-US" sz="2400" b="1" dirty="0"/>
              <a:t>Recruit, promote, and support a culturally and linguistically diverse governance, leadership, and workforce that are responsive to the population in the service area.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432" y="3165692"/>
            <a:ext cx="2250281" cy="3324225"/>
          </a:xfrm>
        </p:spPr>
      </p:pic>
    </p:spTree>
    <p:extLst>
      <p:ext uri="{BB962C8B-B14F-4D97-AF65-F5344CB8AC3E}">
        <p14:creationId xmlns:p14="http://schemas.microsoft.com/office/powerpoint/2010/main" val="2494463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74" y="1791199"/>
            <a:ext cx="8816927" cy="1293028"/>
          </a:xfrm>
        </p:spPr>
        <p:txBody>
          <a:bodyPr/>
          <a:lstStyle/>
          <a:p>
            <a:pPr algn="ctr"/>
            <a:r>
              <a:rPr lang="en-US" b="1" dirty="0"/>
              <a:t>Governance, Leadership and Workforce</a:t>
            </a:r>
            <a:r>
              <a:rPr lang="en-US" b="1" dirty="0" smtClean="0"/>
              <a:t>: Standard 4</a:t>
            </a:r>
            <a:endParaRPr lang="en-US" b="1" dirty="0"/>
          </a:p>
        </p:txBody>
      </p:sp>
      <p:sp>
        <p:nvSpPr>
          <p:cNvPr id="5" name="Rectangle 4"/>
          <p:cNvSpPr/>
          <p:nvPr/>
        </p:nvSpPr>
        <p:spPr>
          <a:xfrm>
            <a:off x="1170534" y="3621107"/>
            <a:ext cx="4113566" cy="2677656"/>
          </a:xfrm>
          <a:prstGeom prst="rect">
            <a:avLst/>
          </a:prstGeom>
        </p:spPr>
        <p:txBody>
          <a:bodyPr wrap="square">
            <a:spAutoFit/>
          </a:bodyPr>
          <a:lstStyle/>
          <a:p>
            <a:r>
              <a:rPr lang="en-US" sz="2400" b="1" dirty="0"/>
              <a:t>Educate and train governance, leadership, and workforce in culturally and linguistically appropriate policies and practices on an ongoing basis.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8556" y="3480316"/>
            <a:ext cx="2124405" cy="2823284"/>
          </a:xfrm>
        </p:spPr>
      </p:pic>
    </p:spTree>
    <p:extLst>
      <p:ext uri="{BB962C8B-B14F-4D97-AF65-F5344CB8AC3E}">
        <p14:creationId xmlns:p14="http://schemas.microsoft.com/office/powerpoint/2010/main" val="210149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187095"/>
            <a:ext cx="8172450" cy="1293028"/>
          </a:xfrm>
        </p:spPr>
        <p:txBody>
          <a:bodyPr>
            <a:normAutofit fontScale="90000"/>
          </a:bodyPr>
          <a:lstStyle/>
          <a:p>
            <a:pPr algn="ctr"/>
            <a:r>
              <a:rPr lang="en-US" b="1" dirty="0"/>
              <a:t>Communication and Language Assistance</a:t>
            </a:r>
            <a:r>
              <a:rPr lang="en-US" b="1" dirty="0" smtClean="0"/>
              <a:t>: Standard 5</a:t>
            </a:r>
            <a:endParaRPr lang="en-US" b="1" dirty="0"/>
          </a:p>
        </p:txBody>
      </p:sp>
      <p:sp>
        <p:nvSpPr>
          <p:cNvPr id="5" name="Rectangle 4"/>
          <p:cNvSpPr/>
          <p:nvPr/>
        </p:nvSpPr>
        <p:spPr>
          <a:xfrm>
            <a:off x="4100095" y="2413660"/>
            <a:ext cx="3567218" cy="4154984"/>
          </a:xfrm>
          <a:prstGeom prst="rect">
            <a:avLst/>
          </a:prstGeom>
        </p:spPr>
        <p:txBody>
          <a:bodyPr wrap="square">
            <a:spAutoFit/>
          </a:bodyPr>
          <a:lstStyle/>
          <a:p>
            <a:r>
              <a:rPr lang="en-US" sz="2400" b="1" dirty="0"/>
              <a:t>Offer language assistance to individuals who have limited English proficiency and/or other communication needs, at no cost to them, to facilitate timely access to all health care and services.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46" y="3229778"/>
            <a:ext cx="2290572" cy="3054096"/>
          </a:xfrm>
          <a:prstGeom prst="rect">
            <a:avLst/>
          </a:prstGeom>
        </p:spPr>
      </p:pic>
    </p:spTree>
    <p:extLst>
      <p:ext uri="{BB962C8B-B14F-4D97-AF65-F5344CB8AC3E}">
        <p14:creationId xmlns:p14="http://schemas.microsoft.com/office/powerpoint/2010/main" val="253710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6948" y="1607447"/>
            <a:ext cx="7763256" cy="4031873"/>
          </a:xfrm>
          <a:prstGeom prst="rect">
            <a:avLst/>
          </a:prstGeom>
          <a:noFill/>
        </p:spPr>
        <p:txBody>
          <a:bodyPr wrap="square" rtlCol="0">
            <a:spAutoFit/>
          </a:bodyPr>
          <a:lstStyle/>
          <a:p>
            <a:r>
              <a:rPr lang="en-US" sz="3200" b="1" dirty="0"/>
              <a:t>In 1985, the United States Department of Health and Human Services (HHS) released a landmark report, </a:t>
            </a:r>
            <a:r>
              <a:rPr lang="en-US" sz="3200" b="1" dirty="0" smtClean="0"/>
              <a:t>the Secretary’s Task Force Report on Black and Minority Health (Heckler Report). </a:t>
            </a:r>
            <a:r>
              <a:rPr lang="en-US" sz="3200" b="1" dirty="0"/>
              <a:t>It documented the existence of health disparities among racial and ethnic minorities in the United </a:t>
            </a:r>
            <a:r>
              <a:rPr lang="en-US" sz="3200" b="1" dirty="0" smtClean="0"/>
              <a:t>States.</a:t>
            </a:r>
            <a:endParaRPr lang="en-US" sz="3200" b="1" dirty="0"/>
          </a:p>
        </p:txBody>
      </p:sp>
    </p:spTree>
    <p:extLst>
      <p:ext uri="{BB962C8B-B14F-4D97-AF65-F5344CB8AC3E}">
        <p14:creationId xmlns:p14="http://schemas.microsoft.com/office/powerpoint/2010/main" val="2147802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638426"/>
            <a:ext cx="8162925" cy="1293028"/>
          </a:xfrm>
        </p:spPr>
        <p:txBody>
          <a:bodyPr>
            <a:normAutofit fontScale="90000"/>
          </a:bodyPr>
          <a:lstStyle/>
          <a:p>
            <a:pPr algn="ctr"/>
            <a:r>
              <a:rPr lang="en-US" b="1" dirty="0"/>
              <a:t>Communication and Language Assistance</a:t>
            </a:r>
            <a:r>
              <a:rPr lang="en-US" b="1" dirty="0" smtClean="0"/>
              <a:t>: Standard 6</a:t>
            </a:r>
            <a:endParaRPr lang="en-US" b="1" dirty="0"/>
          </a:p>
        </p:txBody>
      </p:sp>
      <p:sp>
        <p:nvSpPr>
          <p:cNvPr id="5" name="Rectangle 4"/>
          <p:cNvSpPr/>
          <p:nvPr/>
        </p:nvSpPr>
        <p:spPr>
          <a:xfrm>
            <a:off x="3451653" y="3814311"/>
            <a:ext cx="4572000" cy="2308324"/>
          </a:xfrm>
          <a:prstGeom prst="rect">
            <a:avLst/>
          </a:prstGeom>
        </p:spPr>
        <p:txBody>
          <a:bodyPr>
            <a:spAutoFit/>
          </a:bodyPr>
          <a:lstStyle/>
          <a:p>
            <a:r>
              <a:rPr lang="en-US" sz="2400" b="1" dirty="0"/>
              <a:t>Inform all individuals of the availability of language assistance services clearly and in their preferred language, verbally and in writing.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78" y="3101227"/>
            <a:ext cx="2521527" cy="3269290"/>
          </a:xfrm>
          <a:prstGeom prst="rect">
            <a:avLst/>
          </a:prstGeom>
        </p:spPr>
      </p:pic>
    </p:spTree>
    <p:extLst>
      <p:ext uri="{BB962C8B-B14F-4D97-AF65-F5344CB8AC3E}">
        <p14:creationId xmlns:p14="http://schemas.microsoft.com/office/powerpoint/2010/main" val="2067996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667" b="-6667"/>
          <a:stretch/>
        </p:blipFill>
        <p:spPr>
          <a:xfrm>
            <a:off x="5715000" y="462741"/>
            <a:ext cx="3429000" cy="6858000"/>
          </a:xfrm>
          <a:prstGeom prst="rect">
            <a:avLst/>
          </a:prstGeom>
        </p:spPr>
      </p:pic>
      <p:sp>
        <p:nvSpPr>
          <p:cNvPr id="2" name="Title 1"/>
          <p:cNvSpPr>
            <a:spLocks noGrp="1"/>
          </p:cNvSpPr>
          <p:nvPr>
            <p:ph type="title"/>
          </p:nvPr>
        </p:nvSpPr>
        <p:spPr>
          <a:xfrm>
            <a:off x="-329184" y="1674185"/>
            <a:ext cx="7429499" cy="1757154"/>
          </a:xfrm>
        </p:spPr>
        <p:txBody>
          <a:bodyPr>
            <a:normAutofit/>
          </a:bodyPr>
          <a:lstStyle/>
          <a:p>
            <a:pPr algn="ctr"/>
            <a:r>
              <a:rPr lang="en-US" b="1" dirty="0"/>
              <a:t>Communication and Language Assistance</a:t>
            </a:r>
            <a:r>
              <a:rPr lang="en-US" b="1" dirty="0" smtClean="0"/>
              <a:t>: Standard 7</a:t>
            </a:r>
            <a:endParaRPr lang="en-US" b="1" dirty="0"/>
          </a:p>
        </p:txBody>
      </p:sp>
      <p:sp>
        <p:nvSpPr>
          <p:cNvPr id="5" name="Rectangle 4"/>
          <p:cNvSpPr/>
          <p:nvPr/>
        </p:nvSpPr>
        <p:spPr>
          <a:xfrm>
            <a:off x="718705" y="3864033"/>
            <a:ext cx="4563341" cy="2677656"/>
          </a:xfrm>
          <a:prstGeom prst="rect">
            <a:avLst/>
          </a:prstGeom>
        </p:spPr>
        <p:txBody>
          <a:bodyPr wrap="square">
            <a:spAutoFit/>
          </a:bodyPr>
          <a:lstStyle/>
          <a:p>
            <a:r>
              <a:rPr lang="en-US" sz="2400" b="1" dirty="0"/>
              <a:t>Ensure the competence of individuals providing language assistance, recognizing that the use of untrained individuals and/or minors as interpreters should be avoided. </a:t>
            </a:r>
          </a:p>
        </p:txBody>
      </p:sp>
      <p:sp>
        <p:nvSpPr>
          <p:cNvPr id="19" name="Rectangle 18"/>
          <p:cNvSpPr/>
          <p:nvPr/>
        </p:nvSpPr>
        <p:spPr>
          <a:xfrm>
            <a:off x="6740236" y="4119417"/>
            <a:ext cx="1891145" cy="461665"/>
          </a:xfrm>
          <a:prstGeom prst="rect">
            <a:avLst/>
          </a:prstGeom>
          <a:noFill/>
        </p:spPr>
        <p:txBody>
          <a:bodyPr wrap="square" lIns="91440" tIns="45720" rIns="91440" bIns="45720">
            <a:spAutoFit/>
          </a:bodyPr>
          <a:lstStyle/>
          <a:p>
            <a:pPr algn="ctr"/>
            <a:r>
              <a:rPr lang="en-US" sz="2400" b="1" cap="none" spc="0" dirty="0" smtClean="0">
                <a:ln w="12700">
                  <a:solidFill>
                    <a:schemeClr val="tx2">
                      <a:lumMod val="75000"/>
                    </a:schemeClr>
                  </a:solidFill>
                  <a:prstDash val="solid"/>
                </a:ln>
                <a:pattFill prst="dkUpDiag">
                  <a:fgClr>
                    <a:srgbClr val="00A2A8"/>
                  </a:fgClr>
                  <a:bgClr>
                    <a:srgbClr val="FFEB88"/>
                  </a:bgClr>
                </a:pattFill>
                <a:effectLst>
                  <a:outerShdw dist="38100" dir="2640000" algn="bl" rotWithShape="0">
                    <a:schemeClr val="tx2">
                      <a:lumMod val="75000"/>
                    </a:schemeClr>
                  </a:outerShdw>
                </a:effectLst>
              </a:rPr>
              <a:t>Credentials</a:t>
            </a:r>
            <a:endParaRPr lang="en-US" sz="2400" b="1" cap="none" spc="0" dirty="0">
              <a:ln w="12700">
                <a:solidFill>
                  <a:schemeClr val="tx2">
                    <a:lumMod val="75000"/>
                  </a:schemeClr>
                </a:solidFill>
                <a:prstDash val="solid"/>
              </a:ln>
              <a:pattFill prst="dkUpDiag">
                <a:fgClr>
                  <a:srgbClr val="00A2A8"/>
                </a:fgClr>
                <a:bgClr>
                  <a:srgbClr val="FFEB88"/>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69195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7" y="1640280"/>
            <a:ext cx="9014253" cy="1293028"/>
          </a:xfrm>
        </p:spPr>
        <p:txBody>
          <a:bodyPr/>
          <a:lstStyle/>
          <a:p>
            <a:pPr algn="ctr"/>
            <a:r>
              <a:rPr lang="en-US" b="1" dirty="0"/>
              <a:t>Communication and Language Assistance</a:t>
            </a:r>
            <a:r>
              <a:rPr lang="en-US" b="1" dirty="0" smtClean="0"/>
              <a:t>: Standard 8</a:t>
            </a:r>
            <a:endParaRPr lang="en-US" b="1" dirty="0"/>
          </a:p>
        </p:txBody>
      </p:sp>
      <p:sp>
        <p:nvSpPr>
          <p:cNvPr id="5" name="Rectangle 4"/>
          <p:cNvSpPr/>
          <p:nvPr/>
        </p:nvSpPr>
        <p:spPr>
          <a:xfrm>
            <a:off x="3823854" y="3564055"/>
            <a:ext cx="4572000" cy="2308324"/>
          </a:xfrm>
          <a:prstGeom prst="rect">
            <a:avLst/>
          </a:prstGeom>
        </p:spPr>
        <p:txBody>
          <a:bodyPr>
            <a:spAutoFit/>
          </a:bodyPr>
          <a:lstStyle/>
          <a:p>
            <a:r>
              <a:rPr lang="en-US" sz="2400" b="1" dirty="0"/>
              <a:t>Provide easy-to-understand print and multimedia materials and signage in the languages commonly used by the populations in the service area. </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00" y="3366028"/>
            <a:ext cx="2732986" cy="2796756"/>
          </a:xfrm>
          <a:prstGeom prst="rect">
            <a:avLst/>
          </a:prstGeom>
        </p:spPr>
      </p:pic>
    </p:spTree>
    <p:extLst>
      <p:ext uri="{BB962C8B-B14F-4D97-AF65-F5344CB8AC3E}">
        <p14:creationId xmlns:p14="http://schemas.microsoft.com/office/powerpoint/2010/main" val="3165589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3464996"/>
            <a:ext cx="4940780" cy="2308324"/>
          </a:xfrm>
          <a:prstGeom prst="rect">
            <a:avLst/>
          </a:prstGeom>
        </p:spPr>
        <p:txBody>
          <a:bodyPr wrap="square">
            <a:spAutoFit/>
          </a:bodyPr>
          <a:lstStyle/>
          <a:p>
            <a:r>
              <a:rPr lang="en-US" sz="2400" b="1" dirty="0"/>
              <a:t>Establish culturally and linguistically appropriate goals, policies, and management accountability, and infuse them throughout the organization's planning and operations. </a:t>
            </a:r>
          </a:p>
        </p:txBody>
      </p:sp>
      <p:sp>
        <p:nvSpPr>
          <p:cNvPr id="3" name="Title 2"/>
          <p:cNvSpPr>
            <a:spLocks noGrp="1"/>
          </p:cNvSpPr>
          <p:nvPr>
            <p:ph type="title"/>
          </p:nvPr>
        </p:nvSpPr>
        <p:spPr>
          <a:xfrm>
            <a:off x="237868" y="1889736"/>
            <a:ext cx="8732520" cy="1293028"/>
          </a:xfrm>
        </p:spPr>
        <p:txBody>
          <a:bodyPr>
            <a:noAutofit/>
          </a:bodyPr>
          <a:lstStyle/>
          <a:p>
            <a:pPr algn="ctr">
              <a:lnSpc>
                <a:spcPct val="100000"/>
              </a:lnSpc>
              <a:spcBef>
                <a:spcPts val="1800"/>
              </a:spcBef>
            </a:pPr>
            <a:r>
              <a:rPr lang="en-US" b="1" dirty="0"/>
              <a:t>Engagement, Continuous Improvement, and Accountability: </a:t>
            </a:r>
            <a:r>
              <a:rPr lang="en-US" b="1" dirty="0" smtClean="0"/>
              <a:t>Standard </a:t>
            </a:r>
            <a:r>
              <a:rPr lang="en-US" b="1" dirty="0"/>
              <a:t>9</a:t>
            </a:r>
            <a:br>
              <a:rPr lang="en-US"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30" y="3464996"/>
            <a:ext cx="2143125" cy="2019300"/>
          </a:xfrm>
          <a:prstGeom prst="rect">
            <a:avLst/>
          </a:prstGeom>
        </p:spPr>
      </p:pic>
    </p:spTree>
    <p:extLst>
      <p:ext uri="{BB962C8B-B14F-4D97-AF65-F5344CB8AC3E}">
        <p14:creationId xmlns:p14="http://schemas.microsoft.com/office/powerpoint/2010/main" val="720748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362116"/>
            <a:ext cx="8444554" cy="1293028"/>
          </a:xfrm>
        </p:spPr>
        <p:txBody>
          <a:bodyPr>
            <a:noAutofit/>
          </a:bodyPr>
          <a:lstStyle/>
          <a:p>
            <a:pPr algn="ctr">
              <a:lnSpc>
                <a:spcPct val="100000"/>
              </a:lnSpc>
            </a:pPr>
            <a:r>
              <a:rPr lang="en-US" b="1" dirty="0"/>
              <a:t>Engagement, Continuous Improvement, and </a:t>
            </a:r>
            <a:r>
              <a:rPr lang="en-US" b="1" dirty="0" smtClean="0"/>
              <a:t>Accountability: Standard 10</a:t>
            </a:r>
            <a:endParaRPr lang="en-US" b="1" dirty="0"/>
          </a:p>
        </p:txBody>
      </p:sp>
      <p:sp>
        <p:nvSpPr>
          <p:cNvPr id="5" name="Rectangle 4"/>
          <p:cNvSpPr/>
          <p:nvPr/>
        </p:nvSpPr>
        <p:spPr>
          <a:xfrm>
            <a:off x="4692361" y="2900207"/>
            <a:ext cx="3537239" cy="3785652"/>
          </a:xfrm>
          <a:prstGeom prst="rect">
            <a:avLst/>
          </a:prstGeom>
        </p:spPr>
        <p:txBody>
          <a:bodyPr wrap="square">
            <a:spAutoFit/>
          </a:bodyPr>
          <a:lstStyle/>
          <a:p>
            <a:r>
              <a:rPr lang="en-US" sz="2400" b="1" dirty="0"/>
              <a:t>Conduct ongoing assessments of the organization's CLAS-related activities and integrate CLAS-related measures into measurement and continuous quality improvement activities. </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13" y="2945218"/>
            <a:ext cx="3141730" cy="3714957"/>
          </a:xfrm>
          <a:prstGeom prst="rect">
            <a:avLst/>
          </a:prstGeom>
        </p:spPr>
      </p:pic>
    </p:spTree>
    <p:extLst>
      <p:ext uri="{BB962C8B-B14F-4D97-AF65-F5344CB8AC3E}">
        <p14:creationId xmlns:p14="http://schemas.microsoft.com/office/powerpoint/2010/main" val="1068753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7" y="1308395"/>
            <a:ext cx="8284118" cy="1293028"/>
          </a:xfrm>
        </p:spPr>
        <p:txBody>
          <a:bodyPr>
            <a:normAutofit fontScale="90000"/>
          </a:bodyPr>
          <a:lstStyle/>
          <a:p>
            <a:pPr algn="ctr"/>
            <a:r>
              <a:rPr lang="en-US" b="1" dirty="0"/>
              <a:t>Engagement, Continuous Improvement, and </a:t>
            </a:r>
            <a:r>
              <a:rPr lang="en-US" b="1" dirty="0" smtClean="0"/>
              <a:t>Accountability: Standard 11</a:t>
            </a:r>
            <a:endParaRPr lang="en-US" b="1" dirty="0"/>
          </a:p>
        </p:txBody>
      </p:sp>
      <p:sp>
        <p:nvSpPr>
          <p:cNvPr id="5" name="Rectangle 4"/>
          <p:cNvSpPr/>
          <p:nvPr/>
        </p:nvSpPr>
        <p:spPr>
          <a:xfrm>
            <a:off x="4383213" y="3046530"/>
            <a:ext cx="3807931" cy="3046988"/>
          </a:xfrm>
          <a:prstGeom prst="rect">
            <a:avLst/>
          </a:prstGeom>
        </p:spPr>
        <p:txBody>
          <a:bodyPr wrap="square">
            <a:spAutoFit/>
          </a:bodyPr>
          <a:lstStyle/>
          <a:p>
            <a:r>
              <a:rPr lang="en-US" sz="2400" b="1" dirty="0"/>
              <a:t>Collect and maintain accurate and reliable demographic data to monitor and evaluate the impact of CLAS on health equity and outcomes and to inform service delivery.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10" y="3078844"/>
            <a:ext cx="3127248" cy="3127248"/>
          </a:xfrm>
          <a:prstGeom prst="rect">
            <a:avLst/>
          </a:prstGeom>
        </p:spPr>
      </p:pic>
    </p:spTree>
    <p:extLst>
      <p:ext uri="{BB962C8B-B14F-4D97-AF65-F5344CB8AC3E}">
        <p14:creationId xmlns:p14="http://schemas.microsoft.com/office/powerpoint/2010/main" val="395628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64" y="1335606"/>
            <a:ext cx="8943536" cy="1293028"/>
          </a:xfrm>
        </p:spPr>
        <p:txBody>
          <a:bodyPr>
            <a:noAutofit/>
          </a:bodyPr>
          <a:lstStyle/>
          <a:p>
            <a:pPr algn="ctr">
              <a:lnSpc>
                <a:spcPct val="100000"/>
              </a:lnSpc>
            </a:pPr>
            <a:r>
              <a:rPr lang="en-US" b="1" dirty="0"/>
              <a:t>Engagement, Continuous Improvement, and </a:t>
            </a:r>
            <a:r>
              <a:rPr lang="en-US" b="1" dirty="0" smtClean="0"/>
              <a:t>Accountability: Standard 12</a:t>
            </a:r>
            <a:endParaRPr lang="en-US" b="1" dirty="0"/>
          </a:p>
        </p:txBody>
      </p:sp>
      <p:sp>
        <p:nvSpPr>
          <p:cNvPr id="5" name="Rectangle 4"/>
          <p:cNvSpPr/>
          <p:nvPr/>
        </p:nvSpPr>
        <p:spPr>
          <a:xfrm>
            <a:off x="3789218" y="2963692"/>
            <a:ext cx="4572000" cy="3046988"/>
          </a:xfrm>
          <a:prstGeom prst="rect">
            <a:avLst/>
          </a:prstGeom>
        </p:spPr>
        <p:txBody>
          <a:bodyPr>
            <a:spAutoFit/>
          </a:bodyPr>
          <a:lstStyle/>
          <a:p>
            <a:r>
              <a:rPr lang="en-US" sz="2400" b="1" dirty="0"/>
              <a:t>Conduct regular assessments of community health assets and needs and use the results to plan and implement services that respond to the cultural and linguistic diversity of populations in the service area.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286" y="3128892"/>
            <a:ext cx="2143125" cy="2143125"/>
          </a:xfrm>
        </p:spPr>
      </p:pic>
    </p:spTree>
    <p:extLst>
      <p:ext uri="{BB962C8B-B14F-4D97-AF65-F5344CB8AC3E}">
        <p14:creationId xmlns:p14="http://schemas.microsoft.com/office/powerpoint/2010/main" val="1475331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6" y="1485691"/>
            <a:ext cx="8894298" cy="1293028"/>
          </a:xfrm>
        </p:spPr>
        <p:txBody>
          <a:bodyPr>
            <a:noAutofit/>
          </a:bodyPr>
          <a:lstStyle/>
          <a:p>
            <a:pPr algn="ctr">
              <a:lnSpc>
                <a:spcPct val="100000"/>
              </a:lnSpc>
            </a:pPr>
            <a:r>
              <a:rPr lang="en-US" b="1" dirty="0"/>
              <a:t>Engagement, Continuous Improvement, and </a:t>
            </a:r>
            <a:r>
              <a:rPr lang="en-US" b="1" dirty="0" smtClean="0"/>
              <a:t>Accountability: Standard 13</a:t>
            </a:r>
            <a:endParaRPr lang="en-US" b="1" dirty="0"/>
          </a:p>
        </p:txBody>
      </p:sp>
      <p:sp>
        <p:nvSpPr>
          <p:cNvPr id="5" name="Rectangle 4"/>
          <p:cNvSpPr/>
          <p:nvPr/>
        </p:nvSpPr>
        <p:spPr>
          <a:xfrm>
            <a:off x="4334257" y="3253008"/>
            <a:ext cx="3242519" cy="3416320"/>
          </a:xfrm>
          <a:prstGeom prst="rect">
            <a:avLst/>
          </a:prstGeom>
        </p:spPr>
        <p:txBody>
          <a:bodyPr wrap="square">
            <a:spAutoFit/>
          </a:bodyPr>
          <a:lstStyle/>
          <a:p>
            <a:r>
              <a:rPr lang="en-US" sz="2400" b="1" dirty="0"/>
              <a:t>Partner with the community to design, implement, and evaluate policies, practices, and services to ensure cultural and linguistic appropriateness.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926" y="3212346"/>
            <a:ext cx="2143125" cy="2857500"/>
          </a:xfrm>
          <a:prstGeom prst="rect">
            <a:avLst/>
          </a:prstGeom>
        </p:spPr>
      </p:pic>
    </p:spTree>
    <p:extLst>
      <p:ext uri="{BB962C8B-B14F-4D97-AF65-F5344CB8AC3E}">
        <p14:creationId xmlns:p14="http://schemas.microsoft.com/office/powerpoint/2010/main" val="444609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72" y="1349674"/>
            <a:ext cx="8662181" cy="1293028"/>
          </a:xfrm>
        </p:spPr>
        <p:txBody>
          <a:bodyPr>
            <a:noAutofit/>
          </a:bodyPr>
          <a:lstStyle/>
          <a:p>
            <a:pPr algn="ctr">
              <a:lnSpc>
                <a:spcPct val="100000"/>
              </a:lnSpc>
            </a:pPr>
            <a:r>
              <a:rPr lang="en-US" b="1" dirty="0"/>
              <a:t>Engagement, Continuous Improvement, and </a:t>
            </a:r>
            <a:r>
              <a:rPr lang="en-US" b="1" dirty="0" smtClean="0"/>
              <a:t>Accountability: Standard 14</a:t>
            </a:r>
            <a:endParaRPr lang="en-US" b="1" dirty="0"/>
          </a:p>
        </p:txBody>
      </p:sp>
      <p:sp>
        <p:nvSpPr>
          <p:cNvPr id="5" name="Rectangle 4"/>
          <p:cNvSpPr/>
          <p:nvPr/>
        </p:nvSpPr>
        <p:spPr>
          <a:xfrm>
            <a:off x="3904457" y="3105718"/>
            <a:ext cx="3991858" cy="3046988"/>
          </a:xfrm>
          <a:prstGeom prst="rect">
            <a:avLst/>
          </a:prstGeom>
        </p:spPr>
        <p:txBody>
          <a:bodyPr wrap="square">
            <a:spAutoFit/>
          </a:bodyPr>
          <a:lstStyle/>
          <a:p>
            <a:r>
              <a:rPr lang="en-US" sz="2400" b="1" dirty="0"/>
              <a:t>Create conflict and grievance resolution processes that are culturally and linguistically appropriate to identify, prevent, and resolve conflicts or complaints.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752" y="3040350"/>
            <a:ext cx="2270812" cy="3292221"/>
          </a:xfrm>
        </p:spPr>
      </p:pic>
    </p:spTree>
    <p:extLst>
      <p:ext uri="{BB962C8B-B14F-4D97-AF65-F5344CB8AC3E}">
        <p14:creationId xmlns:p14="http://schemas.microsoft.com/office/powerpoint/2010/main" val="1814377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14" y="1410752"/>
            <a:ext cx="8704384" cy="1293028"/>
          </a:xfrm>
        </p:spPr>
        <p:txBody>
          <a:bodyPr>
            <a:normAutofit fontScale="90000"/>
          </a:bodyPr>
          <a:lstStyle/>
          <a:p>
            <a:pPr algn="ctr"/>
            <a:r>
              <a:rPr lang="en-US" b="1" dirty="0"/>
              <a:t>Engagement, Continuous Improvement, and </a:t>
            </a:r>
            <a:r>
              <a:rPr lang="en-US" b="1" dirty="0" smtClean="0"/>
              <a:t>Accountability: Standard 15</a:t>
            </a:r>
            <a:endParaRPr lang="en-US" b="1" dirty="0"/>
          </a:p>
        </p:txBody>
      </p:sp>
      <p:sp>
        <p:nvSpPr>
          <p:cNvPr id="5" name="Rectangle 4"/>
          <p:cNvSpPr/>
          <p:nvPr/>
        </p:nvSpPr>
        <p:spPr>
          <a:xfrm>
            <a:off x="4157331" y="3009006"/>
            <a:ext cx="3976576" cy="3539430"/>
          </a:xfrm>
          <a:prstGeom prst="rect">
            <a:avLst/>
          </a:prstGeom>
        </p:spPr>
        <p:txBody>
          <a:bodyPr wrap="square">
            <a:spAutoFit/>
          </a:bodyPr>
          <a:lstStyle/>
          <a:p>
            <a:r>
              <a:rPr lang="en-US" sz="2800" b="1" dirty="0"/>
              <a:t>Communicate the organization's progress in implementing and sustaining CLAS to all stakeholders, constituents, and the general public.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3" y="3009006"/>
            <a:ext cx="3171822" cy="3171822"/>
          </a:xfrm>
          <a:prstGeom prst="rect">
            <a:avLst/>
          </a:prstGeom>
        </p:spPr>
      </p:pic>
    </p:spTree>
    <p:extLst>
      <p:ext uri="{BB962C8B-B14F-4D97-AF65-F5344CB8AC3E}">
        <p14:creationId xmlns:p14="http://schemas.microsoft.com/office/powerpoint/2010/main" val="3295307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764373"/>
            <a:ext cx="8135874" cy="1293028"/>
          </a:xfrm>
        </p:spPr>
        <p:txBody>
          <a:bodyPr/>
          <a:lstStyle/>
          <a:p>
            <a:pPr algn="ctr"/>
            <a:r>
              <a:rPr lang="en-US" b="1" dirty="0" smtClean="0"/>
              <a:t>OMH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2299" y="2230184"/>
            <a:ext cx="4527352" cy="4024313"/>
          </a:xfrm>
        </p:spPr>
      </p:pic>
      <p:sp>
        <p:nvSpPr>
          <p:cNvPr id="5" name="TextBox 4"/>
          <p:cNvSpPr txBox="1"/>
          <p:nvPr/>
        </p:nvSpPr>
        <p:spPr>
          <a:xfrm>
            <a:off x="356616" y="1438870"/>
            <a:ext cx="3346704" cy="5262979"/>
          </a:xfrm>
          <a:prstGeom prst="rect">
            <a:avLst/>
          </a:prstGeom>
          <a:noFill/>
        </p:spPr>
        <p:txBody>
          <a:bodyPr wrap="square" rtlCol="0">
            <a:spAutoFit/>
          </a:bodyPr>
          <a:lstStyle/>
          <a:p>
            <a:r>
              <a:rPr lang="en-US" sz="2800" b="1" dirty="0"/>
              <a:t>The Office of Minority Health was created in 1986 as one of the most significant outcomes of the Heckler Report and was reauthorized by the Affordable Care Act (ACA) in 2010. </a:t>
            </a:r>
          </a:p>
        </p:txBody>
      </p:sp>
    </p:spTree>
    <p:extLst>
      <p:ext uri="{BB962C8B-B14F-4D97-AF65-F5344CB8AC3E}">
        <p14:creationId xmlns:p14="http://schemas.microsoft.com/office/powerpoint/2010/main" val="696223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044789"/>
            <a:ext cx="8071866" cy="1293028"/>
          </a:xfrm>
        </p:spPr>
        <p:txBody>
          <a:bodyPr/>
          <a:lstStyle/>
          <a:p>
            <a:pPr algn="ctr"/>
            <a:r>
              <a:rPr lang="en-US" b="1" dirty="0" smtClean="0"/>
              <a:t>intent</a:t>
            </a:r>
            <a:endParaRPr lang="en-US" b="1" dirty="0"/>
          </a:p>
        </p:txBody>
      </p:sp>
      <p:sp>
        <p:nvSpPr>
          <p:cNvPr id="3" name="Content Placeholder 2"/>
          <p:cNvSpPr>
            <a:spLocks noGrp="1"/>
          </p:cNvSpPr>
          <p:nvPr>
            <p:ph idx="1"/>
          </p:nvPr>
        </p:nvSpPr>
        <p:spPr>
          <a:xfrm>
            <a:off x="514350" y="2174303"/>
            <a:ext cx="4652010" cy="4024125"/>
          </a:xfrm>
        </p:spPr>
        <p:txBody>
          <a:bodyPr>
            <a:normAutofit fontScale="92500" lnSpcReduction="10000"/>
          </a:bodyPr>
          <a:lstStyle/>
          <a:p>
            <a:pPr marL="0" indent="0">
              <a:buNone/>
            </a:pPr>
            <a:r>
              <a:rPr lang="en-US" sz="3200" b="1" dirty="0" smtClean="0"/>
              <a:t>The National CLAS Standards are intended to advance health equity, improve quality, and help eliminate health care disparities by establishing a blueprint for health and health care organizations</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512" y="2472026"/>
            <a:ext cx="3145536" cy="3401372"/>
          </a:xfrm>
          <a:prstGeom prst="rect">
            <a:avLst/>
          </a:prstGeom>
        </p:spPr>
      </p:pic>
    </p:spTree>
    <p:extLst>
      <p:ext uri="{BB962C8B-B14F-4D97-AF65-F5344CB8AC3E}">
        <p14:creationId xmlns:p14="http://schemas.microsoft.com/office/powerpoint/2010/main" val="505659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919118"/>
            <a:ext cx="7934706" cy="1293028"/>
          </a:xfrm>
        </p:spPr>
        <p:txBody>
          <a:bodyPr/>
          <a:lstStyle/>
          <a:p>
            <a:pPr algn="ctr"/>
            <a:r>
              <a:rPr lang="en-US" b="1" dirty="0" smtClean="0"/>
              <a:t>CLAS standards compliance</a:t>
            </a:r>
            <a:endParaRPr lang="en-US" b="1" dirty="0"/>
          </a:p>
        </p:txBody>
      </p:sp>
      <p:sp>
        <p:nvSpPr>
          <p:cNvPr id="3" name="Content Placeholder 2"/>
          <p:cNvSpPr>
            <a:spLocks noGrp="1"/>
          </p:cNvSpPr>
          <p:nvPr>
            <p:ph idx="1"/>
          </p:nvPr>
        </p:nvSpPr>
        <p:spPr>
          <a:xfrm>
            <a:off x="514350" y="2194561"/>
            <a:ext cx="8428759" cy="4024125"/>
          </a:xfrm>
        </p:spPr>
        <p:txBody>
          <a:bodyPr>
            <a:normAutofit fontScale="92500" lnSpcReduction="10000"/>
          </a:bodyPr>
          <a:lstStyle/>
          <a:p>
            <a:r>
              <a:rPr lang="en-US" b="1" dirty="0" smtClean="0"/>
              <a:t>To be in compliance with CLAS standards Prospect Medical developed a Culture and Linguistics Plan outlining culturally and linguistically cautious procedures and workflows for successful business operations.</a:t>
            </a:r>
          </a:p>
          <a:p>
            <a:r>
              <a:rPr lang="en-US" b="1" dirty="0" smtClean="0"/>
              <a:t>Prospect Medical aims at mirroring it’s membership diversity by hiring representatives of different ethnic and racial backgrounds.</a:t>
            </a:r>
          </a:p>
          <a:p>
            <a:r>
              <a:rPr lang="en-US" b="1" dirty="0" smtClean="0"/>
              <a:t>Prospect Medical provides ongoing training opportunities, annual trainings and support to all staff regardless race, color, age or gender. This includes Culture and Linguistic Training, aimed to improve intercultural communication.</a:t>
            </a:r>
          </a:p>
          <a:p>
            <a:r>
              <a:rPr lang="en-US" b="1" dirty="0" smtClean="0"/>
              <a:t>Current complaints and grievance procedures allow open communication with all members. Satisfaction surveys furthermore show our willingness to maintain a productive discussion with our communities.</a:t>
            </a:r>
          </a:p>
          <a:p>
            <a:endParaRPr lang="en-US" b="1" dirty="0" smtClean="0"/>
          </a:p>
          <a:p>
            <a:endParaRPr lang="en-US" b="1" dirty="0" smtClean="0"/>
          </a:p>
          <a:p>
            <a:endParaRPr lang="en-US" b="1" dirty="0"/>
          </a:p>
        </p:txBody>
      </p:sp>
    </p:spTree>
    <p:extLst>
      <p:ext uri="{BB962C8B-B14F-4D97-AF65-F5344CB8AC3E}">
        <p14:creationId xmlns:p14="http://schemas.microsoft.com/office/powerpoint/2010/main" val="2932130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2432948"/>
            <a:ext cx="4678326" cy="2638650"/>
          </a:xfrm>
        </p:spPr>
        <p:txBody>
          <a:bodyPr>
            <a:normAutofit/>
          </a:bodyPr>
          <a:lstStyle/>
          <a:p>
            <a:pPr algn="l"/>
            <a:r>
              <a:rPr lang="en-US" sz="4800" b="1" dirty="0" smtClean="0">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reflection blurRad="6350" stA="55000" endA="300" endPos="45500" dir="5400000" sy="-100000" algn="bl" rotWithShape="0"/>
                </a:effectLst>
              </a:rPr>
              <a:t>Linguistic Competence</a:t>
            </a:r>
            <a:endParaRPr lang="en-US" sz="4800" b="1" dirty="0">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reflection blurRad="6350" stA="55000" endA="300" endPos="45500" dir="5400000" sy="-100000" algn="bl" rotWithShape="0"/>
              </a:effectLs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931" b="8931"/>
          <a:stretch/>
        </p:blipFill>
        <p:spPr>
          <a:xfrm>
            <a:off x="4758010" y="1205762"/>
            <a:ext cx="3908007" cy="3621420"/>
          </a:xfrm>
          <a:prstGeom prst="rect">
            <a:avLst/>
          </a:prstGeom>
        </p:spPr>
      </p:pic>
    </p:spTree>
    <p:extLst>
      <p:ext uri="{BB962C8B-B14F-4D97-AF65-F5344CB8AC3E}">
        <p14:creationId xmlns:p14="http://schemas.microsoft.com/office/powerpoint/2010/main" val="733823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8" y="1177876"/>
            <a:ext cx="8062722" cy="1293028"/>
          </a:xfrm>
        </p:spPr>
        <p:txBody>
          <a:bodyPr/>
          <a:lstStyle/>
          <a:p>
            <a:pPr algn="ctr"/>
            <a:r>
              <a:rPr lang="en-US" b="1" dirty="0" smtClean="0"/>
              <a:t>Definition</a:t>
            </a:r>
            <a:endParaRPr lang="en-US" b="1" dirty="0"/>
          </a:p>
        </p:txBody>
      </p:sp>
      <p:sp>
        <p:nvSpPr>
          <p:cNvPr id="3" name="Content Placeholder 2"/>
          <p:cNvSpPr>
            <a:spLocks noGrp="1"/>
          </p:cNvSpPr>
          <p:nvPr>
            <p:ph idx="1"/>
          </p:nvPr>
        </p:nvSpPr>
        <p:spPr>
          <a:xfrm>
            <a:off x="3471195" y="2549182"/>
            <a:ext cx="5215605" cy="3499104"/>
          </a:xfrm>
        </p:spPr>
        <p:txBody>
          <a:bodyPr>
            <a:normAutofit fontScale="92500" lnSpcReduction="20000"/>
          </a:bodyPr>
          <a:lstStyle/>
          <a:p>
            <a:pPr>
              <a:lnSpc>
                <a:spcPct val="100000"/>
              </a:lnSpc>
              <a:spcBef>
                <a:spcPts val="2400"/>
              </a:spcBef>
            </a:pPr>
            <a:r>
              <a:rPr lang="en-US" sz="2400" b="1" dirty="0" smtClean="0"/>
              <a:t>Competence – the quality of being adequately or well qualified physically and intellectually</a:t>
            </a:r>
          </a:p>
          <a:p>
            <a:pPr>
              <a:spcBef>
                <a:spcPts val="2400"/>
              </a:spcBef>
            </a:pPr>
            <a:r>
              <a:rPr lang="en-US" sz="2400" b="1" dirty="0" smtClean="0"/>
              <a:t>Linguistics – the scientific study of language</a:t>
            </a:r>
          </a:p>
          <a:p>
            <a:pPr marL="0" indent="0">
              <a:lnSpc>
                <a:spcPct val="100000"/>
              </a:lnSpc>
              <a:spcBef>
                <a:spcPts val="2400"/>
              </a:spcBef>
              <a:buNone/>
            </a:pPr>
            <a:r>
              <a:rPr lang="en-US" sz="2800" b="1" dirty="0" smtClean="0">
                <a:solidFill>
                  <a:srgbClr val="E91B30"/>
                </a:solidFill>
              </a:rPr>
              <a:t>Linguistic competence</a:t>
            </a:r>
            <a:r>
              <a:rPr lang="en-US" sz="2800" b="1" dirty="0" smtClean="0"/>
              <a:t> – a speaker’s implicit, internalized knowledge of the rules of their language.</a:t>
            </a:r>
            <a:endParaRPr lang="en-US"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70" y="2204816"/>
            <a:ext cx="2965925" cy="3954567"/>
          </a:xfrm>
          <a:prstGeom prst="rect">
            <a:avLst/>
          </a:prstGeom>
        </p:spPr>
      </p:pic>
    </p:spTree>
    <p:extLst>
      <p:ext uri="{BB962C8B-B14F-4D97-AF65-F5344CB8AC3E}">
        <p14:creationId xmlns:p14="http://schemas.microsoft.com/office/powerpoint/2010/main" val="3490954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1081365"/>
            <a:ext cx="7980426" cy="1293028"/>
          </a:xfrm>
        </p:spPr>
        <p:txBody>
          <a:bodyPr/>
          <a:lstStyle/>
          <a:p>
            <a:pPr algn="ctr"/>
            <a:r>
              <a:rPr lang="en-US" b="1" dirty="0" smtClean="0"/>
              <a:t>Diverse member population</a:t>
            </a:r>
            <a:endParaRPr lang="en-US" b="1" dirty="0"/>
          </a:p>
        </p:txBody>
      </p:sp>
      <p:sp>
        <p:nvSpPr>
          <p:cNvPr id="3" name="Content Placeholder 2"/>
          <p:cNvSpPr>
            <a:spLocks noGrp="1"/>
          </p:cNvSpPr>
          <p:nvPr>
            <p:ph idx="1"/>
          </p:nvPr>
        </p:nvSpPr>
        <p:spPr>
          <a:xfrm>
            <a:off x="505206" y="2426209"/>
            <a:ext cx="8115300" cy="2444895"/>
          </a:xfrm>
        </p:spPr>
        <p:txBody>
          <a:bodyPr>
            <a:normAutofit fontScale="85000" lnSpcReduction="20000"/>
          </a:bodyPr>
          <a:lstStyle/>
          <a:p>
            <a:pPr marL="0" indent="0">
              <a:lnSpc>
                <a:spcPct val="100000"/>
              </a:lnSpc>
              <a:buNone/>
            </a:pPr>
            <a:r>
              <a:rPr lang="en-US" sz="2400" b="1" dirty="0" smtClean="0"/>
              <a:t>Prospect Medical’s membership population is very diverse. Members who </a:t>
            </a:r>
            <a:r>
              <a:rPr lang="en-US" sz="2400" b="1" dirty="0"/>
              <a:t>do not speak English as their primary language and who have a limited ability to read, speak, write, or understand English can be limited English proficient, or "LEP." These individuals may be entitled language assistance with respect to a particular type or service, benefit, or encounter. </a:t>
            </a:r>
          </a:p>
          <a:p>
            <a:pPr marL="0" indent="0">
              <a:lnSpc>
                <a:spcPct val="100000"/>
              </a:lnSpc>
              <a:buNone/>
            </a:pPr>
            <a:r>
              <a:rPr lang="en-US" sz="2400" b="1" dirty="0" smtClean="0"/>
              <a:t>We provide: face to face oral and sign language interpretation for medical appointments, telephonic interpretation, translated written communication, braille materials and more.</a:t>
            </a:r>
            <a:endParaRPr lang="en-US" sz="2400"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1347" b="1"/>
          <a:stretch/>
        </p:blipFill>
        <p:spPr>
          <a:xfrm>
            <a:off x="473051" y="5443870"/>
            <a:ext cx="5094529" cy="95025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0280" b="19860"/>
          <a:stretch/>
        </p:blipFill>
        <p:spPr>
          <a:xfrm>
            <a:off x="3716676" y="5385892"/>
            <a:ext cx="5331638" cy="1058853"/>
          </a:xfrm>
          <a:prstGeom prst="rect">
            <a:avLst/>
          </a:prstGeom>
        </p:spPr>
      </p:pic>
    </p:spTree>
    <p:extLst>
      <p:ext uri="{BB962C8B-B14F-4D97-AF65-F5344CB8AC3E}">
        <p14:creationId xmlns:p14="http://schemas.microsoft.com/office/powerpoint/2010/main" val="4143830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41" y="2707309"/>
            <a:ext cx="8115300" cy="4024125"/>
          </a:xfrm>
        </p:spPr>
        <p:txBody>
          <a:bodyPr>
            <a:normAutofit/>
          </a:bodyPr>
          <a:lstStyle/>
          <a:p>
            <a:pPr marL="0" indent="0">
              <a:buNone/>
            </a:pPr>
            <a:r>
              <a:rPr lang="en-US" sz="3600" b="1" dirty="0" smtClean="0"/>
              <a:t>The largest Health Plans in the nation decided to determine threshold languages – primary languages of their LEP population. Take a look at the next slide.</a:t>
            </a:r>
            <a:endParaRPr lang="en-US" sz="3600" b="1" dirty="0"/>
          </a:p>
        </p:txBody>
      </p:sp>
    </p:spTree>
    <p:extLst>
      <p:ext uri="{BB962C8B-B14F-4D97-AF65-F5344CB8AC3E}">
        <p14:creationId xmlns:p14="http://schemas.microsoft.com/office/powerpoint/2010/main" val="702447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407480"/>
            <a:ext cx="8787384" cy="1293028"/>
          </a:xfrm>
        </p:spPr>
        <p:txBody>
          <a:bodyPr>
            <a:normAutofit/>
          </a:bodyPr>
          <a:lstStyle/>
          <a:p>
            <a:pPr algn="ctr"/>
            <a:r>
              <a:rPr lang="en-US" sz="3600" b="1" dirty="0" smtClean="0"/>
              <a:t>Threshold Languages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2323279"/>
              </p:ext>
            </p:extLst>
          </p:nvPr>
        </p:nvGraphicFramePr>
        <p:xfrm>
          <a:off x="185097" y="1414273"/>
          <a:ext cx="8821743" cy="4845387"/>
        </p:xfrm>
        <a:graphic>
          <a:graphicData uri="http://schemas.openxmlformats.org/drawingml/2006/table">
            <a:tbl>
              <a:tblPr firstRow="1" firstCol="1" bandRow="1" bandCol="1">
                <a:tableStyleId>{5C22544A-7EE6-4342-B048-85BDC9FD1C3A}</a:tableStyleId>
              </a:tblPr>
              <a:tblGrid>
                <a:gridCol w="2448375"/>
                <a:gridCol w="2313432"/>
                <a:gridCol w="978408"/>
                <a:gridCol w="1060704"/>
                <a:gridCol w="978408"/>
                <a:gridCol w="1042416"/>
              </a:tblGrid>
              <a:tr h="343593">
                <a:tc>
                  <a:txBody>
                    <a:bodyPr/>
                    <a:lstStyle/>
                    <a:p>
                      <a:pPr marL="0" marR="0">
                        <a:lnSpc>
                          <a:spcPct val="107000"/>
                        </a:lnSpc>
                        <a:spcBef>
                          <a:spcPts val="0"/>
                        </a:spcBef>
                        <a:spcAft>
                          <a:spcPts val="800"/>
                        </a:spcAft>
                      </a:pPr>
                      <a:r>
                        <a:rPr lang="en-US" sz="1100" dirty="0">
                          <a:effectLst/>
                        </a:rPr>
                        <a:t>Health </a:t>
                      </a:r>
                      <a:r>
                        <a:rPr lang="en-US" sz="1100" dirty="0" smtClean="0">
                          <a:effectLst/>
                        </a:rPr>
                        <a:t>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1100" dirty="0">
                          <a:effectLst/>
                        </a:rPr>
                        <a:t>Chinese- traditional </a:t>
                      </a:r>
                      <a:r>
                        <a:rPr lang="en-US" sz="1100" dirty="0" smtClean="0">
                          <a:effectLst/>
                        </a:rPr>
                        <a:t>characters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1100" dirty="0">
                          <a:effectLst/>
                        </a:rPr>
                        <a:t>Korean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1100" dirty="0">
                          <a:effectLst/>
                        </a:rPr>
                        <a:t>Spanish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1100" dirty="0">
                          <a:effectLst/>
                        </a:rPr>
                        <a:t>Tagalog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1100" dirty="0">
                          <a:effectLst/>
                        </a:rPr>
                        <a:t>Vietnamese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237816">
                <a:tc>
                  <a:txBody>
                    <a:bodyPr/>
                    <a:lstStyle/>
                    <a:p>
                      <a:pPr marL="0" marR="0">
                        <a:lnSpc>
                          <a:spcPct val="107000"/>
                        </a:lnSpc>
                        <a:spcBef>
                          <a:spcPts val="0"/>
                        </a:spcBef>
                        <a:spcAft>
                          <a:spcPts val="800"/>
                        </a:spcAft>
                      </a:pPr>
                      <a:r>
                        <a:rPr lang="en-US" sz="1100" dirty="0">
                          <a:effectLst/>
                        </a:rPr>
                        <a:t>Aetna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326528">
                <a:tc>
                  <a:txBody>
                    <a:bodyPr/>
                    <a:lstStyle/>
                    <a:p>
                      <a:pPr marL="0" marR="0">
                        <a:lnSpc>
                          <a:spcPct val="107000"/>
                        </a:lnSpc>
                        <a:spcBef>
                          <a:spcPts val="0"/>
                        </a:spcBef>
                        <a:spcAft>
                          <a:spcPts val="800"/>
                        </a:spcAft>
                      </a:pPr>
                      <a:r>
                        <a:rPr lang="en-US" sz="1100" dirty="0" smtClean="0">
                          <a:effectLst/>
                        </a:rPr>
                        <a:t>Anthem/Blue</a:t>
                      </a:r>
                      <a:r>
                        <a:rPr lang="en-US" sz="1100" baseline="0" dirty="0" smtClean="0">
                          <a:effectLst/>
                        </a:rPr>
                        <a:t> </a:t>
                      </a:r>
                      <a:r>
                        <a:rPr lang="en-US" sz="1100" dirty="0" smtClean="0">
                          <a:effectLst/>
                        </a:rPr>
                        <a:t>Cross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341746">
                <a:tc>
                  <a:txBody>
                    <a:bodyPr/>
                    <a:lstStyle/>
                    <a:p>
                      <a:pPr marL="0" marR="0">
                        <a:lnSpc>
                          <a:spcPct val="107000"/>
                        </a:lnSpc>
                        <a:spcBef>
                          <a:spcPts val="0"/>
                        </a:spcBef>
                        <a:spcAft>
                          <a:spcPts val="800"/>
                        </a:spcAft>
                      </a:pPr>
                      <a:r>
                        <a:rPr lang="en-US" sz="1100" dirty="0">
                          <a:effectLst/>
                        </a:rPr>
                        <a:t>Blue </a:t>
                      </a:r>
                      <a:r>
                        <a:rPr lang="en-US" sz="1100" dirty="0" smtClean="0">
                          <a:effectLst/>
                        </a:rPr>
                        <a:t>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340222">
                <a:tc>
                  <a:txBody>
                    <a:bodyPr/>
                    <a:lstStyle/>
                    <a:p>
                      <a:pPr marL="0" marR="0">
                        <a:lnSpc>
                          <a:spcPct val="107000"/>
                        </a:lnSpc>
                        <a:spcBef>
                          <a:spcPts val="0"/>
                        </a:spcBef>
                        <a:spcAft>
                          <a:spcPts val="800"/>
                        </a:spcAft>
                      </a:pPr>
                      <a:r>
                        <a:rPr lang="en-US" sz="1100" dirty="0">
                          <a:effectLst/>
                        </a:rPr>
                        <a:t>Central Coast Alliance for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196082">
                <a:tc>
                  <a:txBody>
                    <a:bodyPr/>
                    <a:lstStyle/>
                    <a:p>
                      <a:pPr marL="0" marR="0">
                        <a:lnSpc>
                          <a:spcPct val="107000"/>
                        </a:lnSpc>
                        <a:spcBef>
                          <a:spcPts val="0"/>
                        </a:spcBef>
                        <a:spcAft>
                          <a:spcPts val="800"/>
                        </a:spcAft>
                      </a:pPr>
                      <a:r>
                        <a:rPr lang="en-US" sz="1100" dirty="0">
                          <a:effectLst/>
                        </a:rPr>
                        <a:t>Care1st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196082">
                <a:tc>
                  <a:txBody>
                    <a:bodyPr/>
                    <a:lstStyle/>
                    <a:p>
                      <a:pPr marL="0" marR="0">
                        <a:lnSpc>
                          <a:spcPct val="107000"/>
                        </a:lnSpc>
                        <a:spcBef>
                          <a:spcPts val="0"/>
                        </a:spcBef>
                        <a:spcAft>
                          <a:spcPts val="800"/>
                        </a:spcAft>
                      </a:pPr>
                      <a:r>
                        <a:rPr lang="en-US" sz="1100" dirty="0">
                          <a:effectLst/>
                        </a:rPr>
                        <a:t>Cigna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196082">
                <a:tc>
                  <a:txBody>
                    <a:bodyPr/>
                    <a:lstStyle/>
                    <a:p>
                      <a:pPr marL="0" marR="0">
                        <a:lnSpc>
                          <a:spcPct val="107000"/>
                        </a:lnSpc>
                        <a:spcBef>
                          <a:spcPts val="0"/>
                        </a:spcBef>
                        <a:spcAft>
                          <a:spcPts val="800"/>
                        </a:spcAft>
                      </a:pPr>
                      <a:r>
                        <a:rPr lang="en-US" sz="1100" dirty="0">
                          <a:effectLst/>
                        </a:rPr>
                        <a:t>Cal Optima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202554">
                <a:tc>
                  <a:txBody>
                    <a:bodyPr/>
                    <a:lstStyle/>
                    <a:p>
                      <a:pPr marL="0" marR="0">
                        <a:lnSpc>
                          <a:spcPct val="107000"/>
                        </a:lnSpc>
                        <a:spcBef>
                          <a:spcPts val="0"/>
                        </a:spcBef>
                        <a:spcAft>
                          <a:spcPts val="800"/>
                        </a:spcAft>
                      </a:pPr>
                      <a:r>
                        <a:rPr lang="en-US" sz="1100" dirty="0">
                          <a:effectLst/>
                        </a:rPr>
                        <a:t>Chinese Community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226816">
                <a:tc>
                  <a:txBody>
                    <a:bodyPr/>
                    <a:lstStyle/>
                    <a:p>
                      <a:pPr marL="0" marR="0">
                        <a:lnSpc>
                          <a:spcPct val="107000"/>
                        </a:lnSpc>
                        <a:spcBef>
                          <a:spcPts val="0"/>
                        </a:spcBef>
                        <a:spcAft>
                          <a:spcPts val="800"/>
                        </a:spcAft>
                      </a:pPr>
                      <a:r>
                        <a:rPr lang="en-US" sz="1100" dirty="0">
                          <a:effectLst/>
                        </a:rPr>
                        <a:t>Contra Costa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292781">
                <a:tc>
                  <a:txBody>
                    <a:bodyPr/>
                    <a:lstStyle/>
                    <a:p>
                      <a:pPr marL="0" marR="0">
                        <a:lnSpc>
                          <a:spcPct val="107000"/>
                        </a:lnSpc>
                        <a:spcBef>
                          <a:spcPts val="0"/>
                        </a:spcBef>
                        <a:spcAft>
                          <a:spcPts val="800"/>
                        </a:spcAft>
                      </a:pPr>
                      <a:r>
                        <a:rPr lang="en-US" sz="1100" dirty="0">
                          <a:effectLst/>
                        </a:rPr>
                        <a:t>Health </a:t>
                      </a:r>
                      <a:r>
                        <a:rPr lang="en-US" sz="1100" dirty="0" smtClean="0">
                          <a:effectLst/>
                        </a:rPr>
                        <a:t>Net </a:t>
                      </a:r>
                      <a:r>
                        <a:rPr lang="en-US" sz="1100" dirty="0">
                          <a:effectLst/>
                        </a:rPr>
                        <a:t>of California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281814">
                <a:tc>
                  <a:txBody>
                    <a:bodyPr/>
                    <a:lstStyle/>
                    <a:p>
                      <a:pPr marL="0" marR="0">
                        <a:lnSpc>
                          <a:spcPct val="107000"/>
                        </a:lnSpc>
                        <a:spcBef>
                          <a:spcPts val="0"/>
                        </a:spcBef>
                        <a:spcAft>
                          <a:spcPts val="800"/>
                        </a:spcAft>
                      </a:pPr>
                      <a:r>
                        <a:rPr lang="en-US" sz="1100" dirty="0" smtClean="0">
                          <a:effectLst/>
                        </a:rPr>
                        <a:t>Kaiser</a:t>
                      </a:r>
                      <a:r>
                        <a:rPr lang="en-US" sz="1100" baseline="0" dirty="0" smtClean="0">
                          <a:effectLst/>
                        </a:rPr>
                        <a:t> </a:t>
                      </a:r>
                      <a:r>
                        <a:rPr lang="en-US" sz="1100" dirty="0" smtClean="0">
                          <a:effectLst/>
                        </a:rPr>
                        <a:t>Permanente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226816">
                <a:tc>
                  <a:txBody>
                    <a:bodyPr/>
                    <a:lstStyle/>
                    <a:p>
                      <a:pPr marL="0" marR="0">
                        <a:lnSpc>
                          <a:spcPct val="107000"/>
                        </a:lnSpc>
                        <a:spcBef>
                          <a:spcPts val="0"/>
                        </a:spcBef>
                        <a:spcAft>
                          <a:spcPts val="800"/>
                        </a:spcAft>
                      </a:pPr>
                      <a:r>
                        <a:rPr lang="en-US" sz="1100" dirty="0">
                          <a:effectLst/>
                        </a:rPr>
                        <a:t>San Francisco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407808">
                <a:tc>
                  <a:txBody>
                    <a:bodyPr/>
                    <a:lstStyle/>
                    <a:p>
                      <a:pPr marL="0" marR="0">
                        <a:lnSpc>
                          <a:spcPct val="107000"/>
                        </a:lnSpc>
                        <a:spcBef>
                          <a:spcPts val="0"/>
                        </a:spcBef>
                        <a:spcAft>
                          <a:spcPts val="800"/>
                        </a:spcAft>
                      </a:pPr>
                      <a:r>
                        <a:rPr lang="en-US" sz="1100" dirty="0">
                          <a:effectLst/>
                        </a:rPr>
                        <a:t>Santa Clara </a:t>
                      </a:r>
                      <a:r>
                        <a:rPr lang="en-US" sz="1100" baseline="0" dirty="0" smtClean="0">
                          <a:effectLst/>
                        </a:rPr>
                        <a:t> </a:t>
                      </a:r>
                      <a:r>
                        <a:rPr lang="en-US" sz="1100" dirty="0" smtClean="0">
                          <a:effectLst/>
                        </a:rPr>
                        <a:t>Family </a:t>
                      </a:r>
                      <a:r>
                        <a:rPr lang="en-US" sz="1100" dirty="0">
                          <a:effectLst/>
                        </a:rPr>
                        <a:t>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340222">
                <a:tc>
                  <a:txBody>
                    <a:bodyPr/>
                    <a:lstStyle/>
                    <a:p>
                      <a:pPr marL="0" marR="0">
                        <a:lnSpc>
                          <a:spcPct val="107000"/>
                        </a:lnSpc>
                        <a:spcBef>
                          <a:spcPts val="0"/>
                        </a:spcBef>
                        <a:spcAft>
                          <a:spcPts val="800"/>
                        </a:spcAft>
                      </a:pPr>
                      <a:r>
                        <a:rPr lang="en-US" sz="1100" dirty="0" smtClean="0">
                          <a:effectLst/>
                        </a:rPr>
                        <a:t>United Healthcare </a:t>
                      </a:r>
                      <a:r>
                        <a:rPr lang="en-US" sz="1100" dirty="0">
                          <a:effectLst/>
                        </a:rPr>
                        <a:t>of California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highlight>
                            <a:srgbClr val="FFFF00"/>
                          </a:highligh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highlight>
                            <a:srgbClr val="FFFF00"/>
                          </a:highligh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r h="340222">
                <a:tc>
                  <a:txBody>
                    <a:bodyPr/>
                    <a:lstStyle/>
                    <a:p>
                      <a:pPr marL="0" marR="0">
                        <a:lnSpc>
                          <a:spcPct val="107000"/>
                        </a:lnSpc>
                        <a:spcBef>
                          <a:spcPts val="0"/>
                        </a:spcBef>
                        <a:spcAft>
                          <a:spcPts val="800"/>
                        </a:spcAft>
                      </a:pPr>
                      <a:r>
                        <a:rPr lang="en-US" sz="1100" dirty="0">
                          <a:effectLst/>
                        </a:rPr>
                        <a:t>Western Health Advantage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X</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c>
                  <a:txBody>
                    <a:bodyPr/>
                    <a:lstStyle/>
                    <a:p>
                      <a:pPr marL="0" marR="0" algn="ctr">
                        <a:lnSpc>
                          <a:spcPct val="107000"/>
                        </a:lnSpc>
                        <a:spcBef>
                          <a:spcPts val="0"/>
                        </a:spcBef>
                        <a:spcAft>
                          <a:spcPts val="8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tc>
              </a:tr>
            </a:tbl>
          </a:graphicData>
        </a:graphic>
      </p:graphicFrame>
    </p:spTree>
    <p:extLst>
      <p:ext uri="{BB962C8B-B14F-4D97-AF65-F5344CB8AC3E}">
        <p14:creationId xmlns:p14="http://schemas.microsoft.com/office/powerpoint/2010/main" val="2865082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853" y="2112248"/>
            <a:ext cx="6157779" cy="3708875"/>
          </a:xfrm>
        </p:spPr>
        <p:txBody>
          <a:bodyPr>
            <a:normAutofit fontScale="85000" lnSpcReduction="20000"/>
          </a:bodyPr>
          <a:lstStyle/>
          <a:p>
            <a:pPr marL="0" indent="0">
              <a:buNone/>
            </a:pPr>
            <a:r>
              <a:rPr lang="en-US" sz="3200" b="1" dirty="0"/>
              <a:t>Research indicates that LEP patients face linguistic barriers when accessing health care services.  These barriers have a negative impact on patient satisfaction and knowledge of diagnosis and treatment.  Patients with linguistic barriers are less likely to seek treatment and preventive services.  This leads to poor health outcomes and longer hospital stays.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1501" y="2197705"/>
            <a:ext cx="1469877" cy="2958244"/>
          </a:xfrm>
          <a:prstGeom prst="rect">
            <a:avLst/>
          </a:prstGeom>
        </p:spPr>
      </p:pic>
    </p:spTree>
    <p:extLst>
      <p:ext uri="{BB962C8B-B14F-4D97-AF65-F5344CB8AC3E}">
        <p14:creationId xmlns:p14="http://schemas.microsoft.com/office/powerpoint/2010/main" val="2256362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081365"/>
            <a:ext cx="8035290" cy="1293028"/>
          </a:xfrm>
        </p:spPr>
        <p:txBody>
          <a:bodyPr/>
          <a:lstStyle/>
          <a:p>
            <a:pPr algn="ctr"/>
            <a:r>
              <a:rPr lang="en-US" b="1" dirty="0" smtClean="0"/>
              <a:t>How to identify LEP Member</a:t>
            </a:r>
            <a:endParaRPr lang="en-US" b="1" dirty="0"/>
          </a:p>
        </p:txBody>
      </p:sp>
      <p:sp>
        <p:nvSpPr>
          <p:cNvPr id="3" name="Content Placeholder 2"/>
          <p:cNvSpPr>
            <a:spLocks noGrp="1"/>
          </p:cNvSpPr>
          <p:nvPr>
            <p:ph idx="1"/>
          </p:nvPr>
        </p:nvSpPr>
        <p:spPr>
          <a:xfrm>
            <a:off x="505206" y="2462785"/>
            <a:ext cx="8115300" cy="4024125"/>
          </a:xfrm>
        </p:spPr>
        <p:txBody>
          <a:bodyPr>
            <a:normAutofit fontScale="92500" lnSpcReduction="10000"/>
          </a:bodyPr>
          <a:lstStyle/>
          <a:p>
            <a:r>
              <a:rPr lang="en-US" sz="2800" b="1" dirty="0"/>
              <a:t>Member is quiet or does not respond to </a:t>
            </a:r>
            <a:r>
              <a:rPr lang="en-US" sz="2800" b="1" dirty="0" smtClean="0"/>
              <a:t>questions</a:t>
            </a:r>
          </a:p>
          <a:p>
            <a:r>
              <a:rPr lang="en-US" sz="2800" b="1" dirty="0"/>
              <a:t>Member simply says yes or no, or gives inappropriate or inconsistent answers to your </a:t>
            </a:r>
            <a:r>
              <a:rPr lang="en-US" sz="2800" b="1" dirty="0" smtClean="0"/>
              <a:t>questions</a:t>
            </a:r>
          </a:p>
          <a:p>
            <a:r>
              <a:rPr lang="en-US" sz="2800" b="1" dirty="0"/>
              <a:t>Member may have trouble communicating in English or you may have a </a:t>
            </a:r>
            <a:r>
              <a:rPr lang="en-US" sz="2800" b="1" dirty="0" smtClean="0"/>
              <a:t>very </a:t>
            </a:r>
            <a:r>
              <a:rPr lang="en-US" sz="2800" b="1" dirty="0"/>
              <a:t>difficult time understanding what they are trying to </a:t>
            </a:r>
            <a:r>
              <a:rPr lang="en-US" sz="2800" b="1" dirty="0" smtClean="0"/>
              <a:t>communicate</a:t>
            </a:r>
          </a:p>
          <a:p>
            <a:r>
              <a:rPr lang="en-US" sz="2800" b="1" dirty="0"/>
              <a:t>Member self identifies as LEP by requesting language assistance.</a:t>
            </a:r>
          </a:p>
          <a:p>
            <a:endParaRPr lang="en-US" sz="2800" b="1" dirty="0"/>
          </a:p>
        </p:txBody>
      </p:sp>
    </p:spTree>
    <p:extLst>
      <p:ext uri="{BB962C8B-B14F-4D97-AF65-F5344CB8AC3E}">
        <p14:creationId xmlns:p14="http://schemas.microsoft.com/office/powerpoint/2010/main" val="3383476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1569045"/>
            <a:ext cx="8145018" cy="1293028"/>
          </a:xfrm>
        </p:spPr>
        <p:txBody>
          <a:bodyPr/>
          <a:lstStyle/>
          <a:p>
            <a:pPr algn="ctr"/>
            <a:r>
              <a:rPr lang="en-US" b="1" dirty="0" smtClean="0"/>
              <a:t>Working with LEP members</a:t>
            </a:r>
            <a:endParaRPr lang="en-US" b="1" dirty="0"/>
          </a:p>
        </p:txBody>
      </p:sp>
      <p:sp>
        <p:nvSpPr>
          <p:cNvPr id="3" name="Content Placeholder 2"/>
          <p:cNvSpPr>
            <a:spLocks noGrp="1"/>
          </p:cNvSpPr>
          <p:nvPr>
            <p:ph idx="1"/>
          </p:nvPr>
        </p:nvSpPr>
        <p:spPr>
          <a:xfrm>
            <a:off x="486918" y="2621281"/>
            <a:ext cx="8309610" cy="4024125"/>
          </a:xfrm>
        </p:spPr>
        <p:txBody>
          <a:bodyPr>
            <a:normAutofit/>
          </a:bodyPr>
          <a:lstStyle/>
          <a:p>
            <a:pPr marL="0" indent="0">
              <a:buNone/>
            </a:pPr>
            <a:endParaRPr lang="en-US" sz="4000" b="1" dirty="0" smtClean="0"/>
          </a:p>
          <a:p>
            <a:pPr marL="0" indent="0">
              <a:buNone/>
            </a:pPr>
            <a:r>
              <a:rPr lang="en-US" sz="4000" b="1" dirty="0" smtClean="0"/>
              <a:t>Depending on the nature of communication LEP Members might require an interpreter or translation services</a:t>
            </a:r>
            <a:endParaRPr lang="en-US" sz="4000" b="1" dirty="0"/>
          </a:p>
        </p:txBody>
      </p:sp>
    </p:spTree>
    <p:extLst>
      <p:ext uri="{BB962C8B-B14F-4D97-AF65-F5344CB8AC3E}">
        <p14:creationId xmlns:p14="http://schemas.microsoft.com/office/powerpoint/2010/main" val="248087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764373"/>
            <a:ext cx="8245602" cy="1293028"/>
          </a:xfrm>
        </p:spPr>
        <p:txBody>
          <a:bodyPr/>
          <a:lstStyle/>
          <a:p>
            <a:pPr algn="ctr"/>
            <a:r>
              <a:rPr lang="en-US" b="1" dirty="0" smtClean="0"/>
              <a:t>OMH Mission</a:t>
            </a:r>
            <a:endParaRPr lang="en-US" b="1" dirty="0"/>
          </a:p>
        </p:txBody>
      </p:sp>
      <p:sp>
        <p:nvSpPr>
          <p:cNvPr id="3" name="Content Placeholder 2"/>
          <p:cNvSpPr>
            <a:spLocks noGrp="1"/>
          </p:cNvSpPr>
          <p:nvPr>
            <p:ph idx="1"/>
          </p:nvPr>
        </p:nvSpPr>
        <p:spPr>
          <a:xfrm>
            <a:off x="4890655" y="2256419"/>
            <a:ext cx="4017818" cy="3962266"/>
          </a:xfrm>
        </p:spPr>
        <p:txBody>
          <a:bodyPr>
            <a:normAutofit fontScale="62500" lnSpcReduction="20000"/>
          </a:bodyPr>
          <a:lstStyle/>
          <a:p>
            <a:pPr marL="0" indent="0">
              <a:lnSpc>
                <a:spcPct val="120000"/>
              </a:lnSpc>
              <a:spcBef>
                <a:spcPts val="600"/>
              </a:spcBef>
              <a:spcAft>
                <a:spcPts val="600"/>
              </a:spcAft>
              <a:buNone/>
            </a:pPr>
            <a:r>
              <a:rPr lang="en-US" sz="3600" b="1" dirty="0"/>
              <a:t>The mission of the Office of Minority Health is to improve the health of racial and ethnic minority populations through the development of health policies and programs that will eliminate health disparities.</a:t>
            </a:r>
          </a:p>
          <a:p>
            <a:endParaRPr lang="en-US" sz="3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3" y="2167001"/>
            <a:ext cx="4558145" cy="4051684"/>
          </a:xfrm>
          <a:prstGeom prst="rect">
            <a:avLst/>
          </a:prstGeom>
        </p:spPr>
      </p:pic>
    </p:spTree>
    <p:extLst>
      <p:ext uri="{BB962C8B-B14F-4D97-AF65-F5344CB8AC3E}">
        <p14:creationId xmlns:p14="http://schemas.microsoft.com/office/powerpoint/2010/main" val="2370446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1264245"/>
            <a:ext cx="8071866" cy="1293028"/>
          </a:xfrm>
        </p:spPr>
        <p:txBody>
          <a:bodyPr/>
          <a:lstStyle/>
          <a:p>
            <a:pPr algn="ctr"/>
            <a:r>
              <a:rPr lang="en-US" b="1" dirty="0" smtClean="0"/>
              <a:t>Interpretation vs translation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4460006"/>
              </p:ext>
            </p:extLst>
          </p:nvPr>
        </p:nvGraphicFramePr>
        <p:xfrm>
          <a:off x="532638" y="2937636"/>
          <a:ext cx="8115300" cy="3412550"/>
        </p:xfrm>
        <a:graphic>
          <a:graphicData uri="http://schemas.openxmlformats.org/drawingml/2006/table">
            <a:tbl>
              <a:tblPr firstRow="1" bandRow="1">
                <a:tableStyleId>{00A15C55-8517-42AA-B614-E9B94910E393}</a:tableStyleId>
              </a:tblPr>
              <a:tblGrid>
                <a:gridCol w="4057650"/>
                <a:gridCol w="4057650"/>
              </a:tblGrid>
              <a:tr h="974150">
                <a:tc>
                  <a:txBody>
                    <a:bodyPr/>
                    <a:lstStyle/>
                    <a:p>
                      <a:pPr algn="ctr"/>
                      <a:r>
                        <a:rPr lang="en-US" sz="2400" dirty="0" smtClean="0"/>
                        <a:t>Interpretation</a:t>
                      </a:r>
                      <a:endParaRPr lang="en-US" sz="2400" dirty="0"/>
                    </a:p>
                  </a:txBody>
                  <a:tcPr marL="68580" marR="68580" anchor="ctr"/>
                </a:tc>
                <a:tc>
                  <a:txBody>
                    <a:bodyPr/>
                    <a:lstStyle/>
                    <a:p>
                      <a:pPr algn="ctr"/>
                      <a:r>
                        <a:rPr lang="en-US" sz="2400" dirty="0" smtClean="0"/>
                        <a:t>Translation</a:t>
                      </a:r>
                      <a:endParaRPr lang="en-US" sz="2400" dirty="0"/>
                    </a:p>
                  </a:txBody>
                  <a:tcPr marL="68580" marR="68580" anchor="ctr"/>
                </a:tc>
              </a:tr>
              <a:tr h="2177329">
                <a:tc>
                  <a:txBody>
                    <a:bodyPr/>
                    <a:lstStyle/>
                    <a:p>
                      <a:pPr algn="l">
                        <a:spcBef>
                          <a:spcPts val="1200"/>
                        </a:spcBef>
                      </a:pPr>
                      <a:endParaRPr lang="en-US" b="1" dirty="0" smtClean="0"/>
                    </a:p>
                    <a:p>
                      <a:pPr algn="l">
                        <a:spcBef>
                          <a:spcPts val="1200"/>
                        </a:spcBef>
                      </a:pPr>
                      <a:r>
                        <a:rPr lang="en-US" b="1" dirty="0" smtClean="0"/>
                        <a:t>Language interpretation,</a:t>
                      </a:r>
                      <a:r>
                        <a:rPr lang="en-US" dirty="0" smtClean="0"/>
                        <a:t> or </a:t>
                      </a:r>
                      <a:r>
                        <a:rPr lang="en-US" b="1" dirty="0" smtClean="0"/>
                        <a:t>interpreting,</a:t>
                      </a:r>
                      <a:r>
                        <a:rPr lang="en-US" dirty="0" smtClean="0"/>
                        <a:t> is the facilitating of oral or sign-language communication, either simultaneously or consecutively, between users of different languages.</a:t>
                      </a:r>
                      <a:endParaRPr lang="en-US" dirty="0"/>
                    </a:p>
                  </a:txBody>
                  <a:tcPr marL="68580" marR="68580"/>
                </a:tc>
                <a:tc>
                  <a:txBody>
                    <a:bodyPr/>
                    <a:lstStyle/>
                    <a:p>
                      <a:pPr algn="l"/>
                      <a:endParaRPr lang="en-US" b="1" dirty="0" smtClean="0"/>
                    </a:p>
                    <a:p>
                      <a:pPr algn="l">
                        <a:spcBef>
                          <a:spcPts val="1200"/>
                        </a:spcBef>
                      </a:pPr>
                      <a:r>
                        <a:rPr lang="en-US" b="1" dirty="0" smtClean="0"/>
                        <a:t>Translation</a:t>
                      </a:r>
                      <a:r>
                        <a:rPr lang="en-US" dirty="0" smtClean="0"/>
                        <a:t> is the communication of the meaning of a source-language text by means of an equivalent target-language text</a:t>
                      </a:r>
                      <a:endParaRPr lang="en-US" dirty="0"/>
                    </a:p>
                  </a:txBody>
                  <a:tcPr marL="68580" marR="68580"/>
                </a:tc>
              </a:tr>
            </a:tbl>
          </a:graphicData>
        </a:graphic>
      </p:graphicFrame>
    </p:spTree>
    <p:extLst>
      <p:ext uri="{BB962C8B-B14F-4D97-AF65-F5344CB8AC3E}">
        <p14:creationId xmlns:p14="http://schemas.microsoft.com/office/powerpoint/2010/main" val="1591306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433751"/>
            <a:ext cx="8053578" cy="1293028"/>
          </a:xfrm>
        </p:spPr>
        <p:txBody>
          <a:bodyPr/>
          <a:lstStyle/>
          <a:p>
            <a:pPr algn="ctr"/>
            <a:r>
              <a:rPr lang="en-US" b="1" dirty="0" smtClean="0"/>
              <a:t>Interpreter</a:t>
            </a:r>
            <a:endParaRPr lang="en-US" b="1" dirty="0"/>
          </a:p>
        </p:txBody>
      </p:sp>
      <p:sp>
        <p:nvSpPr>
          <p:cNvPr id="3" name="Content Placeholder 2"/>
          <p:cNvSpPr>
            <a:spLocks noGrp="1"/>
          </p:cNvSpPr>
          <p:nvPr>
            <p:ph idx="1"/>
          </p:nvPr>
        </p:nvSpPr>
        <p:spPr>
          <a:xfrm>
            <a:off x="230886" y="1422575"/>
            <a:ext cx="5059061" cy="4024125"/>
          </a:xfrm>
        </p:spPr>
        <p:txBody>
          <a:bodyPr>
            <a:noAutofit/>
          </a:bodyPr>
          <a:lstStyle/>
          <a:p>
            <a:pPr marL="0" indent="0">
              <a:buNone/>
            </a:pPr>
            <a:r>
              <a:rPr lang="en-US" sz="2400" b="1" dirty="0"/>
              <a:t>An </a:t>
            </a:r>
            <a:r>
              <a:rPr lang="en-US" sz="2400" b="1" i="1" dirty="0"/>
              <a:t>interpreter</a:t>
            </a:r>
            <a:r>
              <a:rPr lang="en-US" sz="2400" b="1" dirty="0"/>
              <a:t> is a person who converts a thought or expression in a source language into an expression with a comparable meaning in a target language either simultaneously in "real time" or consecutively after one party has finished speaking. The interpreter's function is to convey every semantic element (tone and register) and every intention and feeling of the message that the source-language speaker is directing to target-language recipients.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946" y="1469226"/>
            <a:ext cx="3593306" cy="4438650"/>
          </a:xfrm>
          <a:prstGeom prst="rect">
            <a:avLst/>
          </a:prstGeom>
        </p:spPr>
      </p:pic>
    </p:spTree>
    <p:extLst>
      <p:ext uri="{BB962C8B-B14F-4D97-AF65-F5344CB8AC3E}">
        <p14:creationId xmlns:p14="http://schemas.microsoft.com/office/powerpoint/2010/main" val="4113772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678773"/>
            <a:ext cx="7980426" cy="1293028"/>
          </a:xfrm>
        </p:spPr>
        <p:txBody>
          <a:bodyPr/>
          <a:lstStyle/>
          <a:p>
            <a:pPr algn="ctr"/>
            <a:r>
              <a:rPr lang="en-US" b="1" dirty="0" smtClean="0"/>
              <a:t>Preferred language</a:t>
            </a:r>
            <a:endParaRPr lang="en-US" b="1" dirty="0"/>
          </a:p>
        </p:txBody>
      </p:sp>
      <p:sp>
        <p:nvSpPr>
          <p:cNvPr id="3" name="Content Placeholder 2"/>
          <p:cNvSpPr>
            <a:spLocks noGrp="1"/>
          </p:cNvSpPr>
          <p:nvPr>
            <p:ph idx="1"/>
          </p:nvPr>
        </p:nvSpPr>
        <p:spPr>
          <a:xfrm>
            <a:off x="496062" y="2833876"/>
            <a:ext cx="8115300" cy="2920749"/>
          </a:xfrm>
        </p:spPr>
        <p:txBody>
          <a:bodyPr>
            <a:normAutofit lnSpcReduction="10000"/>
          </a:bodyPr>
          <a:lstStyle/>
          <a:p>
            <a:endParaRPr lang="en-US" b="1" dirty="0" smtClean="0"/>
          </a:p>
          <a:p>
            <a:r>
              <a:rPr lang="en-US" b="1" dirty="0" smtClean="0"/>
              <a:t>LEP Members can be distinguished by checking IDX. Please refer to the IDX Language Preference Indicators Job Aid.</a:t>
            </a:r>
          </a:p>
          <a:p>
            <a:r>
              <a:rPr lang="en-US" b="1" dirty="0" smtClean="0"/>
              <a:t>In the event IDX does not reflect member’s preference, politely inquire if member needs a translator in a language other than English.</a:t>
            </a:r>
          </a:p>
          <a:p>
            <a:r>
              <a:rPr lang="en-US" b="1" dirty="0" smtClean="0"/>
              <a:t>Advise that interpretation services are available at no charge.</a:t>
            </a:r>
          </a:p>
        </p:txBody>
      </p:sp>
    </p:spTree>
    <p:extLst>
      <p:ext uri="{BB962C8B-B14F-4D97-AF65-F5344CB8AC3E}">
        <p14:creationId xmlns:p14="http://schemas.microsoft.com/office/powerpoint/2010/main" val="2213726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1130133"/>
            <a:ext cx="7934706" cy="1293028"/>
          </a:xfrm>
        </p:spPr>
        <p:txBody>
          <a:bodyPr/>
          <a:lstStyle/>
          <a:p>
            <a:pPr algn="ctr"/>
            <a:r>
              <a:rPr lang="en-US" b="1" dirty="0" smtClean="0"/>
              <a:t>Type of interpreter</a:t>
            </a:r>
            <a:endParaRPr lang="en-US" b="1" dirty="0"/>
          </a:p>
        </p:txBody>
      </p:sp>
      <p:sp>
        <p:nvSpPr>
          <p:cNvPr id="3" name="Content Placeholder 2"/>
          <p:cNvSpPr>
            <a:spLocks noGrp="1"/>
          </p:cNvSpPr>
          <p:nvPr>
            <p:ph idx="1"/>
          </p:nvPr>
        </p:nvSpPr>
        <p:spPr>
          <a:xfrm>
            <a:off x="512557" y="2156162"/>
            <a:ext cx="5986520" cy="4024125"/>
          </a:xfrm>
        </p:spPr>
        <p:txBody>
          <a:bodyPr>
            <a:normAutofit fontScale="92500"/>
          </a:bodyPr>
          <a:lstStyle/>
          <a:p>
            <a:pPr lvl="0"/>
            <a:endParaRPr lang="en-US" b="1" dirty="0" smtClean="0"/>
          </a:p>
          <a:p>
            <a:pPr lvl="0"/>
            <a:r>
              <a:rPr lang="en-US" b="1" dirty="0" smtClean="0"/>
              <a:t>Telephone </a:t>
            </a:r>
            <a:r>
              <a:rPr lang="en-US" b="1" dirty="0"/>
              <a:t>interpreter services are easily accessed and available for short conversations or unusual language requests.</a:t>
            </a:r>
          </a:p>
          <a:p>
            <a:pPr lvl="0"/>
            <a:r>
              <a:rPr lang="en-US" b="1" dirty="0"/>
              <a:t>Face-to-face interpreters provide the best communication for sensitive, legal or long communications.</a:t>
            </a:r>
          </a:p>
          <a:p>
            <a:pPr lvl="0"/>
            <a:r>
              <a:rPr lang="en-US" b="1" dirty="0"/>
              <a:t>Trained bilingual staff provide consistent patient interactions for a large number of patients.</a:t>
            </a:r>
          </a:p>
          <a:p>
            <a:pPr lvl="0"/>
            <a:r>
              <a:rPr lang="en-US" b="1" dirty="0"/>
              <a:t>For reliable patient communication, avoid using minors and family members.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076" y="2582968"/>
            <a:ext cx="2448371" cy="3264494"/>
          </a:xfrm>
          <a:prstGeom prst="rect">
            <a:avLst/>
          </a:prstGeom>
        </p:spPr>
      </p:pic>
    </p:spTree>
    <p:extLst>
      <p:ext uri="{BB962C8B-B14F-4D97-AF65-F5344CB8AC3E}">
        <p14:creationId xmlns:p14="http://schemas.microsoft.com/office/powerpoint/2010/main" val="3970184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04" y="949205"/>
            <a:ext cx="8221353" cy="1293028"/>
          </a:xfrm>
        </p:spPr>
        <p:txBody>
          <a:bodyPr>
            <a:normAutofit/>
          </a:bodyPr>
          <a:lstStyle/>
          <a:p>
            <a:pPr algn="ctr"/>
            <a:r>
              <a:rPr lang="en-US" sz="3200" b="1" dirty="0" smtClean="0"/>
              <a:t>Tips to overcome language barriers</a:t>
            </a:r>
            <a:endParaRPr lang="en-US" sz="3200" b="1" dirty="0"/>
          </a:p>
        </p:txBody>
      </p:sp>
      <p:sp>
        <p:nvSpPr>
          <p:cNvPr id="3" name="Content Placeholder 2"/>
          <p:cNvSpPr>
            <a:spLocks noGrp="1"/>
          </p:cNvSpPr>
          <p:nvPr>
            <p:ph idx="1"/>
          </p:nvPr>
        </p:nvSpPr>
        <p:spPr>
          <a:xfrm>
            <a:off x="-46159" y="1804442"/>
            <a:ext cx="8503920" cy="4024125"/>
          </a:xfrm>
        </p:spPr>
        <p:txBody>
          <a:bodyPr>
            <a:noAutofit/>
          </a:bodyPr>
          <a:lstStyle/>
          <a:p>
            <a:pPr lvl="1"/>
            <a:r>
              <a:rPr lang="en-US" sz="2200" b="1" dirty="0"/>
              <a:t>Use simple words; avoid jargon and acronyms.</a:t>
            </a:r>
          </a:p>
          <a:p>
            <a:pPr lvl="1"/>
            <a:r>
              <a:rPr lang="en-US" sz="2200" b="1" dirty="0"/>
              <a:t>Limit/avoid technical language.</a:t>
            </a:r>
          </a:p>
          <a:p>
            <a:pPr lvl="1"/>
            <a:r>
              <a:rPr lang="en-US" sz="2200" b="1" dirty="0"/>
              <a:t>Speak slowly (don’t shout).</a:t>
            </a:r>
          </a:p>
          <a:p>
            <a:pPr lvl="1"/>
            <a:r>
              <a:rPr lang="en-US" sz="2200" b="1" dirty="0"/>
              <a:t>Articulate words completely.</a:t>
            </a:r>
          </a:p>
          <a:p>
            <a:pPr lvl="1"/>
            <a:r>
              <a:rPr lang="en-US" sz="2200" b="1" dirty="0"/>
              <a:t>Repeat important information.</a:t>
            </a:r>
          </a:p>
          <a:p>
            <a:pPr lvl="1"/>
            <a:r>
              <a:rPr lang="en-US" sz="2200" b="1" dirty="0"/>
              <a:t>Provide educational material in the languages your </a:t>
            </a:r>
            <a:r>
              <a:rPr lang="en-US" sz="2200" b="1" dirty="0" smtClean="0"/>
              <a:t>member reads.</a:t>
            </a:r>
          </a:p>
          <a:p>
            <a:pPr lvl="1"/>
            <a:r>
              <a:rPr lang="en-US" sz="2200" b="1" dirty="0" smtClean="0"/>
              <a:t>Use </a:t>
            </a:r>
            <a:r>
              <a:rPr lang="en-US" sz="2200" b="1" dirty="0"/>
              <a:t>pictures, </a:t>
            </a:r>
            <a:r>
              <a:rPr lang="en-US" sz="2200" b="1" dirty="0" smtClean="0"/>
              <a:t>demonstrations or videos to </a:t>
            </a:r>
            <a:r>
              <a:rPr lang="en-US" sz="2200" b="1" dirty="0"/>
              <a:t>increase </a:t>
            </a:r>
            <a:r>
              <a:rPr lang="en-US" sz="2200" b="1" dirty="0" smtClean="0"/>
              <a:t>understanding.</a:t>
            </a:r>
          </a:p>
          <a:p>
            <a:pPr lvl="1"/>
            <a:r>
              <a:rPr lang="en-US" sz="2200" b="1" dirty="0" smtClean="0"/>
              <a:t>Give </a:t>
            </a:r>
            <a:r>
              <a:rPr lang="en-US" sz="2200" b="1" dirty="0"/>
              <a:t>information in small chunks and verify comprehension before going </a:t>
            </a:r>
            <a:r>
              <a:rPr lang="en-US" sz="2200" b="1" dirty="0" smtClean="0"/>
              <a:t>on.</a:t>
            </a:r>
          </a:p>
          <a:p>
            <a:pPr lvl="1"/>
            <a:r>
              <a:rPr lang="en-US" sz="2200" b="1" dirty="0" smtClean="0"/>
              <a:t>Always </a:t>
            </a:r>
            <a:r>
              <a:rPr lang="en-US" sz="2200" b="1" dirty="0"/>
              <a:t>confirm patient’s understanding of the information - </a:t>
            </a:r>
            <a:r>
              <a:rPr lang="en-US" sz="2200" b="1" dirty="0" smtClean="0"/>
              <a:t>member’s </a:t>
            </a:r>
            <a:r>
              <a:rPr lang="en-US" sz="2200" b="1" dirty="0"/>
              <a:t>logic may be different from yours</a:t>
            </a:r>
            <a:r>
              <a:rPr lang="en-US" sz="2200" b="1" dirty="0" smtClean="0"/>
              <a:t>.</a:t>
            </a:r>
            <a:endParaRPr lang="en-US" sz="2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857" y="2678382"/>
            <a:ext cx="969947" cy="1945616"/>
          </a:xfrm>
          <a:prstGeom prst="rect">
            <a:avLst/>
          </a:prstGeom>
        </p:spPr>
      </p:pic>
    </p:spTree>
    <p:extLst>
      <p:ext uri="{BB962C8B-B14F-4D97-AF65-F5344CB8AC3E}">
        <p14:creationId xmlns:p14="http://schemas.microsoft.com/office/powerpoint/2010/main" val="74490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87787"/>
            <a:ext cx="8348472" cy="1293028"/>
          </a:xfrm>
        </p:spPr>
        <p:txBody>
          <a:bodyPr/>
          <a:lstStyle/>
          <a:p>
            <a:pPr algn="ctr"/>
            <a:r>
              <a:rPr lang="en-US" b="1" dirty="0" smtClean="0"/>
              <a:t>Tips for working with telephonic interpreters</a:t>
            </a:r>
            <a:endParaRPr lang="en-US" b="1" dirty="0"/>
          </a:p>
        </p:txBody>
      </p:sp>
      <p:sp>
        <p:nvSpPr>
          <p:cNvPr id="4" name="Content Placeholder 3"/>
          <p:cNvSpPr>
            <a:spLocks noGrp="1"/>
          </p:cNvSpPr>
          <p:nvPr>
            <p:ph idx="1"/>
          </p:nvPr>
        </p:nvSpPr>
        <p:spPr>
          <a:xfrm>
            <a:off x="3121352" y="2334125"/>
            <a:ext cx="5766616" cy="4024125"/>
          </a:xfrm>
        </p:spPr>
        <p:txBody>
          <a:bodyPr>
            <a:normAutofit fontScale="77500" lnSpcReduction="20000"/>
          </a:bodyPr>
          <a:lstStyle/>
          <a:p>
            <a:pPr lvl="1"/>
            <a:r>
              <a:rPr lang="en-US" b="1" dirty="0"/>
              <a:t>Tell the interpreter the purpose of your call. Describe the type of information you are planning to convey. </a:t>
            </a:r>
            <a:endParaRPr lang="en-US" sz="3200" b="1" dirty="0"/>
          </a:p>
          <a:p>
            <a:pPr lvl="1"/>
            <a:r>
              <a:rPr lang="en-US" b="1" dirty="0"/>
              <a:t>Enunciate your words and try to avoid contractions, which can be easily misunderstood as the opposite of your meaning, e.g., “can’t - cannot.” </a:t>
            </a:r>
            <a:endParaRPr lang="en-US" sz="3200" b="1" dirty="0"/>
          </a:p>
          <a:p>
            <a:pPr lvl="1"/>
            <a:r>
              <a:rPr lang="en-US" b="1" dirty="0"/>
              <a:t>Speak in short sentences, expressing one idea at a time</a:t>
            </a:r>
            <a:r>
              <a:rPr lang="en-US" b="1" dirty="0" smtClean="0"/>
              <a:t>.</a:t>
            </a:r>
            <a:endParaRPr lang="en-US" sz="3200" b="1" dirty="0"/>
          </a:p>
          <a:p>
            <a:pPr lvl="1"/>
            <a:r>
              <a:rPr lang="en-US" b="1" dirty="0"/>
              <a:t>Speak slower than your normal speed of talking, pausing after each phrase</a:t>
            </a:r>
            <a:r>
              <a:rPr lang="en-US" b="1" dirty="0" smtClean="0"/>
              <a:t>.</a:t>
            </a:r>
            <a:endParaRPr lang="en-US" sz="3200" b="1" dirty="0"/>
          </a:p>
          <a:p>
            <a:pPr lvl="1"/>
            <a:r>
              <a:rPr lang="en-US" b="1" dirty="0"/>
              <a:t>Avoid the use of double negatives, e.g., “If you don’t appear in person, you won’t get your benefits</a:t>
            </a:r>
            <a:r>
              <a:rPr lang="en-US" b="1" dirty="0" smtClean="0"/>
              <a:t>.” </a:t>
            </a:r>
            <a:r>
              <a:rPr lang="en-US" b="1" dirty="0"/>
              <a:t>Instead, “You must come in person in order to get your benefits.”</a:t>
            </a:r>
            <a:endParaRPr lang="en-US" sz="3200" b="1" dirty="0"/>
          </a:p>
          <a:p>
            <a:pPr lvl="1"/>
            <a:r>
              <a:rPr lang="en-US" b="1" dirty="0"/>
              <a:t>Speak in the first person. Avoid the “he said/she said.” </a:t>
            </a:r>
            <a:endParaRPr lang="en-US" sz="3200" b="1" dirty="0"/>
          </a:p>
          <a:p>
            <a:pPr lvl="1"/>
            <a:r>
              <a:rPr lang="en-US" b="1" dirty="0"/>
              <a:t>Avoid using colloquialisms and acronyms, e.g., </a:t>
            </a:r>
            <a:r>
              <a:rPr lang="en-US" b="1" dirty="0" smtClean="0"/>
              <a:t>“LEP.” </a:t>
            </a:r>
            <a:r>
              <a:rPr lang="en-US" b="1" dirty="0"/>
              <a:t>If you must do so, please explain their meaning</a:t>
            </a:r>
            <a:r>
              <a:rPr lang="en-US" b="1" dirty="0" smtClean="0"/>
              <a:t>.</a:t>
            </a:r>
            <a:endParaRPr lang="en-US" sz="3200" b="1" dirty="0"/>
          </a:p>
          <a:p>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63" y="2954674"/>
            <a:ext cx="3083841" cy="2738770"/>
          </a:xfrm>
          <a:prstGeom prst="rect">
            <a:avLst/>
          </a:prstGeom>
        </p:spPr>
      </p:pic>
    </p:spTree>
    <p:extLst>
      <p:ext uri="{BB962C8B-B14F-4D97-AF65-F5344CB8AC3E}">
        <p14:creationId xmlns:p14="http://schemas.microsoft.com/office/powerpoint/2010/main" val="2492493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948093"/>
            <a:ext cx="8202168" cy="1293028"/>
          </a:xfrm>
        </p:spPr>
        <p:txBody>
          <a:bodyPr/>
          <a:lstStyle/>
          <a:p>
            <a:pPr algn="ctr"/>
            <a:r>
              <a:rPr lang="en-US" b="1" dirty="0" smtClean="0"/>
              <a:t>Tips for working with telephonic interpreters</a:t>
            </a:r>
            <a:endParaRPr lang="en-US" b="1" dirty="0"/>
          </a:p>
        </p:txBody>
      </p:sp>
      <p:sp>
        <p:nvSpPr>
          <p:cNvPr id="4" name="Content Placeholder 3"/>
          <p:cNvSpPr>
            <a:spLocks noGrp="1"/>
          </p:cNvSpPr>
          <p:nvPr>
            <p:ph idx="1"/>
          </p:nvPr>
        </p:nvSpPr>
        <p:spPr>
          <a:xfrm>
            <a:off x="-121777" y="2115066"/>
            <a:ext cx="5686621" cy="4430994"/>
          </a:xfrm>
        </p:spPr>
        <p:txBody>
          <a:bodyPr>
            <a:normAutofit fontScale="92500" lnSpcReduction="20000"/>
          </a:bodyPr>
          <a:lstStyle/>
          <a:p>
            <a:pPr lvl="1">
              <a:lnSpc>
                <a:spcPct val="100000"/>
              </a:lnSpc>
            </a:pPr>
            <a:r>
              <a:rPr lang="en-US" sz="1800" b="1" dirty="0"/>
              <a:t>Provide brief explanations of technical terms, or </a:t>
            </a:r>
            <a:r>
              <a:rPr lang="en-US" sz="1800" b="1" dirty="0" smtClean="0"/>
              <a:t>medical terms.</a:t>
            </a:r>
          </a:p>
          <a:p>
            <a:pPr lvl="1">
              <a:lnSpc>
                <a:spcPct val="100000"/>
              </a:lnSpc>
            </a:pPr>
            <a:r>
              <a:rPr lang="en-US" sz="1800" b="1" dirty="0" smtClean="0"/>
              <a:t>Pause </a:t>
            </a:r>
            <a:r>
              <a:rPr lang="en-US" sz="1800" b="1" dirty="0"/>
              <a:t>occasionally to ask the interpreter if he or she understands the information that you are providing, or if you need to slow down or speed up in your speech patterns. If the interpreter is confused, so is the client. </a:t>
            </a:r>
            <a:endParaRPr lang="en-US" sz="2800" b="1" dirty="0"/>
          </a:p>
          <a:p>
            <a:pPr lvl="1">
              <a:lnSpc>
                <a:spcPct val="100000"/>
              </a:lnSpc>
            </a:pPr>
            <a:r>
              <a:rPr lang="en-US" sz="1800" b="1" dirty="0"/>
              <a:t>Ask the interpreter if, in his or her opinion, the client seems to have grasped the information that you are conveying. You may have to repeat or clarify certain information by saying it in a different way. </a:t>
            </a:r>
            <a:endParaRPr lang="en-US" sz="2800" b="1" dirty="0"/>
          </a:p>
          <a:p>
            <a:pPr lvl="1">
              <a:lnSpc>
                <a:spcPct val="100000"/>
              </a:lnSpc>
            </a:pPr>
            <a:r>
              <a:rPr lang="en-US" sz="1800" b="1" dirty="0"/>
              <a:t>ABOVE ALL, BE PATIENT with the interpreter, the client and yourself! Thank the interpreter for performing a difficult and valuable service. </a:t>
            </a:r>
            <a:endParaRPr lang="en-US" sz="2800" b="1" dirty="0"/>
          </a:p>
          <a:p>
            <a:pPr lvl="1">
              <a:lnSpc>
                <a:spcPct val="100000"/>
              </a:lnSpc>
            </a:pPr>
            <a:r>
              <a:rPr lang="en-US" sz="1800" b="1" dirty="0"/>
              <a:t>The interpreter will wait for you to initiate the closing of the call and will be the last to disconnect from the call.</a:t>
            </a:r>
            <a:endParaRPr lang="en-US" sz="2800" b="1" dirty="0"/>
          </a:p>
          <a:p>
            <a:pPr marL="0" indent="0">
              <a:buNone/>
            </a:pP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843" y="2807849"/>
            <a:ext cx="3408242" cy="2951866"/>
          </a:xfrm>
          <a:prstGeom prst="rect">
            <a:avLst/>
          </a:prstGeom>
        </p:spPr>
      </p:pic>
    </p:spTree>
    <p:extLst>
      <p:ext uri="{BB962C8B-B14F-4D97-AF65-F5344CB8AC3E}">
        <p14:creationId xmlns:p14="http://schemas.microsoft.com/office/powerpoint/2010/main" val="3178067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4" y="2584704"/>
            <a:ext cx="8577072" cy="3962400"/>
          </a:xfrm>
        </p:spPr>
        <p:txBody>
          <a:bodyPr>
            <a:normAutofit fontScale="92500"/>
          </a:bodyPr>
          <a:lstStyle/>
          <a:p>
            <a:pPr marL="0" indent="0">
              <a:buNone/>
            </a:pPr>
            <a:r>
              <a:rPr lang="en-US" sz="2400" b="1" dirty="0" smtClean="0"/>
              <a:t>When working with an interpreter over a speakerphone or with dual head/handsets, many of the principles of on-site interpreting apply. The only additional thing to remember is that the interpreter is “blind” to the visual cues in the room. The following will help the interpreter do a better job. </a:t>
            </a:r>
            <a:endParaRPr lang="en-US" sz="3600" b="1" dirty="0" smtClean="0"/>
          </a:p>
          <a:p>
            <a:pPr marL="0" indent="0">
              <a:buNone/>
            </a:pPr>
            <a:r>
              <a:rPr lang="en-US" sz="2400" b="1" dirty="0" smtClean="0"/>
              <a:t>When </a:t>
            </a:r>
            <a:r>
              <a:rPr lang="en-US" sz="2400" b="1" dirty="0"/>
              <a:t>the interpreter comes onto the line let the interpreter know the following: </a:t>
            </a:r>
          </a:p>
          <a:p>
            <a:pPr lvl="2"/>
            <a:r>
              <a:rPr lang="en-US" sz="2400" b="1" dirty="0"/>
              <a:t>Who you are</a:t>
            </a:r>
          </a:p>
          <a:p>
            <a:pPr lvl="2"/>
            <a:r>
              <a:rPr lang="en-US" sz="2400" b="1" dirty="0"/>
              <a:t>Who else is in the room</a:t>
            </a:r>
          </a:p>
          <a:p>
            <a:pPr lvl="2"/>
            <a:r>
              <a:rPr lang="en-US" sz="2400" b="1" dirty="0"/>
              <a:t>What sort of </a:t>
            </a:r>
            <a:r>
              <a:rPr lang="en-US" sz="2400" b="1" dirty="0" smtClean="0"/>
              <a:t>setting this </a:t>
            </a:r>
            <a:r>
              <a:rPr lang="en-US" sz="2400" b="1" dirty="0"/>
              <a:t>is</a:t>
            </a:r>
          </a:p>
          <a:p>
            <a:pPr lvl="2"/>
            <a:r>
              <a:rPr lang="en-US" sz="2400" b="1" dirty="0"/>
              <a:t>What sort of </a:t>
            </a:r>
            <a:r>
              <a:rPr lang="en-US" sz="2400" b="1" dirty="0" smtClean="0"/>
              <a:t>meeting/discussion </a:t>
            </a:r>
            <a:r>
              <a:rPr lang="en-US" sz="2400" b="1" dirty="0"/>
              <a:t>this is</a:t>
            </a:r>
          </a:p>
          <a:p>
            <a:pPr marL="0" indent="0">
              <a:buNone/>
            </a:pPr>
            <a:endParaRPr lang="en-US" b="1" dirty="0"/>
          </a:p>
        </p:txBody>
      </p:sp>
      <p:sp>
        <p:nvSpPr>
          <p:cNvPr id="4" name="Title 1"/>
          <p:cNvSpPr>
            <a:spLocks noGrp="1"/>
          </p:cNvSpPr>
          <p:nvPr>
            <p:ph type="title"/>
          </p:nvPr>
        </p:nvSpPr>
        <p:spPr>
          <a:xfrm>
            <a:off x="594360" y="1227669"/>
            <a:ext cx="8202168" cy="1293028"/>
          </a:xfrm>
        </p:spPr>
        <p:txBody>
          <a:bodyPr/>
          <a:lstStyle/>
          <a:p>
            <a:pPr algn="ctr"/>
            <a:r>
              <a:rPr lang="en-US" b="1" dirty="0" smtClean="0"/>
              <a:t>Tips for working with telephonic interpreters</a:t>
            </a:r>
            <a:endParaRPr lang="en-US" b="1" dirty="0"/>
          </a:p>
        </p:txBody>
      </p:sp>
    </p:spTree>
    <p:extLst>
      <p:ext uri="{BB962C8B-B14F-4D97-AF65-F5344CB8AC3E}">
        <p14:creationId xmlns:p14="http://schemas.microsoft.com/office/powerpoint/2010/main" val="2215304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2" y="1203285"/>
            <a:ext cx="8053578" cy="1293028"/>
          </a:xfrm>
        </p:spPr>
        <p:txBody>
          <a:bodyPr/>
          <a:lstStyle/>
          <a:p>
            <a:pPr algn="ctr"/>
            <a:r>
              <a:rPr lang="en-US" b="1" dirty="0" smtClean="0"/>
              <a:t>Interactive exercise</a:t>
            </a:r>
            <a:endParaRPr lang="en-US" b="1" dirty="0"/>
          </a:p>
        </p:txBody>
      </p:sp>
      <p:sp>
        <p:nvSpPr>
          <p:cNvPr id="3" name="Content Placeholder 2"/>
          <p:cNvSpPr>
            <a:spLocks noGrp="1"/>
          </p:cNvSpPr>
          <p:nvPr>
            <p:ph idx="1"/>
          </p:nvPr>
        </p:nvSpPr>
        <p:spPr>
          <a:xfrm>
            <a:off x="532638" y="2779777"/>
            <a:ext cx="8115300" cy="2718816"/>
          </a:xfrm>
        </p:spPr>
        <p:txBody>
          <a:bodyPr>
            <a:normAutofit lnSpcReduction="10000"/>
          </a:bodyPr>
          <a:lstStyle/>
          <a:p>
            <a:pPr marL="0" indent="0">
              <a:buNone/>
            </a:pPr>
            <a:r>
              <a:rPr lang="en-US" b="1" dirty="0" smtClean="0"/>
              <a:t>What does it feel to be LEP Member?</a:t>
            </a:r>
          </a:p>
          <a:p>
            <a:pPr marL="0" indent="0">
              <a:buNone/>
            </a:pPr>
            <a:r>
              <a:rPr lang="en-US" b="1" dirty="0" smtClean="0"/>
              <a:t>Let’s go through a Linguistic Competence Exercise.</a:t>
            </a:r>
          </a:p>
          <a:p>
            <a:pPr marL="0" indent="0">
              <a:buNone/>
            </a:pPr>
            <a:r>
              <a:rPr lang="en-US" b="1" dirty="0" smtClean="0"/>
              <a:t>There are a few cards with illnesses, symptoms and descriptions in English. Imagine, you are in a foreign country and you do not speak the Country’s primary language. Explain your illness, symptoms and needs to the doctor (C&amp;L trainer) in their primary language. You can use any available to you </a:t>
            </a:r>
            <a:r>
              <a:rPr lang="en-US" b="1" dirty="0"/>
              <a:t>resources</a:t>
            </a:r>
            <a:r>
              <a:rPr lang="en-US" b="1" dirty="0" smtClean="0"/>
              <a:t>.</a:t>
            </a:r>
            <a:endParaRPr lang="en-US" b="1" dirty="0"/>
          </a:p>
        </p:txBody>
      </p:sp>
    </p:spTree>
    <p:extLst>
      <p:ext uri="{BB962C8B-B14F-4D97-AF65-F5344CB8AC3E}">
        <p14:creationId xmlns:p14="http://schemas.microsoft.com/office/powerpoint/2010/main" val="3088334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1045727"/>
            <a:ext cx="8292026" cy="1293028"/>
          </a:xfrm>
        </p:spPr>
        <p:txBody>
          <a:bodyPr/>
          <a:lstStyle/>
          <a:p>
            <a:pPr algn="ctr"/>
            <a:r>
              <a:rPr lang="en-US" b="1" dirty="0" smtClean="0"/>
              <a:t>Assistance</a:t>
            </a:r>
            <a:endParaRPr lang="en-US" b="1" dirty="0"/>
          </a:p>
        </p:txBody>
      </p:sp>
      <p:sp>
        <p:nvSpPr>
          <p:cNvPr id="3" name="Content Placeholder 2"/>
          <p:cNvSpPr>
            <a:spLocks noGrp="1"/>
          </p:cNvSpPr>
          <p:nvPr>
            <p:ph idx="1"/>
          </p:nvPr>
        </p:nvSpPr>
        <p:spPr>
          <a:xfrm>
            <a:off x="363898" y="2802990"/>
            <a:ext cx="6253596" cy="2894427"/>
          </a:xfrm>
        </p:spPr>
        <p:txBody>
          <a:bodyPr>
            <a:normAutofit fontScale="92500" lnSpcReduction="20000"/>
          </a:bodyPr>
          <a:lstStyle/>
          <a:p>
            <a:r>
              <a:rPr lang="en-US" b="1" dirty="0" smtClean="0"/>
              <a:t>Telephonic Interpretation: Language Line 1-800-874-9426</a:t>
            </a:r>
          </a:p>
          <a:p>
            <a:r>
              <a:rPr lang="en-US" b="1" dirty="0" smtClean="0"/>
              <a:t>Face to Face Interpretation requires prior </a:t>
            </a:r>
            <a:r>
              <a:rPr lang="en-US" b="1" dirty="0"/>
              <a:t>a</a:t>
            </a:r>
            <a:r>
              <a:rPr lang="en-US" b="1" dirty="0" smtClean="0"/>
              <a:t>uthorization</a:t>
            </a:r>
          </a:p>
          <a:p>
            <a:r>
              <a:rPr lang="en-US" b="1" dirty="0" smtClean="0"/>
              <a:t>On Site Hearing Impaired 714-401-1051</a:t>
            </a:r>
          </a:p>
          <a:p>
            <a:r>
              <a:rPr lang="en-US" b="1" dirty="0" smtClean="0"/>
              <a:t>TDD Access: 1-800-855-2881</a:t>
            </a:r>
          </a:p>
          <a:p>
            <a:r>
              <a:rPr lang="en-US" b="1" dirty="0" smtClean="0"/>
              <a:t>For Braille materials contact member’s case worker</a:t>
            </a:r>
          </a:p>
          <a:p>
            <a:r>
              <a:rPr lang="en-US" b="1" dirty="0" smtClean="0"/>
              <a:t>For translated materials contact Marketing Department</a:t>
            </a:r>
            <a:endParaRPr lang="en-US" b="1"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494" y="1890959"/>
            <a:ext cx="2012156" cy="4024313"/>
          </a:xfrm>
          <a:prstGeom prst="rect">
            <a:avLst/>
          </a:prstGeom>
        </p:spPr>
      </p:pic>
    </p:spTree>
    <p:extLst>
      <p:ext uri="{BB962C8B-B14F-4D97-AF65-F5344CB8AC3E}">
        <p14:creationId xmlns:p14="http://schemas.microsoft.com/office/powerpoint/2010/main" val="2600455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84" y="1270525"/>
            <a:ext cx="8249822" cy="1293028"/>
          </a:xfrm>
        </p:spPr>
        <p:txBody>
          <a:bodyPr/>
          <a:lstStyle/>
          <a:p>
            <a:pPr algn="ctr"/>
            <a:r>
              <a:rPr lang="en-US" b="1" dirty="0" smtClean="0"/>
              <a:t>The Office Of Minority Health Resource center</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511" y="3011893"/>
            <a:ext cx="3341771" cy="2962340"/>
          </a:xfrm>
        </p:spPr>
      </p:pic>
      <p:sp>
        <p:nvSpPr>
          <p:cNvPr id="5" name="TextBox 4"/>
          <p:cNvSpPr txBox="1"/>
          <p:nvPr/>
        </p:nvSpPr>
        <p:spPr>
          <a:xfrm>
            <a:off x="3704375" y="2615863"/>
            <a:ext cx="5170932" cy="4247317"/>
          </a:xfrm>
          <a:prstGeom prst="rect">
            <a:avLst/>
          </a:prstGeom>
          <a:noFill/>
        </p:spPr>
        <p:txBody>
          <a:bodyPr wrap="square" rtlCol="0">
            <a:spAutoFit/>
          </a:bodyPr>
          <a:lstStyle/>
          <a:p>
            <a:r>
              <a:rPr lang="en-US" b="1" dirty="0">
                <a:solidFill>
                  <a:srgbClr val="E91B30"/>
                </a:solidFill>
              </a:rPr>
              <a:t>The </a:t>
            </a:r>
            <a:r>
              <a:rPr lang="en-US" b="1" dirty="0" smtClean="0">
                <a:solidFill>
                  <a:srgbClr val="E91B30"/>
                </a:solidFill>
              </a:rPr>
              <a:t>Office of Minority Health Resource Center </a:t>
            </a:r>
            <a:r>
              <a:rPr lang="en-US" b="1" dirty="0" smtClean="0"/>
              <a:t>was </a:t>
            </a:r>
            <a:r>
              <a:rPr lang="en-US" b="1" dirty="0"/>
              <a:t>created in 1987. It is the nation's largest repository of information on health </a:t>
            </a:r>
            <a:r>
              <a:rPr lang="en-US" b="1" dirty="0" smtClean="0"/>
              <a:t>disparity </a:t>
            </a:r>
            <a:r>
              <a:rPr lang="en-US" b="1" dirty="0"/>
              <a:t>issues. The Office of Minority Health Resource Center is a one-stop shop for minority health literature, research and </a:t>
            </a:r>
            <a:r>
              <a:rPr lang="en-US" b="1" dirty="0" smtClean="0"/>
              <a:t>referrals. It:</a:t>
            </a:r>
          </a:p>
          <a:p>
            <a:pPr marL="285750" indent="-285750">
              <a:buFont typeface="Arial" panose="020B0604020202020204" pitchFamily="34" charset="0"/>
              <a:buChar char="•"/>
            </a:pPr>
            <a:r>
              <a:rPr lang="en-US" b="1" dirty="0"/>
              <a:t>provides capacity building and technical assistance to health care agencies and organizations; </a:t>
            </a:r>
            <a:endParaRPr lang="en-US" b="1" dirty="0" smtClean="0"/>
          </a:p>
          <a:p>
            <a:pPr marL="285750" indent="-285750">
              <a:buFont typeface="Arial" panose="020B0604020202020204" pitchFamily="34" charset="0"/>
              <a:buChar char="•"/>
            </a:pPr>
            <a:r>
              <a:rPr lang="en-US" b="1" dirty="0" smtClean="0"/>
              <a:t>conducts </a:t>
            </a:r>
            <a:r>
              <a:rPr lang="en-US" b="1" dirty="0"/>
              <a:t>health education and awareness campaigns that address disease prevention, health promotion and healthier lifestyle choices</a:t>
            </a:r>
            <a:endParaRPr lang="en-US" b="1" dirty="0" smtClean="0"/>
          </a:p>
          <a:p>
            <a:endParaRPr lang="en-US" dirty="0"/>
          </a:p>
        </p:txBody>
      </p:sp>
    </p:spTree>
    <p:extLst>
      <p:ext uri="{BB962C8B-B14F-4D97-AF65-F5344CB8AC3E}">
        <p14:creationId xmlns:p14="http://schemas.microsoft.com/office/powerpoint/2010/main" val="2463024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6864" y="5246141"/>
            <a:ext cx="5706208" cy="1293028"/>
          </a:xfrm>
          <a:noFill/>
          <a:effectLst>
            <a:glow rad="127000">
              <a:schemeClr val="accent6">
                <a:lumMod val="50000"/>
              </a:schemeClr>
            </a:glow>
            <a:softEdge rad="228600"/>
          </a:effectLst>
        </p:spPr>
        <p:txBody>
          <a:bodyPr>
            <a:normAutofit fontScale="90000"/>
          </a:bodyPr>
          <a:lstStyle/>
          <a:p>
            <a:r>
              <a:rPr lang="en-US" sz="4800" b="1" dirty="0" smtClean="0">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a:reflection blurRad="6350" stA="60000" endA="900" endPos="58000" dir="5400000" sy="-100000" algn="bl" rotWithShape="0"/>
                </a:effectLst>
              </a:rPr>
              <a:t>Cultural competence</a:t>
            </a:r>
            <a:endParaRPr lang="en-US" sz="4800" b="1" dirty="0">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a:reflection blurRad="6350" stA="60000" endA="900" endPos="58000" dir="5400000" sy="-100000" algn="bl" rotWithShape="0"/>
              </a:effectLst>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258" y="1214172"/>
            <a:ext cx="4268415" cy="3788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82436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87" y="222090"/>
            <a:ext cx="8020763" cy="1293028"/>
          </a:xfrm>
        </p:spPr>
        <p:txBody>
          <a:bodyPr/>
          <a:lstStyle/>
          <a:p>
            <a:pPr algn="ctr"/>
            <a:r>
              <a:rPr lang="en-US" b="1" dirty="0" smtClean="0"/>
              <a:t>culture</a:t>
            </a:r>
            <a:endParaRPr lang="en-US" b="1" dirty="0"/>
          </a:p>
        </p:txBody>
      </p:sp>
      <p:sp>
        <p:nvSpPr>
          <p:cNvPr id="9" name="TextBox 8"/>
          <p:cNvSpPr txBox="1"/>
          <p:nvPr/>
        </p:nvSpPr>
        <p:spPr>
          <a:xfrm>
            <a:off x="3707607" y="2448719"/>
            <a:ext cx="4922044" cy="369332"/>
          </a:xfrm>
          <a:prstGeom prst="rect">
            <a:avLst/>
          </a:prstGeom>
          <a:noFill/>
        </p:spPr>
        <p:txBody>
          <a:bodyPr wrap="square" rtlCol="0">
            <a:spAutoFit/>
          </a:bodyPr>
          <a:lstStyle/>
          <a:p>
            <a:r>
              <a:rPr lang="en-US" dirty="0" smtClean="0"/>
              <a:t> </a:t>
            </a:r>
            <a:endParaRPr lang="en-US" dirty="0"/>
          </a:p>
        </p:txBody>
      </p:sp>
      <p:sp>
        <p:nvSpPr>
          <p:cNvPr id="10" name="Content Placeholder 9"/>
          <p:cNvSpPr>
            <a:spLocks noGrp="1"/>
          </p:cNvSpPr>
          <p:nvPr>
            <p:ph idx="1"/>
          </p:nvPr>
        </p:nvSpPr>
        <p:spPr>
          <a:xfrm>
            <a:off x="344223" y="1716076"/>
            <a:ext cx="5369429" cy="4024125"/>
          </a:xfrm>
        </p:spPr>
        <p:txBody>
          <a:bodyPr>
            <a:normAutofit fontScale="85000" lnSpcReduction="20000"/>
          </a:bodyPr>
          <a:lstStyle/>
          <a:p>
            <a:pPr marL="0" indent="0">
              <a:buNone/>
            </a:pPr>
            <a:r>
              <a:rPr lang="en-US" sz="2800" b="1" dirty="0" smtClean="0"/>
              <a:t>The integrated pattern of thoughts, communications, actions, customs, beliefs, values, and institutions associated, wholly or partially, with racial, ethnic, or linguistic groups, as well as with religious, spiritual, biological, geographical, or sociological characteristics.</a:t>
            </a:r>
          </a:p>
          <a:p>
            <a:pPr marL="0" indent="0">
              <a:spcBef>
                <a:spcPts val="3600"/>
              </a:spcBef>
              <a:buNone/>
            </a:pPr>
            <a:r>
              <a:rPr lang="en-US" sz="3200" b="1" dirty="0" smtClean="0">
                <a:solidFill>
                  <a:srgbClr val="001500"/>
                </a:solidFill>
              </a:rPr>
              <a:t>Culture is dynamic in nature, and individuals identify with multiple cultures in their lifetime.</a:t>
            </a:r>
            <a:endParaRPr lang="en-US" sz="3200" b="1" dirty="0">
              <a:solidFill>
                <a:srgbClr val="0015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1048"/>
          <a:stretch/>
        </p:blipFill>
        <p:spPr>
          <a:xfrm>
            <a:off x="5783622" y="2027813"/>
            <a:ext cx="3101608" cy="4407171"/>
          </a:xfrm>
          <a:prstGeom prst="rect">
            <a:avLst/>
          </a:prstGeom>
        </p:spPr>
      </p:pic>
    </p:spTree>
    <p:extLst>
      <p:ext uri="{BB962C8B-B14F-4D97-AF65-F5344CB8AC3E}">
        <p14:creationId xmlns:p14="http://schemas.microsoft.com/office/powerpoint/2010/main" val="4271360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619" y="764373"/>
            <a:ext cx="7931031" cy="1293028"/>
          </a:xfrm>
        </p:spPr>
        <p:txBody>
          <a:bodyPr/>
          <a:lstStyle/>
          <a:p>
            <a:pPr algn="ctr"/>
            <a:r>
              <a:rPr lang="en-US" b="1" dirty="0" smtClean="0"/>
              <a:t>Elements of culture</a:t>
            </a:r>
            <a:endParaRPr lang="en-US" b="1" dirty="0"/>
          </a:p>
        </p:txBody>
      </p:sp>
      <p:sp>
        <p:nvSpPr>
          <p:cNvPr id="3" name="Content Placeholder 2"/>
          <p:cNvSpPr>
            <a:spLocks noGrp="1"/>
          </p:cNvSpPr>
          <p:nvPr>
            <p:ph idx="1"/>
          </p:nvPr>
        </p:nvSpPr>
        <p:spPr/>
        <p:txBody>
          <a:bodyPr>
            <a:normAutofit/>
          </a:bodyPr>
          <a:lstStyle/>
          <a:p>
            <a:r>
              <a:rPr lang="en-US" b="1" dirty="0" smtClean="0"/>
              <a:t>Age</a:t>
            </a:r>
          </a:p>
          <a:p>
            <a:r>
              <a:rPr lang="en-US" b="1" dirty="0" smtClean="0"/>
              <a:t>Cognitive ability or limitations</a:t>
            </a:r>
          </a:p>
          <a:p>
            <a:r>
              <a:rPr lang="en-US" b="1" dirty="0" smtClean="0"/>
              <a:t>Country of origin</a:t>
            </a:r>
          </a:p>
          <a:p>
            <a:r>
              <a:rPr lang="en-US" b="1" dirty="0" smtClean="0"/>
              <a:t>Degree of acculturation</a:t>
            </a:r>
          </a:p>
          <a:p>
            <a:r>
              <a:rPr lang="en-US" b="1" dirty="0" smtClean="0"/>
              <a:t>Education level attained</a:t>
            </a:r>
          </a:p>
          <a:p>
            <a:r>
              <a:rPr lang="en-US" b="1" dirty="0" smtClean="0"/>
              <a:t>Environment and surroundings</a:t>
            </a:r>
          </a:p>
          <a:p>
            <a:r>
              <a:rPr lang="en-US" b="1" dirty="0" smtClean="0"/>
              <a:t>Family and household composition</a:t>
            </a:r>
          </a:p>
          <a:p>
            <a:r>
              <a:rPr lang="en-US" b="1" dirty="0" smtClean="0"/>
              <a:t>Gender identity</a:t>
            </a:r>
          </a:p>
          <a:p>
            <a:r>
              <a:rPr lang="en-US" b="1" dirty="0" smtClean="0"/>
              <a:t>Generation</a:t>
            </a:r>
          </a:p>
          <a:p>
            <a:pPr marL="0" indent="0">
              <a:buNone/>
            </a:pPr>
            <a:endParaRPr lang="en-US" b="1" dirty="0" smtClean="0"/>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965" y="2581364"/>
            <a:ext cx="2857500" cy="2857500"/>
          </a:xfrm>
          <a:prstGeom prst="rect">
            <a:avLst/>
          </a:prstGeom>
        </p:spPr>
      </p:pic>
    </p:spTree>
    <p:extLst>
      <p:ext uri="{BB962C8B-B14F-4D97-AF65-F5344CB8AC3E}">
        <p14:creationId xmlns:p14="http://schemas.microsoft.com/office/powerpoint/2010/main" val="13028542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79" y="764373"/>
            <a:ext cx="8027171" cy="1293028"/>
          </a:xfrm>
        </p:spPr>
        <p:txBody>
          <a:bodyPr/>
          <a:lstStyle/>
          <a:p>
            <a:pPr algn="ctr"/>
            <a:r>
              <a:rPr lang="en-US" b="1" dirty="0" smtClean="0"/>
              <a:t>Elements of culture</a:t>
            </a:r>
            <a:endParaRPr lang="en-US" b="1" dirty="0"/>
          </a:p>
        </p:txBody>
      </p:sp>
      <p:sp>
        <p:nvSpPr>
          <p:cNvPr id="3" name="Content Placeholder 2"/>
          <p:cNvSpPr>
            <a:spLocks noGrp="1"/>
          </p:cNvSpPr>
          <p:nvPr>
            <p:ph idx="1"/>
          </p:nvPr>
        </p:nvSpPr>
        <p:spPr>
          <a:xfrm>
            <a:off x="514351" y="2194561"/>
            <a:ext cx="5810705" cy="4024125"/>
          </a:xfrm>
        </p:spPr>
        <p:txBody>
          <a:bodyPr>
            <a:normAutofit fontScale="77500" lnSpcReduction="20000"/>
          </a:bodyPr>
          <a:lstStyle/>
          <a:p>
            <a:pPr>
              <a:lnSpc>
                <a:spcPct val="100000"/>
              </a:lnSpc>
            </a:pPr>
            <a:r>
              <a:rPr lang="en-US" b="1" dirty="0" smtClean="0"/>
              <a:t>Military affiliation</a:t>
            </a:r>
          </a:p>
          <a:p>
            <a:pPr>
              <a:lnSpc>
                <a:spcPct val="100000"/>
              </a:lnSpc>
            </a:pPr>
            <a:r>
              <a:rPr lang="en-US" b="1" dirty="0" smtClean="0"/>
              <a:t>Occupational groups</a:t>
            </a:r>
          </a:p>
          <a:p>
            <a:pPr>
              <a:lnSpc>
                <a:spcPct val="100000"/>
              </a:lnSpc>
            </a:pPr>
            <a:r>
              <a:rPr lang="en-US" b="1" dirty="0" smtClean="0"/>
              <a:t>Perceptions of family and community</a:t>
            </a:r>
          </a:p>
          <a:p>
            <a:pPr>
              <a:lnSpc>
                <a:spcPct val="100000"/>
              </a:lnSpc>
            </a:pPr>
            <a:r>
              <a:rPr lang="en-US" b="1" dirty="0" smtClean="0"/>
              <a:t>Perceptions of health and well-being and related practices</a:t>
            </a:r>
          </a:p>
          <a:p>
            <a:pPr>
              <a:lnSpc>
                <a:spcPct val="100000"/>
              </a:lnSpc>
            </a:pPr>
            <a:r>
              <a:rPr lang="en-US" b="1" dirty="0" smtClean="0"/>
              <a:t>Perceptions/beliefs regarding diet and nutrition</a:t>
            </a:r>
          </a:p>
          <a:p>
            <a:pPr>
              <a:lnSpc>
                <a:spcPct val="100000"/>
              </a:lnSpc>
            </a:pPr>
            <a:r>
              <a:rPr lang="en-US" b="1" dirty="0"/>
              <a:t>Health practices, including use of traditional healer techniques such as Reiki and acupuncture</a:t>
            </a:r>
          </a:p>
          <a:p>
            <a:pPr>
              <a:lnSpc>
                <a:spcPct val="100000"/>
              </a:lnSpc>
            </a:pPr>
            <a:r>
              <a:rPr lang="en-US" b="1" dirty="0"/>
              <a:t>Linguistic characteristics, including language(s) spoken, written, or signed; dialects or regional variants; literacy levels and other related communication needs</a:t>
            </a:r>
          </a:p>
          <a:p>
            <a:endParaRPr lang="en-US" b="1" dirty="0" smtClean="0"/>
          </a:p>
          <a:p>
            <a:pPr marL="0" indent="0">
              <a:buNone/>
            </a:pPr>
            <a:endParaRPr lang="en-US" b="1" dirty="0" smtClean="0"/>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055" y="2162086"/>
            <a:ext cx="2428943" cy="3866972"/>
          </a:xfrm>
          <a:prstGeom prst="rect">
            <a:avLst/>
          </a:prstGeom>
        </p:spPr>
      </p:pic>
    </p:spTree>
    <p:extLst>
      <p:ext uri="{BB962C8B-B14F-4D97-AF65-F5344CB8AC3E}">
        <p14:creationId xmlns:p14="http://schemas.microsoft.com/office/powerpoint/2010/main" val="25245192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619" y="647410"/>
            <a:ext cx="7931031" cy="1293028"/>
          </a:xfrm>
        </p:spPr>
        <p:txBody>
          <a:bodyPr/>
          <a:lstStyle/>
          <a:p>
            <a:pPr algn="ctr"/>
            <a:r>
              <a:rPr lang="en-US" b="1" dirty="0" smtClean="0"/>
              <a:t>Elements of culture</a:t>
            </a:r>
            <a:endParaRPr lang="en-US" b="1" dirty="0"/>
          </a:p>
        </p:txBody>
      </p:sp>
      <p:sp>
        <p:nvSpPr>
          <p:cNvPr id="3" name="Content Placeholder 2"/>
          <p:cNvSpPr>
            <a:spLocks noGrp="1"/>
          </p:cNvSpPr>
          <p:nvPr>
            <p:ph idx="1"/>
          </p:nvPr>
        </p:nvSpPr>
        <p:spPr>
          <a:xfrm>
            <a:off x="514351" y="1621691"/>
            <a:ext cx="5869358" cy="4024125"/>
          </a:xfrm>
        </p:spPr>
        <p:txBody>
          <a:bodyPr>
            <a:noAutofit/>
          </a:bodyPr>
          <a:lstStyle/>
          <a:p>
            <a:pPr>
              <a:lnSpc>
                <a:spcPct val="110000"/>
              </a:lnSpc>
            </a:pPr>
            <a:r>
              <a:rPr lang="en-US" sz="2000" b="1" dirty="0" smtClean="0"/>
              <a:t>Residence (i.e., urban, rural, or suburban)</a:t>
            </a:r>
          </a:p>
          <a:p>
            <a:pPr>
              <a:lnSpc>
                <a:spcPct val="110000"/>
              </a:lnSpc>
            </a:pPr>
            <a:r>
              <a:rPr lang="en-US" sz="2000" b="1" dirty="0" smtClean="0"/>
              <a:t>Sex</a:t>
            </a:r>
          </a:p>
          <a:p>
            <a:pPr>
              <a:lnSpc>
                <a:spcPct val="110000"/>
              </a:lnSpc>
            </a:pPr>
            <a:r>
              <a:rPr lang="en-US" sz="2000" b="1" dirty="0" smtClean="0"/>
              <a:t>Sexual orientation</a:t>
            </a:r>
          </a:p>
          <a:p>
            <a:pPr>
              <a:lnSpc>
                <a:spcPct val="110000"/>
              </a:lnSpc>
            </a:pPr>
            <a:r>
              <a:rPr lang="en-US" sz="2000" b="1" dirty="0" smtClean="0"/>
              <a:t>Socioeconomic status</a:t>
            </a:r>
          </a:p>
          <a:p>
            <a:pPr>
              <a:lnSpc>
                <a:spcPct val="110000"/>
              </a:lnSpc>
            </a:pPr>
            <a:r>
              <a:rPr lang="en-US" sz="2000" b="1" dirty="0"/>
              <a:t>Physical ability or limitations</a:t>
            </a:r>
          </a:p>
          <a:p>
            <a:pPr>
              <a:lnSpc>
                <a:spcPct val="110000"/>
              </a:lnSpc>
            </a:pPr>
            <a:r>
              <a:rPr lang="en-US" sz="2000" b="1" dirty="0"/>
              <a:t>Political beliefs</a:t>
            </a:r>
          </a:p>
          <a:p>
            <a:pPr>
              <a:lnSpc>
                <a:spcPct val="110000"/>
              </a:lnSpc>
            </a:pPr>
            <a:r>
              <a:rPr lang="en-US" sz="2000" b="1" dirty="0"/>
              <a:t>Racial and ethnic groups</a:t>
            </a:r>
          </a:p>
          <a:p>
            <a:pPr>
              <a:lnSpc>
                <a:spcPct val="110000"/>
              </a:lnSpc>
            </a:pPr>
            <a:r>
              <a:rPr lang="en-US" sz="2000" b="1" dirty="0"/>
              <a:t>Religious and spiritual characteristics, including beliefs, practices, and support systems related to how an individual finds and defines meaning in his/her life</a:t>
            </a:r>
          </a:p>
          <a:p>
            <a:pPr marL="0" indent="0">
              <a:buNone/>
            </a:pPr>
            <a:endParaRPr lang="en-US" sz="2000" b="1" dirty="0" smtClean="0"/>
          </a:p>
          <a:p>
            <a:pPr marL="0" indent="0">
              <a:buNone/>
            </a:pPr>
            <a:endParaRPr lang="en-US" sz="2000" b="1" dirty="0" smtClean="0"/>
          </a:p>
          <a:p>
            <a:endParaRPr lang="en-US" sz="2000" b="1" dirty="0"/>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186" y="2097307"/>
            <a:ext cx="3271838" cy="3800475"/>
          </a:xfrm>
          <a:prstGeom prst="rect">
            <a:avLst/>
          </a:prstGeom>
        </p:spPr>
      </p:pic>
    </p:spTree>
    <p:extLst>
      <p:ext uri="{BB962C8B-B14F-4D97-AF65-F5344CB8AC3E}">
        <p14:creationId xmlns:p14="http://schemas.microsoft.com/office/powerpoint/2010/main" val="39844726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13" y="687459"/>
            <a:ext cx="8072037" cy="1293028"/>
          </a:xfrm>
        </p:spPr>
        <p:txBody>
          <a:bodyPr/>
          <a:lstStyle/>
          <a:p>
            <a:pPr algn="ctr"/>
            <a:r>
              <a:rPr lang="en-US" b="1" dirty="0" smtClean="0"/>
              <a:t>Cultural diversity</a:t>
            </a:r>
            <a:endParaRPr lang="en-US" b="1" dirty="0"/>
          </a:p>
        </p:txBody>
      </p:sp>
      <p:sp>
        <p:nvSpPr>
          <p:cNvPr id="3" name="Content Placeholder 2"/>
          <p:cNvSpPr>
            <a:spLocks noGrp="1"/>
          </p:cNvSpPr>
          <p:nvPr>
            <p:ph idx="1"/>
          </p:nvPr>
        </p:nvSpPr>
        <p:spPr>
          <a:xfrm>
            <a:off x="717847" y="1842726"/>
            <a:ext cx="7877087" cy="1837346"/>
          </a:xfrm>
        </p:spPr>
        <p:txBody>
          <a:bodyPr>
            <a:normAutofit fontScale="77500" lnSpcReduction="20000"/>
          </a:bodyPr>
          <a:lstStyle/>
          <a:p>
            <a:pPr marL="0" indent="0">
              <a:lnSpc>
                <a:spcPct val="110000"/>
              </a:lnSpc>
              <a:buNone/>
            </a:pPr>
            <a:r>
              <a:rPr lang="en-US" b="1" dirty="0" smtClean="0"/>
              <a:t>This term is used to describe differences in ethnic or racial classification and self-identification, tribal or clan affiliation, nationality, language, age, gender, sexual orientation, gender identity or expression, socioeconomic status, education, religion, spirituality, physical and intellectual abilities, personal appearance, and other factors that distinguish one group or individual from another.</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729"/>
          <a:stretch/>
        </p:blipFill>
        <p:spPr>
          <a:xfrm>
            <a:off x="788349" y="3659431"/>
            <a:ext cx="7272471" cy="2855972"/>
          </a:xfrm>
          <a:prstGeom prst="rect">
            <a:avLst/>
          </a:prstGeom>
        </p:spPr>
      </p:pic>
    </p:spTree>
    <p:extLst>
      <p:ext uri="{BB962C8B-B14F-4D97-AF65-F5344CB8AC3E}">
        <p14:creationId xmlns:p14="http://schemas.microsoft.com/office/powerpoint/2010/main" val="2591052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43" y="2157190"/>
            <a:ext cx="2478881" cy="3295650"/>
          </a:xfrm>
          <a:prstGeom prst="rect">
            <a:avLst/>
          </a:prstGeom>
        </p:spPr>
      </p:pic>
      <p:sp>
        <p:nvSpPr>
          <p:cNvPr id="2" name="Title 1"/>
          <p:cNvSpPr>
            <a:spLocks noGrp="1"/>
          </p:cNvSpPr>
          <p:nvPr>
            <p:ph type="title"/>
          </p:nvPr>
        </p:nvSpPr>
        <p:spPr>
          <a:xfrm>
            <a:off x="634525" y="764373"/>
            <a:ext cx="7995125" cy="1293028"/>
          </a:xfrm>
        </p:spPr>
        <p:txBody>
          <a:bodyPr/>
          <a:lstStyle/>
          <a:p>
            <a:pPr algn="ctr"/>
            <a:r>
              <a:rPr lang="en-US" b="1" dirty="0" smtClean="0"/>
              <a:t>Cultural competence</a:t>
            </a:r>
            <a:endParaRPr lang="en-US" b="1" dirty="0"/>
          </a:p>
        </p:txBody>
      </p:sp>
      <p:sp>
        <p:nvSpPr>
          <p:cNvPr id="3" name="Content Placeholder 2"/>
          <p:cNvSpPr>
            <a:spLocks noGrp="1"/>
          </p:cNvSpPr>
          <p:nvPr>
            <p:ph idx="1"/>
          </p:nvPr>
        </p:nvSpPr>
        <p:spPr>
          <a:xfrm>
            <a:off x="514350" y="2194561"/>
            <a:ext cx="6574387" cy="3821679"/>
          </a:xfrm>
        </p:spPr>
        <p:txBody>
          <a:bodyPr>
            <a:normAutofit fontScale="92500" lnSpcReduction="10000"/>
          </a:bodyPr>
          <a:lstStyle/>
          <a:p>
            <a:pPr marL="0" indent="0">
              <a:buNone/>
            </a:pPr>
            <a:r>
              <a:rPr lang="en-US" b="1" dirty="0"/>
              <a:t>Cultural competence is a learning process that aims to achieve culturally congruent care and higher levels of cultural </a:t>
            </a:r>
            <a:r>
              <a:rPr lang="en-US" b="1" dirty="0" smtClean="0"/>
              <a:t>sensitivity. </a:t>
            </a:r>
          </a:p>
          <a:p>
            <a:pPr marL="0" indent="0">
              <a:spcBef>
                <a:spcPts val="2400"/>
              </a:spcBef>
              <a:buNone/>
            </a:pPr>
            <a:r>
              <a:rPr lang="en-US" b="1" dirty="0" smtClean="0"/>
              <a:t>Professional </a:t>
            </a:r>
            <a:r>
              <a:rPr lang="en-US" b="1" dirty="0"/>
              <a:t>standards, societal needs, ethical considerations and legal issues all declare the need to prioritize cultural competence in the employee training.</a:t>
            </a:r>
          </a:p>
          <a:p>
            <a:pPr marL="0" indent="0">
              <a:spcBef>
                <a:spcPts val="2400"/>
              </a:spcBef>
              <a:buNone/>
            </a:pPr>
            <a:r>
              <a:rPr lang="en-US" b="1" dirty="0" smtClean="0"/>
              <a:t>Cultural </a:t>
            </a:r>
            <a:r>
              <a:rPr lang="en-US" b="1" dirty="0"/>
              <a:t>competence refers to an ability to interact effectively with people of different cultures and socio-economic backgrounds, particularly in the context of entities whose employees work with persons from different cultural/ethnic </a:t>
            </a:r>
            <a:r>
              <a:rPr lang="en-US" b="1" dirty="0" smtClean="0"/>
              <a:t>backgrounds</a:t>
            </a:r>
            <a:r>
              <a:rPr lang="en-US" b="1" dirty="0"/>
              <a:t>. </a:t>
            </a:r>
          </a:p>
        </p:txBody>
      </p:sp>
    </p:spTree>
    <p:extLst>
      <p:ext uri="{BB962C8B-B14F-4D97-AF65-F5344CB8AC3E}">
        <p14:creationId xmlns:p14="http://schemas.microsoft.com/office/powerpoint/2010/main" val="26678093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786" y="2992169"/>
            <a:ext cx="5786555" cy="3297537"/>
          </a:xfrm>
        </p:spPr>
        <p:txBody>
          <a:bodyPr>
            <a:normAutofit fontScale="92500"/>
          </a:bodyPr>
          <a:lstStyle/>
          <a:p>
            <a:r>
              <a:rPr lang="en-US" b="1" dirty="0" smtClean="0"/>
              <a:t>Awareness </a:t>
            </a:r>
            <a:r>
              <a:rPr lang="en-US" b="1" dirty="0"/>
              <a:t>of one's own cultural worldview </a:t>
            </a:r>
          </a:p>
          <a:p>
            <a:r>
              <a:rPr lang="en-US" b="1" dirty="0" smtClean="0"/>
              <a:t>Knowledge </a:t>
            </a:r>
            <a:r>
              <a:rPr lang="en-US" b="1" dirty="0"/>
              <a:t>of different cultural practices and worldviews </a:t>
            </a:r>
          </a:p>
          <a:p>
            <a:r>
              <a:rPr lang="en-US" b="1" dirty="0" smtClean="0"/>
              <a:t>Attitude </a:t>
            </a:r>
            <a:r>
              <a:rPr lang="en-US" b="1" dirty="0"/>
              <a:t>towards cultural </a:t>
            </a:r>
            <a:r>
              <a:rPr lang="en-US" b="1" dirty="0" smtClean="0"/>
              <a:t>differences</a:t>
            </a:r>
          </a:p>
          <a:p>
            <a:r>
              <a:rPr lang="en-US" b="1" dirty="0"/>
              <a:t>Cross-cultural </a:t>
            </a:r>
            <a:r>
              <a:rPr lang="en-US" b="1" dirty="0" smtClean="0"/>
              <a:t>skills</a:t>
            </a:r>
            <a:endParaRPr lang="en-US" b="1" dirty="0"/>
          </a:p>
          <a:p>
            <a:pPr marL="0" indent="0">
              <a:spcBef>
                <a:spcPts val="1800"/>
              </a:spcBef>
              <a:buNone/>
            </a:pPr>
            <a:r>
              <a:rPr lang="en-US" sz="2400" b="1" dirty="0" smtClean="0"/>
              <a:t>Developing </a:t>
            </a:r>
            <a:r>
              <a:rPr lang="en-US" sz="2400" b="1" dirty="0"/>
              <a:t>cultural competence results in an ability to understand, communicate with, and effectively interact with people across cultures. </a:t>
            </a:r>
          </a:p>
          <a:p>
            <a:endParaRPr lang="en-US"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371" y="3148210"/>
            <a:ext cx="2828658" cy="2424564"/>
          </a:xfrm>
          <a:prstGeom prst="rect">
            <a:avLst/>
          </a:prstGeom>
        </p:spPr>
      </p:pic>
      <p:sp>
        <p:nvSpPr>
          <p:cNvPr id="4" name="Title 1"/>
          <p:cNvSpPr>
            <a:spLocks noGrp="1"/>
          </p:cNvSpPr>
          <p:nvPr>
            <p:ph type="title"/>
          </p:nvPr>
        </p:nvSpPr>
        <p:spPr>
          <a:xfrm>
            <a:off x="692210" y="1490765"/>
            <a:ext cx="7931031" cy="1293028"/>
          </a:xfrm>
        </p:spPr>
        <p:txBody>
          <a:bodyPr>
            <a:normAutofit fontScale="90000"/>
          </a:bodyPr>
          <a:lstStyle/>
          <a:p>
            <a:pPr algn="ctr"/>
            <a:r>
              <a:rPr lang="en-US" b="1" dirty="0"/>
              <a:t>Cultural competence comprises four </a:t>
            </a:r>
            <a:r>
              <a:rPr lang="en-US" b="1" dirty="0" smtClean="0"/>
              <a:t>components:</a:t>
            </a:r>
            <a:endParaRPr lang="en-US" b="1" dirty="0"/>
          </a:p>
        </p:txBody>
      </p:sp>
    </p:spTree>
    <p:extLst>
      <p:ext uri="{BB962C8B-B14F-4D97-AF65-F5344CB8AC3E}">
        <p14:creationId xmlns:p14="http://schemas.microsoft.com/office/powerpoint/2010/main" val="923551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491" y="1795030"/>
            <a:ext cx="3522518" cy="4696690"/>
          </a:xfrm>
          <a:prstGeom prst="rect">
            <a:avLst/>
          </a:prstGeom>
        </p:spPr>
      </p:pic>
      <p:sp>
        <p:nvSpPr>
          <p:cNvPr id="2" name="Title 1"/>
          <p:cNvSpPr>
            <a:spLocks noGrp="1"/>
          </p:cNvSpPr>
          <p:nvPr>
            <p:ph type="title"/>
          </p:nvPr>
        </p:nvSpPr>
        <p:spPr>
          <a:xfrm>
            <a:off x="469484" y="1148516"/>
            <a:ext cx="8115300" cy="1293028"/>
          </a:xfrm>
        </p:spPr>
        <p:txBody>
          <a:bodyPr/>
          <a:lstStyle/>
          <a:p>
            <a:pPr algn="ctr"/>
            <a:r>
              <a:rPr lang="en-US" b="1" dirty="0" smtClean="0"/>
              <a:t>Self-assessment</a:t>
            </a:r>
            <a:endParaRPr lang="en-US" b="1" dirty="0"/>
          </a:p>
        </p:txBody>
      </p:sp>
      <p:sp>
        <p:nvSpPr>
          <p:cNvPr id="3" name="Content Placeholder 2"/>
          <p:cNvSpPr>
            <a:spLocks noGrp="1"/>
          </p:cNvSpPr>
          <p:nvPr>
            <p:ph idx="1"/>
          </p:nvPr>
        </p:nvSpPr>
        <p:spPr>
          <a:xfrm>
            <a:off x="854045" y="3013241"/>
            <a:ext cx="4433666" cy="2823548"/>
          </a:xfrm>
        </p:spPr>
        <p:txBody>
          <a:bodyPr>
            <a:normAutofit fontScale="92500"/>
          </a:bodyPr>
          <a:lstStyle/>
          <a:p>
            <a:pPr marL="0" indent="0">
              <a:buNone/>
            </a:pPr>
            <a:r>
              <a:rPr lang="en-US" sz="2800" b="1" dirty="0" smtClean="0"/>
              <a:t>Please watch a video that was created for JCPS staff. It outlines key questions and will allow you become more aware of your cultural competency.</a:t>
            </a:r>
          </a:p>
          <a:p>
            <a:pPr marL="0" indent="0">
              <a:buNone/>
            </a:pPr>
            <a:r>
              <a:rPr lang="en-US" sz="2800" b="1" dirty="0" smtClean="0"/>
              <a:t>Please click </a:t>
            </a:r>
            <a:r>
              <a:rPr lang="en-US" sz="2800" b="1" dirty="0" smtClean="0">
                <a:hlinkClick r:id="rId3"/>
              </a:rPr>
              <a:t>here</a:t>
            </a:r>
            <a:r>
              <a:rPr lang="en-US" sz="2800" b="1" dirty="0" smtClean="0"/>
              <a:t>.</a:t>
            </a:r>
          </a:p>
          <a:p>
            <a:pPr marL="0" indent="0">
              <a:buNone/>
            </a:pPr>
            <a:endParaRPr lang="en-US" sz="2800" b="1" dirty="0" smtClean="0"/>
          </a:p>
          <a:p>
            <a:pPr marL="0" indent="0">
              <a:buNone/>
            </a:pPr>
            <a:endParaRPr lang="en-US" sz="2800" b="1" dirty="0"/>
          </a:p>
        </p:txBody>
      </p:sp>
    </p:spTree>
    <p:extLst>
      <p:ext uri="{BB962C8B-B14F-4D97-AF65-F5344CB8AC3E}">
        <p14:creationId xmlns:p14="http://schemas.microsoft.com/office/powerpoint/2010/main" val="1353273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277" y="2160319"/>
            <a:ext cx="4030595" cy="3545116"/>
          </a:xfrm>
          <a:prstGeom prst="rect">
            <a:avLst/>
          </a:prstGeom>
        </p:spPr>
      </p:pic>
      <p:sp>
        <p:nvSpPr>
          <p:cNvPr id="2" name="Title 1"/>
          <p:cNvSpPr>
            <a:spLocks noGrp="1"/>
          </p:cNvSpPr>
          <p:nvPr>
            <p:ph type="title"/>
          </p:nvPr>
        </p:nvSpPr>
        <p:spPr>
          <a:xfrm>
            <a:off x="487112" y="1200209"/>
            <a:ext cx="8091264" cy="1293028"/>
          </a:xfrm>
        </p:spPr>
        <p:txBody>
          <a:bodyPr/>
          <a:lstStyle/>
          <a:p>
            <a:r>
              <a:rPr lang="en-US" b="1" dirty="0" smtClean="0"/>
              <a:t>Cultural incompetence encourages:</a:t>
            </a:r>
            <a:endParaRPr lang="en-US" b="1" dirty="0"/>
          </a:p>
        </p:txBody>
      </p:sp>
      <p:sp>
        <p:nvSpPr>
          <p:cNvPr id="3" name="Content Placeholder 2"/>
          <p:cNvSpPr>
            <a:spLocks noGrp="1"/>
          </p:cNvSpPr>
          <p:nvPr>
            <p:ph idx="1"/>
          </p:nvPr>
        </p:nvSpPr>
        <p:spPr>
          <a:xfrm>
            <a:off x="854047" y="2673124"/>
            <a:ext cx="3972191" cy="3172200"/>
          </a:xfrm>
        </p:spPr>
        <p:txBody>
          <a:bodyPr>
            <a:normAutofit lnSpcReduction="10000"/>
          </a:bodyPr>
          <a:lstStyle/>
          <a:p>
            <a:r>
              <a:rPr lang="en-US" b="1" dirty="0" smtClean="0"/>
              <a:t>Disparity</a:t>
            </a:r>
          </a:p>
          <a:p>
            <a:r>
              <a:rPr lang="en-US" b="1" dirty="0" smtClean="0"/>
              <a:t>Privilege</a:t>
            </a:r>
          </a:p>
          <a:p>
            <a:r>
              <a:rPr lang="en-US" b="1" dirty="0" smtClean="0"/>
              <a:t>Prejudice</a:t>
            </a:r>
          </a:p>
          <a:p>
            <a:r>
              <a:rPr lang="en-US" b="1" dirty="0" smtClean="0"/>
              <a:t>Stereotype</a:t>
            </a:r>
          </a:p>
          <a:p>
            <a:r>
              <a:rPr lang="en-US" b="1" dirty="0" smtClean="0"/>
              <a:t>Bias</a:t>
            </a:r>
          </a:p>
          <a:p>
            <a:r>
              <a:rPr lang="en-US" b="1" dirty="0" smtClean="0"/>
              <a:t>Discrimination</a:t>
            </a:r>
          </a:p>
          <a:p>
            <a:r>
              <a:rPr lang="en-US" b="1" dirty="0"/>
              <a:t>Isms (Ageism, Sexism, </a:t>
            </a:r>
            <a:r>
              <a:rPr lang="en-US" b="1" dirty="0" smtClean="0"/>
              <a:t>Racism)</a:t>
            </a:r>
            <a:endParaRPr lang="en-US" b="1" dirty="0"/>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1315734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38" y="1278416"/>
            <a:ext cx="8806375" cy="1293028"/>
          </a:xfrm>
        </p:spPr>
        <p:txBody>
          <a:bodyPr/>
          <a:lstStyle/>
          <a:p>
            <a:pPr algn="ctr"/>
            <a:r>
              <a:rPr lang="en-US" b="1" dirty="0" smtClean="0"/>
              <a:t>The office of minority health resource center</a:t>
            </a:r>
            <a:endParaRPr lang="en-US" b="1"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370" y="2608274"/>
            <a:ext cx="2012156" cy="4024313"/>
          </a:xfrm>
        </p:spPr>
      </p:pic>
      <p:sp>
        <p:nvSpPr>
          <p:cNvPr id="18" name="TextBox 17"/>
          <p:cNvSpPr txBox="1"/>
          <p:nvPr/>
        </p:nvSpPr>
        <p:spPr>
          <a:xfrm>
            <a:off x="2687282" y="2481665"/>
            <a:ext cx="6281928" cy="4165243"/>
          </a:xfrm>
          <a:prstGeom prst="rect">
            <a:avLst/>
          </a:prstGeom>
          <a:noFill/>
        </p:spPr>
        <p:txBody>
          <a:bodyPr wrap="square" rtlCol="0">
            <a:spAutoFit/>
          </a:bodyPr>
          <a:lstStyle/>
          <a:p>
            <a:pPr>
              <a:spcBef>
                <a:spcPts val="400"/>
              </a:spcBef>
              <a:spcAft>
                <a:spcPts val="400"/>
              </a:spcAft>
            </a:pPr>
            <a:r>
              <a:rPr lang="en-US" sz="2000" b="1" dirty="0" smtClean="0">
                <a:solidFill>
                  <a:srgbClr val="EB1A30"/>
                </a:solidFill>
                <a:effectLst/>
              </a:rPr>
              <a:t>Call:</a:t>
            </a:r>
            <a:r>
              <a:rPr lang="en-US" sz="2000" b="1" dirty="0" smtClean="0">
                <a:effectLst/>
              </a:rPr>
              <a:t> </a:t>
            </a:r>
            <a:r>
              <a:rPr lang="en-US" sz="2000" b="1" dirty="0" smtClean="0">
                <a:solidFill>
                  <a:srgbClr val="00530D"/>
                </a:solidFill>
                <a:effectLst/>
              </a:rPr>
              <a:t>1-800-444-6472 (English and Spanish)</a:t>
            </a:r>
            <a:br>
              <a:rPr lang="en-US" sz="2000" b="1" dirty="0" smtClean="0">
                <a:solidFill>
                  <a:srgbClr val="00530D"/>
                </a:solidFill>
                <a:effectLst/>
              </a:rPr>
            </a:br>
            <a:r>
              <a:rPr lang="en-US" sz="2000" b="1" dirty="0" smtClean="0">
                <a:solidFill>
                  <a:srgbClr val="EB1A30"/>
                </a:solidFill>
                <a:effectLst/>
              </a:rPr>
              <a:t>TDD:</a:t>
            </a:r>
            <a:r>
              <a:rPr lang="en-US" sz="2000" b="1" dirty="0" smtClean="0">
                <a:effectLst/>
              </a:rPr>
              <a:t> </a:t>
            </a:r>
            <a:r>
              <a:rPr lang="en-US" sz="2000" b="1" dirty="0" smtClean="0">
                <a:solidFill>
                  <a:srgbClr val="00530D"/>
                </a:solidFill>
                <a:effectLst/>
              </a:rPr>
              <a:t>301-251-1432</a:t>
            </a:r>
            <a:r>
              <a:rPr lang="en-US" sz="2000" b="1" dirty="0" smtClean="0">
                <a:effectLst/>
              </a:rPr>
              <a:t/>
            </a:r>
            <a:br>
              <a:rPr lang="en-US" sz="2000" b="1" dirty="0" smtClean="0">
                <a:effectLst/>
              </a:rPr>
            </a:br>
            <a:r>
              <a:rPr lang="en-US" sz="2000" b="1" dirty="0" smtClean="0">
                <a:solidFill>
                  <a:srgbClr val="EB1A30"/>
                </a:solidFill>
                <a:effectLst/>
              </a:rPr>
              <a:t>Email:</a:t>
            </a:r>
            <a:r>
              <a:rPr lang="en-US" sz="2000" b="1" dirty="0" smtClean="0">
                <a:effectLst/>
              </a:rPr>
              <a:t> </a:t>
            </a:r>
            <a:r>
              <a:rPr lang="en-US" sz="2000" b="1" dirty="0" smtClean="0">
                <a:solidFill>
                  <a:srgbClr val="00530D"/>
                </a:solidFill>
                <a:effectLst/>
              </a:rPr>
              <a:t>info@minorityhealth.hhs.gov</a:t>
            </a:r>
            <a:r>
              <a:rPr lang="en-US" sz="2000" b="1" dirty="0" smtClean="0">
                <a:effectLst/>
              </a:rPr>
              <a:t/>
            </a:r>
            <a:br>
              <a:rPr lang="en-US" sz="2000" b="1" dirty="0" smtClean="0">
                <a:effectLst/>
              </a:rPr>
            </a:br>
            <a:r>
              <a:rPr lang="en-US" sz="2000" b="1" dirty="0" smtClean="0">
                <a:solidFill>
                  <a:srgbClr val="EB1A30"/>
                </a:solidFill>
                <a:effectLst/>
              </a:rPr>
              <a:t>Mail:</a:t>
            </a:r>
            <a:r>
              <a:rPr lang="en-US" sz="2000" b="1" dirty="0" smtClean="0">
                <a:effectLst/>
              </a:rPr>
              <a:t> </a:t>
            </a:r>
            <a:r>
              <a:rPr lang="en-US" sz="2000" b="1" dirty="0" smtClean="0">
                <a:solidFill>
                  <a:srgbClr val="00530D"/>
                </a:solidFill>
                <a:effectLst/>
              </a:rPr>
              <a:t>Office of Minority Health Resource Center </a:t>
            </a:r>
            <a:br>
              <a:rPr lang="en-US" sz="2000" b="1" dirty="0" smtClean="0">
                <a:solidFill>
                  <a:srgbClr val="00530D"/>
                </a:solidFill>
                <a:effectLst/>
              </a:rPr>
            </a:br>
            <a:r>
              <a:rPr lang="en-US" sz="2000" b="1" dirty="0" smtClean="0">
                <a:solidFill>
                  <a:srgbClr val="00530D"/>
                </a:solidFill>
                <a:effectLst/>
              </a:rPr>
              <a:t>PO Box 37337</a:t>
            </a:r>
            <a:br>
              <a:rPr lang="en-US" sz="2000" b="1" dirty="0" smtClean="0">
                <a:solidFill>
                  <a:srgbClr val="00530D"/>
                </a:solidFill>
                <a:effectLst/>
              </a:rPr>
            </a:br>
            <a:r>
              <a:rPr lang="en-US" sz="2000" b="1" dirty="0" smtClean="0">
                <a:solidFill>
                  <a:srgbClr val="00530D"/>
                </a:solidFill>
                <a:effectLst/>
              </a:rPr>
              <a:t>Washington, DC 20013-7337</a:t>
            </a:r>
          </a:p>
          <a:p>
            <a:pPr>
              <a:spcBef>
                <a:spcPts val="400"/>
              </a:spcBef>
            </a:pPr>
            <a:r>
              <a:rPr lang="en-US" sz="2000" b="1" dirty="0" smtClean="0">
                <a:effectLst/>
              </a:rPr>
              <a:t>The toll-free telephone line is staffed from 9:00 am to 5:00 pm eastern time, Monday through Friday (closed on federal holidays). The toll-free line is accessible within the continental United States, Alaska, Hawaii, Puerto Rico and the U.S. Virgin Islands. </a:t>
            </a:r>
          </a:p>
          <a:p>
            <a:endParaRPr lang="en-US" sz="1600" dirty="0"/>
          </a:p>
        </p:txBody>
      </p:sp>
    </p:spTree>
    <p:extLst>
      <p:ext uri="{BB962C8B-B14F-4D97-AF65-F5344CB8AC3E}">
        <p14:creationId xmlns:p14="http://schemas.microsoft.com/office/powerpoint/2010/main" val="182886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04" y="1576224"/>
            <a:ext cx="8039990" cy="1293028"/>
          </a:xfrm>
        </p:spPr>
        <p:txBody>
          <a:bodyPr/>
          <a:lstStyle/>
          <a:p>
            <a:pPr algn="ctr"/>
            <a:r>
              <a:rPr lang="en-US" b="1" dirty="0" smtClean="0"/>
              <a:t>disparity</a:t>
            </a:r>
            <a:endParaRPr lang="en-US" b="1" dirty="0"/>
          </a:p>
        </p:txBody>
      </p:sp>
      <p:sp>
        <p:nvSpPr>
          <p:cNvPr id="3" name="Content Placeholder 2"/>
          <p:cNvSpPr>
            <a:spLocks noGrp="1"/>
          </p:cNvSpPr>
          <p:nvPr>
            <p:ph idx="1"/>
          </p:nvPr>
        </p:nvSpPr>
        <p:spPr>
          <a:xfrm>
            <a:off x="970672" y="3423536"/>
            <a:ext cx="4887471" cy="1285197"/>
          </a:xfrm>
        </p:spPr>
        <p:txBody>
          <a:bodyPr>
            <a:normAutofit/>
          </a:bodyPr>
          <a:lstStyle/>
          <a:p>
            <a:pPr marL="0" indent="0">
              <a:buNone/>
            </a:pPr>
            <a:r>
              <a:rPr lang="en-US" sz="2400" b="1" dirty="0"/>
              <a:t>From </a:t>
            </a:r>
            <a:r>
              <a:rPr lang="en-US" sz="2400" b="1" dirty="0" smtClean="0"/>
              <a:t>Middle French </a:t>
            </a:r>
            <a:r>
              <a:rPr lang="en-US" sz="2400" b="1" i="1" dirty="0" err="1" smtClean="0">
                <a:hlinkClick r:id="rId2" tooltip="disparité"/>
              </a:rPr>
              <a:t>disparité</a:t>
            </a:r>
            <a:r>
              <a:rPr lang="en-US" sz="2400" b="1" dirty="0" smtClean="0"/>
              <a:t>.</a:t>
            </a:r>
          </a:p>
          <a:p>
            <a:r>
              <a:rPr lang="en-US" sz="2400" b="1" dirty="0" smtClean="0"/>
              <a:t>the </a:t>
            </a:r>
            <a:r>
              <a:rPr lang="en-US" sz="2400" b="1" dirty="0"/>
              <a:t>state of being </a:t>
            </a:r>
            <a:r>
              <a:rPr lang="en-US" sz="2400" b="1" dirty="0" smtClean="0"/>
              <a:t>unequal; difference</a:t>
            </a:r>
            <a:endParaRPr lang="en-US" sz="2400" b="1" dirty="0"/>
          </a:p>
          <a:p>
            <a:pPr marL="0" indent="0">
              <a:buNone/>
            </a:pP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212" y="1708980"/>
            <a:ext cx="3143250" cy="4533900"/>
          </a:xfrm>
          <a:prstGeom prst="rect">
            <a:avLst/>
          </a:prstGeom>
        </p:spPr>
      </p:pic>
    </p:spTree>
    <p:extLst>
      <p:ext uri="{BB962C8B-B14F-4D97-AF65-F5344CB8AC3E}">
        <p14:creationId xmlns:p14="http://schemas.microsoft.com/office/powerpoint/2010/main" val="2101699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0432" y="445383"/>
            <a:ext cx="8059218" cy="1293028"/>
          </a:xfrm>
        </p:spPr>
        <p:txBody>
          <a:bodyPr/>
          <a:lstStyle/>
          <a:p>
            <a:pPr algn="ctr"/>
            <a:r>
              <a:rPr lang="en-US" b="1" dirty="0" smtClean="0"/>
              <a:t>Health Disparity</a:t>
            </a:r>
            <a:endParaRPr lang="en-US" b="1" dirty="0"/>
          </a:p>
        </p:txBody>
      </p:sp>
      <p:sp>
        <p:nvSpPr>
          <p:cNvPr id="9" name="Content Placeholder 8"/>
          <p:cNvSpPr>
            <a:spLocks noGrp="1"/>
          </p:cNvSpPr>
          <p:nvPr>
            <p:ph idx="1"/>
          </p:nvPr>
        </p:nvSpPr>
        <p:spPr>
          <a:xfrm>
            <a:off x="3266619" y="1565164"/>
            <a:ext cx="5719284" cy="4024125"/>
          </a:xfrm>
        </p:spPr>
        <p:txBody>
          <a:bodyPr>
            <a:noAutofit/>
          </a:bodyPr>
          <a:lstStyle/>
          <a:p>
            <a:pPr marL="0" indent="0">
              <a:lnSpc>
                <a:spcPct val="120000"/>
              </a:lnSpc>
              <a:buNone/>
            </a:pPr>
            <a:r>
              <a:rPr lang="en-US" sz="1400" b="1" dirty="0"/>
              <a:t>The United States historically had large disparities in health and access to adequate healthcare between </a:t>
            </a:r>
            <a:r>
              <a:rPr lang="en-US" sz="1400" b="1" dirty="0" smtClean="0"/>
              <a:t>races. Current </a:t>
            </a:r>
            <a:r>
              <a:rPr lang="en-US" sz="1400" b="1" dirty="0"/>
              <a:t>evidence supports the notion that these racially centered disparities continue to exist and are a significant social health </a:t>
            </a:r>
            <a:r>
              <a:rPr lang="en-US" sz="1400" b="1" dirty="0" smtClean="0"/>
              <a:t>issue. The </a:t>
            </a:r>
            <a:r>
              <a:rPr lang="en-US" sz="1400" b="1" dirty="0"/>
              <a:t>disparities in access to adequate healthcare include differences in the quality of care based on race and overall insurance coverage based on race. The </a:t>
            </a:r>
            <a:r>
              <a:rPr lang="en-US" sz="1400" b="1" dirty="0" smtClean="0"/>
              <a:t>Journal of the American Medical Association identifies </a:t>
            </a:r>
            <a:r>
              <a:rPr lang="en-US" sz="1400" b="1" dirty="0"/>
              <a:t>race as a significant determinant in the level of quality of care, with </a:t>
            </a:r>
            <a:r>
              <a:rPr lang="en-US" sz="1400" b="1" dirty="0" smtClean="0"/>
              <a:t>ethnic minority groups </a:t>
            </a:r>
            <a:r>
              <a:rPr lang="en-US" sz="1400" b="1" dirty="0"/>
              <a:t>receiving less intensive and lower quality care. Ethnic minorities also receive less preventative care, are seen less by specialists, and have fewer expensive and technical procedures than non-ethnic </a:t>
            </a:r>
            <a:r>
              <a:rPr lang="en-US" sz="1400" b="1" dirty="0" smtClean="0"/>
              <a:t>minorities. In </a:t>
            </a:r>
            <a:r>
              <a:rPr lang="en-US" sz="1400" b="1" dirty="0"/>
              <a:t>fact, Hispanic children are almost three times less likely to receive routine health care as white children, and only 16% of white patients lack routine health care, as compared to about 20% of African Americans and 30% of Hispanic </a:t>
            </a:r>
            <a:r>
              <a:rPr lang="en-US" sz="1400" b="1" dirty="0" smtClean="0"/>
              <a:t>patients.</a:t>
            </a:r>
            <a:endParaRPr lang="en-US" sz="14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696"/>
          <a:stretch/>
        </p:blipFill>
        <p:spPr>
          <a:xfrm>
            <a:off x="0" y="2552647"/>
            <a:ext cx="3220460" cy="3533775"/>
          </a:xfrm>
          <a:prstGeom prst="rect">
            <a:avLst/>
          </a:prstGeom>
        </p:spPr>
      </p:pic>
    </p:spTree>
    <p:extLst>
      <p:ext uri="{BB962C8B-B14F-4D97-AF65-F5344CB8AC3E}">
        <p14:creationId xmlns:p14="http://schemas.microsoft.com/office/powerpoint/2010/main" val="617020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35" y="137026"/>
            <a:ext cx="7988716" cy="1293028"/>
          </a:xfrm>
        </p:spPr>
        <p:txBody>
          <a:bodyPr/>
          <a:lstStyle/>
          <a:p>
            <a:pPr algn="ctr"/>
            <a:r>
              <a:rPr lang="en-US" b="1" dirty="0" smtClean="0"/>
              <a:t>privilege</a:t>
            </a:r>
            <a:endParaRPr lang="en-US" b="1" dirty="0"/>
          </a:p>
        </p:txBody>
      </p:sp>
      <p:sp>
        <p:nvSpPr>
          <p:cNvPr id="3" name="Content Placeholder 2"/>
          <p:cNvSpPr>
            <a:spLocks noGrp="1"/>
          </p:cNvSpPr>
          <p:nvPr>
            <p:ph idx="1"/>
          </p:nvPr>
        </p:nvSpPr>
        <p:spPr>
          <a:xfrm>
            <a:off x="2561602" y="1104096"/>
            <a:ext cx="6322145" cy="3415512"/>
          </a:xfrm>
        </p:spPr>
        <p:txBody>
          <a:bodyPr>
            <a:noAutofit/>
          </a:bodyPr>
          <a:lstStyle/>
          <a:p>
            <a:pPr marL="0" indent="0">
              <a:lnSpc>
                <a:spcPct val="110000"/>
              </a:lnSpc>
              <a:buNone/>
            </a:pPr>
            <a:r>
              <a:rPr lang="en-US" sz="1800" b="1" dirty="0"/>
              <a:t>A</a:t>
            </a:r>
            <a:r>
              <a:rPr lang="en-US" sz="1800" b="1" dirty="0" smtClean="0"/>
              <a:t> </a:t>
            </a:r>
            <a:r>
              <a:rPr lang="en-US" sz="1800" b="1" dirty="0"/>
              <a:t>special right, advantage, or immunity granted or available only to a particular person or group of people.</a:t>
            </a:r>
          </a:p>
          <a:p>
            <a:pPr marL="0" indent="0">
              <a:lnSpc>
                <a:spcPct val="110000"/>
              </a:lnSpc>
              <a:buNone/>
            </a:pPr>
            <a:r>
              <a:rPr lang="en-US" sz="1800" b="1" dirty="0"/>
              <a:t>Privilege refers to the idea that in human society, some groups benefit from unearned, largely-unacknowledged </a:t>
            </a:r>
            <a:r>
              <a:rPr lang="en-US" sz="1800" b="1" dirty="0" smtClean="0"/>
              <a:t>advantages </a:t>
            </a:r>
            <a:r>
              <a:rPr lang="en-US" sz="1800" b="1" dirty="0"/>
              <a:t>that increase their power relative to that of others, thereby perpetuating </a:t>
            </a:r>
            <a:r>
              <a:rPr lang="en-US" sz="1800" b="1" dirty="0" smtClean="0"/>
              <a:t>social inequality. </a:t>
            </a:r>
            <a:r>
              <a:rPr lang="en-US" sz="1800" b="1" dirty="0"/>
              <a:t>Privilege is generally invisible to those who have it, and a person's level of privilege is influenced by multiple factors including </a:t>
            </a:r>
            <a:r>
              <a:rPr lang="en-US" sz="1800" b="1" dirty="0" smtClean="0"/>
              <a:t>race, gender, age, sexual orientation, and social class, </a:t>
            </a:r>
            <a:r>
              <a:rPr lang="en-US" sz="1800" b="1" dirty="0"/>
              <a:t>and changes over </a:t>
            </a:r>
            <a:r>
              <a:rPr lang="en-US" sz="1800" b="1" dirty="0" smtClean="0"/>
              <a:t>time. </a:t>
            </a: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03" y="2460477"/>
            <a:ext cx="2286000" cy="3048000"/>
          </a:xfrm>
          <a:prstGeom prst="rect">
            <a:avLst/>
          </a:prstGeom>
        </p:spPr>
      </p:pic>
      <p:sp>
        <p:nvSpPr>
          <p:cNvPr id="5" name="TextBox 4"/>
          <p:cNvSpPr txBox="1"/>
          <p:nvPr/>
        </p:nvSpPr>
        <p:spPr>
          <a:xfrm>
            <a:off x="286236" y="5197672"/>
            <a:ext cx="8692551" cy="1508105"/>
          </a:xfrm>
          <a:prstGeom prst="rect">
            <a:avLst/>
          </a:prstGeom>
          <a:noFill/>
        </p:spPr>
        <p:txBody>
          <a:bodyPr wrap="square" rtlCol="0">
            <a:spAutoFit/>
          </a:bodyPr>
          <a:lstStyle/>
          <a:p>
            <a:r>
              <a:rPr lang="en-US" b="1" dirty="0"/>
              <a:t>Privilege has many benefits, including ones that are financial or material such as access to housing, education, and jobs, as well as others that are emotional or psychological, such as a sense of personal self-confidence and comfort, or having a sense of belonging or worth in society.</a:t>
            </a:r>
          </a:p>
          <a:p>
            <a:endParaRPr lang="en-US" sz="2000" dirty="0"/>
          </a:p>
        </p:txBody>
      </p:sp>
    </p:spTree>
    <p:extLst>
      <p:ext uri="{BB962C8B-B14F-4D97-AF65-F5344CB8AC3E}">
        <p14:creationId xmlns:p14="http://schemas.microsoft.com/office/powerpoint/2010/main" val="1449918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06" y="764373"/>
            <a:ext cx="8007944" cy="1293028"/>
          </a:xfrm>
        </p:spPr>
        <p:txBody>
          <a:bodyPr/>
          <a:lstStyle/>
          <a:p>
            <a:pPr algn="ctr"/>
            <a:r>
              <a:rPr lang="en-US" b="1" dirty="0" smtClean="0"/>
              <a:t>prejudice</a:t>
            </a:r>
            <a:endParaRPr lang="en-US" b="1" dirty="0"/>
          </a:p>
        </p:txBody>
      </p:sp>
      <p:sp>
        <p:nvSpPr>
          <p:cNvPr id="3" name="Content Placeholder 2"/>
          <p:cNvSpPr>
            <a:spLocks noGrp="1"/>
          </p:cNvSpPr>
          <p:nvPr>
            <p:ph idx="1"/>
          </p:nvPr>
        </p:nvSpPr>
        <p:spPr>
          <a:xfrm>
            <a:off x="514351" y="2194561"/>
            <a:ext cx="6403470" cy="4248969"/>
          </a:xfrm>
        </p:spPr>
        <p:txBody>
          <a:bodyPr>
            <a:normAutofit fontScale="85000" lnSpcReduction="20000"/>
          </a:bodyPr>
          <a:lstStyle/>
          <a:p>
            <a:pPr marL="0" indent="0">
              <a:buNone/>
            </a:pPr>
            <a:r>
              <a:rPr lang="en-US" b="1" dirty="0"/>
              <a:t>P</a:t>
            </a:r>
            <a:r>
              <a:rPr lang="en-US" b="1" dirty="0" smtClean="0"/>
              <a:t>reconceived </a:t>
            </a:r>
            <a:r>
              <a:rPr lang="en-US" b="1" dirty="0"/>
              <a:t>opinion that is not based on reason or actual experience.</a:t>
            </a:r>
          </a:p>
          <a:p>
            <a:pPr marL="0" indent="0">
              <a:buNone/>
            </a:pPr>
            <a:r>
              <a:rPr lang="en-US" b="1" dirty="0" smtClean="0"/>
              <a:t>Prejudice </a:t>
            </a:r>
            <a:r>
              <a:rPr lang="en-US" b="1" dirty="0"/>
              <a:t>is prejudgment, or forming an opinion before becoming aware of the relevant facts of a case. The word is often used to refer to preconceived, usually unfavorable, judgments toward people or a person because of </a:t>
            </a:r>
            <a:r>
              <a:rPr lang="en-US" b="1" dirty="0" smtClean="0"/>
              <a:t>gender, </a:t>
            </a:r>
            <a:r>
              <a:rPr lang="en-US" b="1" dirty="0"/>
              <a:t>political opinion, </a:t>
            </a:r>
            <a:r>
              <a:rPr lang="en-US" b="1" dirty="0" smtClean="0"/>
              <a:t>social class, age, disability, religion, sexuality, race/ethnicity, language, nationality </a:t>
            </a:r>
            <a:r>
              <a:rPr lang="en-US" b="1" dirty="0"/>
              <a:t>or other personal characteristics. In this case, it refers to a positive or negative evaluation of another person based on their perceived group </a:t>
            </a:r>
            <a:r>
              <a:rPr lang="en-US" b="1" dirty="0" smtClean="0"/>
              <a:t>membership. Prejudice </a:t>
            </a:r>
            <a:r>
              <a:rPr lang="en-US" b="1" dirty="0"/>
              <a:t>can also refer to unfounded </a:t>
            </a:r>
            <a:r>
              <a:rPr lang="en-US" b="1" dirty="0" smtClean="0"/>
              <a:t>beliefs </a:t>
            </a:r>
            <a:r>
              <a:rPr lang="en-US" b="1" dirty="0"/>
              <a:t>and may include "any unreasonable attitude that is unusually resistant to rational </a:t>
            </a:r>
            <a:r>
              <a:rPr lang="en-US" b="1" dirty="0" smtClean="0"/>
              <a:t>influence”. Gordon </a:t>
            </a:r>
            <a:r>
              <a:rPr lang="en-US" b="1" dirty="0" err="1" smtClean="0"/>
              <a:t>Allport</a:t>
            </a:r>
            <a:r>
              <a:rPr lang="en-US" b="1" dirty="0" smtClean="0"/>
              <a:t> defines </a:t>
            </a:r>
            <a:r>
              <a:rPr lang="en-US" b="1" dirty="0"/>
              <a:t>prejudice as a "feeling, favorable or unfavorable, toward a person or thing, prior to, or not based on, actual experience</a:t>
            </a:r>
            <a:r>
              <a:rPr lang="en-US" b="1" dirty="0" smtClean="0"/>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727" y="2782679"/>
            <a:ext cx="2143125" cy="2847975"/>
          </a:xfrm>
          <a:prstGeom prst="rect">
            <a:avLst/>
          </a:prstGeom>
        </p:spPr>
      </p:pic>
    </p:spTree>
    <p:extLst>
      <p:ext uri="{BB962C8B-B14F-4D97-AF65-F5344CB8AC3E}">
        <p14:creationId xmlns:p14="http://schemas.microsoft.com/office/powerpoint/2010/main" val="5747492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31" y="360319"/>
            <a:ext cx="8334820" cy="1293028"/>
          </a:xfrm>
        </p:spPr>
        <p:txBody>
          <a:bodyPr/>
          <a:lstStyle/>
          <a:p>
            <a:pPr algn="ctr"/>
            <a:r>
              <a:rPr lang="en-US" b="1" dirty="0" smtClean="0"/>
              <a:t>stereotype</a:t>
            </a:r>
            <a:endParaRPr lang="en-US" b="1" dirty="0"/>
          </a:p>
        </p:txBody>
      </p:sp>
      <p:sp>
        <p:nvSpPr>
          <p:cNvPr id="3" name="Content Placeholder 2"/>
          <p:cNvSpPr>
            <a:spLocks noGrp="1"/>
          </p:cNvSpPr>
          <p:nvPr>
            <p:ph idx="1"/>
          </p:nvPr>
        </p:nvSpPr>
        <p:spPr>
          <a:xfrm>
            <a:off x="214113" y="1878761"/>
            <a:ext cx="8771791" cy="4024125"/>
          </a:xfrm>
        </p:spPr>
        <p:txBody>
          <a:bodyPr>
            <a:noAutofit/>
          </a:bodyPr>
          <a:lstStyle/>
          <a:p>
            <a:pPr marL="0" indent="0">
              <a:buNone/>
            </a:pPr>
            <a:r>
              <a:rPr lang="en-US" sz="1600" b="1" dirty="0"/>
              <a:t>A</a:t>
            </a:r>
            <a:r>
              <a:rPr lang="en-US" sz="1600" b="1" dirty="0" smtClean="0"/>
              <a:t> </a:t>
            </a:r>
            <a:r>
              <a:rPr lang="en-US" sz="1600" b="1" dirty="0"/>
              <a:t>widely held but fixed and oversimplified image or idea of a particular type of person or thing</a:t>
            </a:r>
            <a:r>
              <a:rPr lang="en-US" sz="1600" b="1" dirty="0" smtClean="0"/>
              <a:t>.</a:t>
            </a:r>
          </a:p>
          <a:p>
            <a:pPr marL="0" indent="0">
              <a:buNone/>
            </a:pPr>
            <a:r>
              <a:rPr lang="en-US" sz="1600" b="1" dirty="0"/>
              <a:t>In </a:t>
            </a:r>
            <a:r>
              <a:rPr lang="en-US" sz="1600" b="1" dirty="0" smtClean="0"/>
              <a:t>social psychology, </a:t>
            </a:r>
            <a:r>
              <a:rPr lang="en-US" sz="1600" b="1" dirty="0"/>
              <a:t>a stereotype is a thought that can be adopted about specific types of individuals or certain ways of doing </a:t>
            </a:r>
            <a:r>
              <a:rPr lang="en-US" sz="1600" b="1" dirty="0" smtClean="0"/>
              <a:t>things.</a:t>
            </a:r>
            <a:r>
              <a:rPr lang="en-US" sz="1600" b="1" baseline="30000" dirty="0"/>
              <a:t> </a:t>
            </a:r>
            <a:r>
              <a:rPr lang="en-US" sz="1600" b="1" dirty="0" smtClean="0"/>
              <a:t>These </a:t>
            </a:r>
            <a:r>
              <a:rPr lang="en-US" sz="1600" b="1" dirty="0"/>
              <a:t>thoughts or beliefs may or may not accurately reflect </a:t>
            </a:r>
            <a:r>
              <a:rPr lang="en-US" sz="1600" b="1" dirty="0" smtClean="0"/>
              <a:t>reality. However</a:t>
            </a:r>
            <a:r>
              <a:rPr lang="en-US" sz="1600" b="1" dirty="0"/>
              <a:t>, this is only a fundamental psychological definition of a stereotype</a:t>
            </a:r>
            <a:r>
              <a:rPr lang="en-US" sz="1600" b="1" dirty="0" smtClean="0"/>
              <a:t>. </a:t>
            </a:r>
            <a:r>
              <a:rPr lang="en-US" sz="1600" b="1" dirty="0"/>
              <a:t>Within psychology and spanning across other disciplines, there are different conceptualizations and theories of stereotyping that provide their own expanded definition. Some of these definitions share commonalities, though each one may also harbor unique aspects that may contradict the others.</a:t>
            </a:r>
          </a:p>
          <a:p>
            <a:r>
              <a:rPr lang="en-US" sz="1600" b="1" dirty="0"/>
              <a:t>The term stereotype derives from the </a:t>
            </a:r>
            <a:r>
              <a:rPr lang="en-US" sz="1600" b="1" dirty="0" smtClean="0"/>
              <a:t>Greek </a:t>
            </a:r>
            <a:r>
              <a:rPr lang="en-US" sz="1600" b="1" dirty="0"/>
              <a:t>words </a:t>
            </a:r>
            <a:r>
              <a:rPr lang="en-US" sz="1600" b="1" dirty="0" err="1"/>
              <a:t>στερεός</a:t>
            </a:r>
            <a:r>
              <a:rPr lang="en-US" sz="1600" b="1" dirty="0"/>
              <a:t> </a:t>
            </a:r>
            <a:r>
              <a:rPr lang="en-US" sz="1600" b="1" dirty="0" smtClean="0"/>
              <a:t>(stereos), </a:t>
            </a:r>
            <a:r>
              <a:rPr lang="en-US" sz="1600" b="1" dirty="0"/>
              <a:t>"firm, solid</a:t>
            </a:r>
            <a:r>
              <a:rPr lang="en-US" sz="1600" b="1" dirty="0" smtClean="0"/>
              <a:t>" </a:t>
            </a:r>
            <a:r>
              <a:rPr lang="en-US" sz="1600" b="1" dirty="0"/>
              <a:t>and </a:t>
            </a:r>
            <a:r>
              <a:rPr lang="en-US" sz="1600" b="1" dirty="0" err="1"/>
              <a:t>τύ</a:t>
            </a:r>
            <a:r>
              <a:rPr lang="en-US" sz="1600" b="1" dirty="0"/>
              <a:t>πος </a:t>
            </a:r>
            <a:r>
              <a:rPr lang="en-US" sz="1600" b="1" dirty="0" smtClean="0"/>
              <a:t>(typos), </a:t>
            </a:r>
            <a:r>
              <a:rPr lang="en-US" sz="1600" b="1" dirty="0"/>
              <a:t>"impression</a:t>
            </a:r>
            <a:r>
              <a:rPr lang="en-US" sz="1600" b="1" dirty="0" smtClean="0"/>
              <a:t>," </a:t>
            </a:r>
            <a:r>
              <a:rPr lang="en-US" sz="1600" b="1" dirty="0"/>
              <a:t>hence "solid impression".</a:t>
            </a:r>
          </a:p>
          <a:p>
            <a:r>
              <a:rPr lang="en-US" sz="1600" b="1" dirty="0"/>
              <a:t>The term comes from the </a:t>
            </a:r>
            <a:r>
              <a:rPr lang="en-US" sz="1600" b="1" dirty="0" smtClean="0"/>
              <a:t>printing trade and </a:t>
            </a:r>
            <a:r>
              <a:rPr lang="en-US" sz="1600" b="1" dirty="0"/>
              <a:t>was first adopted in 1798 by </a:t>
            </a:r>
            <a:r>
              <a:rPr lang="en-US" sz="1600" b="1" dirty="0" err="1" smtClean="0"/>
              <a:t>Firmin</a:t>
            </a:r>
            <a:r>
              <a:rPr lang="en-US" sz="1600" b="1" dirty="0" smtClean="0"/>
              <a:t> </a:t>
            </a:r>
            <a:r>
              <a:rPr lang="en-US" sz="1600" b="1" dirty="0" err="1" smtClean="0"/>
              <a:t>Didot</a:t>
            </a:r>
            <a:r>
              <a:rPr lang="en-US" sz="1600" b="1" dirty="0" smtClean="0"/>
              <a:t> </a:t>
            </a:r>
            <a:r>
              <a:rPr lang="en-US" sz="1600" b="1" dirty="0"/>
              <a:t>to describe a printing plate that duplicated any </a:t>
            </a:r>
            <a:r>
              <a:rPr lang="en-US" sz="1600" b="1" dirty="0" smtClean="0"/>
              <a:t>typography. </a:t>
            </a:r>
            <a:r>
              <a:rPr lang="en-US" sz="1600" b="1" dirty="0"/>
              <a:t>The duplicate printing plate, or the stereotype, is used for printing instead of the original.</a:t>
            </a:r>
          </a:p>
          <a:p>
            <a:r>
              <a:rPr lang="en-US" sz="1600" b="1" dirty="0"/>
              <a:t>Outside of printing, the first reference to "stereotype" was in 1850, as a noun that meant "image perpetuated without change</a:t>
            </a:r>
            <a:r>
              <a:rPr lang="en-US" sz="1600" b="1" dirty="0" smtClean="0"/>
              <a:t>." </a:t>
            </a:r>
            <a:r>
              <a:rPr lang="en-US" sz="1600" b="1" dirty="0"/>
              <a:t>However, it was not until 1922 that "stereotype" was first used in the modern psychological sense by American journalist </a:t>
            </a:r>
            <a:r>
              <a:rPr lang="en-US" sz="1600" b="1" dirty="0" smtClean="0"/>
              <a:t>Walter Lippmann in </a:t>
            </a:r>
            <a:r>
              <a:rPr lang="en-US" sz="1600" b="1" dirty="0"/>
              <a:t>his work </a:t>
            </a:r>
            <a:r>
              <a:rPr lang="en-US" sz="1600" b="1" dirty="0" smtClean="0"/>
              <a:t>Public Opinion.</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857" y="98500"/>
            <a:ext cx="1343025" cy="1676400"/>
          </a:xfrm>
          <a:prstGeom prst="rect">
            <a:avLst/>
          </a:prstGeom>
        </p:spPr>
      </p:pic>
    </p:spTree>
    <p:extLst>
      <p:ext uri="{BB962C8B-B14F-4D97-AF65-F5344CB8AC3E}">
        <p14:creationId xmlns:p14="http://schemas.microsoft.com/office/powerpoint/2010/main" val="3528069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32" y="986563"/>
            <a:ext cx="8046400" cy="1293028"/>
          </a:xfrm>
        </p:spPr>
        <p:txBody>
          <a:bodyPr/>
          <a:lstStyle/>
          <a:p>
            <a:pPr algn="ctr"/>
            <a:r>
              <a:rPr lang="en-US" b="1" dirty="0" smtClean="0"/>
              <a:t>bias</a:t>
            </a:r>
            <a:endParaRPr lang="en-US" b="1" dirty="0"/>
          </a:p>
        </p:txBody>
      </p:sp>
      <p:sp>
        <p:nvSpPr>
          <p:cNvPr id="3" name="Content Placeholder 2"/>
          <p:cNvSpPr>
            <a:spLocks noGrp="1"/>
          </p:cNvSpPr>
          <p:nvPr>
            <p:ph idx="1"/>
          </p:nvPr>
        </p:nvSpPr>
        <p:spPr>
          <a:xfrm>
            <a:off x="514350" y="2408206"/>
            <a:ext cx="5151512" cy="4024125"/>
          </a:xfrm>
        </p:spPr>
        <p:txBody>
          <a:bodyPr>
            <a:normAutofit fontScale="92500"/>
          </a:bodyPr>
          <a:lstStyle/>
          <a:p>
            <a:pPr marL="0" indent="0">
              <a:buNone/>
            </a:pPr>
            <a:r>
              <a:rPr lang="en-US" b="1" dirty="0"/>
              <a:t>Bias is an inclination of temperament or outlook to present or hold a partial perspective, often accompanied by a refusal to even consider the possible merits of alternative points of view. People may be biased toward or against an individual, a race, a religion, a social class, or a political party. Biased means one-sided, lacking a neutral viewpoint, not having an open mind. Bias can come in many forms and is often considered to be synonymous with </a:t>
            </a:r>
            <a:r>
              <a:rPr lang="en-US" b="1" dirty="0" smtClean="0"/>
              <a:t>prejudice or bigotry.</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163" y="2063186"/>
            <a:ext cx="2478881" cy="3295650"/>
          </a:xfrm>
          <a:prstGeom prst="rect">
            <a:avLst/>
          </a:prstGeom>
        </p:spPr>
      </p:pic>
    </p:spTree>
    <p:extLst>
      <p:ext uri="{BB962C8B-B14F-4D97-AF65-F5344CB8AC3E}">
        <p14:creationId xmlns:p14="http://schemas.microsoft.com/office/powerpoint/2010/main" val="3337716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73" y="764373"/>
            <a:ext cx="7963078" cy="1293028"/>
          </a:xfrm>
        </p:spPr>
        <p:txBody>
          <a:bodyPr/>
          <a:lstStyle/>
          <a:p>
            <a:pPr algn="ctr"/>
            <a:r>
              <a:rPr lang="en-US" b="1" dirty="0" smtClean="0"/>
              <a:t>discrimination</a:t>
            </a:r>
            <a:endParaRPr lang="en-US" b="1" dirty="0"/>
          </a:p>
        </p:txBody>
      </p:sp>
      <p:sp>
        <p:nvSpPr>
          <p:cNvPr id="3" name="Content Placeholder 2"/>
          <p:cNvSpPr>
            <a:spLocks noGrp="1"/>
          </p:cNvSpPr>
          <p:nvPr>
            <p:ph idx="1"/>
          </p:nvPr>
        </p:nvSpPr>
        <p:spPr>
          <a:xfrm>
            <a:off x="469485" y="3661642"/>
            <a:ext cx="5907815" cy="2334710"/>
          </a:xfrm>
        </p:spPr>
        <p:txBody>
          <a:bodyPr>
            <a:normAutofit fontScale="92500" lnSpcReduction="20000"/>
          </a:bodyPr>
          <a:lstStyle/>
          <a:p>
            <a:pPr marL="0" indent="0">
              <a:lnSpc>
                <a:spcPct val="110000"/>
              </a:lnSpc>
              <a:buNone/>
            </a:pPr>
            <a:r>
              <a:rPr lang="en-US" b="1" dirty="0" smtClean="0"/>
              <a:t>It </a:t>
            </a:r>
            <a:r>
              <a:rPr lang="en-US" b="1" dirty="0"/>
              <a:t>involves the group's initial reaction or interaction, influencing the individual's actual behavior towards the group or the group leader, restricting members of one group from opportunities or privileges that are available to another group, leading to the exclusion of the individual or entities based on logical or irrational decision making</a:t>
            </a:r>
            <a:r>
              <a:rPr lang="en-US" b="1" dirty="0" smtClean="0"/>
              <a: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073" y="3697651"/>
            <a:ext cx="2303091" cy="2180260"/>
          </a:xfrm>
          <a:prstGeom prst="rect">
            <a:avLst/>
          </a:prstGeom>
        </p:spPr>
      </p:pic>
      <p:sp>
        <p:nvSpPr>
          <p:cNvPr id="5" name="TextBox 4"/>
          <p:cNvSpPr txBox="1"/>
          <p:nvPr/>
        </p:nvSpPr>
        <p:spPr>
          <a:xfrm>
            <a:off x="499927" y="1870113"/>
            <a:ext cx="8255237" cy="1631216"/>
          </a:xfrm>
          <a:prstGeom prst="rect">
            <a:avLst/>
          </a:prstGeom>
          <a:noFill/>
        </p:spPr>
        <p:txBody>
          <a:bodyPr wrap="square" rtlCol="0">
            <a:spAutoFit/>
          </a:bodyPr>
          <a:lstStyle/>
          <a:p>
            <a:r>
              <a:rPr lang="en-US" sz="2000" b="1" dirty="0"/>
              <a:t>Discrimination is action that denies social participation or human rights to categories of people based on prejudice. This includes treatment of an individual or group based on their actual or perceived membership in a certain group or social category, "in a way that is worse than the way people are usually treated".</a:t>
            </a:r>
            <a:endParaRPr lang="en-US" sz="2000" dirty="0"/>
          </a:p>
        </p:txBody>
      </p:sp>
    </p:spTree>
    <p:extLst>
      <p:ext uri="{BB962C8B-B14F-4D97-AF65-F5344CB8AC3E}">
        <p14:creationId xmlns:p14="http://schemas.microsoft.com/office/powerpoint/2010/main" val="2956355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73" y="764373"/>
            <a:ext cx="7963078" cy="1293028"/>
          </a:xfrm>
        </p:spPr>
        <p:txBody>
          <a:bodyPr/>
          <a:lstStyle/>
          <a:p>
            <a:pPr algn="ctr"/>
            <a:r>
              <a:rPr lang="en-US" b="1" dirty="0" smtClean="0"/>
              <a:t>ageism</a:t>
            </a:r>
            <a:endParaRPr lang="en-US" b="1" dirty="0"/>
          </a:p>
        </p:txBody>
      </p:sp>
      <p:sp>
        <p:nvSpPr>
          <p:cNvPr id="3" name="Content Placeholder 2"/>
          <p:cNvSpPr>
            <a:spLocks noGrp="1"/>
          </p:cNvSpPr>
          <p:nvPr>
            <p:ph idx="1"/>
          </p:nvPr>
        </p:nvSpPr>
        <p:spPr>
          <a:xfrm>
            <a:off x="514350" y="1843672"/>
            <a:ext cx="6740228" cy="3163653"/>
          </a:xfrm>
        </p:spPr>
        <p:txBody>
          <a:bodyPr>
            <a:normAutofit fontScale="92500" lnSpcReduction="10000"/>
          </a:bodyPr>
          <a:lstStyle/>
          <a:p>
            <a:pPr marL="0" indent="0">
              <a:lnSpc>
                <a:spcPct val="100000"/>
              </a:lnSpc>
              <a:buNone/>
            </a:pPr>
            <a:r>
              <a:rPr lang="en-US" sz="2000" b="1" dirty="0"/>
              <a:t>Ageism (also spelled "</a:t>
            </a:r>
            <a:r>
              <a:rPr lang="en-US" sz="2000" b="1" dirty="0" err="1"/>
              <a:t>agism</a:t>
            </a:r>
            <a:r>
              <a:rPr lang="en-US" sz="2000" b="1" dirty="0" smtClean="0"/>
              <a:t>") </a:t>
            </a:r>
            <a:r>
              <a:rPr lang="en-US" sz="2000" b="1" dirty="0"/>
              <a:t>is </a:t>
            </a:r>
            <a:r>
              <a:rPr lang="en-US" sz="2000" b="1" dirty="0" smtClean="0"/>
              <a:t>stereotyping and </a:t>
            </a:r>
            <a:r>
              <a:rPr lang="en-US" sz="2000" b="1" dirty="0"/>
              <a:t>discriminating against individuals or groups on the basis of their age. This may be casual or </a:t>
            </a:r>
            <a:r>
              <a:rPr lang="en-US" sz="2000" b="1" dirty="0" smtClean="0"/>
              <a:t>systematic.</a:t>
            </a:r>
            <a:r>
              <a:rPr lang="en-US" sz="2000" b="1" baseline="30000" dirty="0"/>
              <a:t> </a:t>
            </a:r>
            <a:r>
              <a:rPr lang="en-US" sz="2000" b="1" dirty="0" smtClean="0"/>
              <a:t>The </a:t>
            </a:r>
            <a:r>
              <a:rPr lang="en-US" sz="2000" b="1" dirty="0"/>
              <a:t>term was coined in 1969 by </a:t>
            </a:r>
            <a:r>
              <a:rPr lang="en-US" sz="2000" b="1" dirty="0" smtClean="0"/>
              <a:t>Robert Neil Butler </a:t>
            </a:r>
            <a:r>
              <a:rPr lang="en-US" sz="2000" b="1" dirty="0"/>
              <a:t>to describe discrimination against </a:t>
            </a:r>
            <a:r>
              <a:rPr lang="en-US" sz="2000" b="1" dirty="0" smtClean="0"/>
              <a:t>seniors, </a:t>
            </a:r>
            <a:r>
              <a:rPr lang="en-US" sz="2000" b="1" dirty="0"/>
              <a:t>and patterned on </a:t>
            </a:r>
            <a:r>
              <a:rPr lang="en-US" sz="2000" b="1" dirty="0" smtClean="0"/>
              <a:t>sexism </a:t>
            </a:r>
            <a:r>
              <a:rPr lang="en-US" sz="2000" b="1" dirty="0"/>
              <a:t>and racism</a:t>
            </a:r>
            <a:r>
              <a:rPr lang="en-US" sz="2000" b="1" dirty="0" smtClean="0"/>
              <a:t>. </a:t>
            </a:r>
            <a:r>
              <a:rPr lang="en-US" sz="2000" b="1" dirty="0"/>
              <a:t>Butler defined "ageism" as a combination of three connected elements. Among them were prejudicial attitudes towards older people, old age, and the </a:t>
            </a:r>
            <a:r>
              <a:rPr lang="en-US" sz="2000" b="1" dirty="0" smtClean="0"/>
              <a:t>aging process; </a:t>
            </a:r>
            <a:r>
              <a:rPr lang="en-US" sz="2000" b="1" dirty="0"/>
              <a:t>discriminatory practices against older people; and institutional practices and policies that perpetuate stereotypes about older people</a:t>
            </a:r>
            <a:r>
              <a:rPr lang="en-US" sz="2000" b="1" dirty="0" smtClean="0"/>
              <a:t>.</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760" y="2263880"/>
            <a:ext cx="1428750" cy="2466975"/>
          </a:xfrm>
          <a:prstGeom prst="rect">
            <a:avLst/>
          </a:prstGeom>
        </p:spPr>
      </p:pic>
      <p:sp>
        <p:nvSpPr>
          <p:cNvPr id="5" name="TextBox 4"/>
          <p:cNvSpPr txBox="1"/>
          <p:nvPr/>
        </p:nvSpPr>
        <p:spPr>
          <a:xfrm>
            <a:off x="519152" y="4884808"/>
            <a:ext cx="8268056" cy="1600438"/>
          </a:xfrm>
          <a:prstGeom prst="rect">
            <a:avLst/>
          </a:prstGeom>
          <a:noFill/>
        </p:spPr>
        <p:txBody>
          <a:bodyPr wrap="square" rtlCol="0">
            <a:spAutoFit/>
          </a:bodyPr>
          <a:lstStyle/>
          <a:p>
            <a:r>
              <a:rPr lang="en-US" sz="2000" b="1" dirty="0"/>
              <a:t>The term has also been used to describe prejudice and discrimination against adolescents and children, including ignoring their ideas because they are too young, or assuming that they should behave in certain ways because of their age.</a:t>
            </a:r>
          </a:p>
          <a:p>
            <a:endParaRPr lang="en-US" dirty="0"/>
          </a:p>
        </p:txBody>
      </p:sp>
    </p:spTree>
    <p:extLst>
      <p:ext uri="{BB962C8B-B14F-4D97-AF65-F5344CB8AC3E}">
        <p14:creationId xmlns:p14="http://schemas.microsoft.com/office/powerpoint/2010/main" val="173924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35" y="764373"/>
            <a:ext cx="7988716" cy="1293028"/>
          </a:xfrm>
        </p:spPr>
        <p:txBody>
          <a:bodyPr/>
          <a:lstStyle/>
          <a:p>
            <a:pPr algn="ctr"/>
            <a:r>
              <a:rPr lang="en-US" b="1" dirty="0" smtClean="0"/>
              <a:t>sexism</a:t>
            </a:r>
            <a:endParaRPr lang="en-US" b="1" dirty="0"/>
          </a:p>
        </p:txBody>
      </p:sp>
      <p:sp>
        <p:nvSpPr>
          <p:cNvPr id="3" name="Content Placeholder 2"/>
          <p:cNvSpPr>
            <a:spLocks noGrp="1"/>
          </p:cNvSpPr>
          <p:nvPr>
            <p:ph idx="1"/>
          </p:nvPr>
        </p:nvSpPr>
        <p:spPr>
          <a:xfrm>
            <a:off x="4357696" y="2071816"/>
            <a:ext cx="4271954" cy="3890046"/>
          </a:xfrm>
        </p:spPr>
        <p:txBody>
          <a:bodyPr>
            <a:normAutofit fontScale="77500" lnSpcReduction="20000"/>
          </a:bodyPr>
          <a:lstStyle/>
          <a:p>
            <a:pPr marL="0" indent="0">
              <a:lnSpc>
                <a:spcPct val="120000"/>
              </a:lnSpc>
              <a:buNone/>
            </a:pPr>
            <a:r>
              <a:rPr lang="en-US" b="1" dirty="0"/>
              <a:t>Sexism or gender discrimination is prejudice or discrimination based on a person's sex or gender</a:t>
            </a:r>
            <a:r>
              <a:rPr lang="en-US" b="1" dirty="0" smtClean="0"/>
              <a:t>. </a:t>
            </a:r>
            <a:r>
              <a:rPr lang="en-US" b="1" dirty="0"/>
              <a:t>Sexist attitudes may stem from traditional </a:t>
            </a:r>
            <a:r>
              <a:rPr lang="en-US" b="1" dirty="0" smtClean="0"/>
              <a:t>stereotypes </a:t>
            </a:r>
            <a:r>
              <a:rPr lang="en-US" b="1" dirty="0"/>
              <a:t>of </a:t>
            </a:r>
            <a:r>
              <a:rPr lang="en-US" b="1" dirty="0" smtClean="0"/>
              <a:t>gender roles and </a:t>
            </a:r>
            <a:r>
              <a:rPr lang="en-US" b="1" dirty="0"/>
              <a:t>may include the belief that a person of one sex is intrinsically superior to a person of the other</a:t>
            </a:r>
            <a:r>
              <a:rPr lang="en-US" b="1" dirty="0" smtClean="0"/>
              <a:t>. </a:t>
            </a:r>
            <a:r>
              <a:rPr lang="en-US" b="1" dirty="0"/>
              <a:t>A job applicant may face discriminatory hiring practices, or (if hired) receive </a:t>
            </a:r>
            <a:r>
              <a:rPr lang="en-US" b="1" dirty="0" smtClean="0"/>
              <a:t>unequal compensation </a:t>
            </a:r>
            <a:r>
              <a:rPr lang="en-US" b="1" dirty="0"/>
              <a:t>or treatment compared to that of their opposite-sex peers</a:t>
            </a:r>
            <a:r>
              <a:rPr lang="en-US" b="1" dirty="0" smtClean="0"/>
              <a:t>. </a:t>
            </a:r>
            <a:r>
              <a:rPr lang="en-US" b="1" dirty="0"/>
              <a:t>Extreme sexism may </a:t>
            </a:r>
            <a:r>
              <a:rPr lang="en-US" b="1" dirty="0" smtClean="0"/>
              <a:t>foster sexual harassment, rape and </a:t>
            </a:r>
            <a:r>
              <a:rPr lang="en-US" b="1" dirty="0"/>
              <a:t>other forms of </a:t>
            </a:r>
            <a:r>
              <a:rPr lang="en-US" b="1" dirty="0" smtClean="0"/>
              <a:t>sexual violence.</a:t>
            </a:r>
            <a:endParaRPr lang="en-US" b="1"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87" y="1903368"/>
            <a:ext cx="4109209" cy="4024313"/>
          </a:xfrm>
          <a:prstGeom prst="rect">
            <a:avLst/>
          </a:prstGeom>
        </p:spPr>
      </p:pic>
    </p:spTree>
    <p:extLst>
      <p:ext uri="{BB962C8B-B14F-4D97-AF65-F5344CB8AC3E}">
        <p14:creationId xmlns:p14="http://schemas.microsoft.com/office/powerpoint/2010/main" val="14050293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90" y="1097667"/>
            <a:ext cx="7950260" cy="1293028"/>
          </a:xfrm>
        </p:spPr>
        <p:txBody>
          <a:bodyPr/>
          <a:lstStyle/>
          <a:p>
            <a:pPr algn="ctr"/>
            <a:r>
              <a:rPr lang="en-US" b="1" dirty="0" smtClean="0"/>
              <a:t>Racism</a:t>
            </a:r>
            <a:endParaRPr lang="en-US" b="1" dirty="0"/>
          </a:p>
        </p:txBody>
      </p:sp>
      <p:sp>
        <p:nvSpPr>
          <p:cNvPr id="3" name="Content Placeholder 2"/>
          <p:cNvSpPr>
            <a:spLocks noGrp="1"/>
          </p:cNvSpPr>
          <p:nvPr>
            <p:ph idx="1"/>
          </p:nvPr>
        </p:nvSpPr>
        <p:spPr>
          <a:xfrm>
            <a:off x="2115084" y="2391118"/>
            <a:ext cx="6575990" cy="1742468"/>
          </a:xfrm>
        </p:spPr>
        <p:txBody>
          <a:bodyPr>
            <a:normAutofit fontScale="62500" lnSpcReduction="20000"/>
          </a:bodyPr>
          <a:lstStyle/>
          <a:p>
            <a:pPr marL="0" indent="0">
              <a:lnSpc>
                <a:spcPct val="120000"/>
              </a:lnSpc>
              <a:buNone/>
            </a:pPr>
            <a:r>
              <a:rPr lang="en-US" sz="2300" b="1" dirty="0"/>
              <a:t>Racism consists of both </a:t>
            </a:r>
            <a:r>
              <a:rPr lang="en-US" sz="2300" b="1" dirty="0" smtClean="0"/>
              <a:t>prejudice and discrimination </a:t>
            </a:r>
            <a:r>
              <a:rPr lang="en-US" sz="2300" b="1" dirty="0"/>
              <a:t>based in social perceptions of biological differences between peoples. It often takes the form of social actions, practices or beliefs, or political systems that consider different </a:t>
            </a:r>
            <a:r>
              <a:rPr lang="en-US" sz="2300" b="1" dirty="0" smtClean="0"/>
              <a:t>races </a:t>
            </a:r>
            <a:r>
              <a:rPr lang="en-US" sz="2300" b="1" dirty="0"/>
              <a:t>to be ranked as inherently </a:t>
            </a:r>
            <a:r>
              <a:rPr lang="en-US" sz="2300" b="1" dirty="0" smtClean="0"/>
              <a:t>superior </a:t>
            </a:r>
            <a:r>
              <a:rPr lang="en-US" sz="2300" b="1" dirty="0"/>
              <a:t>or inferior to each other, based on presumed shared inheritable traits, abilities, or qualities. It may also hold that members of different races should be treated </a:t>
            </a:r>
            <a:r>
              <a:rPr lang="en-US" sz="2300" b="1" dirty="0" smtClean="0"/>
              <a:t>differently.</a:t>
            </a:r>
          </a:p>
          <a:p>
            <a:pPr marL="0" indent="0">
              <a:buNone/>
            </a:pP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75" y="2395403"/>
            <a:ext cx="1557338" cy="1695450"/>
          </a:xfrm>
          <a:prstGeom prst="rect">
            <a:avLst/>
          </a:prstGeom>
        </p:spPr>
      </p:pic>
      <p:sp>
        <p:nvSpPr>
          <p:cNvPr id="6" name="TextBox 5"/>
          <p:cNvSpPr txBox="1"/>
          <p:nvPr/>
        </p:nvSpPr>
        <p:spPr>
          <a:xfrm>
            <a:off x="498929" y="4341268"/>
            <a:ext cx="8147280" cy="2031325"/>
          </a:xfrm>
          <a:prstGeom prst="rect">
            <a:avLst/>
          </a:prstGeom>
          <a:noFill/>
        </p:spPr>
        <p:txBody>
          <a:bodyPr wrap="square" rtlCol="0">
            <a:spAutoFit/>
          </a:bodyPr>
          <a:lstStyle/>
          <a:p>
            <a:r>
              <a:rPr lang="en-US" b="1" dirty="0"/>
              <a:t>Among the questions about how to define racism </a:t>
            </a:r>
            <a:r>
              <a:rPr lang="en-US" b="1" dirty="0" smtClean="0"/>
              <a:t>is </a:t>
            </a:r>
            <a:r>
              <a:rPr lang="en-US" b="1" dirty="0"/>
              <a:t>the </a:t>
            </a:r>
            <a:r>
              <a:rPr lang="en-US" b="1" dirty="0" smtClean="0"/>
              <a:t>question </a:t>
            </a:r>
            <a:r>
              <a:rPr lang="en-US" b="1" dirty="0"/>
              <a:t>of whether to include forms of discrimination that are unintentional, such as making assumptions about preferences or abilities of others based on racial stereotypes, whether to include symbolic or institutionalized forms of discrimination such as the circulation of ethnic stereotypes through the media, and whether to include the socio-political dynamics of social stratification that sometimes have a racial component</a:t>
            </a:r>
            <a:r>
              <a:rPr lang="en-US" b="1" dirty="0" smtClean="0"/>
              <a:t>.</a:t>
            </a:r>
            <a:endParaRPr lang="en-US" b="1" dirty="0"/>
          </a:p>
        </p:txBody>
      </p:sp>
    </p:spTree>
    <p:extLst>
      <p:ext uri="{BB962C8B-B14F-4D97-AF65-F5344CB8AC3E}">
        <p14:creationId xmlns:p14="http://schemas.microsoft.com/office/powerpoint/2010/main" val="1101854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135083"/>
            <a:ext cx="8115300" cy="1293028"/>
          </a:xfrm>
        </p:spPr>
        <p:txBody>
          <a:bodyPr/>
          <a:lstStyle/>
          <a:p>
            <a:pPr algn="ctr"/>
            <a:r>
              <a:rPr lang="en-US" b="1" dirty="0" smtClean="0"/>
              <a:t>National CLAS Standards</a:t>
            </a:r>
            <a:endParaRPr lang="en-US" b="1" dirty="0"/>
          </a:p>
        </p:txBody>
      </p:sp>
      <p:sp>
        <p:nvSpPr>
          <p:cNvPr id="3" name="Content Placeholder 2"/>
          <p:cNvSpPr>
            <a:spLocks noGrp="1"/>
          </p:cNvSpPr>
          <p:nvPr>
            <p:ph idx="1"/>
          </p:nvPr>
        </p:nvSpPr>
        <p:spPr>
          <a:xfrm>
            <a:off x="514350" y="2651770"/>
            <a:ext cx="8115300" cy="4024125"/>
          </a:xfrm>
        </p:spPr>
        <p:txBody>
          <a:bodyPr>
            <a:normAutofit fontScale="92500"/>
          </a:bodyPr>
          <a:lstStyle/>
          <a:p>
            <a:pPr marL="0" indent="0">
              <a:buNone/>
            </a:pPr>
            <a:r>
              <a:rPr lang="en-US" sz="3600" b="1" dirty="0"/>
              <a:t>In 2000, the Office of Minority Health published the first </a:t>
            </a:r>
            <a:r>
              <a:rPr lang="en-US" sz="3600" b="1" dirty="0">
                <a:solidFill>
                  <a:schemeClr val="accent1"/>
                </a:solidFill>
              </a:rPr>
              <a:t>National Standards for Culturally and Linguistically Appropriate Services</a:t>
            </a:r>
            <a:r>
              <a:rPr lang="en-US" sz="3600" b="1" dirty="0"/>
              <a:t> in Health Care (National </a:t>
            </a:r>
            <a:r>
              <a:rPr lang="en-US" sz="3600" b="1" dirty="0">
                <a:solidFill>
                  <a:schemeClr val="accent1"/>
                </a:solidFill>
              </a:rPr>
              <a:t>CLAS</a:t>
            </a:r>
            <a:r>
              <a:rPr lang="en-US" sz="3600" b="1" dirty="0"/>
              <a:t> Standards), which </a:t>
            </a:r>
            <a:r>
              <a:rPr lang="en-US" sz="3600" b="1" dirty="0" smtClean="0"/>
              <a:t>provide </a:t>
            </a:r>
            <a:r>
              <a:rPr lang="en-US" sz="3600" b="1" dirty="0"/>
              <a:t>a framework for all health care organizations to best serve the nation’s increasingly diverse communities. </a:t>
            </a:r>
            <a:endParaRPr lang="en-US" sz="3600" b="1" dirty="0" smtClean="0"/>
          </a:p>
          <a:p>
            <a:pPr marL="0" indent="0">
              <a:buNone/>
            </a:pPr>
            <a:endParaRPr lang="en-US" sz="3600" b="1" dirty="0" smtClean="0"/>
          </a:p>
          <a:p>
            <a:endParaRPr lang="en-US" sz="3600" b="1" dirty="0"/>
          </a:p>
        </p:txBody>
      </p:sp>
    </p:spTree>
    <p:extLst>
      <p:ext uri="{BB962C8B-B14F-4D97-AF65-F5344CB8AC3E}">
        <p14:creationId xmlns:p14="http://schemas.microsoft.com/office/powerpoint/2010/main" val="41218119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5330660"/>
            <a:ext cx="9074727" cy="1293028"/>
          </a:xfrm>
        </p:spPr>
        <p:txBody>
          <a:bodyPr>
            <a:normAutofit/>
          </a:bodyPr>
          <a:lstStyle/>
          <a:p>
            <a:pPr algn="ctr"/>
            <a:r>
              <a:rPr lang="en-US" sz="3600" b="1" dirty="0" smtClean="0"/>
              <a:t>Tips for successful intercultural interaction</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0980" y="1276914"/>
            <a:ext cx="4291839" cy="4024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4431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9178" y="406514"/>
            <a:ext cx="7154398" cy="1293028"/>
          </a:xfrm>
        </p:spPr>
        <p:txBody>
          <a:bodyPr/>
          <a:lstStyle/>
          <a:p>
            <a:pPr algn="ctr"/>
            <a:r>
              <a:rPr lang="en-US" b="1" dirty="0" smtClean="0"/>
              <a:t>Styles of speech</a:t>
            </a:r>
            <a:endParaRPr lang="en-US" b="1" dirty="0"/>
          </a:p>
        </p:txBody>
      </p:sp>
      <p:sp>
        <p:nvSpPr>
          <p:cNvPr id="4" name="TextBox 3"/>
          <p:cNvSpPr txBox="1"/>
          <p:nvPr/>
        </p:nvSpPr>
        <p:spPr>
          <a:xfrm>
            <a:off x="664369" y="1263590"/>
            <a:ext cx="5123271" cy="5632311"/>
          </a:xfrm>
          <a:prstGeom prst="rect">
            <a:avLst/>
          </a:prstGeom>
          <a:noFill/>
        </p:spPr>
        <p:txBody>
          <a:bodyPr wrap="square" rtlCol="0">
            <a:spAutoFit/>
          </a:bodyPr>
          <a:lstStyle/>
          <a:p>
            <a:r>
              <a:rPr lang="en-US" b="1" dirty="0"/>
              <a:t>People vary greatly in length of time between comment and response, the speed of their speech, and their willingness to interrupt.</a:t>
            </a:r>
          </a:p>
          <a:p>
            <a:pPr lvl="0"/>
            <a:r>
              <a:rPr lang="en-US" b="1" dirty="0"/>
              <a:t>Tolerate gaps between questions and answers, impatience can be seen as a sign of disrespect.</a:t>
            </a:r>
          </a:p>
          <a:p>
            <a:pPr lvl="0"/>
            <a:r>
              <a:rPr lang="en-US" b="1" dirty="0"/>
              <a:t>Listen to the volume and speed of the patient’s speech as well as the content. Modify your own speech to more closely match that of the patient to make them more comfortable.</a:t>
            </a:r>
          </a:p>
          <a:p>
            <a:pPr lvl="0"/>
            <a:r>
              <a:rPr lang="en-US" b="1" dirty="0"/>
              <a:t>Rapid exchanges, and even interruptions, are a part of some conversational styles. Don’t be offended if no offense is intended when a patient interrupts you.</a:t>
            </a:r>
          </a:p>
          <a:p>
            <a:pPr lvl="0"/>
            <a:r>
              <a:rPr lang="en-US" b="1" dirty="0"/>
              <a:t>Stay aware of your own pattern of interruptions, especially if the patient is older than you are.</a:t>
            </a:r>
          </a:p>
          <a:p>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813" y="1565051"/>
            <a:ext cx="3661874" cy="5710524"/>
          </a:xfrm>
          <a:prstGeom prst="rect">
            <a:avLst/>
          </a:prstGeom>
        </p:spPr>
      </p:pic>
    </p:spTree>
    <p:extLst>
      <p:ext uri="{BB962C8B-B14F-4D97-AF65-F5344CB8AC3E}">
        <p14:creationId xmlns:p14="http://schemas.microsoft.com/office/powerpoint/2010/main" val="14383342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25" y="707704"/>
            <a:ext cx="7995125" cy="1293028"/>
          </a:xfrm>
        </p:spPr>
        <p:txBody>
          <a:bodyPr/>
          <a:lstStyle/>
          <a:p>
            <a:pPr algn="ctr"/>
            <a:r>
              <a:rPr lang="en-US" b="1" dirty="0" smtClean="0"/>
              <a:t>Eye Contact</a:t>
            </a:r>
            <a:endParaRPr lang="en-US" b="1" dirty="0"/>
          </a:p>
        </p:txBody>
      </p:sp>
      <p:sp>
        <p:nvSpPr>
          <p:cNvPr id="3" name="TextBox 2"/>
          <p:cNvSpPr txBox="1"/>
          <p:nvPr/>
        </p:nvSpPr>
        <p:spPr>
          <a:xfrm>
            <a:off x="608886" y="2083153"/>
            <a:ext cx="4678823" cy="4247317"/>
          </a:xfrm>
          <a:prstGeom prst="rect">
            <a:avLst/>
          </a:prstGeom>
          <a:noFill/>
        </p:spPr>
        <p:txBody>
          <a:bodyPr wrap="square" rtlCol="0">
            <a:spAutoFit/>
          </a:bodyPr>
          <a:lstStyle/>
          <a:p>
            <a:r>
              <a:rPr lang="en-US" b="1" dirty="0"/>
              <a:t>The way people interpret various types of eye contact is tied to cultural background and life experience.</a:t>
            </a:r>
          </a:p>
          <a:p>
            <a:pPr lvl="0"/>
            <a:r>
              <a:rPr lang="en-US" b="1" dirty="0"/>
              <a:t>Most Euro-Americans expect to look people directly in the eyes and interpret failure to do so as a sign of dishonesty or disrespect.</a:t>
            </a:r>
          </a:p>
          <a:p>
            <a:pPr lvl="0"/>
            <a:r>
              <a:rPr lang="en-US" b="1" dirty="0"/>
              <a:t>For many other cultures direct gazing is considered rude or disrespectful. Never force a patient to make eye contact with you.</a:t>
            </a:r>
          </a:p>
          <a:p>
            <a:pPr lvl="0"/>
            <a:r>
              <a:rPr lang="en-US" b="1" dirty="0"/>
              <a:t>If a patient seems uncomfortable with direct gazes, try sitting next to them instead of across from them.</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962" y="2836492"/>
            <a:ext cx="3429000" cy="3048000"/>
          </a:xfrm>
          <a:prstGeom prst="rect">
            <a:avLst/>
          </a:prstGeom>
        </p:spPr>
      </p:pic>
    </p:spTree>
    <p:extLst>
      <p:ext uri="{BB962C8B-B14F-4D97-AF65-F5344CB8AC3E}">
        <p14:creationId xmlns:p14="http://schemas.microsoft.com/office/powerpoint/2010/main" val="28974630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572" y="2210156"/>
            <a:ext cx="2143125" cy="1600200"/>
          </a:xfrm>
          <a:prstGeom prst="rect">
            <a:avLst/>
          </a:prstGeom>
        </p:spPr>
      </p:pic>
      <p:sp>
        <p:nvSpPr>
          <p:cNvPr id="2" name="Title 1"/>
          <p:cNvSpPr>
            <a:spLocks noGrp="1"/>
          </p:cNvSpPr>
          <p:nvPr>
            <p:ph type="title"/>
          </p:nvPr>
        </p:nvSpPr>
        <p:spPr>
          <a:xfrm>
            <a:off x="730666" y="764373"/>
            <a:ext cx="7898984" cy="1293028"/>
          </a:xfrm>
        </p:spPr>
        <p:txBody>
          <a:bodyPr/>
          <a:lstStyle/>
          <a:p>
            <a:pPr algn="ctr"/>
            <a:r>
              <a:rPr lang="en-US" b="1" dirty="0" smtClean="0"/>
              <a:t>Body language</a:t>
            </a:r>
            <a:endParaRPr lang="en-US" b="1" dirty="0"/>
          </a:p>
        </p:txBody>
      </p:sp>
      <p:sp>
        <p:nvSpPr>
          <p:cNvPr id="3" name="Content Placeholder 2"/>
          <p:cNvSpPr>
            <a:spLocks noGrp="1"/>
          </p:cNvSpPr>
          <p:nvPr>
            <p:ph idx="1"/>
          </p:nvPr>
        </p:nvSpPr>
        <p:spPr>
          <a:xfrm>
            <a:off x="514351" y="2194561"/>
            <a:ext cx="6484655" cy="4024125"/>
          </a:xfrm>
        </p:spPr>
        <p:txBody>
          <a:bodyPr>
            <a:normAutofit fontScale="92500" lnSpcReduction="20000"/>
          </a:bodyPr>
          <a:lstStyle/>
          <a:p>
            <a:r>
              <a:rPr lang="en-US" b="1" dirty="0"/>
              <a:t>Sociologists say that 80% of communication is non-verbal. The meaning of body language varies greatly by culture, class, gender, and age.</a:t>
            </a:r>
          </a:p>
          <a:p>
            <a:pPr lvl="0"/>
            <a:r>
              <a:rPr lang="en-US" b="1" dirty="0"/>
              <a:t>Follow the patient’s lead on physical distance and touching. If the patient moves closer to you or touches you, you may do the same. However, stay sensitive to those who do not feel comfortable, and ask permission to touch them.</a:t>
            </a:r>
          </a:p>
          <a:p>
            <a:pPr lvl="0"/>
            <a:r>
              <a:rPr lang="en-US" b="1" dirty="0"/>
              <a:t>Gestures can mean very different things to different people. Be very conservative in your own use of gestures and body language. Ask patients about unknown gestures or reactions.</a:t>
            </a:r>
          </a:p>
          <a:p>
            <a:pPr lvl="0"/>
            <a:r>
              <a:rPr lang="en-US" b="1" dirty="0"/>
              <a:t>Do not interpret a patient’s feelings or level of pain just from facial expressions. The way that pain or fear is expressed is closely tied to a person’s cultural and personal background.</a:t>
            </a:r>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040" y="4160423"/>
            <a:ext cx="2078831" cy="1647825"/>
          </a:xfrm>
          <a:prstGeom prst="rect">
            <a:avLst/>
          </a:prstGeom>
        </p:spPr>
      </p:pic>
    </p:spTree>
    <p:extLst>
      <p:ext uri="{BB962C8B-B14F-4D97-AF65-F5344CB8AC3E}">
        <p14:creationId xmlns:p14="http://schemas.microsoft.com/office/powerpoint/2010/main" val="6426895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12" y="3183175"/>
            <a:ext cx="1785938" cy="2371725"/>
          </a:xfrm>
          <a:prstGeom prst="rect">
            <a:avLst/>
          </a:prstGeom>
        </p:spPr>
      </p:pic>
      <p:sp>
        <p:nvSpPr>
          <p:cNvPr id="2" name="Title 1"/>
          <p:cNvSpPr>
            <a:spLocks noGrp="1"/>
          </p:cNvSpPr>
          <p:nvPr>
            <p:ph type="title"/>
          </p:nvPr>
        </p:nvSpPr>
        <p:spPr>
          <a:xfrm>
            <a:off x="758606" y="604760"/>
            <a:ext cx="8428290" cy="1293028"/>
          </a:xfrm>
        </p:spPr>
        <p:txBody>
          <a:bodyPr/>
          <a:lstStyle/>
          <a:p>
            <a:pPr algn="ctr"/>
            <a:r>
              <a:rPr lang="en-US" b="1" dirty="0" smtClean="0"/>
              <a:t>Guiding conversation</a:t>
            </a:r>
            <a:endParaRPr lang="en-US" b="1" dirty="0"/>
          </a:p>
        </p:txBody>
      </p:sp>
      <p:sp>
        <p:nvSpPr>
          <p:cNvPr id="3" name="Content Placeholder 2"/>
          <p:cNvSpPr>
            <a:spLocks noGrp="1"/>
          </p:cNvSpPr>
          <p:nvPr>
            <p:ph idx="1"/>
          </p:nvPr>
        </p:nvSpPr>
        <p:spPr>
          <a:xfrm>
            <a:off x="1846384" y="1596811"/>
            <a:ext cx="7049789" cy="3568986"/>
          </a:xfrm>
        </p:spPr>
        <p:txBody>
          <a:bodyPr>
            <a:noAutofit/>
          </a:bodyPr>
          <a:lstStyle/>
          <a:p>
            <a:r>
              <a:rPr lang="en-US" sz="1600" b="1" dirty="0"/>
              <a:t>English predisposes us to a direct communication </a:t>
            </a:r>
            <a:r>
              <a:rPr lang="en-US" sz="1600" b="1" dirty="0" smtClean="0"/>
              <a:t>style; however, </a:t>
            </a:r>
            <a:r>
              <a:rPr lang="en-US" sz="1600" b="1" dirty="0"/>
              <a:t>other languages and cultures differ.</a:t>
            </a:r>
          </a:p>
          <a:p>
            <a:pPr lvl="0"/>
            <a:r>
              <a:rPr lang="en-US" sz="1600" b="1" dirty="0"/>
              <a:t>Initial greetings can set the tone for the visit. Many older people from traditional societies expect to be addressed more formally, no matter how long they have known their physician. If the patient’s preference is not clear, ask how they would like to be addressed.</a:t>
            </a:r>
          </a:p>
          <a:p>
            <a:pPr lvl="0"/>
            <a:r>
              <a:rPr lang="en-US" sz="1600" b="1" dirty="0"/>
              <a:t>Patients from other language or cultural backgrounds may be less likely to ask questions and more likely to answer questions through narrative than with direct responses. Facilitate patient-centered communication by asking open-ended questions whenever possible.</a:t>
            </a:r>
          </a:p>
          <a:p>
            <a:pPr lvl="0"/>
            <a:r>
              <a:rPr lang="en-US" sz="1600" b="1" dirty="0"/>
              <a:t>Avoid questions that can be answered with “yes” or “no.” Research indicates that when patients, regardless of cultural background, are asked, “Do you understand,” many will answer, “yes” even when they really do not understand.  This tends to be more common in teens and older patients.</a:t>
            </a:r>
          </a:p>
          <a:p>
            <a:pPr lvl="0"/>
            <a:r>
              <a:rPr lang="en-US" sz="1600" b="1" dirty="0"/>
              <a:t>Steer the patient back to the topic by asking a question that clearly demonstrates that you are listening. Some patients can tell you more about their health through story telling than by answering direct questions.</a:t>
            </a:r>
          </a:p>
          <a:p>
            <a:pPr marL="0" indent="0">
              <a:buNone/>
            </a:pPr>
            <a:endParaRPr lang="en-US" sz="1600" b="1" dirty="0"/>
          </a:p>
        </p:txBody>
      </p:sp>
    </p:spTree>
    <p:extLst>
      <p:ext uri="{BB962C8B-B14F-4D97-AF65-F5344CB8AC3E}">
        <p14:creationId xmlns:p14="http://schemas.microsoft.com/office/powerpoint/2010/main" val="20032353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35" y="901106"/>
            <a:ext cx="7975897" cy="1293028"/>
          </a:xfrm>
        </p:spPr>
        <p:txBody>
          <a:bodyPr/>
          <a:lstStyle/>
          <a:p>
            <a:pPr algn="ctr"/>
            <a:r>
              <a:rPr lang="en-US" b="1" dirty="0" smtClean="0"/>
              <a:t>Community resources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California State Minority Health Contact</a:t>
            </a:r>
          </a:p>
          <a:p>
            <a:pPr lvl="0"/>
            <a:r>
              <a:rPr lang="en-US" b="1" dirty="0"/>
              <a:t>Wm. </a:t>
            </a:r>
            <a:r>
              <a:rPr lang="en-US" b="1" dirty="0" err="1"/>
              <a:t>Jahmal</a:t>
            </a:r>
            <a:r>
              <a:rPr lang="en-US" b="1" dirty="0"/>
              <a:t> Miller, MHA </a:t>
            </a:r>
            <a:br>
              <a:rPr lang="en-US" b="1" dirty="0"/>
            </a:br>
            <a:r>
              <a:rPr lang="en-US" b="1" dirty="0"/>
              <a:t>Deputy Director</a:t>
            </a:r>
            <a:br>
              <a:rPr lang="en-US" b="1" dirty="0"/>
            </a:br>
            <a:r>
              <a:rPr lang="en-US" b="1" dirty="0"/>
              <a:t>Office of Health Equity</a:t>
            </a:r>
            <a:br>
              <a:rPr lang="en-US" b="1" dirty="0"/>
            </a:br>
            <a:r>
              <a:rPr lang="en-US" b="1" dirty="0"/>
              <a:t>California Department of Public Health </a:t>
            </a:r>
            <a:br>
              <a:rPr lang="en-US" b="1" dirty="0"/>
            </a:br>
            <a:r>
              <a:rPr lang="en-US" b="1" dirty="0"/>
              <a:t>1615 Capitol Avenue</a:t>
            </a:r>
            <a:br>
              <a:rPr lang="en-US" b="1" dirty="0"/>
            </a:br>
            <a:r>
              <a:rPr lang="en-US" b="1" dirty="0"/>
              <a:t>Sacramento, CA 95899-7413</a:t>
            </a:r>
            <a:br>
              <a:rPr lang="en-US" b="1" dirty="0"/>
            </a:br>
            <a:r>
              <a:rPr lang="en-US" b="1" dirty="0"/>
              <a:t>Phone: (916) 558-1821</a:t>
            </a:r>
            <a:br>
              <a:rPr lang="en-US" b="1" dirty="0"/>
            </a:br>
            <a:r>
              <a:rPr lang="en-US" b="1" dirty="0"/>
              <a:t>Fax: (916) 558-1762 </a:t>
            </a:r>
          </a:p>
          <a:p>
            <a:pPr lvl="0"/>
            <a:r>
              <a:rPr lang="en-US" b="1" dirty="0"/>
              <a:t>Email: </a:t>
            </a:r>
            <a:r>
              <a:rPr lang="en-US" b="1" u="sng" dirty="0">
                <a:hlinkClick r:id="rId2"/>
              </a:rPr>
              <a:t>Jahmal.Miller@cdph.ca.gov </a:t>
            </a:r>
            <a:endParaRPr lang="en-US" b="1" dirty="0"/>
          </a:p>
          <a:p>
            <a:pPr lvl="0"/>
            <a:r>
              <a:rPr lang="en-US" b="1" dirty="0"/>
              <a:t>Website: </a:t>
            </a:r>
            <a:r>
              <a:rPr lang="en-US" b="1" u="sng" dirty="0">
                <a:hlinkClick r:id="rId3"/>
              </a:rPr>
              <a:t>http://cdph.ca.gov </a:t>
            </a:r>
            <a:endParaRPr lang="en-US" b="1" dirty="0"/>
          </a:p>
          <a:p>
            <a:pPr marL="0" indent="0">
              <a:buNone/>
            </a:pPr>
            <a:endParaRPr lang="en-US" b="1" dirty="0"/>
          </a:p>
        </p:txBody>
      </p:sp>
    </p:spTree>
    <p:extLst>
      <p:ext uri="{BB962C8B-B14F-4D97-AF65-F5344CB8AC3E}">
        <p14:creationId xmlns:p14="http://schemas.microsoft.com/office/powerpoint/2010/main" val="41701211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10" y="1217311"/>
            <a:ext cx="8142540" cy="1293028"/>
          </a:xfrm>
        </p:spPr>
        <p:txBody>
          <a:bodyPr/>
          <a:lstStyle/>
          <a:p>
            <a:pPr algn="ctr"/>
            <a:r>
              <a:rPr lang="en-US" b="1" dirty="0" smtClean="0"/>
              <a:t>Community resources</a:t>
            </a:r>
            <a:endParaRPr lang="en-US" b="1" dirty="0"/>
          </a:p>
        </p:txBody>
      </p:sp>
      <p:sp>
        <p:nvSpPr>
          <p:cNvPr id="3" name="Content Placeholder 2"/>
          <p:cNvSpPr>
            <a:spLocks noGrp="1"/>
          </p:cNvSpPr>
          <p:nvPr>
            <p:ph idx="1"/>
          </p:nvPr>
        </p:nvSpPr>
        <p:spPr>
          <a:xfrm>
            <a:off x="514350" y="2647499"/>
            <a:ext cx="8115300" cy="4024125"/>
          </a:xfrm>
        </p:spPr>
        <p:txBody>
          <a:bodyPr>
            <a:normAutofit/>
          </a:bodyPr>
          <a:lstStyle/>
          <a:p>
            <a:pPr marL="0" indent="0">
              <a:buNone/>
            </a:pPr>
            <a:r>
              <a:rPr lang="en-US" b="1" u="sng" dirty="0">
                <a:hlinkClick r:id="rId2"/>
              </a:rPr>
              <a:t>National Institute on Minority Health and Health Disparities (NIMHD)</a:t>
            </a:r>
            <a:endParaRPr lang="en-US" b="1" dirty="0"/>
          </a:p>
          <a:p>
            <a:pPr marL="0" indent="0">
              <a:buNone/>
            </a:pPr>
            <a:r>
              <a:rPr lang="en-US" b="1" dirty="0"/>
              <a:t>Yvonne T. Maddox, PhD</a:t>
            </a:r>
            <a:br>
              <a:rPr lang="en-US" b="1" dirty="0"/>
            </a:br>
            <a:r>
              <a:rPr lang="en-US" b="1" dirty="0"/>
              <a:t>Acting Director, National Institute on Minority Health and Health Disparities</a:t>
            </a:r>
            <a:br>
              <a:rPr lang="en-US" b="1" dirty="0"/>
            </a:br>
            <a:r>
              <a:rPr lang="en-US" b="1" dirty="0"/>
              <a:t>National Institutes of Health</a:t>
            </a:r>
            <a:br>
              <a:rPr lang="en-US" b="1" dirty="0"/>
            </a:br>
            <a:r>
              <a:rPr lang="en-US" b="1" dirty="0"/>
              <a:t>6707 Democracy Blvd. Suite 800</a:t>
            </a:r>
            <a:br>
              <a:rPr lang="en-US" b="1" dirty="0"/>
            </a:br>
            <a:r>
              <a:rPr lang="en-US" b="1" dirty="0"/>
              <a:t>Bethesda, MD 20892-5465</a:t>
            </a:r>
            <a:br>
              <a:rPr lang="en-US" b="1" dirty="0"/>
            </a:br>
            <a:r>
              <a:rPr lang="en-US" b="1" dirty="0"/>
              <a:t>301-402-1366</a:t>
            </a:r>
            <a:br>
              <a:rPr lang="en-US" b="1" dirty="0"/>
            </a:br>
            <a:r>
              <a:rPr lang="en-US" b="1" u="sng" dirty="0">
                <a:hlinkClick r:id="rId3"/>
              </a:rPr>
              <a:t>maddoxy@exchange.nih.gov</a:t>
            </a:r>
            <a:endParaRPr lang="en-US" b="1" dirty="0"/>
          </a:p>
          <a:p>
            <a:pPr marL="0" indent="0">
              <a:buNone/>
            </a:pPr>
            <a:endParaRPr lang="en-US" b="1" dirty="0"/>
          </a:p>
        </p:txBody>
      </p:sp>
    </p:spTree>
    <p:extLst>
      <p:ext uri="{BB962C8B-B14F-4D97-AF65-F5344CB8AC3E}">
        <p14:creationId xmlns:p14="http://schemas.microsoft.com/office/powerpoint/2010/main" val="15771436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2750051"/>
            <a:ext cx="8115300" cy="4024125"/>
          </a:xfrm>
        </p:spPr>
        <p:txBody>
          <a:bodyPr/>
          <a:lstStyle/>
          <a:p>
            <a:pPr marL="0" indent="0">
              <a:buNone/>
            </a:pPr>
            <a:r>
              <a:rPr lang="en-US" b="1" u="sng" dirty="0">
                <a:hlinkClick r:id="rId2"/>
              </a:rPr>
              <a:t>Centers for Medicare &amp; Medicaid Services (CMS)</a:t>
            </a:r>
            <a:endParaRPr lang="en-US" b="1" dirty="0"/>
          </a:p>
          <a:p>
            <a:pPr marL="0" indent="0">
              <a:buNone/>
            </a:pPr>
            <a:r>
              <a:rPr lang="en-US" b="1" dirty="0"/>
              <a:t>Cara V. James, PhD</a:t>
            </a:r>
            <a:br>
              <a:rPr lang="en-US" b="1" dirty="0"/>
            </a:br>
            <a:r>
              <a:rPr lang="en-US" b="1" dirty="0"/>
              <a:t>Director, Office of Minority Health</a:t>
            </a:r>
            <a:br>
              <a:rPr lang="en-US" b="1" dirty="0"/>
            </a:br>
            <a:r>
              <a:rPr lang="en-US" b="1" dirty="0"/>
              <a:t>7500 Security Blvd.</a:t>
            </a:r>
            <a:br>
              <a:rPr lang="en-US" b="1" dirty="0"/>
            </a:br>
            <a:r>
              <a:rPr lang="en-US" b="1" dirty="0"/>
              <a:t>Baltimore, MD 21244</a:t>
            </a:r>
            <a:br>
              <a:rPr lang="en-US" b="1" dirty="0"/>
            </a:br>
            <a:r>
              <a:rPr lang="en-US" b="1" dirty="0"/>
              <a:t>410-786-6842</a:t>
            </a:r>
            <a:br>
              <a:rPr lang="en-US" b="1" dirty="0"/>
            </a:br>
            <a:r>
              <a:rPr lang="en-US" b="1" u="sng" dirty="0">
                <a:hlinkClick r:id="rId3"/>
              </a:rPr>
              <a:t>Cara.James@cms.hhs.gov</a:t>
            </a:r>
            <a:endParaRPr lang="en-US" b="1" dirty="0"/>
          </a:p>
          <a:p>
            <a:pPr marL="0" indent="0">
              <a:buNone/>
            </a:pPr>
            <a:endParaRPr lang="en-US" b="1" dirty="0"/>
          </a:p>
        </p:txBody>
      </p:sp>
      <p:sp>
        <p:nvSpPr>
          <p:cNvPr id="4" name="Title 1"/>
          <p:cNvSpPr>
            <a:spLocks noGrp="1"/>
          </p:cNvSpPr>
          <p:nvPr>
            <p:ph type="title"/>
          </p:nvPr>
        </p:nvSpPr>
        <p:spPr>
          <a:xfrm>
            <a:off x="685800" y="1319863"/>
            <a:ext cx="7943850" cy="1293028"/>
          </a:xfrm>
        </p:spPr>
        <p:txBody>
          <a:bodyPr/>
          <a:lstStyle/>
          <a:p>
            <a:pPr algn="ctr"/>
            <a:r>
              <a:rPr lang="en-US" b="1" dirty="0" smtClean="0"/>
              <a:t>Community resources</a:t>
            </a:r>
            <a:endParaRPr lang="en-US" b="1" dirty="0"/>
          </a:p>
        </p:txBody>
      </p:sp>
    </p:spTree>
    <p:extLst>
      <p:ext uri="{BB962C8B-B14F-4D97-AF65-F5344CB8AC3E}">
        <p14:creationId xmlns:p14="http://schemas.microsoft.com/office/powerpoint/2010/main" val="325109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2724413"/>
            <a:ext cx="8115300" cy="4024125"/>
          </a:xfrm>
        </p:spPr>
        <p:txBody>
          <a:bodyPr/>
          <a:lstStyle/>
          <a:p>
            <a:pPr marL="0" indent="0">
              <a:buNone/>
            </a:pPr>
            <a:r>
              <a:rPr lang="en-US" b="1" u="sng" dirty="0">
                <a:hlinkClick r:id="rId2"/>
              </a:rPr>
              <a:t>Centers for Disease Control and Prevention (CDC)</a:t>
            </a:r>
            <a:endParaRPr lang="en-US" b="1" dirty="0"/>
          </a:p>
          <a:p>
            <a:pPr marL="0" indent="0">
              <a:buNone/>
            </a:pPr>
            <a:r>
              <a:rPr lang="en-US" b="1" dirty="0" err="1"/>
              <a:t>Leandris</a:t>
            </a:r>
            <a:r>
              <a:rPr lang="en-US" b="1" dirty="0"/>
              <a:t> </a:t>
            </a:r>
            <a:r>
              <a:rPr lang="en-US" b="1" dirty="0" err="1"/>
              <a:t>Liburd</a:t>
            </a:r>
            <a:r>
              <a:rPr lang="en-US" b="1" dirty="0"/>
              <a:t>, PhD, MPH</a:t>
            </a:r>
            <a:br>
              <a:rPr lang="en-US" b="1" dirty="0"/>
            </a:br>
            <a:r>
              <a:rPr lang="en-US" b="1" dirty="0"/>
              <a:t>Director, Office of Minority Health and Health Equity</a:t>
            </a:r>
            <a:br>
              <a:rPr lang="en-US" b="1" dirty="0"/>
            </a:br>
            <a:r>
              <a:rPr lang="en-US" b="1" dirty="0"/>
              <a:t>Mail stop K-77</a:t>
            </a:r>
            <a:br>
              <a:rPr lang="en-US" b="1" dirty="0"/>
            </a:br>
            <a:r>
              <a:rPr lang="en-US" b="1" dirty="0"/>
              <a:t>4770 Buford Hwy</a:t>
            </a:r>
            <a:br>
              <a:rPr lang="en-US" b="1" dirty="0"/>
            </a:br>
            <a:r>
              <a:rPr lang="en-US" b="1" dirty="0"/>
              <a:t>Atlanta, GA 30329</a:t>
            </a:r>
            <a:br>
              <a:rPr lang="en-US" b="1" dirty="0"/>
            </a:br>
            <a:r>
              <a:rPr lang="en-US" b="1" dirty="0"/>
              <a:t>770-488-8200</a:t>
            </a:r>
            <a:br>
              <a:rPr lang="en-US" b="1" dirty="0"/>
            </a:br>
            <a:r>
              <a:rPr lang="en-US" b="1" u="sng" dirty="0">
                <a:hlinkClick r:id="rId3"/>
              </a:rPr>
              <a:t>Leandris.Liburd@cdc.hhs.gov</a:t>
            </a:r>
            <a:endParaRPr lang="en-US" b="1" dirty="0"/>
          </a:p>
          <a:p>
            <a:endParaRPr lang="en-US" b="1" dirty="0"/>
          </a:p>
        </p:txBody>
      </p:sp>
      <p:sp>
        <p:nvSpPr>
          <p:cNvPr id="4" name="Title 1"/>
          <p:cNvSpPr>
            <a:spLocks noGrp="1"/>
          </p:cNvSpPr>
          <p:nvPr>
            <p:ph type="title"/>
          </p:nvPr>
        </p:nvSpPr>
        <p:spPr>
          <a:xfrm>
            <a:off x="698619" y="1294225"/>
            <a:ext cx="7931031" cy="1293028"/>
          </a:xfrm>
        </p:spPr>
        <p:txBody>
          <a:bodyPr/>
          <a:lstStyle/>
          <a:p>
            <a:pPr algn="ctr"/>
            <a:r>
              <a:rPr lang="en-US" b="1" dirty="0" smtClean="0"/>
              <a:t>Community resources</a:t>
            </a:r>
            <a:endParaRPr lang="en-US" b="1" dirty="0"/>
          </a:p>
        </p:txBody>
      </p:sp>
    </p:spTree>
    <p:extLst>
      <p:ext uri="{BB962C8B-B14F-4D97-AF65-F5344CB8AC3E}">
        <p14:creationId xmlns:p14="http://schemas.microsoft.com/office/powerpoint/2010/main" val="15449051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62" y="1382707"/>
            <a:ext cx="7866938" cy="1293028"/>
          </a:xfrm>
        </p:spPr>
        <p:txBody>
          <a:bodyPr/>
          <a:lstStyle/>
          <a:p>
            <a:pPr algn="ctr"/>
            <a:r>
              <a:rPr lang="en-US" b="1" dirty="0" smtClean="0"/>
              <a:t>Community resources</a:t>
            </a:r>
            <a:endParaRPr lang="en-US" b="1" dirty="0"/>
          </a:p>
        </p:txBody>
      </p:sp>
      <p:sp>
        <p:nvSpPr>
          <p:cNvPr id="3" name="Content Placeholder 2"/>
          <p:cNvSpPr>
            <a:spLocks noGrp="1"/>
          </p:cNvSpPr>
          <p:nvPr>
            <p:ph idx="1"/>
          </p:nvPr>
        </p:nvSpPr>
        <p:spPr>
          <a:xfrm>
            <a:off x="596956" y="2904212"/>
            <a:ext cx="7293836" cy="4024125"/>
          </a:xfrm>
        </p:spPr>
        <p:txBody>
          <a:bodyPr>
            <a:normAutofit/>
          </a:bodyPr>
          <a:lstStyle/>
          <a:p>
            <a:pPr marL="0" indent="0">
              <a:buNone/>
            </a:pPr>
            <a:r>
              <a:rPr lang="en-US" b="1" dirty="0"/>
              <a:t>National Institute on Minority Health and Health Disparities</a:t>
            </a:r>
          </a:p>
          <a:p>
            <a:pPr marL="0" indent="0">
              <a:buNone/>
            </a:pPr>
            <a:r>
              <a:rPr lang="en-US" b="1" u="sng" dirty="0">
                <a:hlinkClick r:id="rId2"/>
              </a:rPr>
              <a:t>http://www.nimhd.nih.gov/</a:t>
            </a:r>
            <a:endParaRPr lang="en-US" b="1" dirty="0"/>
          </a:p>
          <a:p>
            <a:pPr marL="0" indent="0">
              <a:buNone/>
            </a:pPr>
            <a:r>
              <a:rPr lang="en-US" b="1" dirty="0"/>
              <a:t>National Minority Organizations:</a:t>
            </a:r>
          </a:p>
          <a:p>
            <a:pPr marL="0" indent="0">
              <a:buNone/>
            </a:pPr>
            <a:r>
              <a:rPr lang="en-US" b="1" u="sng" dirty="0">
                <a:hlinkClick r:id="rId3"/>
              </a:rPr>
              <a:t>http://www.minorityhealth.hhs.gov/npa/templates/browse.aspx?lvl=3&amp;lvlid=31</a:t>
            </a:r>
            <a:endParaRPr lang="en-US" b="1" dirty="0"/>
          </a:p>
          <a:p>
            <a:pPr marL="0" indent="0">
              <a:buNone/>
            </a:pPr>
            <a:endParaRPr lang="en-US" b="1" dirty="0"/>
          </a:p>
        </p:txBody>
      </p:sp>
    </p:spTree>
    <p:extLst>
      <p:ext uri="{BB962C8B-B14F-4D97-AF65-F5344CB8AC3E}">
        <p14:creationId xmlns:p14="http://schemas.microsoft.com/office/powerpoint/2010/main" val="3358688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369" y="1271010"/>
            <a:ext cx="7965281" cy="1293028"/>
          </a:xfrm>
        </p:spPr>
        <p:txBody>
          <a:bodyPr/>
          <a:lstStyle/>
          <a:p>
            <a:pPr algn="ctr"/>
            <a:r>
              <a:rPr lang="en-US" b="1" dirty="0" smtClean="0"/>
              <a:t>What are CLAS?</a:t>
            </a:r>
            <a:endParaRPr lang="en-US" b="1" dirty="0"/>
          </a:p>
        </p:txBody>
      </p:sp>
      <p:sp>
        <p:nvSpPr>
          <p:cNvPr id="3" name="Content Placeholder 2"/>
          <p:cNvSpPr>
            <a:spLocks noGrp="1"/>
          </p:cNvSpPr>
          <p:nvPr>
            <p:ph idx="1"/>
          </p:nvPr>
        </p:nvSpPr>
        <p:spPr>
          <a:xfrm>
            <a:off x="443848" y="2543319"/>
            <a:ext cx="6837170" cy="4024125"/>
          </a:xfrm>
        </p:spPr>
        <p:txBody>
          <a:bodyPr>
            <a:normAutofit fontScale="92500" lnSpcReduction="10000"/>
          </a:bodyPr>
          <a:lstStyle/>
          <a:p>
            <a:pPr marL="0" indent="0">
              <a:buNone/>
            </a:pPr>
            <a:r>
              <a:rPr lang="en-US" sz="3600" b="1" dirty="0" smtClean="0"/>
              <a:t>Services that are respectful of and responsive to individual cultural health beliefs and practices, preferred languages, health literacy levels, and communication needs and are employed by all members of an organizations (regardless of size) at every point of contact</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513" y="2709551"/>
            <a:ext cx="1864519" cy="2857500"/>
          </a:xfrm>
          <a:prstGeom prst="rect">
            <a:avLst/>
          </a:prstGeom>
        </p:spPr>
      </p:pic>
    </p:spTree>
    <p:extLst>
      <p:ext uri="{BB962C8B-B14F-4D97-AF65-F5344CB8AC3E}">
        <p14:creationId xmlns:p14="http://schemas.microsoft.com/office/powerpoint/2010/main" val="2401161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63227"/>
            <a:ext cx="8115300" cy="1293028"/>
          </a:xfrm>
        </p:spPr>
        <p:txBody>
          <a:bodyPr/>
          <a:lstStyle/>
          <a:p>
            <a:pPr algn="ctr"/>
            <a:r>
              <a:rPr lang="en-US" b="1" dirty="0" smtClean="0"/>
              <a:t>enhancement</a:t>
            </a:r>
            <a:endParaRPr lang="en-US" b="1" dirty="0"/>
          </a:p>
        </p:txBody>
      </p:sp>
      <p:sp>
        <p:nvSpPr>
          <p:cNvPr id="3" name="Content Placeholder 2"/>
          <p:cNvSpPr>
            <a:spLocks noGrp="1"/>
          </p:cNvSpPr>
          <p:nvPr>
            <p:ph idx="1"/>
          </p:nvPr>
        </p:nvSpPr>
        <p:spPr>
          <a:xfrm>
            <a:off x="3785787" y="2329023"/>
            <a:ext cx="4655407" cy="4024125"/>
          </a:xfrm>
        </p:spPr>
        <p:txBody>
          <a:bodyPr>
            <a:normAutofit fontScale="85000" lnSpcReduction="10000"/>
          </a:bodyPr>
          <a:lstStyle/>
          <a:p>
            <a:pPr marL="0" indent="0">
              <a:lnSpc>
                <a:spcPct val="120000"/>
              </a:lnSpc>
              <a:buNone/>
            </a:pPr>
            <a:r>
              <a:rPr lang="en-US" sz="2400" b="1" dirty="0" smtClean="0"/>
              <a:t>CLAS standards underwent an enhancement initiative that lasted from 2010 to 2013. This initiative had </a:t>
            </a:r>
            <a:r>
              <a:rPr lang="en-US" sz="2400" b="1" dirty="0"/>
              <a:t>three major components: a public comment period, a systematic literature review, and ongoing consultations with an advisory committee comprised of leaders and experts from a variety of settings in the public and private </a:t>
            </a:r>
            <a:r>
              <a:rPr lang="en-US" sz="2400" b="1" dirty="0" smtClean="0"/>
              <a:t>sectors.</a:t>
            </a:r>
          </a:p>
          <a:p>
            <a:pPr marL="0" indent="0">
              <a:buNone/>
            </a:pPr>
            <a:endParaRPr lang="en-US"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24" y="2394956"/>
            <a:ext cx="3657600" cy="3657600"/>
          </a:xfrm>
          <a:prstGeom prst="rect">
            <a:avLst/>
          </a:prstGeom>
        </p:spPr>
      </p:pic>
    </p:spTree>
    <p:extLst>
      <p:ext uri="{BB962C8B-B14F-4D97-AF65-F5344CB8AC3E}">
        <p14:creationId xmlns:p14="http://schemas.microsoft.com/office/powerpoint/2010/main" val="312262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2255</TotalTime>
  <Words>5138</Words>
  <Application>Microsoft Office PowerPoint</Application>
  <PresentationFormat>Letter Paper (8.5x11 in)</PresentationFormat>
  <Paragraphs>403</Paragraphs>
  <Slides>79</Slides>
  <Notes>5</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Vapor Trail</vt:lpstr>
      <vt:lpstr>Cultural and linguistic competence training</vt:lpstr>
      <vt:lpstr>PowerPoint Presentation</vt:lpstr>
      <vt:lpstr>OMH</vt:lpstr>
      <vt:lpstr>OMH Mission</vt:lpstr>
      <vt:lpstr>The Office Of Minority Health Resource center</vt:lpstr>
      <vt:lpstr>The office of minority health resource center</vt:lpstr>
      <vt:lpstr>National CLAS Standards</vt:lpstr>
      <vt:lpstr>What are CLAS?</vt:lpstr>
      <vt:lpstr>enhancement</vt:lpstr>
      <vt:lpstr>National CLAS Standards</vt:lpstr>
      <vt:lpstr>CLAS Standards Improved</vt:lpstr>
      <vt:lpstr>Legislating CLAS</vt:lpstr>
      <vt:lpstr>Legislation Map</vt:lpstr>
      <vt:lpstr>PowerPoint Presentation</vt:lpstr>
      <vt:lpstr>CLAS principal standard</vt:lpstr>
      <vt:lpstr>Governance, Leadership and Workforce: Standard 2</vt:lpstr>
      <vt:lpstr>Governance, Leadership and Workforce: Standard 3</vt:lpstr>
      <vt:lpstr>Governance, Leadership and Workforce: Standard 4</vt:lpstr>
      <vt:lpstr>Communication and Language Assistance: Standard 5</vt:lpstr>
      <vt:lpstr>Communication and Language Assistance: Standard 6</vt:lpstr>
      <vt:lpstr>Communication and Language Assistance: Standard 7</vt:lpstr>
      <vt:lpstr>Communication and Language Assistance: Standard 8</vt:lpstr>
      <vt:lpstr>Engagement, Continuous Improvement, and Accountability: Standard 9 </vt:lpstr>
      <vt:lpstr>Engagement, Continuous Improvement, and Accountability: Standard 10</vt:lpstr>
      <vt:lpstr>Engagement, Continuous Improvement, and Accountability: Standard 11</vt:lpstr>
      <vt:lpstr>Engagement, Continuous Improvement, and Accountability: Standard 12</vt:lpstr>
      <vt:lpstr>Engagement, Continuous Improvement, and Accountability: Standard 13</vt:lpstr>
      <vt:lpstr>Engagement, Continuous Improvement, and Accountability: Standard 14</vt:lpstr>
      <vt:lpstr>Engagement, Continuous Improvement, and Accountability: Standard 15</vt:lpstr>
      <vt:lpstr>intent</vt:lpstr>
      <vt:lpstr>CLAS standards compliance</vt:lpstr>
      <vt:lpstr>Linguistic Competence</vt:lpstr>
      <vt:lpstr>Definition</vt:lpstr>
      <vt:lpstr>Diverse member population</vt:lpstr>
      <vt:lpstr>PowerPoint Presentation</vt:lpstr>
      <vt:lpstr>Threshold Languages</vt:lpstr>
      <vt:lpstr>PowerPoint Presentation</vt:lpstr>
      <vt:lpstr>How to identify LEP Member</vt:lpstr>
      <vt:lpstr>Working with LEP members</vt:lpstr>
      <vt:lpstr>Interpretation vs translation</vt:lpstr>
      <vt:lpstr>Interpreter</vt:lpstr>
      <vt:lpstr>Preferred language</vt:lpstr>
      <vt:lpstr>Type of interpreter</vt:lpstr>
      <vt:lpstr>Tips to overcome language barriers</vt:lpstr>
      <vt:lpstr>Tips for working with telephonic interpreters</vt:lpstr>
      <vt:lpstr>Tips for working with telephonic interpreters</vt:lpstr>
      <vt:lpstr>Tips for working with telephonic interpreters</vt:lpstr>
      <vt:lpstr>Interactive exercise</vt:lpstr>
      <vt:lpstr>Assistance</vt:lpstr>
      <vt:lpstr>Cultural competence</vt:lpstr>
      <vt:lpstr>culture</vt:lpstr>
      <vt:lpstr>Elements of culture</vt:lpstr>
      <vt:lpstr>Elements of culture</vt:lpstr>
      <vt:lpstr>Elements of culture</vt:lpstr>
      <vt:lpstr>Cultural diversity</vt:lpstr>
      <vt:lpstr>Cultural competence</vt:lpstr>
      <vt:lpstr>Cultural competence comprises four components:</vt:lpstr>
      <vt:lpstr>Self-assessment</vt:lpstr>
      <vt:lpstr>Cultural incompetence encourages:</vt:lpstr>
      <vt:lpstr>disparity</vt:lpstr>
      <vt:lpstr>Health Disparity</vt:lpstr>
      <vt:lpstr>privilege</vt:lpstr>
      <vt:lpstr>prejudice</vt:lpstr>
      <vt:lpstr>stereotype</vt:lpstr>
      <vt:lpstr>bias</vt:lpstr>
      <vt:lpstr>discrimination</vt:lpstr>
      <vt:lpstr>ageism</vt:lpstr>
      <vt:lpstr>sexism</vt:lpstr>
      <vt:lpstr>Racism</vt:lpstr>
      <vt:lpstr>Tips for successful intercultural interaction</vt:lpstr>
      <vt:lpstr>Styles of speech</vt:lpstr>
      <vt:lpstr>Eye Contact</vt:lpstr>
      <vt:lpstr>Body language</vt:lpstr>
      <vt:lpstr>Guiding conversation</vt:lpstr>
      <vt:lpstr>Community resources</vt:lpstr>
      <vt:lpstr>Community resources</vt:lpstr>
      <vt:lpstr>Community resources</vt:lpstr>
      <vt:lpstr>Community resources</vt:lpstr>
      <vt:lpstr>Community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and linguistic competence training</dc:title>
  <dc:creator>Ksenia Closson</dc:creator>
  <cp:lastModifiedBy>Robert McClean</cp:lastModifiedBy>
  <cp:revision>123</cp:revision>
  <cp:lastPrinted>2014-10-28T22:54:58Z</cp:lastPrinted>
  <dcterms:created xsi:type="dcterms:W3CDTF">2014-09-01T00:54:49Z</dcterms:created>
  <dcterms:modified xsi:type="dcterms:W3CDTF">2015-09-22T18:09:59Z</dcterms:modified>
</cp:coreProperties>
</file>