
<file path=[Content_Types].xml><?xml version="1.0" encoding="utf-8"?>
<Types xmlns="http://schemas.openxmlformats.org/package/2006/content-types">
  <Default Extension="png" ContentType="image/png"/>
  <Default Extension="svg" ContentType="image/svg+xml"/>
  <Default Extension="xlsm" ContentType="application/vnd.ms-excel.sheet.macroEnabled.12"/>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21D_839520FF.xml" ContentType="application/vnd.ms-powerpoint.comments+xml"/>
  <Override PartName="/ppt/comments/modernComment_218_9DA6B3C4.xml" ContentType="application/vnd.ms-powerpoint.comments+xml"/>
  <Override PartName="/ppt/comments/modernComment_231_1BE2C732.xml" ContentType="application/vnd.ms-powerpoint.comments+xml"/>
  <Override PartName="/ppt/comments/modernComment_222_62FA15A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89" r:id="rId2"/>
  </p:sldMasterIdLst>
  <p:notesMasterIdLst>
    <p:notesMasterId r:id="rId99"/>
  </p:notesMasterIdLst>
  <p:handoutMasterIdLst>
    <p:handoutMasterId r:id="rId100"/>
  </p:handoutMasterIdLst>
  <p:sldIdLst>
    <p:sldId id="283" r:id="rId3"/>
    <p:sldId id="541" r:id="rId4"/>
    <p:sldId id="548" r:id="rId5"/>
    <p:sldId id="535" r:id="rId6"/>
    <p:sldId id="536" r:id="rId7"/>
    <p:sldId id="537" r:id="rId8"/>
    <p:sldId id="538" r:id="rId9"/>
    <p:sldId id="539" r:id="rId10"/>
    <p:sldId id="561" r:id="rId11"/>
    <p:sldId id="264" r:id="rId12"/>
    <p:sldId id="266" r:id="rId13"/>
    <p:sldId id="262" r:id="rId14"/>
    <p:sldId id="564" r:id="rId15"/>
    <p:sldId id="287" r:id="rId16"/>
    <p:sldId id="288" r:id="rId17"/>
    <p:sldId id="290" r:id="rId18"/>
    <p:sldId id="291" r:id="rId19"/>
    <p:sldId id="292" r:id="rId20"/>
    <p:sldId id="295" r:id="rId21"/>
    <p:sldId id="296" r:id="rId22"/>
    <p:sldId id="298" r:id="rId23"/>
    <p:sldId id="299" r:id="rId24"/>
    <p:sldId id="565" r:id="rId25"/>
    <p:sldId id="263" r:id="rId26"/>
    <p:sldId id="284" r:id="rId27"/>
    <p:sldId id="566" r:id="rId28"/>
    <p:sldId id="575" r:id="rId29"/>
    <p:sldId id="574" r:id="rId30"/>
    <p:sldId id="301" r:id="rId31"/>
    <p:sldId id="302" r:id="rId32"/>
    <p:sldId id="303" r:id="rId33"/>
    <p:sldId id="304" r:id="rId34"/>
    <p:sldId id="305" r:id="rId35"/>
    <p:sldId id="306" r:id="rId36"/>
    <p:sldId id="544" r:id="rId37"/>
    <p:sldId id="307" r:id="rId38"/>
    <p:sldId id="545" r:id="rId39"/>
    <p:sldId id="308" r:id="rId40"/>
    <p:sldId id="546" r:id="rId41"/>
    <p:sldId id="310" r:id="rId42"/>
    <p:sldId id="311" r:id="rId43"/>
    <p:sldId id="312" r:id="rId44"/>
    <p:sldId id="313" r:id="rId45"/>
    <p:sldId id="319" r:id="rId46"/>
    <p:sldId id="320" r:id="rId47"/>
    <p:sldId id="321" r:id="rId48"/>
    <p:sldId id="567" r:id="rId49"/>
    <p:sldId id="568" r:id="rId50"/>
    <p:sldId id="569" r:id="rId51"/>
    <p:sldId id="570" r:id="rId52"/>
    <p:sldId id="571" r:id="rId53"/>
    <p:sldId id="549" r:id="rId54"/>
    <p:sldId id="558" r:id="rId55"/>
    <p:sldId id="550" r:id="rId56"/>
    <p:sldId id="576" r:id="rId57"/>
    <p:sldId id="552" r:id="rId58"/>
    <p:sldId id="424" r:id="rId59"/>
    <p:sldId id="527" r:id="rId60"/>
    <p:sldId id="528" r:id="rId61"/>
    <p:sldId id="559" r:id="rId62"/>
    <p:sldId id="533" r:id="rId63"/>
    <p:sldId id="578" r:id="rId64"/>
    <p:sldId id="436" r:id="rId65"/>
    <p:sldId id="439" r:id="rId66"/>
    <p:sldId id="445" r:id="rId67"/>
    <p:sldId id="458" r:id="rId68"/>
    <p:sldId id="463" r:id="rId69"/>
    <p:sldId id="465" r:id="rId70"/>
    <p:sldId id="466" r:id="rId71"/>
    <p:sldId id="467" r:id="rId72"/>
    <p:sldId id="472" r:id="rId73"/>
    <p:sldId id="473" r:id="rId74"/>
    <p:sldId id="479" r:id="rId75"/>
    <p:sldId id="480" r:id="rId76"/>
    <p:sldId id="503" r:id="rId77"/>
    <p:sldId id="504" r:id="rId78"/>
    <p:sldId id="579" r:id="rId79"/>
    <p:sldId id="580" r:id="rId80"/>
    <p:sldId id="581" r:id="rId81"/>
    <p:sldId id="582" r:id="rId82"/>
    <p:sldId id="583" r:id="rId83"/>
    <p:sldId id="584" r:id="rId84"/>
    <p:sldId id="585" r:id="rId85"/>
    <p:sldId id="586" r:id="rId86"/>
    <p:sldId id="587" r:id="rId87"/>
    <p:sldId id="588" r:id="rId88"/>
    <p:sldId id="589" r:id="rId89"/>
    <p:sldId id="590" r:id="rId90"/>
    <p:sldId id="591" r:id="rId91"/>
    <p:sldId id="420" r:id="rId92"/>
    <p:sldId id="341" r:id="rId93"/>
    <p:sldId id="344" r:id="rId94"/>
    <p:sldId id="347" r:id="rId95"/>
    <p:sldId id="560" r:id="rId96"/>
    <p:sldId id="572" r:id="rId97"/>
    <p:sldId id="573" r:id="rId98"/>
  </p:sldIdLst>
  <p:sldSz cx="12192000" cy="6858000"/>
  <p:notesSz cx="7008813" cy="92948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E3252D-3149-BCCE-472B-BFEC88E7F161}" name="Ali Khalkhali" initials="AK" userId="S::akhalkhali@brighthealthcare.com::abae03df-faca-46f1-b777-01d7dbf99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18038-2F7A-4A6A-A744-0BA08AC6FF95}" v="4" dt="2022-01-19T17:31:54.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718" autoAdjust="0"/>
  </p:normalViewPr>
  <p:slideViewPr>
    <p:cSldViewPr snapToGrid="0">
      <p:cViewPr varScale="1">
        <p:scale>
          <a:sx n="150" d="100"/>
          <a:sy n="150" d="100"/>
        </p:scale>
        <p:origin x="708" y="132"/>
      </p:cViewPr>
      <p:guideLst>
        <p:guide orient="horz" pos="2160"/>
        <p:guide pos="3840"/>
      </p:guideLst>
    </p:cSldViewPr>
  </p:slideViewPr>
  <p:outlineViewPr>
    <p:cViewPr>
      <p:scale>
        <a:sx n="33" d="100"/>
        <a:sy n="33" d="100"/>
      </p:scale>
      <p:origin x="0" y="1968"/>
    </p:cViewPr>
  </p:outlineViewPr>
  <p:notesTextViewPr>
    <p:cViewPr>
      <p:scale>
        <a:sx n="100" d="100"/>
        <a:sy n="100" d="100"/>
      </p:scale>
      <p:origin x="0" y="0"/>
    </p:cViewPr>
  </p:notesTextViewPr>
  <p:notesViewPr>
    <p:cSldViewPr snapToGrid="0">
      <p:cViewPr varScale="1">
        <p:scale>
          <a:sx n="77" d="100"/>
          <a:sy n="77" d="100"/>
        </p:scale>
        <p:origin x="-1086" y="-8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chemeClr val="tx1"/>
            </a:solidFill>
          </c:spPr>
          <c:dPt>
            <c:idx val="0"/>
            <c:bubble3D val="0"/>
            <c:spPr>
              <a:solidFill>
                <a:schemeClr val="tx1"/>
              </a:solidFill>
              <a:effectLst/>
            </c:spPr>
            <c:extLst>
              <c:ext xmlns:c16="http://schemas.microsoft.com/office/drawing/2014/chart" uri="{C3380CC4-5D6E-409C-BE32-E72D297353CC}">
                <c16:uniqueId val="{00000001-A22C-4B90-82BA-9E2BF0EC0897}"/>
              </c:ext>
            </c:extLst>
          </c:dPt>
          <c:dPt>
            <c:idx val="1"/>
            <c:bubble3D val="0"/>
            <c:spPr>
              <a:solidFill>
                <a:schemeClr val="accent1"/>
              </a:solidFill>
            </c:spPr>
            <c:extLst>
              <c:ext xmlns:c16="http://schemas.microsoft.com/office/drawing/2014/chart" uri="{C3380CC4-5D6E-409C-BE32-E72D297353CC}">
                <c16:uniqueId val="{00000003-A22C-4B90-82BA-9E2BF0EC0897}"/>
              </c:ext>
            </c:extLst>
          </c:dPt>
          <c:dPt>
            <c:idx val="2"/>
            <c:bubble3D val="0"/>
            <c:extLst>
              <c:ext xmlns:c16="http://schemas.microsoft.com/office/drawing/2014/chart" uri="{C3380CC4-5D6E-409C-BE32-E72D297353CC}">
                <c16:uniqueId val="{00000004-A22C-4B90-82BA-9E2BF0EC0897}"/>
              </c:ext>
            </c:extLst>
          </c:dPt>
          <c:dPt>
            <c:idx val="3"/>
            <c:bubble3D val="0"/>
            <c:extLst>
              <c:ext xmlns:c16="http://schemas.microsoft.com/office/drawing/2014/chart" uri="{C3380CC4-5D6E-409C-BE32-E72D297353CC}">
                <c16:uniqueId val="{00000005-A22C-4B90-82BA-9E2BF0EC0897}"/>
              </c:ext>
            </c:extLst>
          </c:dPt>
          <c:cat>
            <c:strRef>
              <c:f>Sheet1!$A$2:$A$5</c:f>
              <c:strCache>
                <c:ptCount val="2"/>
                <c:pt idx="0">
                  <c:v>1st Qtr</c:v>
                </c:pt>
                <c:pt idx="1">
                  <c:v>2nd Qtr</c:v>
                </c:pt>
              </c:strCache>
            </c:strRef>
          </c:cat>
          <c:val>
            <c:numRef>
              <c:f>Sheet1!$B$2:$B$5</c:f>
              <c:numCache>
                <c:formatCode>General</c:formatCode>
                <c:ptCount val="4"/>
                <c:pt idx="0">
                  <c:v>10</c:v>
                </c:pt>
                <c:pt idx="1">
                  <c:v>4.5</c:v>
                </c:pt>
              </c:numCache>
            </c:numRef>
          </c:val>
          <c:extLst>
            <c:ext xmlns:c16="http://schemas.microsoft.com/office/drawing/2014/chart" uri="{C3380CC4-5D6E-409C-BE32-E72D297353CC}">
              <c16:uniqueId val="{00000006-A22C-4B90-82BA-9E2BF0EC0897}"/>
            </c:ext>
          </c:extLst>
        </c:ser>
        <c:dLbls>
          <c:showLegendKey val="0"/>
          <c:showVal val="0"/>
          <c:showCatName val="0"/>
          <c:showSerName val="0"/>
          <c:showPercent val="0"/>
          <c:showBubbleSize val="0"/>
          <c:showLeaderLines val="1"/>
        </c:dLbls>
        <c:firstSliceAng val="0"/>
      </c:pieChart>
      <c:spPr>
        <a:noFill/>
        <a:ln w="25388">
          <a:noFill/>
        </a:ln>
      </c:spPr>
    </c:plotArea>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chemeClr val="tx1"/>
            </a:solidFill>
          </c:spPr>
          <c:dPt>
            <c:idx val="0"/>
            <c:bubble3D val="0"/>
            <c:spPr>
              <a:solidFill>
                <a:schemeClr val="tx1"/>
              </a:solidFill>
              <a:effectLst/>
            </c:spPr>
            <c:extLst>
              <c:ext xmlns:c16="http://schemas.microsoft.com/office/drawing/2014/chart" uri="{C3380CC4-5D6E-409C-BE32-E72D297353CC}">
                <c16:uniqueId val="{00000001-343D-495F-BBDA-254FFBCA1A92}"/>
              </c:ext>
            </c:extLst>
          </c:dPt>
          <c:dPt>
            <c:idx val="1"/>
            <c:bubble3D val="0"/>
            <c:spPr>
              <a:solidFill>
                <a:schemeClr val="accent1"/>
              </a:solidFill>
              <a:effectLst/>
            </c:spPr>
            <c:extLst>
              <c:ext xmlns:c16="http://schemas.microsoft.com/office/drawing/2014/chart" uri="{C3380CC4-5D6E-409C-BE32-E72D297353CC}">
                <c16:uniqueId val="{00000003-343D-495F-BBDA-254FFBCA1A92}"/>
              </c:ext>
            </c:extLst>
          </c:dPt>
          <c:dPt>
            <c:idx val="2"/>
            <c:bubble3D val="0"/>
            <c:extLst>
              <c:ext xmlns:c16="http://schemas.microsoft.com/office/drawing/2014/chart" uri="{C3380CC4-5D6E-409C-BE32-E72D297353CC}">
                <c16:uniqueId val="{00000004-343D-495F-BBDA-254FFBCA1A92}"/>
              </c:ext>
            </c:extLst>
          </c:dPt>
          <c:dPt>
            <c:idx val="3"/>
            <c:bubble3D val="0"/>
            <c:extLst>
              <c:ext xmlns:c16="http://schemas.microsoft.com/office/drawing/2014/chart" uri="{C3380CC4-5D6E-409C-BE32-E72D297353CC}">
                <c16:uniqueId val="{00000005-343D-495F-BBDA-254FFBCA1A92}"/>
              </c:ext>
            </c:extLst>
          </c:dPt>
          <c:cat>
            <c:strRef>
              <c:f>Sheet1!$A$2:$A$5</c:f>
              <c:strCache>
                <c:ptCount val="2"/>
                <c:pt idx="0">
                  <c:v>1st Qtr</c:v>
                </c:pt>
                <c:pt idx="1">
                  <c:v>2nd Qtr</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6-343D-495F-BBDA-254FFBCA1A92}"/>
            </c:ext>
          </c:extLst>
        </c:ser>
        <c:dLbls>
          <c:showLegendKey val="0"/>
          <c:showVal val="0"/>
          <c:showCatName val="0"/>
          <c:showSerName val="0"/>
          <c:showPercent val="0"/>
          <c:showBubbleSize val="0"/>
          <c:showLeaderLines val="1"/>
        </c:dLbls>
        <c:firstSliceAng val="0"/>
      </c:pieChart>
      <c:spPr>
        <a:noFill/>
        <a:ln w="25388">
          <a:noFill/>
        </a:ln>
      </c:spPr>
    </c:plotArea>
    <c:plotVisOnly val="1"/>
    <c:dispBlanksAs val="gap"/>
    <c:showDLblsOverMax val="0"/>
  </c:chart>
  <c:txPr>
    <a:bodyPr/>
    <a:lstStyle/>
    <a:p>
      <a:pPr>
        <a:defRPr sz="17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000000"/>
            </a:solidFill>
          </c:spPr>
          <c:dPt>
            <c:idx val="0"/>
            <c:bubble3D val="0"/>
            <c:spPr>
              <a:solidFill>
                <a:srgbClr val="000000"/>
              </a:solidFill>
              <a:effectLst/>
            </c:spPr>
            <c:extLst>
              <c:ext xmlns:c16="http://schemas.microsoft.com/office/drawing/2014/chart" uri="{C3380CC4-5D6E-409C-BE32-E72D297353CC}">
                <c16:uniqueId val="{00000001-49CF-4E5F-B388-56715668B214}"/>
              </c:ext>
            </c:extLst>
          </c:dPt>
          <c:dPt>
            <c:idx val="1"/>
            <c:bubble3D val="0"/>
            <c:spPr>
              <a:solidFill>
                <a:schemeClr val="accent1"/>
              </a:solidFill>
            </c:spPr>
            <c:extLst>
              <c:ext xmlns:c16="http://schemas.microsoft.com/office/drawing/2014/chart" uri="{C3380CC4-5D6E-409C-BE32-E72D297353CC}">
                <c16:uniqueId val="{00000003-49CF-4E5F-B388-56715668B214}"/>
              </c:ext>
            </c:extLst>
          </c:dPt>
          <c:dPt>
            <c:idx val="2"/>
            <c:bubble3D val="0"/>
            <c:extLst>
              <c:ext xmlns:c16="http://schemas.microsoft.com/office/drawing/2014/chart" uri="{C3380CC4-5D6E-409C-BE32-E72D297353CC}">
                <c16:uniqueId val="{00000004-49CF-4E5F-B388-56715668B214}"/>
              </c:ext>
            </c:extLst>
          </c:dPt>
          <c:dPt>
            <c:idx val="3"/>
            <c:bubble3D val="0"/>
            <c:extLst>
              <c:ext xmlns:c16="http://schemas.microsoft.com/office/drawing/2014/chart" uri="{C3380CC4-5D6E-409C-BE32-E72D297353CC}">
                <c16:uniqueId val="{00000005-49CF-4E5F-B388-56715668B214}"/>
              </c:ext>
            </c:extLst>
          </c:dPt>
          <c:cat>
            <c:strRef>
              <c:f>Sheet1!$A$2:$A$5</c:f>
              <c:strCache>
                <c:ptCount val="2"/>
                <c:pt idx="0">
                  <c:v>1st Qtr</c:v>
                </c:pt>
                <c:pt idx="1">
                  <c:v>2nd Qtr</c:v>
                </c:pt>
              </c:strCache>
            </c:strRef>
          </c:cat>
          <c:val>
            <c:numRef>
              <c:f>Sheet1!$B$2:$B$5</c:f>
              <c:numCache>
                <c:formatCode>General</c:formatCode>
                <c:ptCount val="4"/>
                <c:pt idx="0">
                  <c:v>3</c:v>
                </c:pt>
                <c:pt idx="1">
                  <c:v>1.5</c:v>
                </c:pt>
              </c:numCache>
            </c:numRef>
          </c:val>
          <c:extLst>
            <c:ext xmlns:c16="http://schemas.microsoft.com/office/drawing/2014/chart" uri="{C3380CC4-5D6E-409C-BE32-E72D297353CC}">
              <c16:uniqueId val="{00000006-49CF-4E5F-B388-56715668B214}"/>
            </c:ext>
          </c:extLst>
        </c:ser>
        <c:dLbls>
          <c:showLegendKey val="0"/>
          <c:showVal val="0"/>
          <c:showCatName val="0"/>
          <c:showSerName val="0"/>
          <c:showPercent val="0"/>
          <c:showBubbleSize val="0"/>
          <c:showLeaderLines val="1"/>
        </c:dLbls>
        <c:firstSliceAng val="0"/>
      </c:pieChart>
      <c:spPr>
        <a:noFill/>
        <a:ln w="25432">
          <a:noFill/>
        </a:ln>
      </c:spPr>
    </c:plotArea>
    <c:plotVisOnly val="1"/>
    <c:dispBlanksAs val="gap"/>
    <c:showDLblsOverMax val="0"/>
  </c:chart>
  <c:txPr>
    <a:bodyPr/>
    <a:lstStyle/>
    <a:p>
      <a:pPr>
        <a:defRPr sz="1802"/>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1CADE4"/>
            </a:solidFill>
          </c:spPr>
          <c:dPt>
            <c:idx val="0"/>
            <c:bubble3D val="0"/>
            <c:spPr>
              <a:solidFill>
                <a:schemeClr val="tx1"/>
              </a:solidFill>
              <a:effectLst/>
            </c:spPr>
            <c:extLst>
              <c:ext xmlns:c16="http://schemas.microsoft.com/office/drawing/2014/chart" uri="{C3380CC4-5D6E-409C-BE32-E72D297353CC}">
                <c16:uniqueId val="{00000001-DCAA-4190-843E-7A1B11FA15C8}"/>
              </c:ext>
            </c:extLst>
          </c:dPt>
          <c:dPt>
            <c:idx val="1"/>
            <c:bubble3D val="0"/>
            <c:spPr>
              <a:solidFill>
                <a:srgbClr val="1CADE4"/>
              </a:solidFill>
              <a:effectLst/>
            </c:spPr>
            <c:extLst>
              <c:ext xmlns:c16="http://schemas.microsoft.com/office/drawing/2014/chart" uri="{C3380CC4-5D6E-409C-BE32-E72D297353CC}">
                <c16:uniqueId val="{00000003-DCAA-4190-843E-7A1B11FA15C8}"/>
              </c:ext>
            </c:extLst>
          </c:dPt>
          <c:dPt>
            <c:idx val="2"/>
            <c:bubble3D val="0"/>
            <c:extLst>
              <c:ext xmlns:c16="http://schemas.microsoft.com/office/drawing/2014/chart" uri="{C3380CC4-5D6E-409C-BE32-E72D297353CC}">
                <c16:uniqueId val="{00000004-DCAA-4190-843E-7A1B11FA15C8}"/>
              </c:ext>
            </c:extLst>
          </c:dPt>
          <c:dPt>
            <c:idx val="3"/>
            <c:bubble3D val="0"/>
            <c:extLst>
              <c:ext xmlns:c16="http://schemas.microsoft.com/office/drawing/2014/chart" uri="{C3380CC4-5D6E-409C-BE32-E72D297353CC}">
                <c16:uniqueId val="{00000005-DCAA-4190-843E-7A1B11FA15C8}"/>
              </c:ext>
            </c:extLst>
          </c:dPt>
          <c:cat>
            <c:strRef>
              <c:f>Sheet1!$A$2:$A$5</c:f>
              <c:strCache>
                <c:ptCount val="2"/>
                <c:pt idx="0">
                  <c:v>1st Qtr</c:v>
                </c:pt>
                <c:pt idx="1">
                  <c:v>2nd Qtr</c:v>
                </c:pt>
              </c:strCache>
            </c:strRef>
          </c:cat>
          <c:val>
            <c:numRef>
              <c:f>Sheet1!$B$2:$B$5</c:f>
              <c:numCache>
                <c:formatCode>General</c:formatCode>
                <c:ptCount val="4"/>
                <c:pt idx="0">
                  <c:v>5</c:v>
                </c:pt>
                <c:pt idx="1">
                  <c:v>6</c:v>
                </c:pt>
              </c:numCache>
            </c:numRef>
          </c:val>
          <c:extLst>
            <c:ext xmlns:c16="http://schemas.microsoft.com/office/drawing/2014/chart" uri="{C3380CC4-5D6E-409C-BE32-E72D297353CC}">
              <c16:uniqueId val="{00000006-DCAA-4190-843E-7A1B11FA15C8}"/>
            </c:ext>
          </c:extLst>
        </c:ser>
        <c:dLbls>
          <c:showLegendKey val="0"/>
          <c:showVal val="0"/>
          <c:showCatName val="0"/>
          <c:showSerName val="0"/>
          <c:showPercent val="0"/>
          <c:showBubbleSize val="0"/>
          <c:showLeaderLines val="1"/>
        </c:dLbls>
        <c:firstSliceAng val="0"/>
      </c:pieChart>
      <c:spPr>
        <a:noFill/>
        <a:ln w="25388">
          <a:noFill/>
        </a:ln>
      </c:spPr>
    </c:plotArea>
    <c:plotVisOnly val="1"/>
    <c:dispBlanksAs val="gap"/>
    <c:showDLblsOverMax val="0"/>
  </c:chart>
  <c:txPr>
    <a:bodyPr/>
    <a:lstStyle/>
    <a:p>
      <a:pPr>
        <a:defRPr sz="1799"/>
      </a:pPr>
      <a:endParaRPr lang="en-US"/>
    </a:p>
  </c:txPr>
  <c:externalData r:id="rId1">
    <c:autoUpdate val="0"/>
  </c:externalData>
</c:chartSpace>
</file>

<file path=ppt/comments/modernComment_218_9DA6B3C4.xml><?xml version="1.0" encoding="utf-8"?>
<p188:cmLst xmlns:a="http://schemas.openxmlformats.org/drawingml/2006/main" xmlns:r="http://schemas.openxmlformats.org/officeDocument/2006/relationships" xmlns:p188="http://schemas.microsoft.com/office/powerpoint/2018/8/main">
  <p188:cm id="{3C3039E8-F197-4235-8707-6034EB7CACC0}" authorId="{DAE3252D-3149-BCCE-472B-BFEC88E7F161}" created="2022-01-14T05:38:06.725">
    <ac:deMkLst xmlns:ac="http://schemas.microsoft.com/office/drawing/2013/main/command">
      <pc:docMk xmlns:pc="http://schemas.microsoft.com/office/powerpoint/2013/main/command"/>
      <pc:sldMk xmlns:pc="http://schemas.microsoft.com/office/powerpoint/2013/main/command" cId="2644947908" sldId="536"/>
      <ac:spMk id="3" creationId="{00000000-0000-0000-0000-000000000000}"/>
    </ac:deMkLst>
    <p188:txBody>
      <a:bodyPr/>
      <a:lstStyle/>
      <a:p>
        <a:r>
          <a:rPr lang="en-US"/>
          <a:t>This definition may be a bit long</a:t>
        </a:r>
      </a:p>
    </p188:txBody>
  </p188:cm>
</p188:cmLst>
</file>

<file path=ppt/comments/modernComment_21D_839520FF.xml><?xml version="1.0" encoding="utf-8"?>
<p188:cmLst xmlns:a="http://schemas.openxmlformats.org/drawingml/2006/main" xmlns:r="http://schemas.openxmlformats.org/officeDocument/2006/relationships" xmlns:p188="http://schemas.microsoft.com/office/powerpoint/2018/8/main">
  <p188:cm id="{6053FB0D-747D-4A91-A332-1087182E0257}" authorId="{DAE3252D-3149-BCCE-472B-BFEC88E7F161}" created="2022-01-14T05:33:51.149">
    <ac:deMkLst xmlns:ac="http://schemas.microsoft.com/office/drawing/2013/main/command">
      <pc:docMk xmlns:pc="http://schemas.microsoft.com/office/powerpoint/2013/main/command"/>
      <pc:sldMk xmlns:pc="http://schemas.microsoft.com/office/powerpoint/2013/main/command" cId="2207588607" sldId="541"/>
      <ac:spMk id="3" creationId="{00000000-0000-0000-0000-000000000000}"/>
    </ac:deMkLst>
    <p188:txBody>
      <a:bodyPr/>
      <a:lstStyle/>
      <a:p>
        <a:r>
          <a:rPr lang="en-US"/>
          <a:t>Edit to this section to incorporate the IE-SNP</a:t>
        </a:r>
      </a:p>
    </p188:txBody>
  </p188:cm>
</p188:cmLst>
</file>

<file path=ppt/comments/modernComment_222_62FA15AD.xml><?xml version="1.0" encoding="utf-8"?>
<p188:cmLst xmlns:a="http://schemas.openxmlformats.org/drawingml/2006/main" xmlns:r="http://schemas.openxmlformats.org/officeDocument/2006/relationships" xmlns:p188="http://schemas.microsoft.com/office/powerpoint/2018/8/main">
  <p188:cm id="{88647271-86FE-4564-B786-C67036765BE5}" authorId="{DAE3252D-3149-BCCE-472B-BFEC88E7F161}" created="2022-01-14T05:50:19.970">
    <ac:deMkLst xmlns:ac="http://schemas.microsoft.com/office/drawing/2013/main/command">
      <pc:docMk xmlns:pc="http://schemas.microsoft.com/office/powerpoint/2013/main/command"/>
      <pc:sldMk xmlns:pc="http://schemas.microsoft.com/office/powerpoint/2013/main/command" cId="1660556717" sldId="546"/>
      <ac:spMk id="80899" creationId="{00000000-0000-0000-0000-000000000000}"/>
    </ac:deMkLst>
    <p188:txBody>
      <a:bodyPr/>
      <a:lstStyle/>
      <a:p>
        <a:r>
          <a:rPr lang="en-US"/>
          <a:t>Kandace West, our pharmacist will sit in on all ICT meetings</a:t>
        </a:r>
      </a:p>
    </p188:txBody>
  </p188:cm>
</p188:cmLst>
</file>

<file path=ppt/comments/modernComment_231_1BE2C732.xml><?xml version="1.0" encoding="utf-8"?>
<p188:cmLst xmlns:a="http://schemas.openxmlformats.org/drawingml/2006/main" xmlns:r="http://schemas.openxmlformats.org/officeDocument/2006/relationships" xmlns:p188="http://schemas.microsoft.com/office/powerpoint/2018/8/main">
  <p188:cm id="{01161FD6-35B6-4614-ACFC-62EB4D1970B0}" authorId="{DAE3252D-3149-BCCE-472B-BFEC88E7F161}" created="2022-01-14T05:39:27.079">
    <ac:deMkLst xmlns:ac="http://schemas.microsoft.com/office/drawing/2013/main/command">
      <pc:docMk xmlns:pc="http://schemas.microsoft.com/office/powerpoint/2013/main/command"/>
      <pc:sldMk xmlns:pc="http://schemas.microsoft.com/office/powerpoint/2013/main/command" cId="467846962" sldId="561"/>
      <ac:spMk id="3" creationId="{142513C1-A06E-429B-8C22-C26B025C2D07}"/>
    </ac:deMkLst>
    <p188:txBody>
      <a:bodyPr/>
      <a:lstStyle/>
      <a:p>
        <a:r>
          <a:rPr lang="en-US"/>
          <a:t>added an IE-SNP/Bridges mantra</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1.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1.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11CED-E7AE-410B-B13C-226606E312E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5AEA73-207C-4685-909D-08C06C8AB2BE}">
      <dgm:prSet phldrT="[Text]"/>
      <dgm:spPr/>
      <dgm:t>
        <a:bodyPr/>
        <a:lstStyle/>
        <a:p>
          <a:r>
            <a:rPr lang="en-US" dirty="0"/>
            <a:t>Information Technology</a:t>
          </a:r>
        </a:p>
      </dgm:t>
    </dgm:pt>
    <dgm:pt modelId="{788BBC2A-C571-40D3-B072-4C8181DC8B76}" type="parTrans" cxnId="{5770A076-085B-4204-8E44-67FF6D99FA88}">
      <dgm:prSet/>
      <dgm:spPr/>
      <dgm:t>
        <a:bodyPr/>
        <a:lstStyle/>
        <a:p>
          <a:endParaRPr lang="en-US"/>
        </a:p>
      </dgm:t>
    </dgm:pt>
    <dgm:pt modelId="{F5685FDB-E6A0-490B-8064-AF83711C7735}" type="sibTrans" cxnId="{5770A076-085B-4204-8E44-67FF6D99FA88}">
      <dgm:prSet/>
      <dgm:spPr/>
      <dgm:t>
        <a:bodyPr/>
        <a:lstStyle/>
        <a:p>
          <a:endParaRPr lang="en-US"/>
        </a:p>
      </dgm:t>
    </dgm:pt>
    <dgm:pt modelId="{4AB33A65-34CC-43D8-B69A-190CEC043394}">
      <dgm:prSet phldrT="[Text]"/>
      <dgm:spPr/>
      <dgm:t>
        <a:bodyPr/>
        <a:lstStyle/>
        <a:p>
          <a:r>
            <a:rPr lang="en-US" dirty="0"/>
            <a:t>Team Alignment</a:t>
          </a:r>
        </a:p>
      </dgm:t>
    </dgm:pt>
    <dgm:pt modelId="{7122ECAF-98DC-42ED-8F0E-F8CDA15636E1}" type="parTrans" cxnId="{C67E6D79-88F6-4E7D-BC68-0C369D5B0603}">
      <dgm:prSet/>
      <dgm:spPr/>
      <dgm:t>
        <a:bodyPr/>
        <a:lstStyle/>
        <a:p>
          <a:endParaRPr lang="en-US"/>
        </a:p>
      </dgm:t>
    </dgm:pt>
    <dgm:pt modelId="{2024A64E-CA27-45CD-BA0E-2D6EE336AD89}" type="sibTrans" cxnId="{C67E6D79-88F6-4E7D-BC68-0C369D5B0603}">
      <dgm:prSet/>
      <dgm:spPr/>
      <dgm:t>
        <a:bodyPr/>
        <a:lstStyle/>
        <a:p>
          <a:endParaRPr lang="en-US"/>
        </a:p>
      </dgm:t>
    </dgm:pt>
    <dgm:pt modelId="{9EA097AE-4812-4E11-8AE1-60EDFD3AAE6D}">
      <dgm:prSet phldrT="[Text]"/>
      <dgm:spPr/>
      <dgm:t>
        <a:bodyPr/>
        <a:lstStyle/>
        <a:p>
          <a:r>
            <a:rPr lang="en-US" dirty="0"/>
            <a:t>Accountability Tools</a:t>
          </a:r>
        </a:p>
      </dgm:t>
    </dgm:pt>
    <dgm:pt modelId="{5629763C-4286-4F02-95F5-A3F4BF8C0A7B}" type="parTrans" cxnId="{9DB786C4-623F-4387-B199-D20DC7657061}">
      <dgm:prSet/>
      <dgm:spPr/>
      <dgm:t>
        <a:bodyPr/>
        <a:lstStyle/>
        <a:p>
          <a:endParaRPr lang="en-US"/>
        </a:p>
      </dgm:t>
    </dgm:pt>
    <dgm:pt modelId="{7A571D1C-0B50-4C27-9DEB-61C54D474245}" type="sibTrans" cxnId="{9DB786C4-623F-4387-B199-D20DC7657061}">
      <dgm:prSet/>
      <dgm:spPr/>
      <dgm:t>
        <a:bodyPr/>
        <a:lstStyle/>
        <a:p>
          <a:endParaRPr lang="en-US"/>
        </a:p>
      </dgm:t>
    </dgm:pt>
    <dgm:pt modelId="{DF07A8A7-EBCE-4A9B-99F2-AF9CA6DD9401}">
      <dgm:prSet phldrT="[Text]"/>
      <dgm:spPr/>
      <dgm:t>
        <a:bodyPr/>
        <a:lstStyle/>
        <a:p>
          <a:r>
            <a:rPr lang="en-US" dirty="0"/>
            <a:t>Timely, Accurate, Transparent Data</a:t>
          </a:r>
        </a:p>
      </dgm:t>
    </dgm:pt>
    <dgm:pt modelId="{4D1BD45D-E552-4D7C-9B37-B6A92F9A909A}" type="parTrans" cxnId="{325778BD-D2B2-460B-A3B3-D6249AB5FA51}">
      <dgm:prSet/>
      <dgm:spPr/>
      <dgm:t>
        <a:bodyPr/>
        <a:lstStyle/>
        <a:p>
          <a:endParaRPr lang="en-US"/>
        </a:p>
      </dgm:t>
    </dgm:pt>
    <dgm:pt modelId="{C6824C18-1E4D-4A64-B7D1-9EA052C5D15F}" type="sibTrans" cxnId="{325778BD-D2B2-460B-A3B3-D6249AB5FA51}">
      <dgm:prSet/>
      <dgm:spPr/>
      <dgm:t>
        <a:bodyPr/>
        <a:lstStyle/>
        <a:p>
          <a:endParaRPr lang="en-US"/>
        </a:p>
      </dgm:t>
    </dgm:pt>
    <dgm:pt modelId="{96029671-9953-4251-A648-48492B1DC5FF}">
      <dgm:prSet phldrT="[Text]"/>
      <dgm:spPr/>
      <dgm:t>
        <a:bodyPr/>
        <a:lstStyle/>
        <a:p>
          <a:r>
            <a:rPr lang="en-US" dirty="0"/>
            <a:t>Patient &amp; Provider Portals</a:t>
          </a:r>
        </a:p>
      </dgm:t>
    </dgm:pt>
    <dgm:pt modelId="{355CBCDE-7748-4215-8E56-53B3FD3634C5}" type="parTrans" cxnId="{7831E098-4566-4C69-926D-FED504DB5AAF}">
      <dgm:prSet/>
      <dgm:spPr/>
      <dgm:t>
        <a:bodyPr/>
        <a:lstStyle/>
        <a:p>
          <a:endParaRPr lang="en-US"/>
        </a:p>
      </dgm:t>
    </dgm:pt>
    <dgm:pt modelId="{243A6FF6-30AC-4396-AD07-1658E66F24E6}" type="sibTrans" cxnId="{7831E098-4566-4C69-926D-FED504DB5AAF}">
      <dgm:prSet/>
      <dgm:spPr/>
      <dgm:t>
        <a:bodyPr/>
        <a:lstStyle/>
        <a:p>
          <a:endParaRPr lang="en-US"/>
        </a:p>
      </dgm:t>
    </dgm:pt>
    <dgm:pt modelId="{5F029D3F-45F2-4FB5-9381-9DB7572FCB93}">
      <dgm:prSet phldrT="[Text]"/>
      <dgm:spPr/>
      <dgm:t>
        <a:bodyPr/>
        <a:lstStyle/>
        <a:p>
          <a:r>
            <a:rPr lang="en-US" dirty="0"/>
            <a:t>Medical Management</a:t>
          </a:r>
        </a:p>
      </dgm:t>
    </dgm:pt>
    <dgm:pt modelId="{9721095E-B836-4B2E-B676-DDA77FD681AF}" type="parTrans" cxnId="{BCB0DB6A-2784-40C1-8800-02E44947A699}">
      <dgm:prSet/>
      <dgm:spPr/>
      <dgm:t>
        <a:bodyPr/>
        <a:lstStyle/>
        <a:p>
          <a:endParaRPr lang="en-US"/>
        </a:p>
      </dgm:t>
    </dgm:pt>
    <dgm:pt modelId="{47552687-A315-4203-80EB-1DC46191A323}" type="sibTrans" cxnId="{BCB0DB6A-2784-40C1-8800-02E44947A699}">
      <dgm:prSet/>
      <dgm:spPr/>
      <dgm:t>
        <a:bodyPr/>
        <a:lstStyle/>
        <a:p>
          <a:endParaRPr lang="en-US"/>
        </a:p>
      </dgm:t>
    </dgm:pt>
    <dgm:pt modelId="{774CD6B6-0A66-48D9-AFFC-9EC9C40F69A6}">
      <dgm:prSet phldrT="[Text]"/>
      <dgm:spPr/>
      <dgm:t>
        <a:bodyPr/>
        <a:lstStyle/>
        <a:p>
          <a:r>
            <a:rPr lang="en-US" dirty="0"/>
            <a:t>Culture of Innovation</a:t>
          </a:r>
        </a:p>
      </dgm:t>
    </dgm:pt>
    <dgm:pt modelId="{5A434ADE-9D37-4759-9212-A707D93E3355}" type="parTrans" cxnId="{B060D4B0-1286-43AF-9BEC-085F7CC6A14C}">
      <dgm:prSet/>
      <dgm:spPr/>
      <dgm:t>
        <a:bodyPr/>
        <a:lstStyle/>
        <a:p>
          <a:endParaRPr lang="en-US"/>
        </a:p>
      </dgm:t>
    </dgm:pt>
    <dgm:pt modelId="{73A5A56F-D627-483C-8C10-96B5C67A88CE}" type="sibTrans" cxnId="{B060D4B0-1286-43AF-9BEC-085F7CC6A14C}">
      <dgm:prSet/>
      <dgm:spPr/>
      <dgm:t>
        <a:bodyPr/>
        <a:lstStyle/>
        <a:p>
          <a:endParaRPr lang="en-US"/>
        </a:p>
      </dgm:t>
    </dgm:pt>
    <dgm:pt modelId="{3F3C69ED-3712-4E79-8F8B-B49DD979B770}" type="pres">
      <dgm:prSet presAssocID="{6CD11CED-E7AE-410B-B13C-226606E312E8}" presName="diagram" presStyleCnt="0">
        <dgm:presLayoutVars>
          <dgm:dir/>
          <dgm:resizeHandles val="exact"/>
        </dgm:presLayoutVars>
      </dgm:prSet>
      <dgm:spPr/>
    </dgm:pt>
    <dgm:pt modelId="{04AD7E91-538C-4336-81EF-FBEDE3252E6F}" type="pres">
      <dgm:prSet presAssocID="{385AEA73-207C-4685-909D-08C06C8AB2BE}" presName="node" presStyleLbl="node1" presStyleIdx="0" presStyleCnt="7">
        <dgm:presLayoutVars>
          <dgm:bulletEnabled val="1"/>
        </dgm:presLayoutVars>
      </dgm:prSet>
      <dgm:spPr/>
    </dgm:pt>
    <dgm:pt modelId="{826FF6C3-AD32-41FA-9D82-3D0AD3E5F06F}" type="pres">
      <dgm:prSet presAssocID="{F5685FDB-E6A0-490B-8064-AF83711C7735}" presName="sibTrans" presStyleCnt="0"/>
      <dgm:spPr/>
    </dgm:pt>
    <dgm:pt modelId="{A06A691F-6CD1-4798-BAC9-1D75DD8243E5}" type="pres">
      <dgm:prSet presAssocID="{5F029D3F-45F2-4FB5-9381-9DB7572FCB93}" presName="node" presStyleLbl="node1" presStyleIdx="1" presStyleCnt="7">
        <dgm:presLayoutVars>
          <dgm:bulletEnabled val="1"/>
        </dgm:presLayoutVars>
      </dgm:prSet>
      <dgm:spPr/>
    </dgm:pt>
    <dgm:pt modelId="{D0211F17-5570-4761-8EC0-28F0745A7F44}" type="pres">
      <dgm:prSet presAssocID="{47552687-A315-4203-80EB-1DC46191A323}" presName="sibTrans" presStyleCnt="0"/>
      <dgm:spPr/>
    </dgm:pt>
    <dgm:pt modelId="{2F0DDA95-2499-4B72-8F20-9348404E3174}" type="pres">
      <dgm:prSet presAssocID="{4AB33A65-34CC-43D8-B69A-190CEC043394}" presName="node" presStyleLbl="node1" presStyleIdx="2" presStyleCnt="7">
        <dgm:presLayoutVars>
          <dgm:bulletEnabled val="1"/>
        </dgm:presLayoutVars>
      </dgm:prSet>
      <dgm:spPr/>
    </dgm:pt>
    <dgm:pt modelId="{D6F554DD-9A72-45E2-AE07-854EC1DCE323}" type="pres">
      <dgm:prSet presAssocID="{2024A64E-CA27-45CD-BA0E-2D6EE336AD89}" presName="sibTrans" presStyleCnt="0"/>
      <dgm:spPr/>
    </dgm:pt>
    <dgm:pt modelId="{4CC61507-DE4F-47DC-971E-4AC5CF228B7C}" type="pres">
      <dgm:prSet presAssocID="{9EA097AE-4812-4E11-8AE1-60EDFD3AAE6D}" presName="node" presStyleLbl="node1" presStyleIdx="3" presStyleCnt="7">
        <dgm:presLayoutVars>
          <dgm:bulletEnabled val="1"/>
        </dgm:presLayoutVars>
      </dgm:prSet>
      <dgm:spPr/>
    </dgm:pt>
    <dgm:pt modelId="{A1EA6659-6924-4F65-AE72-6F89E3F57784}" type="pres">
      <dgm:prSet presAssocID="{7A571D1C-0B50-4C27-9DEB-61C54D474245}" presName="sibTrans" presStyleCnt="0"/>
      <dgm:spPr/>
    </dgm:pt>
    <dgm:pt modelId="{5BEC8076-10C4-41CD-AD9B-B279A7218BA4}" type="pres">
      <dgm:prSet presAssocID="{DF07A8A7-EBCE-4A9B-99F2-AF9CA6DD9401}" presName="node" presStyleLbl="node1" presStyleIdx="4" presStyleCnt="7">
        <dgm:presLayoutVars>
          <dgm:bulletEnabled val="1"/>
        </dgm:presLayoutVars>
      </dgm:prSet>
      <dgm:spPr/>
    </dgm:pt>
    <dgm:pt modelId="{5480F0BA-86FB-453A-8248-4DBB77FC55E6}" type="pres">
      <dgm:prSet presAssocID="{C6824C18-1E4D-4A64-B7D1-9EA052C5D15F}" presName="sibTrans" presStyleCnt="0"/>
      <dgm:spPr/>
    </dgm:pt>
    <dgm:pt modelId="{D0A842B4-8484-492D-B415-C4AA6C2377F9}" type="pres">
      <dgm:prSet presAssocID="{96029671-9953-4251-A648-48492B1DC5FF}" presName="node" presStyleLbl="node1" presStyleIdx="5" presStyleCnt="7">
        <dgm:presLayoutVars>
          <dgm:bulletEnabled val="1"/>
        </dgm:presLayoutVars>
      </dgm:prSet>
      <dgm:spPr/>
    </dgm:pt>
    <dgm:pt modelId="{077BD707-8A10-4787-AC04-B05FD23858C0}" type="pres">
      <dgm:prSet presAssocID="{243A6FF6-30AC-4396-AD07-1658E66F24E6}" presName="sibTrans" presStyleCnt="0"/>
      <dgm:spPr/>
    </dgm:pt>
    <dgm:pt modelId="{63FB5D5A-8F28-4DEA-A8A8-F1E7D1A2F1A2}" type="pres">
      <dgm:prSet presAssocID="{774CD6B6-0A66-48D9-AFFC-9EC9C40F69A6}" presName="node" presStyleLbl="node1" presStyleIdx="6" presStyleCnt="7">
        <dgm:presLayoutVars>
          <dgm:bulletEnabled val="1"/>
        </dgm:presLayoutVars>
      </dgm:prSet>
      <dgm:spPr/>
    </dgm:pt>
  </dgm:ptLst>
  <dgm:cxnLst>
    <dgm:cxn modelId="{2D18BF0B-AADB-4256-A78F-229BB4D64AF9}" type="presOf" srcId="{9EA097AE-4812-4E11-8AE1-60EDFD3AAE6D}" destId="{4CC61507-DE4F-47DC-971E-4AC5CF228B7C}" srcOrd="0" destOrd="0" presId="urn:microsoft.com/office/officeart/2005/8/layout/default"/>
    <dgm:cxn modelId="{ED28CC32-B9C4-4854-844E-34E0EFF6A018}" type="presOf" srcId="{4AB33A65-34CC-43D8-B69A-190CEC043394}" destId="{2F0DDA95-2499-4B72-8F20-9348404E3174}" srcOrd="0" destOrd="0" presId="urn:microsoft.com/office/officeart/2005/8/layout/default"/>
    <dgm:cxn modelId="{C039243E-ECA2-471D-877A-805EFF38361C}" type="presOf" srcId="{5F029D3F-45F2-4FB5-9381-9DB7572FCB93}" destId="{A06A691F-6CD1-4798-BAC9-1D75DD8243E5}" srcOrd="0" destOrd="0" presId="urn:microsoft.com/office/officeart/2005/8/layout/default"/>
    <dgm:cxn modelId="{860DF55B-5C2D-4CC1-8481-8CC3BEFECECD}" type="presOf" srcId="{774CD6B6-0A66-48D9-AFFC-9EC9C40F69A6}" destId="{63FB5D5A-8F28-4DEA-A8A8-F1E7D1A2F1A2}" srcOrd="0" destOrd="0" presId="urn:microsoft.com/office/officeart/2005/8/layout/default"/>
    <dgm:cxn modelId="{BCB0DB6A-2784-40C1-8800-02E44947A699}" srcId="{6CD11CED-E7AE-410B-B13C-226606E312E8}" destId="{5F029D3F-45F2-4FB5-9381-9DB7572FCB93}" srcOrd="1" destOrd="0" parTransId="{9721095E-B836-4B2E-B676-DDA77FD681AF}" sibTransId="{47552687-A315-4203-80EB-1DC46191A323}"/>
    <dgm:cxn modelId="{5770A076-085B-4204-8E44-67FF6D99FA88}" srcId="{6CD11CED-E7AE-410B-B13C-226606E312E8}" destId="{385AEA73-207C-4685-909D-08C06C8AB2BE}" srcOrd="0" destOrd="0" parTransId="{788BBC2A-C571-40D3-B072-4C8181DC8B76}" sibTransId="{F5685FDB-E6A0-490B-8064-AF83711C7735}"/>
    <dgm:cxn modelId="{C67E6D79-88F6-4E7D-BC68-0C369D5B0603}" srcId="{6CD11CED-E7AE-410B-B13C-226606E312E8}" destId="{4AB33A65-34CC-43D8-B69A-190CEC043394}" srcOrd="2" destOrd="0" parTransId="{7122ECAF-98DC-42ED-8F0E-F8CDA15636E1}" sibTransId="{2024A64E-CA27-45CD-BA0E-2D6EE336AD89}"/>
    <dgm:cxn modelId="{7831E098-4566-4C69-926D-FED504DB5AAF}" srcId="{6CD11CED-E7AE-410B-B13C-226606E312E8}" destId="{96029671-9953-4251-A648-48492B1DC5FF}" srcOrd="5" destOrd="0" parTransId="{355CBCDE-7748-4215-8E56-53B3FD3634C5}" sibTransId="{243A6FF6-30AC-4396-AD07-1658E66F24E6}"/>
    <dgm:cxn modelId="{610896A2-3981-4B2E-8FB2-87172064131B}" type="presOf" srcId="{96029671-9953-4251-A648-48492B1DC5FF}" destId="{D0A842B4-8484-492D-B415-C4AA6C2377F9}" srcOrd="0" destOrd="0" presId="urn:microsoft.com/office/officeart/2005/8/layout/default"/>
    <dgm:cxn modelId="{B060D4B0-1286-43AF-9BEC-085F7CC6A14C}" srcId="{6CD11CED-E7AE-410B-B13C-226606E312E8}" destId="{774CD6B6-0A66-48D9-AFFC-9EC9C40F69A6}" srcOrd="6" destOrd="0" parTransId="{5A434ADE-9D37-4759-9212-A707D93E3355}" sibTransId="{73A5A56F-D627-483C-8C10-96B5C67A88CE}"/>
    <dgm:cxn modelId="{325778BD-D2B2-460B-A3B3-D6249AB5FA51}" srcId="{6CD11CED-E7AE-410B-B13C-226606E312E8}" destId="{DF07A8A7-EBCE-4A9B-99F2-AF9CA6DD9401}" srcOrd="4" destOrd="0" parTransId="{4D1BD45D-E552-4D7C-9B37-B6A92F9A909A}" sibTransId="{C6824C18-1E4D-4A64-B7D1-9EA052C5D15F}"/>
    <dgm:cxn modelId="{9DB786C4-623F-4387-B199-D20DC7657061}" srcId="{6CD11CED-E7AE-410B-B13C-226606E312E8}" destId="{9EA097AE-4812-4E11-8AE1-60EDFD3AAE6D}" srcOrd="3" destOrd="0" parTransId="{5629763C-4286-4F02-95F5-A3F4BF8C0A7B}" sibTransId="{7A571D1C-0B50-4C27-9DEB-61C54D474245}"/>
    <dgm:cxn modelId="{FC906CD3-3697-462E-BCB2-F59A4BEC9452}" type="presOf" srcId="{DF07A8A7-EBCE-4A9B-99F2-AF9CA6DD9401}" destId="{5BEC8076-10C4-41CD-AD9B-B279A7218BA4}" srcOrd="0" destOrd="0" presId="urn:microsoft.com/office/officeart/2005/8/layout/default"/>
    <dgm:cxn modelId="{C2E0C9E2-35C0-4977-B568-FABFD50872F1}" type="presOf" srcId="{385AEA73-207C-4685-909D-08C06C8AB2BE}" destId="{04AD7E91-538C-4336-81EF-FBEDE3252E6F}" srcOrd="0" destOrd="0" presId="urn:microsoft.com/office/officeart/2005/8/layout/default"/>
    <dgm:cxn modelId="{7B31D5EE-43A8-44FF-A3D4-D0BE1CBD53CD}" type="presOf" srcId="{6CD11CED-E7AE-410B-B13C-226606E312E8}" destId="{3F3C69ED-3712-4E79-8F8B-B49DD979B770}" srcOrd="0" destOrd="0" presId="urn:microsoft.com/office/officeart/2005/8/layout/default"/>
    <dgm:cxn modelId="{F02FB1B9-9080-422E-A62C-6820BDEB2925}" type="presParOf" srcId="{3F3C69ED-3712-4E79-8F8B-B49DD979B770}" destId="{04AD7E91-538C-4336-81EF-FBEDE3252E6F}" srcOrd="0" destOrd="0" presId="urn:microsoft.com/office/officeart/2005/8/layout/default"/>
    <dgm:cxn modelId="{C7ACD1B7-FBA6-4F2E-9778-0D57EFF0F8AE}" type="presParOf" srcId="{3F3C69ED-3712-4E79-8F8B-B49DD979B770}" destId="{826FF6C3-AD32-41FA-9D82-3D0AD3E5F06F}" srcOrd="1" destOrd="0" presId="urn:microsoft.com/office/officeart/2005/8/layout/default"/>
    <dgm:cxn modelId="{C5B2E9A2-53F2-4BB9-9A9B-BB95024C646E}" type="presParOf" srcId="{3F3C69ED-3712-4E79-8F8B-B49DD979B770}" destId="{A06A691F-6CD1-4798-BAC9-1D75DD8243E5}" srcOrd="2" destOrd="0" presId="urn:microsoft.com/office/officeart/2005/8/layout/default"/>
    <dgm:cxn modelId="{819C55D9-70FD-4E3A-983D-00728606299B}" type="presParOf" srcId="{3F3C69ED-3712-4E79-8F8B-B49DD979B770}" destId="{D0211F17-5570-4761-8EC0-28F0745A7F44}" srcOrd="3" destOrd="0" presId="urn:microsoft.com/office/officeart/2005/8/layout/default"/>
    <dgm:cxn modelId="{145110BD-6DB7-4E18-AAF5-B87566E13C4F}" type="presParOf" srcId="{3F3C69ED-3712-4E79-8F8B-B49DD979B770}" destId="{2F0DDA95-2499-4B72-8F20-9348404E3174}" srcOrd="4" destOrd="0" presId="urn:microsoft.com/office/officeart/2005/8/layout/default"/>
    <dgm:cxn modelId="{C7AC76CF-9D8F-428E-8484-5C7B508D8B8D}" type="presParOf" srcId="{3F3C69ED-3712-4E79-8F8B-B49DD979B770}" destId="{D6F554DD-9A72-45E2-AE07-854EC1DCE323}" srcOrd="5" destOrd="0" presId="urn:microsoft.com/office/officeart/2005/8/layout/default"/>
    <dgm:cxn modelId="{6FC47C16-3C5D-4BE3-8D18-C2087B86FEB1}" type="presParOf" srcId="{3F3C69ED-3712-4E79-8F8B-B49DD979B770}" destId="{4CC61507-DE4F-47DC-971E-4AC5CF228B7C}" srcOrd="6" destOrd="0" presId="urn:microsoft.com/office/officeart/2005/8/layout/default"/>
    <dgm:cxn modelId="{9B4196C6-FF22-4876-A5F1-A43EF60247BB}" type="presParOf" srcId="{3F3C69ED-3712-4E79-8F8B-B49DD979B770}" destId="{A1EA6659-6924-4F65-AE72-6F89E3F57784}" srcOrd="7" destOrd="0" presId="urn:microsoft.com/office/officeart/2005/8/layout/default"/>
    <dgm:cxn modelId="{03B04DC0-982C-4EA0-8ACA-3A8DF3B33A3A}" type="presParOf" srcId="{3F3C69ED-3712-4E79-8F8B-B49DD979B770}" destId="{5BEC8076-10C4-41CD-AD9B-B279A7218BA4}" srcOrd="8" destOrd="0" presId="urn:microsoft.com/office/officeart/2005/8/layout/default"/>
    <dgm:cxn modelId="{1904F0C8-F26B-42BF-8DA0-39D55DCC5365}" type="presParOf" srcId="{3F3C69ED-3712-4E79-8F8B-B49DD979B770}" destId="{5480F0BA-86FB-453A-8248-4DBB77FC55E6}" srcOrd="9" destOrd="0" presId="urn:microsoft.com/office/officeart/2005/8/layout/default"/>
    <dgm:cxn modelId="{F0155E6D-4C0E-4125-BBD2-22A1A8A4CE4D}" type="presParOf" srcId="{3F3C69ED-3712-4E79-8F8B-B49DD979B770}" destId="{D0A842B4-8484-492D-B415-C4AA6C2377F9}" srcOrd="10" destOrd="0" presId="urn:microsoft.com/office/officeart/2005/8/layout/default"/>
    <dgm:cxn modelId="{3242DDFF-E39E-4F6D-9857-BC8A19BEFC01}" type="presParOf" srcId="{3F3C69ED-3712-4E79-8F8B-B49DD979B770}" destId="{077BD707-8A10-4787-AC04-B05FD23858C0}" srcOrd="11" destOrd="0" presId="urn:microsoft.com/office/officeart/2005/8/layout/default"/>
    <dgm:cxn modelId="{F96BE8CE-D2EE-49A0-B307-92F0333FD4AD}" type="presParOf" srcId="{3F3C69ED-3712-4E79-8F8B-B49DD979B770}" destId="{63FB5D5A-8F28-4DEA-A8A8-F1E7D1A2F1A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928DF-7F8F-43B5-8886-128362A5BE4B}" type="doc">
      <dgm:prSet loTypeId="urn:microsoft.com/office/officeart/2005/8/layout/pyramid3" loCatId="pyramid" qsTypeId="urn:microsoft.com/office/officeart/2005/8/quickstyle/simple1" qsCatId="simple" csTypeId="urn:microsoft.com/office/officeart/2005/8/colors/colorful2" csCatId="colorful" phldr="1"/>
      <dgm:spPr/>
    </dgm:pt>
    <dgm:pt modelId="{2121CF47-418F-45F3-8A93-75515311C6D9}">
      <dgm:prSet phldrT="[Text]" custT="1"/>
      <dgm:spPr/>
      <dgm:t>
        <a:bodyPr/>
        <a:lstStyle/>
        <a:p>
          <a:r>
            <a:rPr lang="en-US" sz="3600" dirty="0"/>
            <a:t>50%</a:t>
          </a:r>
        </a:p>
      </dgm:t>
    </dgm:pt>
    <dgm:pt modelId="{C5952948-C30F-4218-85BE-01C3B77A3EBC}" type="parTrans" cxnId="{BD6A2B1A-8BDC-4F1D-8319-F314634B5B1E}">
      <dgm:prSet/>
      <dgm:spPr/>
      <dgm:t>
        <a:bodyPr/>
        <a:lstStyle/>
        <a:p>
          <a:endParaRPr lang="en-US"/>
        </a:p>
      </dgm:t>
    </dgm:pt>
    <dgm:pt modelId="{9DDABE16-5A7D-4E2F-9342-05880E8BAB64}" type="sibTrans" cxnId="{BD6A2B1A-8BDC-4F1D-8319-F314634B5B1E}">
      <dgm:prSet/>
      <dgm:spPr/>
      <dgm:t>
        <a:bodyPr/>
        <a:lstStyle/>
        <a:p>
          <a:endParaRPr lang="en-US"/>
        </a:p>
      </dgm:t>
    </dgm:pt>
    <dgm:pt modelId="{48C540FF-9BF7-4F19-9301-570858F820AD}">
      <dgm:prSet phldrT="[Text]" custT="1"/>
      <dgm:spPr/>
      <dgm:t>
        <a:bodyPr/>
        <a:lstStyle/>
        <a:p>
          <a:r>
            <a:rPr lang="en-US" sz="2400" dirty="0">
              <a:solidFill>
                <a:schemeClr val="bg1"/>
              </a:solidFill>
            </a:rPr>
            <a:t>30%</a:t>
          </a:r>
        </a:p>
      </dgm:t>
    </dgm:pt>
    <dgm:pt modelId="{A62C0AA0-58D3-44AF-86C8-A2D7BFE664D2}" type="parTrans" cxnId="{3FD57394-E43D-4ABB-B7AD-FBD302F86AB1}">
      <dgm:prSet/>
      <dgm:spPr/>
      <dgm:t>
        <a:bodyPr/>
        <a:lstStyle/>
        <a:p>
          <a:endParaRPr lang="en-US"/>
        </a:p>
      </dgm:t>
    </dgm:pt>
    <dgm:pt modelId="{FDC82BA8-4AFF-4A3A-BB86-AECD4DA353A4}" type="sibTrans" cxnId="{3FD57394-E43D-4ABB-B7AD-FBD302F86AB1}">
      <dgm:prSet/>
      <dgm:spPr/>
      <dgm:t>
        <a:bodyPr/>
        <a:lstStyle/>
        <a:p>
          <a:endParaRPr lang="en-US"/>
        </a:p>
      </dgm:t>
    </dgm:pt>
    <dgm:pt modelId="{4CA10548-A0C0-42DA-80D6-7EEDD253B2FD}">
      <dgm:prSet phldrT="[Text]" custT="1"/>
      <dgm:spPr/>
      <dgm:t>
        <a:bodyPr/>
        <a:lstStyle/>
        <a:p>
          <a:r>
            <a:rPr lang="en-US" sz="1100" dirty="0">
              <a:solidFill>
                <a:schemeClr val="bg1"/>
              </a:solidFill>
            </a:rPr>
            <a:t>20%</a:t>
          </a:r>
        </a:p>
      </dgm:t>
    </dgm:pt>
    <dgm:pt modelId="{713AE817-1ADC-4C67-BA24-83F11DB18396}" type="parTrans" cxnId="{1FB2968F-CCD9-42B5-A820-964C7D8E719A}">
      <dgm:prSet/>
      <dgm:spPr/>
      <dgm:t>
        <a:bodyPr/>
        <a:lstStyle/>
        <a:p>
          <a:endParaRPr lang="en-US"/>
        </a:p>
      </dgm:t>
    </dgm:pt>
    <dgm:pt modelId="{27683871-D2DE-4CFB-95B9-FD4CED176446}" type="sibTrans" cxnId="{1FB2968F-CCD9-42B5-A820-964C7D8E719A}">
      <dgm:prSet/>
      <dgm:spPr/>
      <dgm:t>
        <a:bodyPr/>
        <a:lstStyle/>
        <a:p>
          <a:endParaRPr lang="en-US"/>
        </a:p>
      </dgm:t>
    </dgm:pt>
    <dgm:pt modelId="{3322AB3D-30CF-4B2B-9E91-067BCB6D9767}" type="pres">
      <dgm:prSet presAssocID="{4A5928DF-7F8F-43B5-8886-128362A5BE4B}" presName="Name0" presStyleCnt="0">
        <dgm:presLayoutVars>
          <dgm:dir/>
          <dgm:animLvl val="lvl"/>
          <dgm:resizeHandles val="exact"/>
        </dgm:presLayoutVars>
      </dgm:prSet>
      <dgm:spPr/>
    </dgm:pt>
    <dgm:pt modelId="{28DA3671-3524-481F-B656-4BA4DCE7BFC1}" type="pres">
      <dgm:prSet presAssocID="{2121CF47-418F-45F3-8A93-75515311C6D9}" presName="Name8" presStyleCnt="0"/>
      <dgm:spPr/>
    </dgm:pt>
    <dgm:pt modelId="{F0B070AF-AF21-4126-B97B-371959190D33}" type="pres">
      <dgm:prSet presAssocID="{2121CF47-418F-45F3-8A93-75515311C6D9}" presName="level" presStyleLbl="node1" presStyleIdx="0" presStyleCnt="3">
        <dgm:presLayoutVars>
          <dgm:chMax val="1"/>
          <dgm:bulletEnabled val="1"/>
        </dgm:presLayoutVars>
      </dgm:prSet>
      <dgm:spPr/>
    </dgm:pt>
    <dgm:pt modelId="{97EB8C07-B3EE-463D-9586-A967832925CB}" type="pres">
      <dgm:prSet presAssocID="{2121CF47-418F-45F3-8A93-75515311C6D9}" presName="levelTx" presStyleLbl="revTx" presStyleIdx="0" presStyleCnt="0">
        <dgm:presLayoutVars>
          <dgm:chMax val="1"/>
          <dgm:bulletEnabled val="1"/>
        </dgm:presLayoutVars>
      </dgm:prSet>
      <dgm:spPr/>
    </dgm:pt>
    <dgm:pt modelId="{EF9BB7C8-3488-46DD-AABD-BE7111863F14}" type="pres">
      <dgm:prSet presAssocID="{48C540FF-9BF7-4F19-9301-570858F820AD}" presName="Name8" presStyleCnt="0"/>
      <dgm:spPr/>
    </dgm:pt>
    <dgm:pt modelId="{CA1CB002-7504-459A-A0C9-6DAD2D339759}" type="pres">
      <dgm:prSet presAssocID="{48C540FF-9BF7-4F19-9301-570858F820AD}" presName="level" presStyleLbl="node1" presStyleIdx="1" presStyleCnt="3">
        <dgm:presLayoutVars>
          <dgm:chMax val="1"/>
          <dgm:bulletEnabled val="1"/>
        </dgm:presLayoutVars>
      </dgm:prSet>
      <dgm:spPr/>
    </dgm:pt>
    <dgm:pt modelId="{6C5B8185-8E68-4E42-B3EF-9206463337B2}" type="pres">
      <dgm:prSet presAssocID="{48C540FF-9BF7-4F19-9301-570858F820AD}" presName="levelTx" presStyleLbl="revTx" presStyleIdx="0" presStyleCnt="0">
        <dgm:presLayoutVars>
          <dgm:chMax val="1"/>
          <dgm:bulletEnabled val="1"/>
        </dgm:presLayoutVars>
      </dgm:prSet>
      <dgm:spPr/>
    </dgm:pt>
    <dgm:pt modelId="{5AB57A24-ACCC-4665-92C3-931E7EF193B7}" type="pres">
      <dgm:prSet presAssocID="{4CA10548-A0C0-42DA-80D6-7EEDD253B2FD}" presName="Name8" presStyleCnt="0"/>
      <dgm:spPr/>
    </dgm:pt>
    <dgm:pt modelId="{B9A64856-37AB-4B1B-B450-ED2F517D81CF}" type="pres">
      <dgm:prSet presAssocID="{4CA10548-A0C0-42DA-80D6-7EEDD253B2FD}" presName="level" presStyleLbl="node1" presStyleIdx="2" presStyleCnt="3">
        <dgm:presLayoutVars>
          <dgm:chMax val="1"/>
          <dgm:bulletEnabled val="1"/>
        </dgm:presLayoutVars>
      </dgm:prSet>
      <dgm:spPr/>
    </dgm:pt>
    <dgm:pt modelId="{F4C75AA9-AF42-47C7-9F11-3C3429E59C22}" type="pres">
      <dgm:prSet presAssocID="{4CA10548-A0C0-42DA-80D6-7EEDD253B2FD}" presName="levelTx" presStyleLbl="revTx" presStyleIdx="0" presStyleCnt="0">
        <dgm:presLayoutVars>
          <dgm:chMax val="1"/>
          <dgm:bulletEnabled val="1"/>
        </dgm:presLayoutVars>
      </dgm:prSet>
      <dgm:spPr/>
    </dgm:pt>
  </dgm:ptLst>
  <dgm:cxnLst>
    <dgm:cxn modelId="{9AC4940F-6C1E-48EC-8DBA-5FE44421D9DE}" type="presOf" srcId="{4A5928DF-7F8F-43B5-8886-128362A5BE4B}" destId="{3322AB3D-30CF-4B2B-9E91-067BCB6D9767}" srcOrd="0" destOrd="0" presId="urn:microsoft.com/office/officeart/2005/8/layout/pyramid3"/>
    <dgm:cxn modelId="{BD6A2B1A-8BDC-4F1D-8319-F314634B5B1E}" srcId="{4A5928DF-7F8F-43B5-8886-128362A5BE4B}" destId="{2121CF47-418F-45F3-8A93-75515311C6D9}" srcOrd="0" destOrd="0" parTransId="{C5952948-C30F-4218-85BE-01C3B77A3EBC}" sibTransId="{9DDABE16-5A7D-4E2F-9342-05880E8BAB64}"/>
    <dgm:cxn modelId="{5C82A52B-4994-4C63-8639-D5BFB60C3B56}" type="presOf" srcId="{48C540FF-9BF7-4F19-9301-570858F820AD}" destId="{CA1CB002-7504-459A-A0C9-6DAD2D339759}" srcOrd="0" destOrd="0" presId="urn:microsoft.com/office/officeart/2005/8/layout/pyramid3"/>
    <dgm:cxn modelId="{F59B7548-0F0E-41C6-A554-52D22739E0D6}" type="presOf" srcId="{4CA10548-A0C0-42DA-80D6-7EEDD253B2FD}" destId="{F4C75AA9-AF42-47C7-9F11-3C3429E59C22}" srcOrd="1" destOrd="0" presId="urn:microsoft.com/office/officeart/2005/8/layout/pyramid3"/>
    <dgm:cxn modelId="{1FB2968F-CCD9-42B5-A820-964C7D8E719A}" srcId="{4A5928DF-7F8F-43B5-8886-128362A5BE4B}" destId="{4CA10548-A0C0-42DA-80D6-7EEDD253B2FD}" srcOrd="2" destOrd="0" parTransId="{713AE817-1ADC-4C67-BA24-83F11DB18396}" sibTransId="{27683871-D2DE-4CFB-95B9-FD4CED176446}"/>
    <dgm:cxn modelId="{3FD57394-E43D-4ABB-B7AD-FBD302F86AB1}" srcId="{4A5928DF-7F8F-43B5-8886-128362A5BE4B}" destId="{48C540FF-9BF7-4F19-9301-570858F820AD}" srcOrd="1" destOrd="0" parTransId="{A62C0AA0-58D3-44AF-86C8-A2D7BFE664D2}" sibTransId="{FDC82BA8-4AFF-4A3A-BB86-AECD4DA353A4}"/>
    <dgm:cxn modelId="{6AC1DD99-B438-43E8-891B-346F5708AAFD}" type="presOf" srcId="{2121CF47-418F-45F3-8A93-75515311C6D9}" destId="{F0B070AF-AF21-4126-B97B-371959190D33}" srcOrd="0" destOrd="0" presId="urn:microsoft.com/office/officeart/2005/8/layout/pyramid3"/>
    <dgm:cxn modelId="{FEB833C6-6BDB-42DD-BD32-8EC153816AC7}" type="presOf" srcId="{4CA10548-A0C0-42DA-80D6-7EEDD253B2FD}" destId="{B9A64856-37AB-4B1B-B450-ED2F517D81CF}" srcOrd="0" destOrd="0" presId="urn:microsoft.com/office/officeart/2005/8/layout/pyramid3"/>
    <dgm:cxn modelId="{0201EBC8-A441-402A-B787-CCC69EBFD0C9}" type="presOf" srcId="{2121CF47-418F-45F3-8A93-75515311C6D9}" destId="{97EB8C07-B3EE-463D-9586-A967832925CB}" srcOrd="1" destOrd="0" presId="urn:microsoft.com/office/officeart/2005/8/layout/pyramid3"/>
    <dgm:cxn modelId="{03E217FB-BF8E-427F-A179-AFEDC76B56B4}" type="presOf" srcId="{48C540FF-9BF7-4F19-9301-570858F820AD}" destId="{6C5B8185-8E68-4E42-B3EF-9206463337B2}" srcOrd="1" destOrd="0" presId="urn:microsoft.com/office/officeart/2005/8/layout/pyramid3"/>
    <dgm:cxn modelId="{EA79ACD1-C810-4A10-AC45-0F92EEC9186A}" type="presParOf" srcId="{3322AB3D-30CF-4B2B-9E91-067BCB6D9767}" destId="{28DA3671-3524-481F-B656-4BA4DCE7BFC1}" srcOrd="0" destOrd="0" presId="urn:microsoft.com/office/officeart/2005/8/layout/pyramid3"/>
    <dgm:cxn modelId="{4C993A6D-BBBC-45F2-86BA-3120C54AD0C6}" type="presParOf" srcId="{28DA3671-3524-481F-B656-4BA4DCE7BFC1}" destId="{F0B070AF-AF21-4126-B97B-371959190D33}" srcOrd="0" destOrd="0" presId="urn:microsoft.com/office/officeart/2005/8/layout/pyramid3"/>
    <dgm:cxn modelId="{4D81C652-8CB3-4852-A767-365BD92C83E5}" type="presParOf" srcId="{28DA3671-3524-481F-B656-4BA4DCE7BFC1}" destId="{97EB8C07-B3EE-463D-9586-A967832925CB}" srcOrd="1" destOrd="0" presId="urn:microsoft.com/office/officeart/2005/8/layout/pyramid3"/>
    <dgm:cxn modelId="{8E6B5EAE-3A87-4CAF-8C21-C71C299C4D9C}" type="presParOf" srcId="{3322AB3D-30CF-4B2B-9E91-067BCB6D9767}" destId="{EF9BB7C8-3488-46DD-AABD-BE7111863F14}" srcOrd="1" destOrd="0" presId="urn:microsoft.com/office/officeart/2005/8/layout/pyramid3"/>
    <dgm:cxn modelId="{F2661AC1-5047-45D7-AD45-611696C374D9}" type="presParOf" srcId="{EF9BB7C8-3488-46DD-AABD-BE7111863F14}" destId="{CA1CB002-7504-459A-A0C9-6DAD2D339759}" srcOrd="0" destOrd="0" presId="urn:microsoft.com/office/officeart/2005/8/layout/pyramid3"/>
    <dgm:cxn modelId="{6F8C79FD-3BE6-4FD8-856F-9197EF2BEF6B}" type="presParOf" srcId="{EF9BB7C8-3488-46DD-AABD-BE7111863F14}" destId="{6C5B8185-8E68-4E42-B3EF-9206463337B2}" srcOrd="1" destOrd="0" presId="urn:microsoft.com/office/officeart/2005/8/layout/pyramid3"/>
    <dgm:cxn modelId="{85D3AEF0-65C1-407D-897D-0F6779E6E480}" type="presParOf" srcId="{3322AB3D-30CF-4B2B-9E91-067BCB6D9767}" destId="{5AB57A24-ACCC-4665-92C3-931E7EF193B7}" srcOrd="2" destOrd="0" presId="urn:microsoft.com/office/officeart/2005/8/layout/pyramid3"/>
    <dgm:cxn modelId="{86213118-969E-4F85-AE4D-969143F8AE1E}" type="presParOf" srcId="{5AB57A24-ACCC-4665-92C3-931E7EF193B7}" destId="{B9A64856-37AB-4B1B-B450-ED2F517D81CF}" srcOrd="0" destOrd="0" presId="urn:microsoft.com/office/officeart/2005/8/layout/pyramid3"/>
    <dgm:cxn modelId="{2E558392-D4E2-41F5-BCAE-4FC756C94857}" type="presParOf" srcId="{5AB57A24-ACCC-4665-92C3-931E7EF193B7}" destId="{F4C75AA9-AF42-47C7-9F11-3C3429E59C2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5928DF-7F8F-43B5-8886-128362A5BE4B}" type="doc">
      <dgm:prSet loTypeId="urn:microsoft.com/office/officeart/2005/8/layout/pyramid1" loCatId="pyramid" qsTypeId="urn:microsoft.com/office/officeart/2005/8/quickstyle/simple3" qsCatId="simple" csTypeId="urn:microsoft.com/office/officeart/2005/8/colors/colorful2" csCatId="colorful" phldr="1"/>
      <dgm:spPr/>
    </dgm:pt>
    <dgm:pt modelId="{2121CF47-418F-45F3-8A93-75515311C6D9}">
      <dgm:prSet phldrT="[Text]" custT="1"/>
      <dgm:spPr/>
      <dgm:t>
        <a:bodyPr/>
        <a:lstStyle/>
        <a:p>
          <a:r>
            <a:rPr lang="en-US" sz="1400" dirty="0"/>
            <a:t>20%</a:t>
          </a:r>
        </a:p>
      </dgm:t>
    </dgm:pt>
    <dgm:pt modelId="{C5952948-C30F-4218-85BE-01C3B77A3EBC}" type="parTrans" cxnId="{BD6A2B1A-8BDC-4F1D-8319-F314634B5B1E}">
      <dgm:prSet/>
      <dgm:spPr/>
      <dgm:t>
        <a:bodyPr/>
        <a:lstStyle/>
        <a:p>
          <a:endParaRPr lang="en-US"/>
        </a:p>
      </dgm:t>
    </dgm:pt>
    <dgm:pt modelId="{9DDABE16-5A7D-4E2F-9342-05880E8BAB64}" type="sibTrans" cxnId="{BD6A2B1A-8BDC-4F1D-8319-F314634B5B1E}">
      <dgm:prSet/>
      <dgm:spPr/>
      <dgm:t>
        <a:bodyPr/>
        <a:lstStyle/>
        <a:p>
          <a:endParaRPr lang="en-US"/>
        </a:p>
      </dgm:t>
    </dgm:pt>
    <dgm:pt modelId="{48C540FF-9BF7-4F19-9301-570858F820AD}">
      <dgm:prSet phldrT="[Text]" custT="1"/>
      <dgm:spPr/>
      <dgm:t>
        <a:bodyPr/>
        <a:lstStyle/>
        <a:p>
          <a:r>
            <a:rPr lang="en-US" sz="2400" dirty="0"/>
            <a:t>25%</a:t>
          </a:r>
        </a:p>
      </dgm:t>
    </dgm:pt>
    <dgm:pt modelId="{A62C0AA0-58D3-44AF-86C8-A2D7BFE664D2}" type="parTrans" cxnId="{3FD57394-E43D-4ABB-B7AD-FBD302F86AB1}">
      <dgm:prSet/>
      <dgm:spPr/>
      <dgm:t>
        <a:bodyPr/>
        <a:lstStyle/>
        <a:p>
          <a:endParaRPr lang="en-US"/>
        </a:p>
      </dgm:t>
    </dgm:pt>
    <dgm:pt modelId="{FDC82BA8-4AFF-4A3A-BB86-AECD4DA353A4}" type="sibTrans" cxnId="{3FD57394-E43D-4ABB-B7AD-FBD302F86AB1}">
      <dgm:prSet/>
      <dgm:spPr/>
      <dgm:t>
        <a:bodyPr/>
        <a:lstStyle/>
        <a:p>
          <a:endParaRPr lang="en-US"/>
        </a:p>
      </dgm:t>
    </dgm:pt>
    <dgm:pt modelId="{4CA10548-A0C0-42DA-80D6-7EEDD253B2FD}">
      <dgm:prSet phldrT="[Text]" custT="1"/>
      <dgm:spPr/>
      <dgm:t>
        <a:bodyPr/>
        <a:lstStyle/>
        <a:p>
          <a:r>
            <a:rPr lang="en-US" sz="4000" dirty="0"/>
            <a:t>55%</a:t>
          </a:r>
        </a:p>
      </dgm:t>
    </dgm:pt>
    <dgm:pt modelId="{713AE817-1ADC-4C67-BA24-83F11DB18396}" type="parTrans" cxnId="{1FB2968F-CCD9-42B5-A820-964C7D8E719A}">
      <dgm:prSet/>
      <dgm:spPr/>
      <dgm:t>
        <a:bodyPr/>
        <a:lstStyle/>
        <a:p>
          <a:endParaRPr lang="en-US"/>
        </a:p>
      </dgm:t>
    </dgm:pt>
    <dgm:pt modelId="{27683871-D2DE-4CFB-95B9-FD4CED176446}" type="sibTrans" cxnId="{1FB2968F-CCD9-42B5-A820-964C7D8E719A}">
      <dgm:prSet/>
      <dgm:spPr/>
      <dgm:t>
        <a:bodyPr/>
        <a:lstStyle/>
        <a:p>
          <a:endParaRPr lang="en-US"/>
        </a:p>
      </dgm:t>
    </dgm:pt>
    <dgm:pt modelId="{C3ACE19D-DFEB-455D-95C2-92CDB108EBDF}" type="pres">
      <dgm:prSet presAssocID="{4A5928DF-7F8F-43B5-8886-128362A5BE4B}" presName="Name0" presStyleCnt="0">
        <dgm:presLayoutVars>
          <dgm:dir/>
          <dgm:animLvl val="lvl"/>
          <dgm:resizeHandles val="exact"/>
        </dgm:presLayoutVars>
      </dgm:prSet>
      <dgm:spPr/>
    </dgm:pt>
    <dgm:pt modelId="{F8A4FA23-D693-4D09-8FB4-275F51683266}" type="pres">
      <dgm:prSet presAssocID="{2121CF47-418F-45F3-8A93-75515311C6D9}" presName="Name8" presStyleCnt="0"/>
      <dgm:spPr/>
    </dgm:pt>
    <dgm:pt modelId="{55387EDF-04F5-4D28-987D-B5BC5B0E6C48}" type="pres">
      <dgm:prSet presAssocID="{2121CF47-418F-45F3-8A93-75515311C6D9}" presName="level" presStyleLbl="node1" presStyleIdx="0" presStyleCnt="3">
        <dgm:presLayoutVars>
          <dgm:chMax val="1"/>
          <dgm:bulletEnabled val="1"/>
        </dgm:presLayoutVars>
      </dgm:prSet>
      <dgm:spPr/>
    </dgm:pt>
    <dgm:pt modelId="{A13E82B3-9CDB-44AA-A20A-B6B08E673B67}" type="pres">
      <dgm:prSet presAssocID="{2121CF47-418F-45F3-8A93-75515311C6D9}" presName="levelTx" presStyleLbl="revTx" presStyleIdx="0" presStyleCnt="0">
        <dgm:presLayoutVars>
          <dgm:chMax val="1"/>
          <dgm:bulletEnabled val="1"/>
        </dgm:presLayoutVars>
      </dgm:prSet>
      <dgm:spPr/>
    </dgm:pt>
    <dgm:pt modelId="{60302DBB-6F30-40A9-9C61-DEF497F6BB3F}" type="pres">
      <dgm:prSet presAssocID="{48C540FF-9BF7-4F19-9301-570858F820AD}" presName="Name8" presStyleCnt="0"/>
      <dgm:spPr/>
    </dgm:pt>
    <dgm:pt modelId="{AE8D03E7-B576-4BF4-A37D-431731222942}" type="pres">
      <dgm:prSet presAssocID="{48C540FF-9BF7-4F19-9301-570858F820AD}" presName="level" presStyleLbl="node1" presStyleIdx="1" presStyleCnt="3">
        <dgm:presLayoutVars>
          <dgm:chMax val="1"/>
          <dgm:bulletEnabled val="1"/>
        </dgm:presLayoutVars>
      </dgm:prSet>
      <dgm:spPr/>
    </dgm:pt>
    <dgm:pt modelId="{D2C0C4E8-B6CF-446C-A51A-8E8BBE98A355}" type="pres">
      <dgm:prSet presAssocID="{48C540FF-9BF7-4F19-9301-570858F820AD}" presName="levelTx" presStyleLbl="revTx" presStyleIdx="0" presStyleCnt="0">
        <dgm:presLayoutVars>
          <dgm:chMax val="1"/>
          <dgm:bulletEnabled val="1"/>
        </dgm:presLayoutVars>
      </dgm:prSet>
      <dgm:spPr/>
    </dgm:pt>
    <dgm:pt modelId="{D9EDA138-2BF7-4217-AE4C-214AA7738297}" type="pres">
      <dgm:prSet presAssocID="{4CA10548-A0C0-42DA-80D6-7EEDD253B2FD}" presName="Name8" presStyleCnt="0"/>
      <dgm:spPr/>
    </dgm:pt>
    <dgm:pt modelId="{EDFF6862-96D7-4E39-8EE5-49D0245909A0}" type="pres">
      <dgm:prSet presAssocID="{4CA10548-A0C0-42DA-80D6-7EEDD253B2FD}" presName="level" presStyleLbl="node1" presStyleIdx="2" presStyleCnt="3">
        <dgm:presLayoutVars>
          <dgm:chMax val="1"/>
          <dgm:bulletEnabled val="1"/>
        </dgm:presLayoutVars>
      </dgm:prSet>
      <dgm:spPr/>
    </dgm:pt>
    <dgm:pt modelId="{8EDCD19F-FB72-4941-9C9A-C34AD5559403}" type="pres">
      <dgm:prSet presAssocID="{4CA10548-A0C0-42DA-80D6-7EEDD253B2FD}" presName="levelTx" presStyleLbl="revTx" presStyleIdx="0" presStyleCnt="0">
        <dgm:presLayoutVars>
          <dgm:chMax val="1"/>
          <dgm:bulletEnabled val="1"/>
        </dgm:presLayoutVars>
      </dgm:prSet>
      <dgm:spPr/>
    </dgm:pt>
  </dgm:ptLst>
  <dgm:cxnLst>
    <dgm:cxn modelId="{BD6A2B1A-8BDC-4F1D-8319-F314634B5B1E}" srcId="{4A5928DF-7F8F-43B5-8886-128362A5BE4B}" destId="{2121CF47-418F-45F3-8A93-75515311C6D9}" srcOrd="0" destOrd="0" parTransId="{C5952948-C30F-4218-85BE-01C3B77A3EBC}" sibTransId="{9DDABE16-5A7D-4E2F-9342-05880E8BAB64}"/>
    <dgm:cxn modelId="{7723B261-4C40-43D8-A1A1-5E69F0585214}" type="presOf" srcId="{48C540FF-9BF7-4F19-9301-570858F820AD}" destId="{D2C0C4E8-B6CF-446C-A51A-8E8BBE98A355}" srcOrd="1" destOrd="0" presId="urn:microsoft.com/office/officeart/2005/8/layout/pyramid1"/>
    <dgm:cxn modelId="{5376304E-03BD-424D-9ACC-2C40B49580AC}" type="presOf" srcId="{4CA10548-A0C0-42DA-80D6-7EEDD253B2FD}" destId="{EDFF6862-96D7-4E39-8EE5-49D0245909A0}" srcOrd="0" destOrd="0" presId="urn:microsoft.com/office/officeart/2005/8/layout/pyramid1"/>
    <dgm:cxn modelId="{3148A685-FB36-430A-B3D9-9E7365539217}" type="presOf" srcId="{48C540FF-9BF7-4F19-9301-570858F820AD}" destId="{AE8D03E7-B576-4BF4-A37D-431731222942}" srcOrd="0" destOrd="0" presId="urn:microsoft.com/office/officeart/2005/8/layout/pyramid1"/>
    <dgm:cxn modelId="{1FB2968F-CCD9-42B5-A820-964C7D8E719A}" srcId="{4A5928DF-7F8F-43B5-8886-128362A5BE4B}" destId="{4CA10548-A0C0-42DA-80D6-7EEDD253B2FD}" srcOrd="2" destOrd="0" parTransId="{713AE817-1ADC-4C67-BA24-83F11DB18396}" sibTransId="{27683871-D2DE-4CFB-95B9-FD4CED176446}"/>
    <dgm:cxn modelId="{3FD57394-E43D-4ABB-B7AD-FBD302F86AB1}" srcId="{4A5928DF-7F8F-43B5-8886-128362A5BE4B}" destId="{48C540FF-9BF7-4F19-9301-570858F820AD}" srcOrd="1" destOrd="0" parTransId="{A62C0AA0-58D3-44AF-86C8-A2D7BFE664D2}" sibTransId="{FDC82BA8-4AFF-4A3A-BB86-AECD4DA353A4}"/>
    <dgm:cxn modelId="{358F9CAA-9882-4346-9C26-1E7232A6E741}" type="presOf" srcId="{4A5928DF-7F8F-43B5-8886-128362A5BE4B}" destId="{C3ACE19D-DFEB-455D-95C2-92CDB108EBDF}" srcOrd="0" destOrd="0" presId="urn:microsoft.com/office/officeart/2005/8/layout/pyramid1"/>
    <dgm:cxn modelId="{B62D5FCE-3BDC-4571-A457-D9237D9F59D8}" type="presOf" srcId="{2121CF47-418F-45F3-8A93-75515311C6D9}" destId="{55387EDF-04F5-4D28-987D-B5BC5B0E6C48}" srcOrd="0" destOrd="0" presId="urn:microsoft.com/office/officeart/2005/8/layout/pyramid1"/>
    <dgm:cxn modelId="{7F9C92EC-0187-4497-9692-72CE65A41A87}" type="presOf" srcId="{4CA10548-A0C0-42DA-80D6-7EEDD253B2FD}" destId="{8EDCD19F-FB72-4941-9C9A-C34AD5559403}" srcOrd="1" destOrd="0" presId="urn:microsoft.com/office/officeart/2005/8/layout/pyramid1"/>
    <dgm:cxn modelId="{F8E315F0-9F69-4340-818E-176BE4E7ADF1}" type="presOf" srcId="{2121CF47-418F-45F3-8A93-75515311C6D9}" destId="{A13E82B3-9CDB-44AA-A20A-B6B08E673B67}" srcOrd="1" destOrd="0" presId="urn:microsoft.com/office/officeart/2005/8/layout/pyramid1"/>
    <dgm:cxn modelId="{C59F1EAA-A345-4DF2-8CCA-C5209F940D13}" type="presParOf" srcId="{C3ACE19D-DFEB-455D-95C2-92CDB108EBDF}" destId="{F8A4FA23-D693-4D09-8FB4-275F51683266}" srcOrd="0" destOrd="0" presId="urn:microsoft.com/office/officeart/2005/8/layout/pyramid1"/>
    <dgm:cxn modelId="{C8218491-7BFB-4F50-BAEF-CD0805145772}" type="presParOf" srcId="{F8A4FA23-D693-4D09-8FB4-275F51683266}" destId="{55387EDF-04F5-4D28-987D-B5BC5B0E6C48}" srcOrd="0" destOrd="0" presId="urn:microsoft.com/office/officeart/2005/8/layout/pyramid1"/>
    <dgm:cxn modelId="{8B235EDB-2EB2-4F92-B857-27FB30904BA8}" type="presParOf" srcId="{F8A4FA23-D693-4D09-8FB4-275F51683266}" destId="{A13E82B3-9CDB-44AA-A20A-B6B08E673B67}" srcOrd="1" destOrd="0" presId="urn:microsoft.com/office/officeart/2005/8/layout/pyramid1"/>
    <dgm:cxn modelId="{703B92F3-CE18-4021-AA29-123FE27A78B7}" type="presParOf" srcId="{C3ACE19D-DFEB-455D-95C2-92CDB108EBDF}" destId="{60302DBB-6F30-40A9-9C61-DEF497F6BB3F}" srcOrd="1" destOrd="0" presId="urn:microsoft.com/office/officeart/2005/8/layout/pyramid1"/>
    <dgm:cxn modelId="{7E486C77-97EA-4B90-8C8D-47065FAE8B66}" type="presParOf" srcId="{60302DBB-6F30-40A9-9C61-DEF497F6BB3F}" destId="{AE8D03E7-B576-4BF4-A37D-431731222942}" srcOrd="0" destOrd="0" presId="urn:microsoft.com/office/officeart/2005/8/layout/pyramid1"/>
    <dgm:cxn modelId="{92823717-89C7-4BA5-9D49-A13646D014A6}" type="presParOf" srcId="{60302DBB-6F30-40A9-9C61-DEF497F6BB3F}" destId="{D2C0C4E8-B6CF-446C-A51A-8E8BBE98A355}" srcOrd="1" destOrd="0" presId="urn:microsoft.com/office/officeart/2005/8/layout/pyramid1"/>
    <dgm:cxn modelId="{B7D1878C-537B-4C4A-A4A0-06082CC09A06}" type="presParOf" srcId="{C3ACE19D-DFEB-455D-95C2-92CDB108EBDF}" destId="{D9EDA138-2BF7-4217-AE4C-214AA7738297}" srcOrd="2" destOrd="0" presId="urn:microsoft.com/office/officeart/2005/8/layout/pyramid1"/>
    <dgm:cxn modelId="{9224BC28-5B50-41FA-833F-11A6511778CF}" type="presParOf" srcId="{D9EDA138-2BF7-4217-AE4C-214AA7738297}" destId="{EDFF6862-96D7-4E39-8EE5-49D0245909A0}" srcOrd="0" destOrd="0" presId="urn:microsoft.com/office/officeart/2005/8/layout/pyramid1"/>
    <dgm:cxn modelId="{ACBF6731-5CF6-4855-B42C-32A70C61F815}" type="presParOf" srcId="{D9EDA138-2BF7-4217-AE4C-214AA7738297}" destId="{8EDCD19F-FB72-4941-9C9A-C34AD5559403}"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AE581-CECD-4A1D-AEBC-AEA958D20B9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9B8A89-FFBA-4B4B-96FD-1492FB7AF69D}">
      <dgm:prSet/>
      <dgm:spPr/>
      <dgm:t>
        <a:bodyPr/>
        <a:lstStyle/>
        <a:p>
          <a:pPr>
            <a:defRPr cap="all"/>
          </a:pPr>
          <a:r>
            <a:rPr lang="en-US" cap="none" dirty="0"/>
            <a:t>BND completes individual care plans (ICP) for its members under the direction of the Plan Medical Director.  </a:t>
          </a:r>
        </a:p>
      </dgm:t>
    </dgm:pt>
    <dgm:pt modelId="{B8C4A7A7-3532-4E2D-BE28-2083B8AFE5C6}" type="parTrans" cxnId="{3DC763A4-CFD6-48CA-B842-B05CF794B039}">
      <dgm:prSet/>
      <dgm:spPr/>
      <dgm:t>
        <a:bodyPr/>
        <a:lstStyle/>
        <a:p>
          <a:endParaRPr lang="en-US"/>
        </a:p>
      </dgm:t>
    </dgm:pt>
    <dgm:pt modelId="{F330620F-6D65-405F-AD9E-6B35B817248C}" type="sibTrans" cxnId="{3DC763A4-CFD6-48CA-B842-B05CF794B039}">
      <dgm:prSet/>
      <dgm:spPr/>
      <dgm:t>
        <a:bodyPr/>
        <a:lstStyle/>
        <a:p>
          <a:endParaRPr lang="en-US"/>
        </a:p>
      </dgm:t>
    </dgm:pt>
    <dgm:pt modelId="{56C425F8-3820-4B70-AA67-926857A88613}">
      <dgm:prSet/>
      <dgm:spPr/>
      <dgm:t>
        <a:bodyPr/>
        <a:lstStyle/>
        <a:p>
          <a:pPr>
            <a:defRPr cap="all"/>
          </a:pPr>
          <a:r>
            <a:rPr lang="en-US" cap="none" dirty="0"/>
            <a:t>PCPs will receive copies of the ICPs.  ICPs  may include treatment recommendations from our medical directors.  PCPs are asked consider these recommendations when preparing treatment plans.</a:t>
          </a:r>
        </a:p>
      </dgm:t>
    </dgm:pt>
    <dgm:pt modelId="{A7733F99-9DE3-4B06-B34D-564B2FA0555A}" type="parTrans" cxnId="{462CEC30-4EC2-4932-9A27-B2CBBAC84CA4}">
      <dgm:prSet/>
      <dgm:spPr/>
      <dgm:t>
        <a:bodyPr/>
        <a:lstStyle/>
        <a:p>
          <a:endParaRPr lang="en-US"/>
        </a:p>
      </dgm:t>
    </dgm:pt>
    <dgm:pt modelId="{7886270A-3527-4305-AFEE-901DC3B880E5}" type="sibTrans" cxnId="{462CEC30-4EC2-4932-9A27-B2CBBAC84CA4}">
      <dgm:prSet/>
      <dgm:spPr/>
      <dgm:t>
        <a:bodyPr/>
        <a:lstStyle/>
        <a:p>
          <a:endParaRPr lang="en-US"/>
        </a:p>
      </dgm:t>
    </dgm:pt>
    <dgm:pt modelId="{202486C7-5BF0-4EA4-BF12-C17E3F20B5D2}">
      <dgm:prSet/>
      <dgm:spPr/>
      <dgm:t>
        <a:bodyPr/>
        <a:lstStyle/>
        <a:p>
          <a:pPr>
            <a:defRPr cap="all"/>
          </a:pPr>
          <a:r>
            <a:rPr lang="en-US" cap="none" dirty="0"/>
            <a:t>The ICPs follow the BND 7 Fundamentals of Chronic Care Management and is meant to support our doctors in treating members’ chronic conditions.  </a:t>
          </a:r>
        </a:p>
      </dgm:t>
    </dgm:pt>
    <dgm:pt modelId="{E65644A3-BA6A-43DC-97A7-EE58083DB2C6}" type="parTrans" cxnId="{2212A232-A7F5-4D03-B491-C7AF0B923A30}">
      <dgm:prSet/>
      <dgm:spPr/>
      <dgm:t>
        <a:bodyPr/>
        <a:lstStyle/>
        <a:p>
          <a:endParaRPr lang="en-US"/>
        </a:p>
      </dgm:t>
    </dgm:pt>
    <dgm:pt modelId="{71CA66D8-7603-4A6B-B713-48E2E7C8DD3C}" type="sibTrans" cxnId="{2212A232-A7F5-4D03-B491-C7AF0B923A30}">
      <dgm:prSet/>
      <dgm:spPr/>
      <dgm:t>
        <a:bodyPr/>
        <a:lstStyle/>
        <a:p>
          <a:endParaRPr lang="en-US"/>
        </a:p>
      </dgm:t>
    </dgm:pt>
    <dgm:pt modelId="{1BAA94CD-2973-4992-A86B-FC01FC77F033}" type="pres">
      <dgm:prSet presAssocID="{4D6AE581-CECD-4A1D-AEBC-AEA958D20B9F}" presName="root" presStyleCnt="0">
        <dgm:presLayoutVars>
          <dgm:dir/>
          <dgm:resizeHandles val="exact"/>
        </dgm:presLayoutVars>
      </dgm:prSet>
      <dgm:spPr/>
    </dgm:pt>
    <dgm:pt modelId="{3D8B9F8A-6432-4AFA-8E96-F53539042DA1}" type="pres">
      <dgm:prSet presAssocID="{229B8A89-FFBA-4B4B-96FD-1492FB7AF69D}" presName="compNode" presStyleCnt="0"/>
      <dgm:spPr/>
    </dgm:pt>
    <dgm:pt modelId="{76D5E717-79CF-43C3-A4BD-682D5AE76BC6}" type="pres">
      <dgm:prSet presAssocID="{229B8A89-FFBA-4B4B-96FD-1492FB7AF69D}" presName="iconBgRect" presStyleLbl="bgShp" presStyleIdx="0" presStyleCnt="3"/>
      <dgm:spPr>
        <a:prstGeom prst="round2DiagRect">
          <a:avLst>
            <a:gd name="adj1" fmla="val 29727"/>
            <a:gd name="adj2" fmla="val 0"/>
          </a:avLst>
        </a:prstGeom>
      </dgm:spPr>
    </dgm:pt>
    <dgm:pt modelId="{7E9FB548-8059-419B-9596-43456FAFF773}" type="pres">
      <dgm:prSet presAssocID="{229B8A89-FFBA-4B4B-96FD-1492FB7AF69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BA78EED-ABD8-40C6-BD60-FA95BCD7DA4F}" type="pres">
      <dgm:prSet presAssocID="{229B8A89-FFBA-4B4B-96FD-1492FB7AF69D}" presName="spaceRect" presStyleCnt="0"/>
      <dgm:spPr/>
    </dgm:pt>
    <dgm:pt modelId="{1E2AC9B1-0BFC-4C28-AFB5-AF619CFFFA65}" type="pres">
      <dgm:prSet presAssocID="{229B8A89-FFBA-4B4B-96FD-1492FB7AF69D}" presName="textRect" presStyleLbl="revTx" presStyleIdx="0" presStyleCnt="3">
        <dgm:presLayoutVars>
          <dgm:chMax val="1"/>
          <dgm:chPref val="1"/>
        </dgm:presLayoutVars>
      </dgm:prSet>
      <dgm:spPr/>
    </dgm:pt>
    <dgm:pt modelId="{AB2623EB-7DFF-4520-9984-BAAA06A33843}" type="pres">
      <dgm:prSet presAssocID="{F330620F-6D65-405F-AD9E-6B35B817248C}" presName="sibTrans" presStyleCnt="0"/>
      <dgm:spPr/>
    </dgm:pt>
    <dgm:pt modelId="{5CB546BF-324A-4695-A256-A4C14B8CCAF8}" type="pres">
      <dgm:prSet presAssocID="{56C425F8-3820-4B70-AA67-926857A88613}" presName="compNode" presStyleCnt="0"/>
      <dgm:spPr/>
    </dgm:pt>
    <dgm:pt modelId="{0BD9BA08-BCFF-4B80-862A-DA3519FB6DBC}" type="pres">
      <dgm:prSet presAssocID="{56C425F8-3820-4B70-AA67-926857A88613}" presName="iconBgRect" presStyleLbl="bgShp" presStyleIdx="1" presStyleCnt="3"/>
      <dgm:spPr>
        <a:prstGeom prst="round2DiagRect">
          <a:avLst>
            <a:gd name="adj1" fmla="val 29727"/>
            <a:gd name="adj2" fmla="val 0"/>
          </a:avLst>
        </a:prstGeom>
      </dgm:spPr>
    </dgm:pt>
    <dgm:pt modelId="{CECD464A-FA37-47C5-B1E6-10E6B3379136}" type="pres">
      <dgm:prSet presAssocID="{56C425F8-3820-4B70-AA67-926857A886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59DB078-F714-42FE-B848-79033F589FB3}" type="pres">
      <dgm:prSet presAssocID="{56C425F8-3820-4B70-AA67-926857A88613}" presName="spaceRect" presStyleCnt="0"/>
      <dgm:spPr/>
    </dgm:pt>
    <dgm:pt modelId="{B591620F-6CBE-4A56-89E1-D62C2E1F7310}" type="pres">
      <dgm:prSet presAssocID="{56C425F8-3820-4B70-AA67-926857A88613}" presName="textRect" presStyleLbl="revTx" presStyleIdx="1" presStyleCnt="3">
        <dgm:presLayoutVars>
          <dgm:chMax val="1"/>
          <dgm:chPref val="1"/>
        </dgm:presLayoutVars>
      </dgm:prSet>
      <dgm:spPr/>
    </dgm:pt>
    <dgm:pt modelId="{B42C62B7-D813-4116-9D7F-A003E16D544A}" type="pres">
      <dgm:prSet presAssocID="{7886270A-3527-4305-AFEE-901DC3B880E5}" presName="sibTrans" presStyleCnt="0"/>
      <dgm:spPr/>
    </dgm:pt>
    <dgm:pt modelId="{9A8C8ABD-BB71-40B4-9BEA-973058339C54}" type="pres">
      <dgm:prSet presAssocID="{202486C7-5BF0-4EA4-BF12-C17E3F20B5D2}" presName="compNode" presStyleCnt="0"/>
      <dgm:spPr/>
    </dgm:pt>
    <dgm:pt modelId="{EE31A3FC-8C20-4B8B-86EA-D304C65E8222}" type="pres">
      <dgm:prSet presAssocID="{202486C7-5BF0-4EA4-BF12-C17E3F20B5D2}" presName="iconBgRect" presStyleLbl="bgShp" presStyleIdx="2" presStyleCnt="3"/>
      <dgm:spPr>
        <a:prstGeom prst="round2DiagRect">
          <a:avLst>
            <a:gd name="adj1" fmla="val 29727"/>
            <a:gd name="adj2" fmla="val 0"/>
          </a:avLst>
        </a:prstGeom>
      </dgm:spPr>
    </dgm:pt>
    <dgm:pt modelId="{BA7FD384-6BDE-4C44-BEBA-8C9D27543F4A}" type="pres">
      <dgm:prSet presAssocID="{202486C7-5BF0-4EA4-BF12-C17E3F20B5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46EAADA9-9C85-40DA-89F1-D73F9AE7D348}" type="pres">
      <dgm:prSet presAssocID="{202486C7-5BF0-4EA4-BF12-C17E3F20B5D2}" presName="spaceRect" presStyleCnt="0"/>
      <dgm:spPr/>
    </dgm:pt>
    <dgm:pt modelId="{B21BBCC3-2ECF-492D-B5CD-3E0B2F860382}" type="pres">
      <dgm:prSet presAssocID="{202486C7-5BF0-4EA4-BF12-C17E3F20B5D2}" presName="textRect" presStyleLbl="revTx" presStyleIdx="2" presStyleCnt="3">
        <dgm:presLayoutVars>
          <dgm:chMax val="1"/>
          <dgm:chPref val="1"/>
        </dgm:presLayoutVars>
      </dgm:prSet>
      <dgm:spPr/>
    </dgm:pt>
  </dgm:ptLst>
  <dgm:cxnLst>
    <dgm:cxn modelId="{462CEC30-4EC2-4932-9A27-B2CBBAC84CA4}" srcId="{4D6AE581-CECD-4A1D-AEBC-AEA958D20B9F}" destId="{56C425F8-3820-4B70-AA67-926857A88613}" srcOrd="1" destOrd="0" parTransId="{A7733F99-9DE3-4B06-B34D-564B2FA0555A}" sibTransId="{7886270A-3527-4305-AFEE-901DC3B880E5}"/>
    <dgm:cxn modelId="{2212A232-A7F5-4D03-B491-C7AF0B923A30}" srcId="{4D6AE581-CECD-4A1D-AEBC-AEA958D20B9F}" destId="{202486C7-5BF0-4EA4-BF12-C17E3F20B5D2}" srcOrd="2" destOrd="0" parTransId="{E65644A3-BA6A-43DC-97A7-EE58083DB2C6}" sibTransId="{71CA66D8-7603-4A6B-B713-48E2E7C8DD3C}"/>
    <dgm:cxn modelId="{9D7EB532-8088-4749-A684-998F67659E76}" type="presOf" srcId="{202486C7-5BF0-4EA4-BF12-C17E3F20B5D2}" destId="{B21BBCC3-2ECF-492D-B5CD-3E0B2F860382}" srcOrd="0" destOrd="0" presId="urn:microsoft.com/office/officeart/2018/5/layout/IconLeafLabelList"/>
    <dgm:cxn modelId="{69C0B159-4E4C-4DCC-800E-04B5B0EB5C89}" type="presOf" srcId="{56C425F8-3820-4B70-AA67-926857A88613}" destId="{B591620F-6CBE-4A56-89E1-D62C2E1F7310}" srcOrd="0" destOrd="0" presId="urn:microsoft.com/office/officeart/2018/5/layout/IconLeafLabelList"/>
    <dgm:cxn modelId="{D00A819A-FD8E-4D68-8DFE-587779C4010F}" type="presOf" srcId="{4D6AE581-CECD-4A1D-AEBC-AEA958D20B9F}" destId="{1BAA94CD-2973-4992-A86B-FC01FC77F033}" srcOrd="0" destOrd="0" presId="urn:microsoft.com/office/officeart/2018/5/layout/IconLeafLabelList"/>
    <dgm:cxn modelId="{3DC763A4-CFD6-48CA-B842-B05CF794B039}" srcId="{4D6AE581-CECD-4A1D-AEBC-AEA958D20B9F}" destId="{229B8A89-FFBA-4B4B-96FD-1492FB7AF69D}" srcOrd="0" destOrd="0" parTransId="{B8C4A7A7-3532-4E2D-BE28-2083B8AFE5C6}" sibTransId="{F330620F-6D65-405F-AD9E-6B35B817248C}"/>
    <dgm:cxn modelId="{D5AA8FBA-E5C3-48DD-B962-82D90B73F16D}" type="presOf" srcId="{229B8A89-FFBA-4B4B-96FD-1492FB7AF69D}" destId="{1E2AC9B1-0BFC-4C28-AFB5-AF619CFFFA65}" srcOrd="0" destOrd="0" presId="urn:microsoft.com/office/officeart/2018/5/layout/IconLeafLabelList"/>
    <dgm:cxn modelId="{C39B8C45-934A-407B-9F48-418BF974675D}" type="presParOf" srcId="{1BAA94CD-2973-4992-A86B-FC01FC77F033}" destId="{3D8B9F8A-6432-4AFA-8E96-F53539042DA1}" srcOrd="0" destOrd="0" presId="urn:microsoft.com/office/officeart/2018/5/layout/IconLeafLabelList"/>
    <dgm:cxn modelId="{778A7DFC-14DC-48D3-9DBC-CDF25A9B705D}" type="presParOf" srcId="{3D8B9F8A-6432-4AFA-8E96-F53539042DA1}" destId="{76D5E717-79CF-43C3-A4BD-682D5AE76BC6}" srcOrd="0" destOrd="0" presId="urn:microsoft.com/office/officeart/2018/5/layout/IconLeafLabelList"/>
    <dgm:cxn modelId="{AABF9798-6141-49DC-A015-F53CE8372C2B}" type="presParOf" srcId="{3D8B9F8A-6432-4AFA-8E96-F53539042DA1}" destId="{7E9FB548-8059-419B-9596-43456FAFF773}" srcOrd="1" destOrd="0" presId="urn:microsoft.com/office/officeart/2018/5/layout/IconLeafLabelList"/>
    <dgm:cxn modelId="{8A5009FB-5EA5-45E6-9F9F-E6A355C3DBEE}" type="presParOf" srcId="{3D8B9F8A-6432-4AFA-8E96-F53539042DA1}" destId="{7BA78EED-ABD8-40C6-BD60-FA95BCD7DA4F}" srcOrd="2" destOrd="0" presId="urn:microsoft.com/office/officeart/2018/5/layout/IconLeafLabelList"/>
    <dgm:cxn modelId="{387231B5-F37D-4765-9C60-153759BA5B69}" type="presParOf" srcId="{3D8B9F8A-6432-4AFA-8E96-F53539042DA1}" destId="{1E2AC9B1-0BFC-4C28-AFB5-AF619CFFFA65}" srcOrd="3" destOrd="0" presId="urn:microsoft.com/office/officeart/2018/5/layout/IconLeafLabelList"/>
    <dgm:cxn modelId="{95C90374-FF5E-4095-B80B-D9B370878D2D}" type="presParOf" srcId="{1BAA94CD-2973-4992-A86B-FC01FC77F033}" destId="{AB2623EB-7DFF-4520-9984-BAAA06A33843}" srcOrd="1" destOrd="0" presId="urn:microsoft.com/office/officeart/2018/5/layout/IconLeafLabelList"/>
    <dgm:cxn modelId="{57096557-0E62-4982-B9AE-39C7D39D0419}" type="presParOf" srcId="{1BAA94CD-2973-4992-A86B-FC01FC77F033}" destId="{5CB546BF-324A-4695-A256-A4C14B8CCAF8}" srcOrd="2" destOrd="0" presId="urn:microsoft.com/office/officeart/2018/5/layout/IconLeafLabelList"/>
    <dgm:cxn modelId="{8D0E1534-5870-4330-87BC-A1F2A7534BD2}" type="presParOf" srcId="{5CB546BF-324A-4695-A256-A4C14B8CCAF8}" destId="{0BD9BA08-BCFF-4B80-862A-DA3519FB6DBC}" srcOrd="0" destOrd="0" presId="urn:microsoft.com/office/officeart/2018/5/layout/IconLeafLabelList"/>
    <dgm:cxn modelId="{4F7D2AD6-494E-4DCA-9646-7B9B9B4244BE}" type="presParOf" srcId="{5CB546BF-324A-4695-A256-A4C14B8CCAF8}" destId="{CECD464A-FA37-47C5-B1E6-10E6B3379136}" srcOrd="1" destOrd="0" presId="urn:microsoft.com/office/officeart/2018/5/layout/IconLeafLabelList"/>
    <dgm:cxn modelId="{E1EC5D21-233F-4AB7-A17D-05A1A3CA2438}" type="presParOf" srcId="{5CB546BF-324A-4695-A256-A4C14B8CCAF8}" destId="{F59DB078-F714-42FE-B848-79033F589FB3}" srcOrd="2" destOrd="0" presId="urn:microsoft.com/office/officeart/2018/5/layout/IconLeafLabelList"/>
    <dgm:cxn modelId="{3E8A7CBC-BC9C-476D-A21D-FDA661573675}" type="presParOf" srcId="{5CB546BF-324A-4695-A256-A4C14B8CCAF8}" destId="{B591620F-6CBE-4A56-89E1-D62C2E1F7310}" srcOrd="3" destOrd="0" presId="urn:microsoft.com/office/officeart/2018/5/layout/IconLeafLabelList"/>
    <dgm:cxn modelId="{58AD05BB-2873-413D-B3A8-19BC0A1E5667}" type="presParOf" srcId="{1BAA94CD-2973-4992-A86B-FC01FC77F033}" destId="{B42C62B7-D813-4116-9D7F-A003E16D544A}" srcOrd="3" destOrd="0" presId="urn:microsoft.com/office/officeart/2018/5/layout/IconLeafLabelList"/>
    <dgm:cxn modelId="{D258C197-E878-4108-A20C-EFAAF2B5F30B}" type="presParOf" srcId="{1BAA94CD-2973-4992-A86B-FC01FC77F033}" destId="{9A8C8ABD-BB71-40B4-9BEA-973058339C54}" srcOrd="4" destOrd="0" presId="urn:microsoft.com/office/officeart/2018/5/layout/IconLeafLabelList"/>
    <dgm:cxn modelId="{3FC789E8-F0E0-4740-BCC2-8E38325E40A9}" type="presParOf" srcId="{9A8C8ABD-BB71-40B4-9BEA-973058339C54}" destId="{EE31A3FC-8C20-4B8B-86EA-D304C65E8222}" srcOrd="0" destOrd="0" presId="urn:microsoft.com/office/officeart/2018/5/layout/IconLeafLabelList"/>
    <dgm:cxn modelId="{84118F96-C6A4-4B1E-B04E-AED8DC2A42AA}" type="presParOf" srcId="{9A8C8ABD-BB71-40B4-9BEA-973058339C54}" destId="{BA7FD384-6BDE-4C44-BEBA-8C9D27543F4A}" srcOrd="1" destOrd="0" presId="urn:microsoft.com/office/officeart/2018/5/layout/IconLeafLabelList"/>
    <dgm:cxn modelId="{C15C1AF4-3C74-43AA-BB81-7171CFA3898A}" type="presParOf" srcId="{9A8C8ABD-BB71-40B4-9BEA-973058339C54}" destId="{46EAADA9-9C85-40DA-89F1-D73F9AE7D348}" srcOrd="2" destOrd="0" presId="urn:microsoft.com/office/officeart/2018/5/layout/IconLeafLabelList"/>
    <dgm:cxn modelId="{A1073862-95F5-421A-B50E-29612623FF46}" type="presParOf" srcId="{9A8C8ABD-BB71-40B4-9BEA-973058339C54}" destId="{B21BBCC3-2ECF-492D-B5CD-3E0B2F86038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4E849F-4911-4947-8DA6-65F23F38183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42C844-F428-458B-B2DF-7DAD8BBC2A12}">
      <dgm:prSet/>
      <dgm:spPr/>
      <dgm:t>
        <a:bodyPr/>
        <a:lstStyle/>
        <a:p>
          <a:pPr>
            <a:defRPr cap="all"/>
          </a:pPr>
          <a:r>
            <a:rPr lang="en-US" dirty="0"/>
            <a:t>Education </a:t>
          </a:r>
        </a:p>
      </dgm:t>
    </dgm:pt>
    <dgm:pt modelId="{975AA555-9803-4EF2-B31E-7F3BC516BFB0}" type="parTrans" cxnId="{5D096F8E-45C8-47E2-97BA-04B1EB52C32D}">
      <dgm:prSet/>
      <dgm:spPr/>
      <dgm:t>
        <a:bodyPr/>
        <a:lstStyle/>
        <a:p>
          <a:endParaRPr lang="en-US"/>
        </a:p>
      </dgm:t>
    </dgm:pt>
    <dgm:pt modelId="{41585BF5-0CA4-47D7-83B6-8D266B11B506}" type="sibTrans" cxnId="{5D096F8E-45C8-47E2-97BA-04B1EB52C32D}">
      <dgm:prSet/>
      <dgm:spPr/>
      <dgm:t>
        <a:bodyPr/>
        <a:lstStyle/>
        <a:p>
          <a:endParaRPr lang="en-US"/>
        </a:p>
      </dgm:t>
    </dgm:pt>
    <dgm:pt modelId="{8485B423-980C-4BF1-ABA3-FFC05F844529}">
      <dgm:prSet/>
      <dgm:spPr/>
      <dgm:t>
        <a:bodyPr/>
        <a:lstStyle/>
        <a:p>
          <a:pPr>
            <a:defRPr cap="all"/>
          </a:pPr>
          <a:r>
            <a:rPr lang="en-US" dirty="0"/>
            <a:t>Nutrition </a:t>
          </a:r>
        </a:p>
      </dgm:t>
    </dgm:pt>
    <dgm:pt modelId="{0F182A1E-9EE6-410E-BD51-272ED45C4D5A}" type="parTrans" cxnId="{8F0725BE-7C84-4F36-A68B-43EADCF404F9}">
      <dgm:prSet/>
      <dgm:spPr/>
      <dgm:t>
        <a:bodyPr/>
        <a:lstStyle/>
        <a:p>
          <a:endParaRPr lang="en-US"/>
        </a:p>
      </dgm:t>
    </dgm:pt>
    <dgm:pt modelId="{1AFC1704-B78E-4EAB-AA5A-A55A614873A5}" type="sibTrans" cxnId="{8F0725BE-7C84-4F36-A68B-43EADCF404F9}">
      <dgm:prSet/>
      <dgm:spPr/>
      <dgm:t>
        <a:bodyPr/>
        <a:lstStyle/>
        <a:p>
          <a:endParaRPr lang="en-US"/>
        </a:p>
      </dgm:t>
    </dgm:pt>
    <dgm:pt modelId="{B86D9401-154F-4169-A796-6E73506F8BE2}">
      <dgm:prSet/>
      <dgm:spPr/>
      <dgm:t>
        <a:bodyPr/>
        <a:lstStyle/>
        <a:p>
          <a:pPr>
            <a:defRPr cap="all"/>
          </a:pPr>
          <a:r>
            <a:rPr lang="en-US" dirty="0"/>
            <a:t>Exercise</a:t>
          </a:r>
        </a:p>
      </dgm:t>
    </dgm:pt>
    <dgm:pt modelId="{B1B5F75B-EB6E-458A-A498-508B6A417F49}" type="parTrans" cxnId="{55BA9100-DF77-4F5D-B36B-17605FFD93A3}">
      <dgm:prSet/>
      <dgm:spPr/>
      <dgm:t>
        <a:bodyPr/>
        <a:lstStyle/>
        <a:p>
          <a:endParaRPr lang="en-US"/>
        </a:p>
      </dgm:t>
    </dgm:pt>
    <dgm:pt modelId="{B2AD8C05-DD60-4907-B950-D54404542C16}" type="sibTrans" cxnId="{55BA9100-DF77-4F5D-B36B-17605FFD93A3}">
      <dgm:prSet/>
      <dgm:spPr/>
      <dgm:t>
        <a:bodyPr/>
        <a:lstStyle/>
        <a:p>
          <a:endParaRPr lang="en-US"/>
        </a:p>
      </dgm:t>
    </dgm:pt>
    <dgm:pt modelId="{63EADECE-699A-43D1-87B9-59ED47214F50}">
      <dgm:prSet/>
      <dgm:spPr/>
      <dgm:t>
        <a:bodyPr/>
        <a:lstStyle/>
        <a:p>
          <a:pPr>
            <a:defRPr cap="all"/>
          </a:pPr>
          <a:r>
            <a:rPr lang="en-US" dirty="0"/>
            <a:t>Medication Adherence</a:t>
          </a:r>
        </a:p>
      </dgm:t>
    </dgm:pt>
    <dgm:pt modelId="{E76E8647-177A-4AC9-9A35-116124F5D10C}" type="parTrans" cxnId="{F24A0577-5F03-4D9D-89BE-0E5C506D52AC}">
      <dgm:prSet/>
      <dgm:spPr/>
      <dgm:t>
        <a:bodyPr/>
        <a:lstStyle/>
        <a:p>
          <a:endParaRPr lang="en-US"/>
        </a:p>
      </dgm:t>
    </dgm:pt>
    <dgm:pt modelId="{25787348-7DBF-4F87-8D33-C5A8F291E2D0}" type="sibTrans" cxnId="{F24A0577-5F03-4D9D-89BE-0E5C506D52AC}">
      <dgm:prSet/>
      <dgm:spPr/>
      <dgm:t>
        <a:bodyPr/>
        <a:lstStyle/>
        <a:p>
          <a:endParaRPr lang="en-US"/>
        </a:p>
      </dgm:t>
    </dgm:pt>
    <dgm:pt modelId="{29C67E28-14FC-4CBB-AC73-A2426E5D6A51}">
      <dgm:prSet/>
      <dgm:spPr/>
      <dgm:t>
        <a:bodyPr/>
        <a:lstStyle/>
        <a:p>
          <a:pPr>
            <a:defRPr cap="all"/>
          </a:pPr>
          <a:r>
            <a:rPr lang="en-US" dirty="0"/>
            <a:t>Self Testing</a:t>
          </a:r>
        </a:p>
      </dgm:t>
    </dgm:pt>
    <dgm:pt modelId="{D78E5C47-17B1-4296-9539-15DA000D07D6}" type="parTrans" cxnId="{6E658E59-1A35-4226-A6E9-59A83D028CE7}">
      <dgm:prSet/>
      <dgm:spPr/>
      <dgm:t>
        <a:bodyPr/>
        <a:lstStyle/>
        <a:p>
          <a:endParaRPr lang="en-US"/>
        </a:p>
      </dgm:t>
    </dgm:pt>
    <dgm:pt modelId="{614B5EC4-28F9-4E4A-8103-9D857C32CC2A}" type="sibTrans" cxnId="{6E658E59-1A35-4226-A6E9-59A83D028CE7}">
      <dgm:prSet/>
      <dgm:spPr/>
      <dgm:t>
        <a:bodyPr/>
        <a:lstStyle/>
        <a:p>
          <a:endParaRPr lang="en-US"/>
        </a:p>
      </dgm:t>
    </dgm:pt>
    <dgm:pt modelId="{9AE223CE-C7E0-4282-B8F9-8C74E278615A}">
      <dgm:prSet/>
      <dgm:spPr/>
      <dgm:t>
        <a:bodyPr/>
        <a:lstStyle/>
        <a:p>
          <a:pPr>
            <a:defRPr cap="all"/>
          </a:pPr>
          <a:r>
            <a:rPr lang="en-US" dirty="0"/>
            <a:t>Preventative Health</a:t>
          </a:r>
        </a:p>
      </dgm:t>
    </dgm:pt>
    <dgm:pt modelId="{773FD4C5-851B-4A3D-8FAF-F74D3E0522F5}" type="parTrans" cxnId="{36C56795-C3E9-4EFF-84C0-F5F97A2C32C9}">
      <dgm:prSet/>
      <dgm:spPr/>
      <dgm:t>
        <a:bodyPr/>
        <a:lstStyle/>
        <a:p>
          <a:endParaRPr lang="en-US"/>
        </a:p>
      </dgm:t>
    </dgm:pt>
    <dgm:pt modelId="{A6056D5A-14E2-49C4-9C1F-A3F4EE7CB5D0}" type="sibTrans" cxnId="{36C56795-C3E9-4EFF-84C0-F5F97A2C32C9}">
      <dgm:prSet/>
      <dgm:spPr/>
      <dgm:t>
        <a:bodyPr/>
        <a:lstStyle/>
        <a:p>
          <a:endParaRPr lang="en-US"/>
        </a:p>
      </dgm:t>
    </dgm:pt>
    <dgm:pt modelId="{4EA226BD-6BBA-4CE7-B6F9-998AE9C1DF86}">
      <dgm:prSet/>
      <dgm:spPr/>
      <dgm:t>
        <a:bodyPr/>
        <a:lstStyle/>
        <a:p>
          <a:pPr>
            <a:defRPr cap="all"/>
          </a:pPr>
          <a:r>
            <a:rPr lang="en-US" dirty="0"/>
            <a:t>Community Linkages</a:t>
          </a:r>
        </a:p>
      </dgm:t>
    </dgm:pt>
    <dgm:pt modelId="{8094A259-0F43-421D-A0DA-84843E412A00}" type="parTrans" cxnId="{53BDAF22-C3CB-4DCF-A9A8-EDD8460ABAAB}">
      <dgm:prSet/>
      <dgm:spPr/>
      <dgm:t>
        <a:bodyPr/>
        <a:lstStyle/>
        <a:p>
          <a:endParaRPr lang="en-US"/>
        </a:p>
      </dgm:t>
    </dgm:pt>
    <dgm:pt modelId="{DADCDB1C-4B8F-4521-8BB5-E81ED96DE15E}" type="sibTrans" cxnId="{53BDAF22-C3CB-4DCF-A9A8-EDD8460ABAAB}">
      <dgm:prSet/>
      <dgm:spPr/>
      <dgm:t>
        <a:bodyPr/>
        <a:lstStyle/>
        <a:p>
          <a:endParaRPr lang="en-US"/>
        </a:p>
      </dgm:t>
    </dgm:pt>
    <dgm:pt modelId="{B2BFFFF4-2458-4EC0-87D5-F8D9B992B942}" type="pres">
      <dgm:prSet presAssocID="{C94E849F-4911-4947-8DA6-65F23F381835}" presName="root" presStyleCnt="0">
        <dgm:presLayoutVars>
          <dgm:dir/>
          <dgm:resizeHandles val="exact"/>
        </dgm:presLayoutVars>
      </dgm:prSet>
      <dgm:spPr/>
    </dgm:pt>
    <dgm:pt modelId="{317E26C8-904B-48DA-B102-7D6F7F8CBBD4}" type="pres">
      <dgm:prSet presAssocID="{6342C844-F428-458B-B2DF-7DAD8BBC2A12}" presName="compNode" presStyleCnt="0"/>
      <dgm:spPr/>
    </dgm:pt>
    <dgm:pt modelId="{4A20C1B2-3880-43CC-8030-749D274F0CAF}" type="pres">
      <dgm:prSet presAssocID="{6342C844-F428-458B-B2DF-7DAD8BBC2A12}" presName="iconBgRect" presStyleLbl="bgShp" presStyleIdx="0" presStyleCnt="7"/>
      <dgm:spPr/>
    </dgm:pt>
    <dgm:pt modelId="{91AF2F4F-9725-4F06-9E8C-C20FC1813B87}" type="pres">
      <dgm:prSet presAssocID="{6342C844-F428-458B-B2DF-7DAD8BBC2A12}"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F56F79C-C790-439C-8340-734BA113484D}" type="pres">
      <dgm:prSet presAssocID="{6342C844-F428-458B-B2DF-7DAD8BBC2A12}" presName="spaceRect" presStyleCnt="0"/>
      <dgm:spPr/>
    </dgm:pt>
    <dgm:pt modelId="{2D7DFAD4-A173-4089-B627-32902B9F8566}" type="pres">
      <dgm:prSet presAssocID="{6342C844-F428-458B-B2DF-7DAD8BBC2A12}" presName="textRect" presStyleLbl="revTx" presStyleIdx="0" presStyleCnt="7">
        <dgm:presLayoutVars>
          <dgm:chMax val="1"/>
          <dgm:chPref val="1"/>
        </dgm:presLayoutVars>
      </dgm:prSet>
      <dgm:spPr/>
    </dgm:pt>
    <dgm:pt modelId="{D80B57D4-1BD8-46EC-96DB-48D21A07D469}" type="pres">
      <dgm:prSet presAssocID="{41585BF5-0CA4-47D7-83B6-8D266B11B506}" presName="sibTrans" presStyleCnt="0"/>
      <dgm:spPr/>
    </dgm:pt>
    <dgm:pt modelId="{3C4E3E14-400A-4E3D-BCA8-CEFB8DDB41A9}" type="pres">
      <dgm:prSet presAssocID="{8485B423-980C-4BF1-ABA3-FFC05F844529}" presName="compNode" presStyleCnt="0"/>
      <dgm:spPr/>
    </dgm:pt>
    <dgm:pt modelId="{2ED16BB2-1996-4FF2-B783-2E2F15377479}" type="pres">
      <dgm:prSet presAssocID="{8485B423-980C-4BF1-ABA3-FFC05F844529}" presName="iconBgRect" presStyleLbl="bgShp" presStyleIdx="1" presStyleCnt="7"/>
      <dgm:spPr/>
    </dgm:pt>
    <dgm:pt modelId="{389ACDAA-FE62-441E-93D8-78849556EBB9}" type="pres">
      <dgm:prSet presAssocID="{8485B423-980C-4BF1-ABA3-FFC05F844529}"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7243E7D6-A4F8-4221-AAD3-61AF9FC138E5}" type="pres">
      <dgm:prSet presAssocID="{8485B423-980C-4BF1-ABA3-FFC05F844529}" presName="spaceRect" presStyleCnt="0"/>
      <dgm:spPr/>
    </dgm:pt>
    <dgm:pt modelId="{6A341EDD-CFCD-4FDF-91CB-CD9B312D168D}" type="pres">
      <dgm:prSet presAssocID="{8485B423-980C-4BF1-ABA3-FFC05F844529}" presName="textRect" presStyleLbl="revTx" presStyleIdx="1" presStyleCnt="7">
        <dgm:presLayoutVars>
          <dgm:chMax val="1"/>
          <dgm:chPref val="1"/>
        </dgm:presLayoutVars>
      </dgm:prSet>
      <dgm:spPr/>
    </dgm:pt>
    <dgm:pt modelId="{ED544715-C702-4039-8AD3-2E8417764851}" type="pres">
      <dgm:prSet presAssocID="{1AFC1704-B78E-4EAB-AA5A-A55A614873A5}" presName="sibTrans" presStyleCnt="0"/>
      <dgm:spPr/>
    </dgm:pt>
    <dgm:pt modelId="{59CCD599-36F7-4D3B-ADA6-29A70D67082C}" type="pres">
      <dgm:prSet presAssocID="{B86D9401-154F-4169-A796-6E73506F8BE2}" presName="compNode" presStyleCnt="0"/>
      <dgm:spPr/>
    </dgm:pt>
    <dgm:pt modelId="{9362E71D-2F5C-4873-89B7-0501F56079F9}" type="pres">
      <dgm:prSet presAssocID="{B86D9401-154F-4169-A796-6E73506F8BE2}" presName="iconBgRect" presStyleLbl="bgShp" presStyleIdx="2" presStyleCnt="7"/>
      <dgm:spPr/>
    </dgm:pt>
    <dgm:pt modelId="{76CD28D7-49E0-400D-B211-A6666377CDC9}" type="pres">
      <dgm:prSet presAssocID="{B86D9401-154F-4169-A796-6E73506F8BE2}"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6506549D-BB74-4470-9672-905E66D41640}" type="pres">
      <dgm:prSet presAssocID="{B86D9401-154F-4169-A796-6E73506F8BE2}" presName="spaceRect" presStyleCnt="0"/>
      <dgm:spPr/>
    </dgm:pt>
    <dgm:pt modelId="{8CCB9025-C501-4024-922E-D69B56F58686}" type="pres">
      <dgm:prSet presAssocID="{B86D9401-154F-4169-A796-6E73506F8BE2}" presName="textRect" presStyleLbl="revTx" presStyleIdx="2" presStyleCnt="7">
        <dgm:presLayoutVars>
          <dgm:chMax val="1"/>
          <dgm:chPref val="1"/>
        </dgm:presLayoutVars>
      </dgm:prSet>
      <dgm:spPr/>
    </dgm:pt>
    <dgm:pt modelId="{805FE69B-2A98-452D-899F-84FEB4326B57}" type="pres">
      <dgm:prSet presAssocID="{B2AD8C05-DD60-4907-B950-D54404542C16}" presName="sibTrans" presStyleCnt="0"/>
      <dgm:spPr/>
    </dgm:pt>
    <dgm:pt modelId="{E381762B-0EE7-4899-96FF-C7A893FC4DAA}" type="pres">
      <dgm:prSet presAssocID="{63EADECE-699A-43D1-87B9-59ED47214F50}" presName="compNode" presStyleCnt="0"/>
      <dgm:spPr/>
    </dgm:pt>
    <dgm:pt modelId="{D2AAC33D-2D52-4A79-8EF8-9CAB9BB6965D}" type="pres">
      <dgm:prSet presAssocID="{63EADECE-699A-43D1-87B9-59ED47214F50}" presName="iconBgRect" presStyleLbl="bgShp" presStyleIdx="3" presStyleCnt="7"/>
      <dgm:spPr/>
    </dgm:pt>
    <dgm:pt modelId="{F8B369D2-97E7-4849-8FD3-49EA987A6B75}" type="pres">
      <dgm:prSet presAssocID="{63EADECE-699A-43D1-87B9-59ED47214F50}"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22512C6B-3AB8-4257-869C-8ABAE45D8F1B}" type="pres">
      <dgm:prSet presAssocID="{63EADECE-699A-43D1-87B9-59ED47214F50}" presName="spaceRect" presStyleCnt="0"/>
      <dgm:spPr/>
    </dgm:pt>
    <dgm:pt modelId="{AFA66B1A-5EFC-4F6B-978A-4F4B76C56D79}" type="pres">
      <dgm:prSet presAssocID="{63EADECE-699A-43D1-87B9-59ED47214F50}" presName="textRect" presStyleLbl="revTx" presStyleIdx="3" presStyleCnt="7">
        <dgm:presLayoutVars>
          <dgm:chMax val="1"/>
          <dgm:chPref val="1"/>
        </dgm:presLayoutVars>
      </dgm:prSet>
      <dgm:spPr/>
    </dgm:pt>
    <dgm:pt modelId="{73A8905E-9125-4DC4-AA33-8DE85DB778DC}" type="pres">
      <dgm:prSet presAssocID="{25787348-7DBF-4F87-8D33-C5A8F291E2D0}" presName="sibTrans" presStyleCnt="0"/>
      <dgm:spPr/>
    </dgm:pt>
    <dgm:pt modelId="{7FB9B72E-4E1A-4BE1-AF7D-634E64ED0796}" type="pres">
      <dgm:prSet presAssocID="{29C67E28-14FC-4CBB-AC73-A2426E5D6A51}" presName="compNode" presStyleCnt="0"/>
      <dgm:spPr/>
    </dgm:pt>
    <dgm:pt modelId="{573566C0-72AD-44AB-B781-B7AA2BB87386}" type="pres">
      <dgm:prSet presAssocID="{29C67E28-14FC-4CBB-AC73-A2426E5D6A51}" presName="iconBgRect" presStyleLbl="bgShp" presStyleIdx="4" presStyleCnt="7"/>
      <dgm:spPr/>
    </dgm:pt>
    <dgm:pt modelId="{421F0F57-A8AA-4294-A05C-39FF70F763AF}" type="pres">
      <dgm:prSet presAssocID="{29C67E28-14FC-4CBB-AC73-A2426E5D6A51}"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9D6D8D72-D9E6-4183-ADFF-7D366D3F4231}" type="pres">
      <dgm:prSet presAssocID="{29C67E28-14FC-4CBB-AC73-A2426E5D6A51}" presName="spaceRect" presStyleCnt="0"/>
      <dgm:spPr/>
    </dgm:pt>
    <dgm:pt modelId="{E4F2C2D8-6FF4-42B2-8924-B395776C9903}" type="pres">
      <dgm:prSet presAssocID="{29C67E28-14FC-4CBB-AC73-A2426E5D6A51}" presName="textRect" presStyleLbl="revTx" presStyleIdx="4" presStyleCnt="7">
        <dgm:presLayoutVars>
          <dgm:chMax val="1"/>
          <dgm:chPref val="1"/>
        </dgm:presLayoutVars>
      </dgm:prSet>
      <dgm:spPr/>
    </dgm:pt>
    <dgm:pt modelId="{8128A6B7-91F9-496B-B8D5-7040D62CC3F4}" type="pres">
      <dgm:prSet presAssocID="{614B5EC4-28F9-4E4A-8103-9D857C32CC2A}" presName="sibTrans" presStyleCnt="0"/>
      <dgm:spPr/>
    </dgm:pt>
    <dgm:pt modelId="{11CDE0E6-F4D3-45D1-9F53-E188A034D7A9}" type="pres">
      <dgm:prSet presAssocID="{9AE223CE-C7E0-4282-B8F9-8C74E278615A}" presName="compNode" presStyleCnt="0"/>
      <dgm:spPr/>
    </dgm:pt>
    <dgm:pt modelId="{240CD5A5-8181-4908-B009-526303D0D913}" type="pres">
      <dgm:prSet presAssocID="{9AE223CE-C7E0-4282-B8F9-8C74E278615A}" presName="iconBgRect" presStyleLbl="bgShp" presStyleIdx="5" presStyleCnt="7"/>
      <dgm:spPr/>
    </dgm:pt>
    <dgm:pt modelId="{569DD20E-B1F9-457A-B04D-485A275AE64A}" type="pres">
      <dgm:prSet presAssocID="{9AE223CE-C7E0-4282-B8F9-8C74E278615A}"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AC32A409-5B79-4392-AD3C-D487EB68D8A7}" type="pres">
      <dgm:prSet presAssocID="{9AE223CE-C7E0-4282-B8F9-8C74E278615A}" presName="spaceRect" presStyleCnt="0"/>
      <dgm:spPr/>
    </dgm:pt>
    <dgm:pt modelId="{BE27D224-33C5-4B21-B758-6C53FF7F3E3F}" type="pres">
      <dgm:prSet presAssocID="{9AE223CE-C7E0-4282-B8F9-8C74E278615A}" presName="textRect" presStyleLbl="revTx" presStyleIdx="5" presStyleCnt="7">
        <dgm:presLayoutVars>
          <dgm:chMax val="1"/>
          <dgm:chPref val="1"/>
        </dgm:presLayoutVars>
      </dgm:prSet>
      <dgm:spPr/>
    </dgm:pt>
    <dgm:pt modelId="{BC46E3C4-D511-423D-8C2A-F2C1D03291EC}" type="pres">
      <dgm:prSet presAssocID="{A6056D5A-14E2-49C4-9C1F-A3F4EE7CB5D0}" presName="sibTrans" presStyleCnt="0"/>
      <dgm:spPr/>
    </dgm:pt>
    <dgm:pt modelId="{3BEB7863-31B9-40EE-8456-3484DBB8F3BC}" type="pres">
      <dgm:prSet presAssocID="{4EA226BD-6BBA-4CE7-B6F9-998AE9C1DF86}" presName="compNode" presStyleCnt="0"/>
      <dgm:spPr/>
    </dgm:pt>
    <dgm:pt modelId="{4387849B-BBE8-4786-A089-C93A256FD8BE}" type="pres">
      <dgm:prSet presAssocID="{4EA226BD-6BBA-4CE7-B6F9-998AE9C1DF86}" presName="iconBgRect" presStyleLbl="bgShp" presStyleIdx="6" presStyleCnt="7"/>
      <dgm:spPr/>
    </dgm:pt>
    <dgm:pt modelId="{8CFDF52F-32F6-4111-8FC8-971824D3E2DA}" type="pres">
      <dgm:prSet presAssocID="{4EA226BD-6BBA-4CE7-B6F9-998AE9C1DF86}"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37266AE9-7D75-456E-8D76-BE8CB9DF3E93}" type="pres">
      <dgm:prSet presAssocID="{4EA226BD-6BBA-4CE7-B6F9-998AE9C1DF86}" presName="spaceRect" presStyleCnt="0"/>
      <dgm:spPr/>
    </dgm:pt>
    <dgm:pt modelId="{E0840AA8-8A3C-4828-9D8D-6E0A180163F1}" type="pres">
      <dgm:prSet presAssocID="{4EA226BD-6BBA-4CE7-B6F9-998AE9C1DF86}" presName="textRect" presStyleLbl="revTx" presStyleIdx="6" presStyleCnt="7">
        <dgm:presLayoutVars>
          <dgm:chMax val="1"/>
          <dgm:chPref val="1"/>
        </dgm:presLayoutVars>
      </dgm:prSet>
      <dgm:spPr/>
    </dgm:pt>
  </dgm:ptLst>
  <dgm:cxnLst>
    <dgm:cxn modelId="{55BA9100-DF77-4F5D-B36B-17605FFD93A3}" srcId="{C94E849F-4911-4947-8DA6-65F23F381835}" destId="{B86D9401-154F-4169-A796-6E73506F8BE2}" srcOrd="2" destOrd="0" parTransId="{B1B5F75B-EB6E-458A-A498-508B6A417F49}" sibTransId="{B2AD8C05-DD60-4907-B950-D54404542C16}"/>
    <dgm:cxn modelId="{53BDAF22-C3CB-4DCF-A9A8-EDD8460ABAAB}" srcId="{C94E849F-4911-4947-8DA6-65F23F381835}" destId="{4EA226BD-6BBA-4CE7-B6F9-998AE9C1DF86}" srcOrd="6" destOrd="0" parTransId="{8094A259-0F43-421D-A0DA-84843E412A00}" sibTransId="{DADCDB1C-4B8F-4521-8BB5-E81ED96DE15E}"/>
    <dgm:cxn modelId="{C975662B-1CBF-40C2-A6D3-4510CB71AC09}" type="presOf" srcId="{9AE223CE-C7E0-4282-B8F9-8C74E278615A}" destId="{BE27D224-33C5-4B21-B758-6C53FF7F3E3F}" srcOrd="0" destOrd="0" presId="urn:microsoft.com/office/officeart/2018/5/layout/IconCircleLabelList"/>
    <dgm:cxn modelId="{8D0C7D4D-8B02-4141-96B0-F221A3C4C83C}" type="presOf" srcId="{29C67E28-14FC-4CBB-AC73-A2426E5D6A51}" destId="{E4F2C2D8-6FF4-42B2-8924-B395776C9903}" srcOrd="0" destOrd="0" presId="urn:microsoft.com/office/officeart/2018/5/layout/IconCircleLabelList"/>
    <dgm:cxn modelId="{96ADB04E-1120-4096-9539-339A5B92FFDD}" type="presOf" srcId="{63EADECE-699A-43D1-87B9-59ED47214F50}" destId="{AFA66B1A-5EFC-4F6B-978A-4F4B76C56D79}" srcOrd="0" destOrd="0" presId="urn:microsoft.com/office/officeart/2018/5/layout/IconCircleLabelList"/>
    <dgm:cxn modelId="{CE15CE74-AD21-4114-989D-B906BC46C805}" type="presOf" srcId="{8485B423-980C-4BF1-ABA3-FFC05F844529}" destId="{6A341EDD-CFCD-4FDF-91CB-CD9B312D168D}" srcOrd="0" destOrd="0" presId="urn:microsoft.com/office/officeart/2018/5/layout/IconCircleLabelList"/>
    <dgm:cxn modelId="{F24A0577-5F03-4D9D-89BE-0E5C506D52AC}" srcId="{C94E849F-4911-4947-8DA6-65F23F381835}" destId="{63EADECE-699A-43D1-87B9-59ED47214F50}" srcOrd="3" destOrd="0" parTransId="{E76E8647-177A-4AC9-9A35-116124F5D10C}" sibTransId="{25787348-7DBF-4F87-8D33-C5A8F291E2D0}"/>
    <dgm:cxn modelId="{6E658E59-1A35-4226-A6E9-59A83D028CE7}" srcId="{C94E849F-4911-4947-8DA6-65F23F381835}" destId="{29C67E28-14FC-4CBB-AC73-A2426E5D6A51}" srcOrd="4" destOrd="0" parTransId="{D78E5C47-17B1-4296-9539-15DA000D07D6}" sibTransId="{614B5EC4-28F9-4E4A-8103-9D857C32CC2A}"/>
    <dgm:cxn modelId="{5D096F8E-45C8-47E2-97BA-04B1EB52C32D}" srcId="{C94E849F-4911-4947-8DA6-65F23F381835}" destId="{6342C844-F428-458B-B2DF-7DAD8BBC2A12}" srcOrd="0" destOrd="0" parTransId="{975AA555-9803-4EF2-B31E-7F3BC516BFB0}" sibTransId="{41585BF5-0CA4-47D7-83B6-8D266B11B506}"/>
    <dgm:cxn modelId="{36C56795-C3E9-4EFF-84C0-F5F97A2C32C9}" srcId="{C94E849F-4911-4947-8DA6-65F23F381835}" destId="{9AE223CE-C7E0-4282-B8F9-8C74E278615A}" srcOrd="5" destOrd="0" parTransId="{773FD4C5-851B-4A3D-8FAF-F74D3E0522F5}" sibTransId="{A6056D5A-14E2-49C4-9C1F-A3F4EE7CB5D0}"/>
    <dgm:cxn modelId="{5959D29D-DC08-464E-9E58-3B20F4ABD245}" type="presOf" srcId="{B86D9401-154F-4169-A796-6E73506F8BE2}" destId="{8CCB9025-C501-4024-922E-D69B56F58686}" srcOrd="0" destOrd="0" presId="urn:microsoft.com/office/officeart/2018/5/layout/IconCircleLabelList"/>
    <dgm:cxn modelId="{8F0725BE-7C84-4F36-A68B-43EADCF404F9}" srcId="{C94E849F-4911-4947-8DA6-65F23F381835}" destId="{8485B423-980C-4BF1-ABA3-FFC05F844529}" srcOrd="1" destOrd="0" parTransId="{0F182A1E-9EE6-410E-BD51-272ED45C4D5A}" sibTransId="{1AFC1704-B78E-4EAB-AA5A-A55A614873A5}"/>
    <dgm:cxn modelId="{2222BDC4-E09E-4B3D-82F6-10F7FFDAE51B}" type="presOf" srcId="{4EA226BD-6BBA-4CE7-B6F9-998AE9C1DF86}" destId="{E0840AA8-8A3C-4828-9D8D-6E0A180163F1}" srcOrd="0" destOrd="0" presId="urn:microsoft.com/office/officeart/2018/5/layout/IconCircleLabelList"/>
    <dgm:cxn modelId="{0992A1EE-5568-4D57-A0B2-FE8753BDF290}" type="presOf" srcId="{C94E849F-4911-4947-8DA6-65F23F381835}" destId="{B2BFFFF4-2458-4EC0-87D5-F8D9B992B942}" srcOrd="0" destOrd="0" presId="urn:microsoft.com/office/officeart/2018/5/layout/IconCircleLabelList"/>
    <dgm:cxn modelId="{B3F9F6F4-C1C7-46CA-B817-4A69BC1BD649}" type="presOf" srcId="{6342C844-F428-458B-B2DF-7DAD8BBC2A12}" destId="{2D7DFAD4-A173-4089-B627-32902B9F8566}" srcOrd="0" destOrd="0" presId="urn:microsoft.com/office/officeart/2018/5/layout/IconCircleLabelList"/>
    <dgm:cxn modelId="{D658FF3F-0F00-430F-BF4E-A91866B7B010}" type="presParOf" srcId="{B2BFFFF4-2458-4EC0-87D5-F8D9B992B942}" destId="{317E26C8-904B-48DA-B102-7D6F7F8CBBD4}" srcOrd="0" destOrd="0" presId="urn:microsoft.com/office/officeart/2018/5/layout/IconCircleLabelList"/>
    <dgm:cxn modelId="{D97F3035-7F99-45A6-8961-6EB45D9C8A58}" type="presParOf" srcId="{317E26C8-904B-48DA-B102-7D6F7F8CBBD4}" destId="{4A20C1B2-3880-43CC-8030-749D274F0CAF}" srcOrd="0" destOrd="0" presId="urn:microsoft.com/office/officeart/2018/5/layout/IconCircleLabelList"/>
    <dgm:cxn modelId="{D8B4BCF1-AB0D-4B88-8A82-4DA809D78FFE}" type="presParOf" srcId="{317E26C8-904B-48DA-B102-7D6F7F8CBBD4}" destId="{91AF2F4F-9725-4F06-9E8C-C20FC1813B87}" srcOrd="1" destOrd="0" presId="urn:microsoft.com/office/officeart/2018/5/layout/IconCircleLabelList"/>
    <dgm:cxn modelId="{60D2B49F-2225-4F44-981E-AD9DD0B54340}" type="presParOf" srcId="{317E26C8-904B-48DA-B102-7D6F7F8CBBD4}" destId="{9F56F79C-C790-439C-8340-734BA113484D}" srcOrd="2" destOrd="0" presId="urn:microsoft.com/office/officeart/2018/5/layout/IconCircleLabelList"/>
    <dgm:cxn modelId="{FE63CA98-7D6F-4428-99C9-45EB44C5F01B}" type="presParOf" srcId="{317E26C8-904B-48DA-B102-7D6F7F8CBBD4}" destId="{2D7DFAD4-A173-4089-B627-32902B9F8566}" srcOrd="3" destOrd="0" presId="urn:microsoft.com/office/officeart/2018/5/layout/IconCircleLabelList"/>
    <dgm:cxn modelId="{3A929CE7-502B-4A84-99F2-234363C4F8FE}" type="presParOf" srcId="{B2BFFFF4-2458-4EC0-87D5-F8D9B992B942}" destId="{D80B57D4-1BD8-46EC-96DB-48D21A07D469}" srcOrd="1" destOrd="0" presId="urn:microsoft.com/office/officeart/2018/5/layout/IconCircleLabelList"/>
    <dgm:cxn modelId="{62BEEE01-0857-47EE-8A57-4BECE6CD868E}" type="presParOf" srcId="{B2BFFFF4-2458-4EC0-87D5-F8D9B992B942}" destId="{3C4E3E14-400A-4E3D-BCA8-CEFB8DDB41A9}" srcOrd="2" destOrd="0" presId="urn:microsoft.com/office/officeart/2018/5/layout/IconCircleLabelList"/>
    <dgm:cxn modelId="{275236F0-79F2-4B3D-B407-84441AEBBD3F}" type="presParOf" srcId="{3C4E3E14-400A-4E3D-BCA8-CEFB8DDB41A9}" destId="{2ED16BB2-1996-4FF2-B783-2E2F15377479}" srcOrd="0" destOrd="0" presId="urn:microsoft.com/office/officeart/2018/5/layout/IconCircleLabelList"/>
    <dgm:cxn modelId="{9D34B0BC-CF61-4382-8EF3-7617F6B06C83}" type="presParOf" srcId="{3C4E3E14-400A-4E3D-BCA8-CEFB8DDB41A9}" destId="{389ACDAA-FE62-441E-93D8-78849556EBB9}" srcOrd="1" destOrd="0" presId="urn:microsoft.com/office/officeart/2018/5/layout/IconCircleLabelList"/>
    <dgm:cxn modelId="{4AEDFA18-B66A-44E6-9DD0-2C963B14DB60}" type="presParOf" srcId="{3C4E3E14-400A-4E3D-BCA8-CEFB8DDB41A9}" destId="{7243E7D6-A4F8-4221-AAD3-61AF9FC138E5}" srcOrd="2" destOrd="0" presId="urn:microsoft.com/office/officeart/2018/5/layout/IconCircleLabelList"/>
    <dgm:cxn modelId="{827F1CF8-A4D2-4D18-B4FC-43E3217CC96B}" type="presParOf" srcId="{3C4E3E14-400A-4E3D-BCA8-CEFB8DDB41A9}" destId="{6A341EDD-CFCD-4FDF-91CB-CD9B312D168D}" srcOrd="3" destOrd="0" presId="urn:microsoft.com/office/officeart/2018/5/layout/IconCircleLabelList"/>
    <dgm:cxn modelId="{48553891-0EB1-4275-A7BF-F95F7429777D}" type="presParOf" srcId="{B2BFFFF4-2458-4EC0-87D5-F8D9B992B942}" destId="{ED544715-C702-4039-8AD3-2E8417764851}" srcOrd="3" destOrd="0" presId="urn:microsoft.com/office/officeart/2018/5/layout/IconCircleLabelList"/>
    <dgm:cxn modelId="{FD98F642-F819-40C5-AA3A-2CED72BE14FA}" type="presParOf" srcId="{B2BFFFF4-2458-4EC0-87D5-F8D9B992B942}" destId="{59CCD599-36F7-4D3B-ADA6-29A70D67082C}" srcOrd="4" destOrd="0" presId="urn:microsoft.com/office/officeart/2018/5/layout/IconCircleLabelList"/>
    <dgm:cxn modelId="{278FC414-E19B-45D0-A0FB-375FA0242010}" type="presParOf" srcId="{59CCD599-36F7-4D3B-ADA6-29A70D67082C}" destId="{9362E71D-2F5C-4873-89B7-0501F56079F9}" srcOrd="0" destOrd="0" presId="urn:microsoft.com/office/officeart/2018/5/layout/IconCircleLabelList"/>
    <dgm:cxn modelId="{E3D350B1-EC59-4566-B0F1-F820444132AC}" type="presParOf" srcId="{59CCD599-36F7-4D3B-ADA6-29A70D67082C}" destId="{76CD28D7-49E0-400D-B211-A6666377CDC9}" srcOrd="1" destOrd="0" presId="urn:microsoft.com/office/officeart/2018/5/layout/IconCircleLabelList"/>
    <dgm:cxn modelId="{7B733ACE-B94E-4905-9299-99E037E539A2}" type="presParOf" srcId="{59CCD599-36F7-4D3B-ADA6-29A70D67082C}" destId="{6506549D-BB74-4470-9672-905E66D41640}" srcOrd="2" destOrd="0" presId="urn:microsoft.com/office/officeart/2018/5/layout/IconCircleLabelList"/>
    <dgm:cxn modelId="{2BEE52F2-1E00-4B57-A19F-1B6C249E3F3F}" type="presParOf" srcId="{59CCD599-36F7-4D3B-ADA6-29A70D67082C}" destId="{8CCB9025-C501-4024-922E-D69B56F58686}" srcOrd="3" destOrd="0" presId="urn:microsoft.com/office/officeart/2018/5/layout/IconCircleLabelList"/>
    <dgm:cxn modelId="{5B59A6D1-A5EF-4AD8-8E97-282F48CB0CB7}" type="presParOf" srcId="{B2BFFFF4-2458-4EC0-87D5-F8D9B992B942}" destId="{805FE69B-2A98-452D-899F-84FEB4326B57}" srcOrd="5" destOrd="0" presId="urn:microsoft.com/office/officeart/2018/5/layout/IconCircleLabelList"/>
    <dgm:cxn modelId="{2E50DF32-290F-481D-9423-B4A02B6D12A1}" type="presParOf" srcId="{B2BFFFF4-2458-4EC0-87D5-F8D9B992B942}" destId="{E381762B-0EE7-4899-96FF-C7A893FC4DAA}" srcOrd="6" destOrd="0" presId="urn:microsoft.com/office/officeart/2018/5/layout/IconCircleLabelList"/>
    <dgm:cxn modelId="{8D92D2A1-A8C7-489D-8258-1EDFC768E090}" type="presParOf" srcId="{E381762B-0EE7-4899-96FF-C7A893FC4DAA}" destId="{D2AAC33D-2D52-4A79-8EF8-9CAB9BB6965D}" srcOrd="0" destOrd="0" presId="urn:microsoft.com/office/officeart/2018/5/layout/IconCircleLabelList"/>
    <dgm:cxn modelId="{B0EE0366-9FCC-4788-B648-91E61B632407}" type="presParOf" srcId="{E381762B-0EE7-4899-96FF-C7A893FC4DAA}" destId="{F8B369D2-97E7-4849-8FD3-49EA987A6B75}" srcOrd="1" destOrd="0" presId="urn:microsoft.com/office/officeart/2018/5/layout/IconCircleLabelList"/>
    <dgm:cxn modelId="{48F100B8-33E1-463B-8312-532C919C26A0}" type="presParOf" srcId="{E381762B-0EE7-4899-96FF-C7A893FC4DAA}" destId="{22512C6B-3AB8-4257-869C-8ABAE45D8F1B}" srcOrd="2" destOrd="0" presId="urn:microsoft.com/office/officeart/2018/5/layout/IconCircleLabelList"/>
    <dgm:cxn modelId="{D5619C28-52AC-49E0-A206-764EF0F0A82C}" type="presParOf" srcId="{E381762B-0EE7-4899-96FF-C7A893FC4DAA}" destId="{AFA66B1A-5EFC-4F6B-978A-4F4B76C56D79}" srcOrd="3" destOrd="0" presId="urn:microsoft.com/office/officeart/2018/5/layout/IconCircleLabelList"/>
    <dgm:cxn modelId="{1E2AC435-0933-4AB1-B9CF-44D15DA2234C}" type="presParOf" srcId="{B2BFFFF4-2458-4EC0-87D5-F8D9B992B942}" destId="{73A8905E-9125-4DC4-AA33-8DE85DB778DC}" srcOrd="7" destOrd="0" presId="urn:microsoft.com/office/officeart/2018/5/layout/IconCircleLabelList"/>
    <dgm:cxn modelId="{14801CA9-E7B0-4B3B-B824-ABDEECCE092B}" type="presParOf" srcId="{B2BFFFF4-2458-4EC0-87D5-F8D9B992B942}" destId="{7FB9B72E-4E1A-4BE1-AF7D-634E64ED0796}" srcOrd="8" destOrd="0" presId="urn:microsoft.com/office/officeart/2018/5/layout/IconCircleLabelList"/>
    <dgm:cxn modelId="{257AD445-AD16-43A6-93EE-82A6DE9054C3}" type="presParOf" srcId="{7FB9B72E-4E1A-4BE1-AF7D-634E64ED0796}" destId="{573566C0-72AD-44AB-B781-B7AA2BB87386}" srcOrd="0" destOrd="0" presId="urn:microsoft.com/office/officeart/2018/5/layout/IconCircleLabelList"/>
    <dgm:cxn modelId="{9A2FBCE9-9660-4D1E-860A-CDF551C2F0F1}" type="presParOf" srcId="{7FB9B72E-4E1A-4BE1-AF7D-634E64ED0796}" destId="{421F0F57-A8AA-4294-A05C-39FF70F763AF}" srcOrd="1" destOrd="0" presId="urn:microsoft.com/office/officeart/2018/5/layout/IconCircleLabelList"/>
    <dgm:cxn modelId="{1B012AE1-D7C9-4A58-85D4-816245D41F19}" type="presParOf" srcId="{7FB9B72E-4E1A-4BE1-AF7D-634E64ED0796}" destId="{9D6D8D72-D9E6-4183-ADFF-7D366D3F4231}" srcOrd="2" destOrd="0" presId="urn:microsoft.com/office/officeart/2018/5/layout/IconCircleLabelList"/>
    <dgm:cxn modelId="{4A996EFB-BE0C-4BE2-A293-5AF50C34EC84}" type="presParOf" srcId="{7FB9B72E-4E1A-4BE1-AF7D-634E64ED0796}" destId="{E4F2C2D8-6FF4-42B2-8924-B395776C9903}" srcOrd="3" destOrd="0" presId="urn:microsoft.com/office/officeart/2018/5/layout/IconCircleLabelList"/>
    <dgm:cxn modelId="{3460A423-A93F-44DF-A2B8-701CF8E53CAD}" type="presParOf" srcId="{B2BFFFF4-2458-4EC0-87D5-F8D9B992B942}" destId="{8128A6B7-91F9-496B-B8D5-7040D62CC3F4}" srcOrd="9" destOrd="0" presId="urn:microsoft.com/office/officeart/2018/5/layout/IconCircleLabelList"/>
    <dgm:cxn modelId="{80CE4E94-4546-4FC5-B3B8-187DA47B5889}" type="presParOf" srcId="{B2BFFFF4-2458-4EC0-87D5-F8D9B992B942}" destId="{11CDE0E6-F4D3-45D1-9F53-E188A034D7A9}" srcOrd="10" destOrd="0" presId="urn:microsoft.com/office/officeart/2018/5/layout/IconCircleLabelList"/>
    <dgm:cxn modelId="{B387F4A6-F345-43CD-B05A-93FD86C0CE27}" type="presParOf" srcId="{11CDE0E6-F4D3-45D1-9F53-E188A034D7A9}" destId="{240CD5A5-8181-4908-B009-526303D0D913}" srcOrd="0" destOrd="0" presId="urn:microsoft.com/office/officeart/2018/5/layout/IconCircleLabelList"/>
    <dgm:cxn modelId="{D4CECAB2-F9BF-434B-AECF-EF66FE598AF7}" type="presParOf" srcId="{11CDE0E6-F4D3-45D1-9F53-E188A034D7A9}" destId="{569DD20E-B1F9-457A-B04D-485A275AE64A}" srcOrd="1" destOrd="0" presId="urn:microsoft.com/office/officeart/2018/5/layout/IconCircleLabelList"/>
    <dgm:cxn modelId="{4E2EBB14-66AE-48C8-86BC-F4B6A0F9B15D}" type="presParOf" srcId="{11CDE0E6-F4D3-45D1-9F53-E188A034D7A9}" destId="{AC32A409-5B79-4392-AD3C-D487EB68D8A7}" srcOrd="2" destOrd="0" presId="urn:microsoft.com/office/officeart/2018/5/layout/IconCircleLabelList"/>
    <dgm:cxn modelId="{64EE0CDF-A4E7-4098-BA7D-3FA0CA69FBDD}" type="presParOf" srcId="{11CDE0E6-F4D3-45D1-9F53-E188A034D7A9}" destId="{BE27D224-33C5-4B21-B758-6C53FF7F3E3F}" srcOrd="3" destOrd="0" presId="urn:microsoft.com/office/officeart/2018/5/layout/IconCircleLabelList"/>
    <dgm:cxn modelId="{CC64C59D-D95D-4817-B177-EFC9C2BA953B}" type="presParOf" srcId="{B2BFFFF4-2458-4EC0-87D5-F8D9B992B942}" destId="{BC46E3C4-D511-423D-8C2A-F2C1D03291EC}" srcOrd="11" destOrd="0" presId="urn:microsoft.com/office/officeart/2018/5/layout/IconCircleLabelList"/>
    <dgm:cxn modelId="{507F0A19-CCDA-4ECB-9A90-D171098D9BF3}" type="presParOf" srcId="{B2BFFFF4-2458-4EC0-87D5-F8D9B992B942}" destId="{3BEB7863-31B9-40EE-8456-3484DBB8F3BC}" srcOrd="12" destOrd="0" presId="urn:microsoft.com/office/officeart/2018/5/layout/IconCircleLabelList"/>
    <dgm:cxn modelId="{940F6A4A-F870-45CA-8A1F-045BD28718BB}" type="presParOf" srcId="{3BEB7863-31B9-40EE-8456-3484DBB8F3BC}" destId="{4387849B-BBE8-4786-A089-C93A256FD8BE}" srcOrd="0" destOrd="0" presId="urn:microsoft.com/office/officeart/2018/5/layout/IconCircleLabelList"/>
    <dgm:cxn modelId="{72BEA8D7-1EB9-4101-B025-23E7E7858F8D}" type="presParOf" srcId="{3BEB7863-31B9-40EE-8456-3484DBB8F3BC}" destId="{8CFDF52F-32F6-4111-8FC8-971824D3E2DA}" srcOrd="1" destOrd="0" presId="urn:microsoft.com/office/officeart/2018/5/layout/IconCircleLabelList"/>
    <dgm:cxn modelId="{33BBE45C-98C0-4E65-85F2-32C095DEE257}" type="presParOf" srcId="{3BEB7863-31B9-40EE-8456-3484DBB8F3BC}" destId="{37266AE9-7D75-456E-8D76-BE8CB9DF3E93}" srcOrd="2" destOrd="0" presId="urn:microsoft.com/office/officeart/2018/5/layout/IconCircleLabelList"/>
    <dgm:cxn modelId="{E295C4E4-2207-4EAE-9E6F-61D570FAECA6}" type="presParOf" srcId="{3BEB7863-31B9-40EE-8456-3484DBB8F3BC}" destId="{E0840AA8-8A3C-4828-9D8D-6E0A180163F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D7E91-538C-4336-81EF-FBEDE3252E6F}">
      <dsp:nvSpPr>
        <dsp:cNvPr id="0" name=""/>
        <dsp:cNvSpPr/>
      </dsp:nvSpPr>
      <dsp:spPr>
        <a:xfrm>
          <a:off x="512961" y="2672"/>
          <a:ext cx="1579257" cy="94755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Information Technology</a:t>
          </a:r>
        </a:p>
      </dsp:txBody>
      <dsp:txXfrm>
        <a:off x="512961" y="2672"/>
        <a:ext cx="1579257" cy="947554"/>
      </dsp:txXfrm>
    </dsp:sp>
    <dsp:sp modelId="{A06A691F-6CD1-4798-BAC9-1D75DD8243E5}">
      <dsp:nvSpPr>
        <dsp:cNvPr id="0" name=""/>
        <dsp:cNvSpPr/>
      </dsp:nvSpPr>
      <dsp:spPr>
        <a:xfrm>
          <a:off x="2250144" y="2672"/>
          <a:ext cx="1579257" cy="947554"/>
        </a:xfrm>
        <a:prstGeom prst="rect">
          <a:avLst/>
        </a:prstGeom>
        <a:solidFill>
          <a:schemeClr val="accent2">
            <a:hueOff val="225802"/>
            <a:satOff val="-1105"/>
            <a:lumOff val="6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Medical Management</a:t>
          </a:r>
        </a:p>
      </dsp:txBody>
      <dsp:txXfrm>
        <a:off x="2250144" y="2672"/>
        <a:ext cx="1579257" cy="947554"/>
      </dsp:txXfrm>
    </dsp:sp>
    <dsp:sp modelId="{2F0DDA95-2499-4B72-8F20-9348404E3174}">
      <dsp:nvSpPr>
        <dsp:cNvPr id="0" name=""/>
        <dsp:cNvSpPr/>
      </dsp:nvSpPr>
      <dsp:spPr>
        <a:xfrm>
          <a:off x="3987327" y="2672"/>
          <a:ext cx="1579257" cy="947554"/>
        </a:xfrm>
        <a:prstGeom prst="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Team Alignment</a:t>
          </a:r>
        </a:p>
      </dsp:txBody>
      <dsp:txXfrm>
        <a:off x="3987327" y="2672"/>
        <a:ext cx="1579257" cy="947554"/>
      </dsp:txXfrm>
    </dsp:sp>
    <dsp:sp modelId="{4CC61507-DE4F-47DC-971E-4AC5CF228B7C}">
      <dsp:nvSpPr>
        <dsp:cNvPr id="0" name=""/>
        <dsp:cNvSpPr/>
      </dsp:nvSpPr>
      <dsp:spPr>
        <a:xfrm>
          <a:off x="512961" y="1108152"/>
          <a:ext cx="1579257" cy="947554"/>
        </a:xfrm>
        <a:prstGeom prst="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Accountability Tools</a:t>
          </a:r>
        </a:p>
      </dsp:txBody>
      <dsp:txXfrm>
        <a:off x="512961" y="1108152"/>
        <a:ext cx="1579257" cy="947554"/>
      </dsp:txXfrm>
    </dsp:sp>
    <dsp:sp modelId="{5BEC8076-10C4-41CD-AD9B-B279A7218BA4}">
      <dsp:nvSpPr>
        <dsp:cNvPr id="0" name=""/>
        <dsp:cNvSpPr/>
      </dsp:nvSpPr>
      <dsp:spPr>
        <a:xfrm>
          <a:off x="2250144" y="1108152"/>
          <a:ext cx="1579257" cy="947554"/>
        </a:xfrm>
        <a:prstGeom prst="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Timely, Accurate, Transparent Data</a:t>
          </a:r>
        </a:p>
      </dsp:txBody>
      <dsp:txXfrm>
        <a:off x="2250144" y="1108152"/>
        <a:ext cx="1579257" cy="947554"/>
      </dsp:txXfrm>
    </dsp:sp>
    <dsp:sp modelId="{D0A842B4-8484-492D-B415-C4AA6C2377F9}">
      <dsp:nvSpPr>
        <dsp:cNvPr id="0" name=""/>
        <dsp:cNvSpPr/>
      </dsp:nvSpPr>
      <dsp:spPr>
        <a:xfrm>
          <a:off x="3987327" y="1108152"/>
          <a:ext cx="1579257" cy="947554"/>
        </a:xfrm>
        <a:prstGeom prst="rect">
          <a:avLst/>
        </a:prstGeom>
        <a:solidFill>
          <a:schemeClr val="accent2">
            <a:hueOff val="1129012"/>
            <a:satOff val="-5527"/>
            <a:lumOff val="31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Patient &amp; Provider Portals</a:t>
          </a:r>
        </a:p>
      </dsp:txBody>
      <dsp:txXfrm>
        <a:off x="3987327" y="1108152"/>
        <a:ext cx="1579257" cy="947554"/>
      </dsp:txXfrm>
    </dsp:sp>
    <dsp:sp modelId="{63FB5D5A-8F28-4DEA-A8A8-F1E7D1A2F1A2}">
      <dsp:nvSpPr>
        <dsp:cNvPr id="0" name=""/>
        <dsp:cNvSpPr/>
      </dsp:nvSpPr>
      <dsp:spPr>
        <a:xfrm>
          <a:off x="2250144" y="2213632"/>
          <a:ext cx="1579257" cy="947554"/>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Culture of Innovation</a:t>
          </a:r>
        </a:p>
      </dsp:txBody>
      <dsp:txXfrm>
        <a:off x="2250144" y="2213632"/>
        <a:ext cx="1579257" cy="947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070AF-AF21-4126-B97B-371959190D33}">
      <dsp:nvSpPr>
        <dsp:cNvPr id="0" name=""/>
        <dsp:cNvSpPr/>
      </dsp:nvSpPr>
      <dsp:spPr>
        <a:xfrm rot="10800000">
          <a:off x="0" y="0"/>
          <a:ext cx="2233983" cy="1197545"/>
        </a:xfrm>
        <a:prstGeom prst="trapezoid">
          <a:avLst>
            <a:gd name="adj" fmla="val 31091"/>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50%</a:t>
          </a:r>
        </a:p>
      </dsp:txBody>
      <dsp:txXfrm rot="-10800000">
        <a:off x="390947" y="0"/>
        <a:ext cx="1452089" cy="1197545"/>
      </dsp:txXfrm>
    </dsp:sp>
    <dsp:sp modelId="{CA1CB002-7504-459A-A0C9-6DAD2D339759}">
      <dsp:nvSpPr>
        <dsp:cNvPr id="0" name=""/>
        <dsp:cNvSpPr/>
      </dsp:nvSpPr>
      <dsp:spPr>
        <a:xfrm rot="10800000">
          <a:off x="372330" y="1197545"/>
          <a:ext cx="1489322" cy="1197545"/>
        </a:xfrm>
        <a:prstGeom prst="trapezoid">
          <a:avLst>
            <a:gd name="adj" fmla="val 31091"/>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30%</a:t>
          </a:r>
        </a:p>
      </dsp:txBody>
      <dsp:txXfrm rot="-10800000">
        <a:off x="632962" y="1197545"/>
        <a:ext cx="968059" cy="1197545"/>
      </dsp:txXfrm>
    </dsp:sp>
    <dsp:sp modelId="{B9A64856-37AB-4B1B-B450-ED2F517D81CF}">
      <dsp:nvSpPr>
        <dsp:cNvPr id="0" name=""/>
        <dsp:cNvSpPr/>
      </dsp:nvSpPr>
      <dsp:spPr>
        <a:xfrm rot="10800000">
          <a:off x="744661" y="2395091"/>
          <a:ext cx="744661" cy="1197545"/>
        </a:xfrm>
        <a:prstGeom prst="trapezoid">
          <a:avLst>
            <a:gd name="adj" fmla="val 5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20%</a:t>
          </a:r>
        </a:p>
      </dsp:txBody>
      <dsp:txXfrm rot="-10800000">
        <a:off x="744661" y="2395091"/>
        <a:ext cx="744661" cy="1197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7EDF-04F5-4D28-987D-B5BC5B0E6C48}">
      <dsp:nvSpPr>
        <dsp:cNvPr id="0" name=""/>
        <dsp:cNvSpPr/>
      </dsp:nvSpPr>
      <dsp:spPr>
        <a:xfrm>
          <a:off x="844338" y="0"/>
          <a:ext cx="844338" cy="1220188"/>
        </a:xfrm>
        <a:prstGeom prst="trapezoid">
          <a:avLst>
            <a:gd name="adj" fmla="val 5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20%</a:t>
          </a:r>
        </a:p>
      </dsp:txBody>
      <dsp:txXfrm>
        <a:off x="844338" y="0"/>
        <a:ext cx="844338" cy="1220188"/>
      </dsp:txXfrm>
    </dsp:sp>
    <dsp:sp modelId="{AE8D03E7-B576-4BF4-A37D-431731222942}">
      <dsp:nvSpPr>
        <dsp:cNvPr id="0" name=""/>
        <dsp:cNvSpPr/>
      </dsp:nvSpPr>
      <dsp:spPr>
        <a:xfrm>
          <a:off x="422169" y="1220188"/>
          <a:ext cx="1688676" cy="1220188"/>
        </a:xfrm>
        <a:prstGeom prst="trapezoid">
          <a:avLst>
            <a:gd name="adj" fmla="val 34599"/>
          </a:avLst>
        </a:prstGeom>
        <a:gradFill rotWithShape="0">
          <a:gsLst>
            <a:gs pos="0">
              <a:schemeClr val="accent2">
                <a:hueOff val="677407"/>
                <a:satOff val="-3316"/>
                <a:lumOff val="1862"/>
                <a:alphaOff val="0"/>
                <a:tint val="64000"/>
                <a:lumMod val="118000"/>
              </a:schemeClr>
            </a:gs>
            <a:gs pos="100000">
              <a:schemeClr val="accent2">
                <a:hueOff val="677407"/>
                <a:satOff val="-3316"/>
                <a:lumOff val="1862"/>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25%</a:t>
          </a:r>
        </a:p>
      </dsp:txBody>
      <dsp:txXfrm>
        <a:off x="717687" y="1220188"/>
        <a:ext cx="1097639" cy="1220188"/>
      </dsp:txXfrm>
    </dsp:sp>
    <dsp:sp modelId="{EDFF6862-96D7-4E39-8EE5-49D0245909A0}">
      <dsp:nvSpPr>
        <dsp:cNvPr id="0" name=""/>
        <dsp:cNvSpPr/>
      </dsp:nvSpPr>
      <dsp:spPr>
        <a:xfrm>
          <a:off x="0" y="2440376"/>
          <a:ext cx="2533014" cy="1220188"/>
        </a:xfrm>
        <a:prstGeom prst="trapezoid">
          <a:avLst>
            <a:gd name="adj" fmla="val 34599"/>
          </a:avLst>
        </a:prstGeom>
        <a:gradFill rotWithShape="0">
          <a:gsLst>
            <a:gs pos="0">
              <a:schemeClr val="accent2">
                <a:hueOff val="1354814"/>
                <a:satOff val="-6632"/>
                <a:lumOff val="3725"/>
                <a:alphaOff val="0"/>
                <a:tint val="64000"/>
                <a:lumMod val="118000"/>
              </a:schemeClr>
            </a:gs>
            <a:gs pos="100000">
              <a:schemeClr val="accent2">
                <a:hueOff val="1354814"/>
                <a:satOff val="-6632"/>
                <a:lumOff val="372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55%</a:t>
          </a:r>
        </a:p>
      </dsp:txBody>
      <dsp:txXfrm>
        <a:off x="443277" y="2440376"/>
        <a:ext cx="1646459" cy="1220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E717-79CF-43C3-A4BD-682D5AE76BC6}">
      <dsp:nvSpPr>
        <dsp:cNvPr id="0" name=""/>
        <dsp:cNvSpPr/>
      </dsp:nvSpPr>
      <dsp:spPr>
        <a:xfrm>
          <a:off x="575045" y="471741"/>
          <a:ext cx="1681312" cy="1681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FB548-8059-419B-9596-43456FAFF773}">
      <dsp:nvSpPr>
        <dsp:cNvPr id="0" name=""/>
        <dsp:cNvSpPr/>
      </dsp:nvSpPr>
      <dsp:spPr>
        <a:xfrm>
          <a:off x="933357" y="830053"/>
          <a:ext cx="964687" cy="9646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2AC9B1-0BFC-4C28-AFB5-AF619CFFFA65}">
      <dsp:nvSpPr>
        <dsp:cNvPr id="0" name=""/>
        <dsp:cNvSpPr/>
      </dsp:nvSpPr>
      <dsp:spPr>
        <a:xfrm>
          <a:off x="37576" y="2676741"/>
          <a:ext cx="275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dirty="0"/>
            <a:t>BND completes individual care plans (ICP) for its members under the direction of the Plan Medical Director.  </a:t>
          </a:r>
        </a:p>
      </dsp:txBody>
      <dsp:txXfrm>
        <a:off x="37576" y="2676741"/>
        <a:ext cx="2756250" cy="945000"/>
      </dsp:txXfrm>
    </dsp:sp>
    <dsp:sp modelId="{0BD9BA08-BCFF-4B80-862A-DA3519FB6DBC}">
      <dsp:nvSpPr>
        <dsp:cNvPr id="0" name=""/>
        <dsp:cNvSpPr/>
      </dsp:nvSpPr>
      <dsp:spPr>
        <a:xfrm>
          <a:off x="3813639" y="471741"/>
          <a:ext cx="1681312" cy="1681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D464A-FA37-47C5-B1E6-10E6B3379136}">
      <dsp:nvSpPr>
        <dsp:cNvPr id="0" name=""/>
        <dsp:cNvSpPr/>
      </dsp:nvSpPr>
      <dsp:spPr>
        <a:xfrm>
          <a:off x="4171951" y="830053"/>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91620F-6CBE-4A56-89E1-D62C2E1F7310}">
      <dsp:nvSpPr>
        <dsp:cNvPr id="0" name=""/>
        <dsp:cNvSpPr/>
      </dsp:nvSpPr>
      <dsp:spPr>
        <a:xfrm>
          <a:off x="3276170" y="2676741"/>
          <a:ext cx="275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dirty="0"/>
            <a:t>PCPs will receive copies of the ICPs.  ICPs  may include treatment recommendations from our medical directors.  PCPs are asked consider these recommendations when preparing treatment plans.</a:t>
          </a:r>
        </a:p>
      </dsp:txBody>
      <dsp:txXfrm>
        <a:off x="3276170" y="2676741"/>
        <a:ext cx="2756250" cy="945000"/>
      </dsp:txXfrm>
    </dsp:sp>
    <dsp:sp modelId="{EE31A3FC-8C20-4B8B-86EA-D304C65E8222}">
      <dsp:nvSpPr>
        <dsp:cNvPr id="0" name=""/>
        <dsp:cNvSpPr/>
      </dsp:nvSpPr>
      <dsp:spPr>
        <a:xfrm>
          <a:off x="7052233" y="471741"/>
          <a:ext cx="1681312" cy="1681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FD384-6BDE-4C44-BEBA-8C9D27543F4A}">
      <dsp:nvSpPr>
        <dsp:cNvPr id="0" name=""/>
        <dsp:cNvSpPr/>
      </dsp:nvSpPr>
      <dsp:spPr>
        <a:xfrm>
          <a:off x="7410545" y="830053"/>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1BBCC3-2ECF-492D-B5CD-3E0B2F860382}">
      <dsp:nvSpPr>
        <dsp:cNvPr id="0" name=""/>
        <dsp:cNvSpPr/>
      </dsp:nvSpPr>
      <dsp:spPr>
        <a:xfrm>
          <a:off x="6514764" y="2676741"/>
          <a:ext cx="275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dirty="0"/>
            <a:t>The ICPs follow the BND 7 Fundamentals of Chronic Care Management and is meant to support our doctors in treating members’ chronic conditions.  </a:t>
          </a:r>
        </a:p>
      </dsp:txBody>
      <dsp:txXfrm>
        <a:off x="6514764" y="2676741"/>
        <a:ext cx="2756250" cy="94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C1B2-3880-43CC-8030-749D274F0CAF}">
      <dsp:nvSpPr>
        <dsp:cNvPr id="0" name=""/>
        <dsp:cNvSpPr/>
      </dsp:nvSpPr>
      <dsp:spPr>
        <a:xfrm>
          <a:off x="971392" y="1397"/>
          <a:ext cx="854595" cy="8545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F2F4F-9725-4F06-9E8C-C20FC1813B87}">
      <dsp:nvSpPr>
        <dsp:cNvPr id="0" name=""/>
        <dsp:cNvSpPr/>
      </dsp:nvSpPr>
      <dsp:spPr>
        <a:xfrm>
          <a:off x="1153519" y="183524"/>
          <a:ext cx="490341" cy="4903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7DFAD4-A173-4089-B627-32902B9F8566}">
      <dsp:nvSpPr>
        <dsp:cNvPr id="0" name=""/>
        <dsp:cNvSpPr/>
      </dsp:nvSpPr>
      <dsp:spPr>
        <a:xfrm>
          <a:off x="698202" y="1122178"/>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Education </a:t>
          </a:r>
        </a:p>
      </dsp:txBody>
      <dsp:txXfrm>
        <a:off x="698202" y="1122178"/>
        <a:ext cx="1400976" cy="560390"/>
      </dsp:txXfrm>
    </dsp:sp>
    <dsp:sp modelId="{2ED16BB2-1996-4FF2-B783-2E2F15377479}">
      <dsp:nvSpPr>
        <dsp:cNvPr id="0" name=""/>
        <dsp:cNvSpPr/>
      </dsp:nvSpPr>
      <dsp:spPr>
        <a:xfrm>
          <a:off x="2617540" y="1397"/>
          <a:ext cx="854595" cy="8545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ACDAA-FE62-441E-93D8-78849556EBB9}">
      <dsp:nvSpPr>
        <dsp:cNvPr id="0" name=""/>
        <dsp:cNvSpPr/>
      </dsp:nvSpPr>
      <dsp:spPr>
        <a:xfrm>
          <a:off x="2799667" y="183524"/>
          <a:ext cx="490341" cy="4903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341EDD-CFCD-4FDF-91CB-CD9B312D168D}">
      <dsp:nvSpPr>
        <dsp:cNvPr id="0" name=""/>
        <dsp:cNvSpPr/>
      </dsp:nvSpPr>
      <dsp:spPr>
        <a:xfrm>
          <a:off x="2344349" y="1122178"/>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Nutrition </a:t>
          </a:r>
        </a:p>
      </dsp:txBody>
      <dsp:txXfrm>
        <a:off x="2344349" y="1122178"/>
        <a:ext cx="1400976" cy="560390"/>
      </dsp:txXfrm>
    </dsp:sp>
    <dsp:sp modelId="{9362E71D-2F5C-4873-89B7-0501F56079F9}">
      <dsp:nvSpPr>
        <dsp:cNvPr id="0" name=""/>
        <dsp:cNvSpPr/>
      </dsp:nvSpPr>
      <dsp:spPr>
        <a:xfrm>
          <a:off x="4263687" y="1397"/>
          <a:ext cx="854595" cy="8545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D28D7-49E0-400D-B211-A6666377CDC9}">
      <dsp:nvSpPr>
        <dsp:cNvPr id="0" name=""/>
        <dsp:cNvSpPr/>
      </dsp:nvSpPr>
      <dsp:spPr>
        <a:xfrm>
          <a:off x="4445814" y="183524"/>
          <a:ext cx="490341" cy="4903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B9025-C501-4024-922E-D69B56F58686}">
      <dsp:nvSpPr>
        <dsp:cNvPr id="0" name=""/>
        <dsp:cNvSpPr/>
      </dsp:nvSpPr>
      <dsp:spPr>
        <a:xfrm>
          <a:off x="3990497" y="1122178"/>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Exercise</a:t>
          </a:r>
        </a:p>
      </dsp:txBody>
      <dsp:txXfrm>
        <a:off x="3990497" y="1122178"/>
        <a:ext cx="1400976" cy="560390"/>
      </dsp:txXfrm>
    </dsp:sp>
    <dsp:sp modelId="{D2AAC33D-2D52-4A79-8EF8-9CAB9BB6965D}">
      <dsp:nvSpPr>
        <dsp:cNvPr id="0" name=""/>
        <dsp:cNvSpPr/>
      </dsp:nvSpPr>
      <dsp:spPr>
        <a:xfrm>
          <a:off x="5909835" y="1397"/>
          <a:ext cx="854595" cy="8545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369D2-97E7-4849-8FD3-49EA987A6B75}">
      <dsp:nvSpPr>
        <dsp:cNvPr id="0" name=""/>
        <dsp:cNvSpPr/>
      </dsp:nvSpPr>
      <dsp:spPr>
        <a:xfrm>
          <a:off x="6091962" y="183524"/>
          <a:ext cx="490341" cy="4903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66B1A-5EFC-4F6B-978A-4F4B76C56D79}">
      <dsp:nvSpPr>
        <dsp:cNvPr id="0" name=""/>
        <dsp:cNvSpPr/>
      </dsp:nvSpPr>
      <dsp:spPr>
        <a:xfrm>
          <a:off x="5636644" y="1122178"/>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Medication Adherence</a:t>
          </a:r>
        </a:p>
      </dsp:txBody>
      <dsp:txXfrm>
        <a:off x="5636644" y="1122178"/>
        <a:ext cx="1400976" cy="560390"/>
      </dsp:txXfrm>
    </dsp:sp>
    <dsp:sp modelId="{573566C0-72AD-44AB-B781-B7AA2BB87386}">
      <dsp:nvSpPr>
        <dsp:cNvPr id="0" name=""/>
        <dsp:cNvSpPr/>
      </dsp:nvSpPr>
      <dsp:spPr>
        <a:xfrm>
          <a:off x="1794466" y="2032813"/>
          <a:ext cx="854595" cy="8545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F0F57-A8AA-4294-A05C-39FF70F763AF}">
      <dsp:nvSpPr>
        <dsp:cNvPr id="0" name=""/>
        <dsp:cNvSpPr/>
      </dsp:nvSpPr>
      <dsp:spPr>
        <a:xfrm>
          <a:off x="1976593" y="2214940"/>
          <a:ext cx="490341" cy="49034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F2C2D8-6FF4-42B2-8924-B395776C9903}">
      <dsp:nvSpPr>
        <dsp:cNvPr id="0" name=""/>
        <dsp:cNvSpPr/>
      </dsp:nvSpPr>
      <dsp:spPr>
        <a:xfrm>
          <a:off x="1521276" y="3153594"/>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Self Testing</a:t>
          </a:r>
        </a:p>
      </dsp:txBody>
      <dsp:txXfrm>
        <a:off x="1521276" y="3153594"/>
        <a:ext cx="1400976" cy="560390"/>
      </dsp:txXfrm>
    </dsp:sp>
    <dsp:sp modelId="{240CD5A5-8181-4908-B009-526303D0D913}">
      <dsp:nvSpPr>
        <dsp:cNvPr id="0" name=""/>
        <dsp:cNvSpPr/>
      </dsp:nvSpPr>
      <dsp:spPr>
        <a:xfrm>
          <a:off x="3440614" y="2032813"/>
          <a:ext cx="854595" cy="8545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DD20E-B1F9-457A-B04D-485A275AE64A}">
      <dsp:nvSpPr>
        <dsp:cNvPr id="0" name=""/>
        <dsp:cNvSpPr/>
      </dsp:nvSpPr>
      <dsp:spPr>
        <a:xfrm>
          <a:off x="3622741" y="2214940"/>
          <a:ext cx="490341" cy="4903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27D224-33C5-4B21-B758-6C53FF7F3E3F}">
      <dsp:nvSpPr>
        <dsp:cNvPr id="0" name=""/>
        <dsp:cNvSpPr/>
      </dsp:nvSpPr>
      <dsp:spPr>
        <a:xfrm>
          <a:off x="3167423" y="3153594"/>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Preventative Health</a:t>
          </a:r>
        </a:p>
      </dsp:txBody>
      <dsp:txXfrm>
        <a:off x="3167423" y="3153594"/>
        <a:ext cx="1400976" cy="560390"/>
      </dsp:txXfrm>
    </dsp:sp>
    <dsp:sp modelId="{4387849B-BBE8-4786-A089-C93A256FD8BE}">
      <dsp:nvSpPr>
        <dsp:cNvPr id="0" name=""/>
        <dsp:cNvSpPr/>
      </dsp:nvSpPr>
      <dsp:spPr>
        <a:xfrm>
          <a:off x="5086761" y="2032813"/>
          <a:ext cx="854595" cy="8545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DF52F-32F6-4111-8FC8-971824D3E2DA}">
      <dsp:nvSpPr>
        <dsp:cNvPr id="0" name=""/>
        <dsp:cNvSpPr/>
      </dsp:nvSpPr>
      <dsp:spPr>
        <a:xfrm>
          <a:off x="5268888" y="2214940"/>
          <a:ext cx="490341" cy="49034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840AA8-8A3C-4828-9D8D-6E0A180163F1}">
      <dsp:nvSpPr>
        <dsp:cNvPr id="0" name=""/>
        <dsp:cNvSpPr/>
      </dsp:nvSpPr>
      <dsp:spPr>
        <a:xfrm>
          <a:off x="4813571" y="3153594"/>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Community Linkages</a:t>
          </a:r>
        </a:p>
      </dsp:txBody>
      <dsp:txXfrm>
        <a:off x="4813571" y="3153594"/>
        <a:ext cx="1400976" cy="5603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en-US" dirty="0"/>
          </a:p>
        </p:txBody>
      </p:sp>
      <p:sp>
        <p:nvSpPr>
          <p:cNvPr id="32771" name="Rectangle 3"/>
          <p:cNvSpPr>
            <a:spLocks noGrp="1" noChangeArrowheads="1"/>
          </p:cNvSpPr>
          <p:nvPr>
            <p:ph type="dt" sz="quarter" idx="1"/>
          </p:nvPr>
        </p:nvSpPr>
        <p:spPr bwMode="auto">
          <a:xfrm>
            <a:off x="396875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algn="r" eaLnBrk="1" hangingPunct="1">
              <a:defRPr sz="1200">
                <a:cs typeface="Arial" charset="0"/>
              </a:defRPr>
            </a:lvl1pPr>
          </a:lstStyle>
          <a:p>
            <a:pPr>
              <a:defRPr/>
            </a:pPr>
            <a:fld id="{08CD6614-DB6B-1B49-B208-A5185E8D0F03}" type="datetime1">
              <a:rPr lang="en-US"/>
              <a:pPr>
                <a:defRPr/>
              </a:pPr>
              <a:t>01/21/2022</a:t>
            </a:fld>
            <a:endParaRPr lang="en-US" dirty="0"/>
          </a:p>
        </p:txBody>
      </p:sp>
      <p:sp>
        <p:nvSpPr>
          <p:cNvPr id="32772" name="Rectangle 4"/>
          <p:cNvSpPr>
            <a:spLocks noGrp="1" noChangeArrowheads="1"/>
          </p:cNvSpPr>
          <p:nvPr>
            <p:ph type="ftr" sz="quarter" idx="2"/>
          </p:nvPr>
        </p:nvSpPr>
        <p:spPr bwMode="auto">
          <a:xfrm>
            <a:off x="0" y="8828088"/>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en-US" dirty="0"/>
          </a:p>
        </p:txBody>
      </p:sp>
      <p:sp>
        <p:nvSpPr>
          <p:cNvPr id="32773" name="Rectangle 5"/>
          <p:cNvSpPr>
            <a:spLocks noGrp="1" noChangeArrowheads="1"/>
          </p:cNvSpPr>
          <p:nvPr>
            <p:ph type="sldNum" sz="quarter" idx="3"/>
          </p:nvPr>
        </p:nvSpPr>
        <p:spPr bwMode="auto">
          <a:xfrm>
            <a:off x="3968750" y="8828088"/>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algn="r" eaLnBrk="1" hangingPunct="1">
              <a:defRPr sz="1200">
                <a:cs typeface="Arial" charset="0"/>
              </a:defRPr>
            </a:lvl1pPr>
          </a:lstStyle>
          <a:p>
            <a:pPr>
              <a:defRPr/>
            </a:pPr>
            <a:fld id="{0036F3C8-F9A7-BF40-8D16-9403AA9A6EB7}" type="slidenum">
              <a:rPr lang="en-US"/>
              <a:pPr>
                <a:defRPr/>
              </a:pPr>
              <a:t>‹#›</a:t>
            </a:fld>
            <a:endParaRPr lang="en-US" dirty="0"/>
          </a:p>
        </p:txBody>
      </p:sp>
    </p:spTree>
    <p:extLst>
      <p:ext uri="{BB962C8B-B14F-4D97-AF65-F5344CB8AC3E}">
        <p14:creationId xmlns:p14="http://schemas.microsoft.com/office/powerpoint/2010/main" val="3934514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1440" tIns="45720" rIns="91440" bIns="45720" rtlCol="0"/>
          <a:lstStyle>
            <a:lvl1pPr algn="l" eaLnBrk="1" hangingPunct="1">
              <a:defRPr sz="1200">
                <a:latin typeface="Arial" panose="020B0604020202020204" pitchFamily="34" charset="0"/>
                <a:ea typeface="+mn-ea"/>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970338" y="0"/>
            <a:ext cx="3036887" cy="466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DF5F7B8F-6C99-7D4F-903D-FE908E65E2D2}" type="datetime1">
              <a:rPr lang="en-US"/>
              <a:pPr>
                <a:defRPr/>
              </a:pPr>
              <a:t>01/21/2022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3575"/>
            <a:ext cx="5607050" cy="3659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8088"/>
            <a:ext cx="3036888" cy="466725"/>
          </a:xfrm>
          <a:prstGeom prst="rect">
            <a:avLst/>
          </a:prstGeom>
        </p:spPr>
        <p:txBody>
          <a:bodyPr vert="horz" lIns="91440" tIns="45720" rIns="91440" bIns="45720" rtlCol="0" anchor="b"/>
          <a:lstStyle>
            <a:lvl1pPr algn="l" eaLnBrk="1" hangingPunct="1">
              <a:defRPr sz="1200">
                <a:latin typeface="Arial" panose="020B0604020202020204" pitchFamily="34" charset="0"/>
                <a:ea typeface="+mn-ea"/>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8088"/>
            <a:ext cx="3036887"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982A7373-DF88-2C41-8F08-7A1754678FC9}" type="slidenum">
              <a:rPr lang="en-US"/>
              <a:pPr>
                <a:defRPr/>
              </a:pPr>
              <a:t>‹#›</a:t>
            </a:fld>
            <a:endParaRPr lang="en-US" dirty="0"/>
          </a:p>
        </p:txBody>
      </p:sp>
    </p:spTree>
    <p:extLst>
      <p:ext uri="{BB962C8B-B14F-4D97-AF65-F5344CB8AC3E}">
        <p14:creationId xmlns:p14="http://schemas.microsoft.com/office/powerpoint/2010/main" val="26555092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of pyramid needs to have text resized or made to be legible </a:t>
            </a:r>
          </a:p>
        </p:txBody>
      </p:sp>
      <p:sp>
        <p:nvSpPr>
          <p:cNvPr id="4" name="Slide Number Placeholder 3"/>
          <p:cNvSpPr>
            <a:spLocks noGrp="1"/>
          </p:cNvSpPr>
          <p:nvPr>
            <p:ph type="sldNum" sz="quarter" idx="10"/>
          </p:nvPr>
        </p:nvSpPr>
        <p:spPr/>
        <p:txBody>
          <a:bodyPr/>
          <a:lstStyle/>
          <a:p>
            <a:fld id="{98770B26-0DC0-B348-BD83-167DB394DEF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4235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C9D2D5F-D76E-4B99-914F-82EB4B51477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D13F3F-EC5A-44B4-93D0-960851C870FE}" type="slidenum">
              <a:rPr lang="en-US" altLang="en-US"/>
              <a:pPr/>
              <a:t>27</a:t>
            </a:fld>
            <a:endParaRPr lang="en-US" altLang="en-US" dirty="0"/>
          </a:p>
        </p:txBody>
      </p:sp>
      <p:sp>
        <p:nvSpPr>
          <p:cNvPr id="4099" name="Rectangle 7">
            <a:extLst>
              <a:ext uri="{FF2B5EF4-FFF2-40B4-BE49-F238E27FC236}">
                <a16:creationId xmlns:a16="http://schemas.microsoft.com/office/drawing/2014/main" id="{65501F34-F12E-4903-B84F-9286EB236C7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12813">
              <a:defRPr>
                <a:solidFill>
                  <a:schemeClr val="tx1"/>
                </a:solidFill>
                <a:latin typeface="Arial" panose="020B0604020202020204" pitchFamily="34" charset="0"/>
                <a:cs typeface="Arial" panose="020B0604020202020204" pitchFamily="34" charset="0"/>
              </a:defRPr>
            </a:lvl1pPr>
            <a:lvl2pPr marL="722313" indent="-277813" defTabSz="912813">
              <a:defRPr>
                <a:solidFill>
                  <a:schemeClr val="tx1"/>
                </a:solidFill>
                <a:latin typeface="Arial" panose="020B0604020202020204" pitchFamily="34" charset="0"/>
                <a:cs typeface="Arial" panose="020B0604020202020204" pitchFamily="34" charset="0"/>
              </a:defRPr>
            </a:lvl2pPr>
            <a:lvl3pPr marL="1109663" indent="-220663" defTabSz="912813">
              <a:defRPr>
                <a:solidFill>
                  <a:schemeClr val="tx1"/>
                </a:solidFill>
                <a:latin typeface="Arial" panose="020B0604020202020204" pitchFamily="34" charset="0"/>
                <a:cs typeface="Arial" panose="020B0604020202020204" pitchFamily="34" charset="0"/>
              </a:defRPr>
            </a:lvl3pPr>
            <a:lvl4pPr marL="1554163" indent="-222250" defTabSz="912813">
              <a:defRPr>
                <a:solidFill>
                  <a:schemeClr val="tx1"/>
                </a:solidFill>
                <a:latin typeface="Arial" panose="020B0604020202020204" pitchFamily="34" charset="0"/>
                <a:cs typeface="Arial" panose="020B0604020202020204" pitchFamily="34" charset="0"/>
              </a:defRPr>
            </a:lvl4pPr>
            <a:lvl5pPr marL="1998663" indent="-222250" defTabSz="912813">
              <a:defRPr>
                <a:solidFill>
                  <a:schemeClr val="tx1"/>
                </a:solidFill>
                <a:latin typeface="Arial" panose="020B0604020202020204" pitchFamily="34" charset="0"/>
                <a:cs typeface="Arial" panose="020B0604020202020204" pitchFamily="34" charset="0"/>
              </a:defRPr>
            </a:lvl5pPr>
            <a:lvl6pPr marL="2455863" indent="-22225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225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225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225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2E9DAE9-3932-4B3D-A0AA-7889ACFFE1B5}" type="slidenum">
              <a:rPr lang="en-US" altLang="en-US" sz="1200">
                <a:solidFill>
                  <a:srgbClr val="000000"/>
                </a:solidFill>
                <a:latin typeface="Book Antiqua" panose="02040602050305030304" pitchFamily="18" charset="0"/>
                <a:ea typeface="MS PGothic" panose="020B0600070205080204" pitchFamily="34" charset="-128"/>
              </a:rPr>
              <a:pPr algn="r" eaLnBrk="1" hangingPunct="1"/>
              <a:t>27</a:t>
            </a:fld>
            <a:endParaRPr lang="en-US" altLang="en-US" sz="1200" dirty="0">
              <a:solidFill>
                <a:srgbClr val="000000"/>
              </a:solidFill>
              <a:latin typeface="Book Antiqua" panose="02040602050305030304" pitchFamily="18" charset="0"/>
              <a:ea typeface="MS PGothic" panose="020B0600070205080204" pitchFamily="34" charset="-128"/>
            </a:endParaRPr>
          </a:p>
        </p:txBody>
      </p:sp>
      <p:sp>
        <p:nvSpPr>
          <p:cNvPr id="4100" name="Rectangle 2">
            <a:extLst>
              <a:ext uri="{FF2B5EF4-FFF2-40B4-BE49-F238E27FC236}">
                <a16:creationId xmlns:a16="http://schemas.microsoft.com/office/drawing/2014/main" id="{71F4C54B-2486-449B-B534-F3F1D7769740}"/>
              </a:ext>
            </a:extLst>
          </p:cNvPr>
          <p:cNvSpPr>
            <a:spLocks noGrp="1" noRot="1" noChangeAspect="1" noChangeArrowheads="1" noTextEdit="1"/>
          </p:cNvSpPr>
          <p:nvPr>
            <p:ph type="sldImg"/>
          </p:nvPr>
        </p:nvSpPr>
        <p:spPr>
          <a:xfrm>
            <a:off x="381000" y="684213"/>
            <a:ext cx="6096000" cy="3430587"/>
          </a:xfrm>
          <a:ln/>
        </p:spPr>
      </p:sp>
      <p:sp>
        <p:nvSpPr>
          <p:cNvPr id="4101" name="Rectangle 3">
            <a:extLst>
              <a:ext uri="{FF2B5EF4-FFF2-40B4-BE49-F238E27FC236}">
                <a16:creationId xmlns:a16="http://schemas.microsoft.com/office/drawing/2014/main" id="{5EF249E5-8FA9-4E49-BEA0-7D9E113D774E}"/>
              </a:ext>
            </a:extLst>
          </p:cNvPr>
          <p:cNvSpPr>
            <a:spLocks noGrp="1" noChangeArrowheads="1"/>
          </p:cNvSpPr>
          <p:nvPr>
            <p:ph type="body" idx="1"/>
          </p:nvPr>
        </p:nvSpPr>
        <p:spPr>
          <a:xfrm>
            <a:off x="671513" y="4346575"/>
            <a:ext cx="5484812" cy="4116388"/>
          </a:xfrm>
          <a:noFill/>
        </p:spPr>
        <p:txBody>
          <a:bodyPr lIns="91426" tIns="45714" rIns="91426" bIns="45714"/>
          <a:lstStyle/>
          <a:p>
            <a:pPr eaLnBrk="1" hangingPunct="1"/>
            <a:endParaRPr lang="en-US" altLang="en-US" dirty="0"/>
          </a:p>
        </p:txBody>
      </p:sp>
    </p:spTree>
    <p:extLst>
      <p:ext uri="{BB962C8B-B14F-4D97-AF65-F5344CB8AC3E}">
        <p14:creationId xmlns:p14="http://schemas.microsoft.com/office/powerpoint/2010/main" val="421293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5056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1658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577">
              <a:spcBef>
                <a:spcPct val="0"/>
              </a:spcBef>
            </a:pPr>
            <a:r>
              <a:rPr lang="en-US" b="1" dirty="0">
                <a:latin typeface="Calibri" charset="0"/>
              </a:rPr>
              <a:t> </a:t>
            </a: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8299" indent="-287807">
              <a:defRPr>
                <a:solidFill>
                  <a:schemeClr val="tx1"/>
                </a:solidFill>
                <a:latin typeface="Calibri" charset="0"/>
                <a:ea typeface="ＭＳ Ｐゴシック" charset="0"/>
              </a:defRPr>
            </a:lvl2pPr>
            <a:lvl3pPr marL="1151230" indent="-230246">
              <a:defRPr>
                <a:solidFill>
                  <a:schemeClr val="tx1"/>
                </a:solidFill>
                <a:latin typeface="Calibri" charset="0"/>
                <a:ea typeface="ＭＳ Ｐゴシック" charset="0"/>
              </a:defRPr>
            </a:lvl3pPr>
            <a:lvl4pPr marL="1611721" indent="-230246">
              <a:defRPr>
                <a:solidFill>
                  <a:schemeClr val="tx1"/>
                </a:solidFill>
                <a:latin typeface="Calibri" charset="0"/>
                <a:ea typeface="ＭＳ Ｐゴシック" charset="0"/>
              </a:defRPr>
            </a:lvl4pPr>
            <a:lvl5pPr marL="2072213" indent="-230246">
              <a:defRPr>
                <a:solidFill>
                  <a:schemeClr val="tx1"/>
                </a:solidFill>
                <a:latin typeface="Calibri" charset="0"/>
                <a:ea typeface="ＭＳ Ｐゴシック" charset="0"/>
              </a:defRPr>
            </a:lvl5pPr>
            <a:lvl6pPr marL="2532705" indent="-230246" fontAlgn="base">
              <a:spcBef>
                <a:spcPct val="0"/>
              </a:spcBef>
              <a:spcAft>
                <a:spcPct val="0"/>
              </a:spcAft>
              <a:defRPr>
                <a:solidFill>
                  <a:schemeClr val="tx1"/>
                </a:solidFill>
                <a:latin typeface="Calibri" charset="0"/>
                <a:ea typeface="ＭＳ Ｐゴシック" charset="0"/>
              </a:defRPr>
            </a:lvl6pPr>
            <a:lvl7pPr marL="2993197" indent="-230246" fontAlgn="base">
              <a:spcBef>
                <a:spcPct val="0"/>
              </a:spcBef>
              <a:spcAft>
                <a:spcPct val="0"/>
              </a:spcAft>
              <a:defRPr>
                <a:solidFill>
                  <a:schemeClr val="tx1"/>
                </a:solidFill>
                <a:latin typeface="Calibri" charset="0"/>
                <a:ea typeface="ＭＳ Ｐゴシック" charset="0"/>
              </a:defRPr>
            </a:lvl7pPr>
            <a:lvl8pPr marL="3453689" indent="-230246" fontAlgn="base">
              <a:spcBef>
                <a:spcPct val="0"/>
              </a:spcBef>
              <a:spcAft>
                <a:spcPct val="0"/>
              </a:spcAft>
              <a:defRPr>
                <a:solidFill>
                  <a:schemeClr val="tx1"/>
                </a:solidFill>
                <a:latin typeface="Calibri" charset="0"/>
                <a:ea typeface="ＭＳ Ｐゴシック" charset="0"/>
              </a:defRPr>
            </a:lvl8pPr>
            <a:lvl9pPr marL="3914181" indent="-230246"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5BE3015-7C93-3349-93C0-3FF05DE9ED1A}" type="slidenum">
              <a:rPr lang="en-US"/>
              <a:pPr fontAlgn="base">
                <a:spcBef>
                  <a:spcPct val="0"/>
                </a:spcBef>
                <a:spcAft>
                  <a:spcPct val="0"/>
                </a:spcAft>
              </a:pPr>
              <a:t>56</a:t>
            </a:fld>
            <a:endParaRPr lang="en-US" dirty="0"/>
          </a:p>
        </p:txBody>
      </p:sp>
    </p:spTree>
    <p:extLst>
      <p:ext uri="{BB962C8B-B14F-4D97-AF65-F5344CB8AC3E}">
        <p14:creationId xmlns:p14="http://schemas.microsoft.com/office/powerpoint/2010/main" val="226452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Eric A. Coleman, MD, MPH</a:t>
            </a:r>
          </a:p>
        </p:txBody>
      </p:sp>
      <p:sp>
        <p:nvSpPr>
          <p:cNvPr id="6" name="Rectangle 7"/>
          <p:cNvSpPr>
            <a:spLocks noGrp="1" noChangeArrowheads="1"/>
          </p:cNvSpPr>
          <p:nvPr>
            <p:ph type="sldNum" sz="quarter" idx="5"/>
          </p:nvPr>
        </p:nvSpPr>
        <p:spPr>
          <a:ln/>
        </p:spPr>
        <p:txBody>
          <a:bodyPr/>
          <a:lstStyle/>
          <a:p>
            <a:fld id="{803230BB-2817-412C-954A-AA5F2E0623DC}" type="slidenum">
              <a:rPr lang="en-US" altLang="en-US"/>
              <a:pPr/>
              <a:t>58</a:t>
            </a:fld>
            <a:endParaRPr lang="en-US" altLang="en-US" dirty="0"/>
          </a:p>
        </p:txBody>
      </p:sp>
      <p:sp>
        <p:nvSpPr>
          <p:cNvPr id="1624066" name="Rectangle 2"/>
          <p:cNvSpPr>
            <a:spLocks noGrp="1" noRot="1" noChangeAspect="1" noChangeArrowheads="1" noTextEdit="1"/>
          </p:cNvSpPr>
          <p:nvPr>
            <p:ph type="sldImg"/>
          </p:nvPr>
        </p:nvSpPr>
        <p:spPr>
          <a:xfrm>
            <a:off x="717550" y="1162050"/>
            <a:ext cx="5575300" cy="3136900"/>
          </a:xfrm>
          <a:ln/>
        </p:spPr>
      </p:sp>
      <p:sp>
        <p:nvSpPr>
          <p:cNvPr id="16240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Eric A. Coleman, MD, MPH</a:t>
            </a:r>
          </a:p>
        </p:txBody>
      </p:sp>
      <p:sp>
        <p:nvSpPr>
          <p:cNvPr id="6" name="Rectangle 7"/>
          <p:cNvSpPr>
            <a:spLocks noGrp="1" noChangeArrowheads="1"/>
          </p:cNvSpPr>
          <p:nvPr>
            <p:ph type="sldNum" sz="quarter" idx="5"/>
          </p:nvPr>
        </p:nvSpPr>
        <p:spPr>
          <a:ln/>
        </p:spPr>
        <p:txBody>
          <a:bodyPr/>
          <a:lstStyle/>
          <a:p>
            <a:fld id="{4DBEE7D1-85BA-4107-B536-B2B69A2B3757}" type="slidenum">
              <a:rPr lang="en-US" altLang="en-US"/>
              <a:pPr/>
              <a:t>59</a:t>
            </a:fld>
            <a:endParaRPr lang="en-US" altLang="en-US" dirty="0"/>
          </a:p>
        </p:txBody>
      </p:sp>
      <p:sp>
        <p:nvSpPr>
          <p:cNvPr id="1626114" name="Rectangle 2"/>
          <p:cNvSpPr>
            <a:spLocks noGrp="1" noRot="1" noChangeAspect="1" noChangeArrowheads="1" noTextEdit="1"/>
          </p:cNvSpPr>
          <p:nvPr>
            <p:ph type="sldImg"/>
          </p:nvPr>
        </p:nvSpPr>
        <p:spPr>
          <a:xfrm>
            <a:off x="717550" y="1162050"/>
            <a:ext cx="5575300" cy="3136900"/>
          </a:xfrm>
          <a:ln/>
        </p:spPr>
      </p:sp>
      <p:sp>
        <p:nvSpPr>
          <p:cNvPr id="16261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Eric A. Coleman, MD, MPH</a:t>
            </a:r>
          </a:p>
        </p:txBody>
      </p:sp>
      <p:sp>
        <p:nvSpPr>
          <p:cNvPr id="6" name="Rectangle 7"/>
          <p:cNvSpPr>
            <a:spLocks noGrp="1" noChangeArrowheads="1"/>
          </p:cNvSpPr>
          <p:nvPr>
            <p:ph type="sldNum" sz="quarter" idx="5"/>
          </p:nvPr>
        </p:nvSpPr>
        <p:spPr>
          <a:ln/>
        </p:spPr>
        <p:txBody>
          <a:bodyPr/>
          <a:lstStyle/>
          <a:p>
            <a:fld id="{85960CBE-0C40-437A-BB43-52AAB13ABCCC}" type="slidenum">
              <a:rPr lang="en-US" altLang="en-US"/>
              <a:pPr/>
              <a:t>61</a:t>
            </a:fld>
            <a:endParaRPr lang="en-US" altLang="en-US" dirty="0"/>
          </a:p>
        </p:txBody>
      </p:sp>
      <p:sp>
        <p:nvSpPr>
          <p:cNvPr id="1625090" name="Rectangle 2"/>
          <p:cNvSpPr>
            <a:spLocks noGrp="1" noRot="1" noChangeAspect="1" noChangeArrowheads="1" noTextEdit="1"/>
          </p:cNvSpPr>
          <p:nvPr>
            <p:ph type="sldImg"/>
          </p:nvPr>
        </p:nvSpPr>
        <p:spPr>
          <a:xfrm>
            <a:off x="717550" y="1162050"/>
            <a:ext cx="5575300" cy="3136900"/>
          </a:xfrm>
          <a:ln/>
        </p:spPr>
      </p:sp>
      <p:sp>
        <p:nvSpPr>
          <p:cNvPr id="1625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87413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7"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3"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7" name="Rectangle 3"/>
          <p:cNvSpPr>
            <a:spLocks noGrp="1"/>
          </p:cNvSpPr>
          <p:nvPr>
            <p:ph type="body" idx="1"/>
          </p:nvPr>
        </p:nvSpPr>
        <p:spPr bwMode="auto">
          <a:xfrm>
            <a:off x="701675" y="4416425"/>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38" tIns="46569" rIns="93138" bIns="46569"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D9EF139-7D41-4E60-A360-76CA14B01532}"/>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2E21A79B-BDDB-4631-991D-8E6CE9BD79B7}"/>
              </a:ext>
            </a:extLst>
          </p:cNvPr>
          <p:cNvSpPr>
            <a:spLocks noGrp="1"/>
          </p:cNvSpPr>
          <p:nvPr>
            <p:ph type="body" idx="1"/>
          </p:nvPr>
        </p:nvSpPr>
        <p:spPr>
          <a:noFill/>
        </p:spPr>
        <p:txBody>
          <a:bodyPr/>
          <a:lstStyle/>
          <a:p>
            <a:endParaRPr lang="en-US" altLang="en-US" dirty="0"/>
          </a:p>
        </p:txBody>
      </p:sp>
      <p:sp>
        <p:nvSpPr>
          <p:cNvPr id="25604" name="Slide Number Placeholder 3">
            <a:extLst>
              <a:ext uri="{FF2B5EF4-FFF2-40B4-BE49-F238E27FC236}">
                <a16:creationId xmlns:a16="http://schemas.microsoft.com/office/drawing/2014/main" id="{9F216F68-5F98-42BF-A02D-A7806943425B}"/>
              </a:ext>
            </a:extLst>
          </p:cNvPr>
          <p:cNvSpPr>
            <a:spLocks noGrp="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C6E4911-123E-40DA-A05C-5D12BD3BF327}" type="slidenum">
              <a:rPr lang="en-US" altLang="en-US"/>
              <a:pPr/>
              <a:t>25</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70627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94870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367353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24686" y="6356351"/>
            <a:ext cx="512109" cy="365125"/>
          </a:xfrm>
        </p:spPr>
        <p:txBody>
          <a:bodyPr/>
          <a:lstStyle>
            <a:lvl1pPr>
              <a:defRPr b="1">
                <a:solidFill>
                  <a:srgbClr val="5C068C"/>
                </a:solidFill>
              </a:defRPr>
            </a:lvl1pPr>
          </a:lstStyle>
          <a:p>
            <a:fld id="{EFBC9482-8A28-BF47-973D-D4EDB8D89E12}" type="slidenum">
              <a:rPr lang="en-US" smtClean="0"/>
              <a:pPr/>
              <a:t>‹#›</a:t>
            </a:fld>
            <a:endParaRPr lang="en-US" dirty="0"/>
          </a:p>
        </p:txBody>
      </p:sp>
      <p:sp>
        <p:nvSpPr>
          <p:cNvPr id="10" name="Text Placeholder 9"/>
          <p:cNvSpPr>
            <a:spLocks noGrp="1"/>
          </p:cNvSpPr>
          <p:nvPr>
            <p:ph type="body" sz="quarter" idx="14" hasCustomPrompt="1"/>
          </p:nvPr>
        </p:nvSpPr>
        <p:spPr>
          <a:xfrm>
            <a:off x="609600" y="2368471"/>
            <a:ext cx="10972800" cy="3799053"/>
          </a:xfrm>
        </p:spPr>
        <p:txBody>
          <a:bodyPr>
            <a:noAutofit/>
          </a:bodyPr>
          <a:lstStyle>
            <a:lvl1pPr marL="0" marR="0" indent="0" algn="l" defTabSz="457200" rtl="0" eaLnBrk="1" fontAlgn="auto" latinLnBrk="0" hangingPunct="1">
              <a:lnSpc>
                <a:spcPct val="100000"/>
              </a:lnSpc>
              <a:spcBef>
                <a:spcPct val="20000"/>
              </a:spcBef>
              <a:spcAft>
                <a:spcPts val="0"/>
              </a:spcAft>
              <a:buClr>
                <a:srgbClr val="6BC0E6"/>
              </a:buClr>
              <a:buSzTx/>
              <a:buFont typeface="Arial"/>
              <a:buNone/>
              <a:tabLst/>
              <a:defRPr sz="18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Content</a:t>
            </a:r>
          </a:p>
        </p:txBody>
      </p:sp>
      <p:sp>
        <p:nvSpPr>
          <p:cNvPr id="11" name="Text Placeholder 9"/>
          <p:cNvSpPr>
            <a:spLocks noGrp="1"/>
          </p:cNvSpPr>
          <p:nvPr>
            <p:ph type="body" sz="quarter" idx="15" hasCustomPrompt="1"/>
          </p:nvPr>
        </p:nvSpPr>
        <p:spPr>
          <a:xfrm>
            <a:off x="609600" y="1150625"/>
            <a:ext cx="10972800" cy="893619"/>
          </a:xfrm>
        </p:spPr>
        <p:txBody>
          <a:bodyPr>
            <a:noAutofit/>
          </a:bodyPr>
          <a:lstStyle>
            <a:lvl1pPr marL="0" marR="0" indent="0" algn="l" defTabSz="457200" rtl="0" eaLnBrk="1" fontAlgn="auto" latinLnBrk="0" hangingPunct="1">
              <a:lnSpc>
                <a:spcPct val="100000"/>
              </a:lnSpc>
              <a:spcBef>
                <a:spcPct val="20000"/>
              </a:spcBef>
              <a:spcAft>
                <a:spcPts val="0"/>
              </a:spcAft>
              <a:buClr>
                <a:srgbClr val="6BC0E6"/>
              </a:buClr>
              <a:buSzTx/>
              <a:buFont typeface="Arial"/>
              <a:buNone/>
              <a:tabLst/>
              <a:defRPr sz="2000">
                <a:solidFill>
                  <a:srgbClr val="00B5E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Introduction</a:t>
            </a:r>
          </a:p>
        </p:txBody>
      </p:sp>
      <p:sp>
        <p:nvSpPr>
          <p:cNvPr id="13" name="TextBox 12"/>
          <p:cNvSpPr txBox="1"/>
          <p:nvPr userDrawn="1"/>
        </p:nvSpPr>
        <p:spPr>
          <a:xfrm>
            <a:off x="7421551" y="6459356"/>
            <a:ext cx="2744662" cy="246221"/>
          </a:xfrm>
          <a:prstGeom prst="rect">
            <a:avLst/>
          </a:prstGeom>
          <a:noFill/>
        </p:spPr>
        <p:txBody>
          <a:bodyPr wrap="none" rtlCol="0">
            <a:spAutoFit/>
          </a:bodyPr>
          <a:lstStyle/>
          <a:p>
            <a:r>
              <a:rPr lang="en-US" sz="1000" dirty="0">
                <a:solidFill>
                  <a:srgbClr val="505050"/>
                </a:solidFill>
              </a:rPr>
              <a:t>©2002-2014 Teladoc, Inc. All rights reserved.</a:t>
            </a:r>
          </a:p>
        </p:txBody>
      </p:sp>
      <p:sp>
        <p:nvSpPr>
          <p:cNvPr id="14" name="Text Placeholder 9"/>
          <p:cNvSpPr>
            <a:spLocks noGrp="1"/>
          </p:cNvSpPr>
          <p:nvPr>
            <p:ph type="body" sz="quarter" idx="17" hasCustomPrompt="1"/>
          </p:nvPr>
        </p:nvSpPr>
        <p:spPr>
          <a:xfrm>
            <a:off x="609600" y="166095"/>
            <a:ext cx="10972800" cy="481607"/>
          </a:xfrm>
        </p:spPr>
        <p:txBody>
          <a:bodyPr>
            <a:noAutofit/>
          </a:bodyPr>
          <a:lstStyle>
            <a:lvl1pPr marL="0" marR="0" indent="0" algn="l" defTabSz="457200" rtl="0" eaLnBrk="1" fontAlgn="auto" latinLnBrk="0" hangingPunct="1">
              <a:lnSpc>
                <a:spcPct val="100000"/>
              </a:lnSpc>
              <a:spcBef>
                <a:spcPct val="20000"/>
              </a:spcBef>
              <a:spcAft>
                <a:spcPts val="0"/>
              </a:spcAft>
              <a:buClr>
                <a:srgbClr val="6BC0E6"/>
              </a:buClr>
              <a:buSzTx/>
              <a:buFont typeface="Arial"/>
              <a:buNone/>
              <a:tabLst/>
              <a:defRPr sz="2000" b="1">
                <a:solidFill>
                  <a:srgbClr val="5C068C"/>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Headline</a:t>
            </a:r>
          </a:p>
        </p:txBody>
      </p:sp>
    </p:spTree>
    <p:extLst>
      <p:ext uri="{BB962C8B-B14F-4D97-AF65-F5344CB8AC3E}">
        <p14:creationId xmlns:p14="http://schemas.microsoft.com/office/powerpoint/2010/main" val="112551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54FCFC2-6F27-425C-A8F3-1800E820F44B}" type="slidenum">
              <a:rPr lang="en-US" altLang="en-US"/>
              <a:pPr/>
              <a:t>‹#›</a:t>
            </a:fld>
            <a:endParaRPr lang="en-US" altLang="en-US" dirty="0"/>
          </a:p>
        </p:txBody>
      </p:sp>
    </p:spTree>
    <p:extLst>
      <p:ext uri="{BB962C8B-B14F-4D97-AF65-F5344CB8AC3E}">
        <p14:creationId xmlns:p14="http://schemas.microsoft.com/office/powerpoint/2010/main" val="77512543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p:spPr>
        <p:txBody>
          <a:bodyPr/>
          <a:lstStyle/>
          <a:p>
            <a:endParaRPr lang="en-US" dirty="0"/>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2955EF8-BBEA-42CC-9955-D72EA20F8486}" type="slidenum">
              <a:rPr lang="en-US" altLang="en-US"/>
              <a:pPr/>
              <a:t>‹#›</a:t>
            </a:fld>
            <a:endParaRPr lang="en-US" altLang="en-US" dirty="0"/>
          </a:p>
        </p:txBody>
      </p:sp>
    </p:spTree>
    <p:extLst>
      <p:ext uri="{BB962C8B-B14F-4D97-AF65-F5344CB8AC3E}">
        <p14:creationId xmlns:p14="http://schemas.microsoft.com/office/powerpoint/2010/main" val="196774694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C3EAE931-5AF3-4199-9E30-C9AC3332CFC7}" type="slidenum">
              <a:rPr lang="en-US" altLang="en-US"/>
              <a:pPr/>
              <a:t>‹#›</a:t>
            </a:fld>
            <a:endParaRPr lang="en-US" altLang="en-US" dirty="0"/>
          </a:p>
        </p:txBody>
      </p:sp>
    </p:spTree>
    <p:extLst>
      <p:ext uri="{BB962C8B-B14F-4D97-AF65-F5344CB8AC3E}">
        <p14:creationId xmlns:p14="http://schemas.microsoft.com/office/powerpoint/2010/main" val="385502462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7B56E1C-0201-D34E-A11A-A0B9A894AF3C}"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A3FE71B-651F-9A4B-B59F-86A1162FD9D4}" type="slidenum">
              <a:rPr lang="en-US" smtClean="0"/>
              <a:pPr>
                <a:defRPr/>
              </a:pPr>
              <a:t>‹#›</a:t>
            </a:fld>
            <a:endParaRPr lang="en-US" dirty="0"/>
          </a:p>
        </p:txBody>
      </p:sp>
    </p:spTree>
    <p:extLst>
      <p:ext uri="{BB962C8B-B14F-4D97-AF65-F5344CB8AC3E}">
        <p14:creationId xmlns:p14="http://schemas.microsoft.com/office/powerpoint/2010/main" val="1181525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3B8C69D-41E3-7049-A1C3-160E7FCE5B0F}" type="slidenum">
              <a:rPr lang="en-US" smtClean="0"/>
              <a:pPr>
                <a:defRPr/>
              </a:pPr>
              <a:t>‹#›</a:t>
            </a:fld>
            <a:endParaRPr lang="en-US" dirty="0"/>
          </a:p>
        </p:txBody>
      </p:sp>
    </p:spTree>
    <p:extLst>
      <p:ext uri="{BB962C8B-B14F-4D97-AF65-F5344CB8AC3E}">
        <p14:creationId xmlns:p14="http://schemas.microsoft.com/office/powerpoint/2010/main" val="22304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1298785987"/>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69F09F1-3657-1A4A-AAE1-67CAD32959A6}" type="datetime1">
              <a:rPr lang="en-US" smtClean="0"/>
              <a:pPr>
                <a:defRPr/>
              </a:pPr>
              <a:t>01/21/2022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D4A763C-DD53-8F41-A89F-525D0B76DA9F}" type="slidenum">
              <a:rPr lang="en-US" smtClean="0"/>
              <a:pPr>
                <a:defRPr/>
              </a:pPr>
              <a:t>‹#›</a:t>
            </a:fld>
            <a:endParaRPr lang="en-US" dirty="0"/>
          </a:p>
        </p:txBody>
      </p:sp>
    </p:spTree>
    <p:extLst>
      <p:ext uri="{BB962C8B-B14F-4D97-AF65-F5344CB8AC3E}">
        <p14:creationId xmlns:p14="http://schemas.microsoft.com/office/powerpoint/2010/main" val="29877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231372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1555391589"/>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3"/>
          <p:cNvSpPr>
            <a:spLocks noGrp="1"/>
          </p:cNvSpPr>
          <p:nvPr>
            <p:ph type="ftr" sz="quarter" idx="11"/>
          </p:nvPr>
        </p:nvSpPr>
        <p:spPr/>
        <p:txBody>
          <a:bodyPr/>
          <a:lstStyle/>
          <a:p>
            <a:pPr>
              <a:defRPr/>
            </a:pPr>
            <a:endParaRPr lang="en-US" altLang="en-US" dirty="0"/>
          </a:p>
        </p:txBody>
      </p:sp>
      <p:sp>
        <p:nvSpPr>
          <p:cNvPr id="6" name="Slide Number Placeholder 4"/>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2114722318"/>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2"/>
          <p:cNvSpPr>
            <a:spLocks noGrp="1"/>
          </p:cNvSpPr>
          <p:nvPr>
            <p:ph type="ftr" sz="quarter" idx="11"/>
          </p:nvPr>
        </p:nvSpPr>
        <p:spPr/>
        <p:txBody>
          <a:bodyPr/>
          <a:lstStyle/>
          <a:p>
            <a:pPr>
              <a:defRPr/>
            </a:pPr>
            <a:endParaRPr lang="en-US" altLang="en-US" dirty="0"/>
          </a:p>
        </p:txBody>
      </p:sp>
      <p:sp>
        <p:nvSpPr>
          <p:cNvPr id="6" name="Slide Number Placeholder 3"/>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819498311"/>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5"/>
          <p:cNvSpPr>
            <a:spLocks noGrp="1"/>
          </p:cNvSpPr>
          <p:nvPr>
            <p:ph type="ftr" sz="quarter" idx="11"/>
          </p:nvPr>
        </p:nvSpPr>
        <p:spPr/>
        <p:txBody>
          <a:bodyPr/>
          <a:lstStyle/>
          <a:p>
            <a:pPr>
              <a:defRPr/>
            </a:pPr>
            <a:endParaRPr lang="en-US" altLang="en-US" dirty="0"/>
          </a:p>
        </p:txBody>
      </p:sp>
      <p:sp>
        <p:nvSpPr>
          <p:cNvPr id="6" name="Slide Number Placeholder 6"/>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901681108"/>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2812082547"/>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714368878"/>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1012493396"/>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2889834"/>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2576952784"/>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4"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399620850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3279048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4"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3518632090"/>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3633668326"/>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E85552-D197-4446-97CA-24E6172855D2}" type="slidenum">
              <a:rPr lang="en-US" smtClean="0"/>
              <a:pPr>
                <a:defRPr/>
              </a:pPr>
              <a:t>‹#›</a:t>
            </a:fld>
            <a:endParaRPr lang="en-US" dirty="0"/>
          </a:p>
        </p:txBody>
      </p:sp>
    </p:spTree>
    <p:extLst>
      <p:ext uri="{BB962C8B-B14F-4D97-AF65-F5344CB8AC3E}">
        <p14:creationId xmlns:p14="http://schemas.microsoft.com/office/powerpoint/2010/main" val="1265845338"/>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b="0" cap="all" baseline="0">
                <a:solidFill>
                  <a:schemeClr val="accent3"/>
                </a:solidFill>
                <a:latin typeface="+mj-lt"/>
              </a:defRPr>
            </a:lvl1pPr>
          </a:lstStyle>
          <a:p>
            <a:r>
              <a:rPr lang="en-US" dirty="0"/>
              <a:t>CLICK TO EDIT MASTER TITLE</a:t>
            </a:r>
          </a:p>
        </p:txBody>
      </p:sp>
      <p:sp>
        <p:nvSpPr>
          <p:cNvPr id="3" name="Content Placeholder 2"/>
          <p:cNvSpPr>
            <a:spLocks noGrp="1"/>
          </p:cNvSpPr>
          <p:nvPr>
            <p:ph idx="1"/>
          </p:nvPr>
        </p:nvSpPr>
        <p:spPr>
          <a:xfrm>
            <a:off x="683926" y="1144924"/>
            <a:ext cx="10791292" cy="929712"/>
          </a:xfrm>
        </p:spPr>
        <p:txBody>
          <a:bodyPr>
            <a:noAutofit/>
          </a:bodyPr>
          <a:lstStyle>
            <a:lvl1pPr marL="0" indent="0">
              <a:lnSpc>
                <a:spcPct val="100000"/>
              </a:lnSpc>
              <a:buFontTx/>
              <a:buNone/>
              <a:defRPr b="0" i="0" cap="none" baseline="0">
                <a:solidFill>
                  <a:schemeClr val="accent3"/>
                </a:solidFill>
                <a:latin typeface="+mn-lt"/>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7"/>
          <p:cNvSpPr>
            <a:spLocks noGrp="1"/>
          </p:cNvSpPr>
          <p:nvPr>
            <p:ph type="body" sz="quarter" idx="13" hasCustomPrompt="1"/>
          </p:nvPr>
        </p:nvSpPr>
        <p:spPr>
          <a:xfrm>
            <a:off x="684212" y="2280062"/>
            <a:ext cx="7887032" cy="3894612"/>
          </a:xfrm>
        </p:spPr>
        <p:txBody>
          <a:bodyPr>
            <a:noAutofit/>
          </a:bodyPr>
          <a:lstStyle>
            <a:lvl1pPr marL="0" indent="0">
              <a:spcBef>
                <a:spcPts val="600"/>
              </a:spcBef>
              <a:buFontTx/>
              <a:buNone/>
              <a:defRPr sz="1800" b="0" i="0" cap="all" baseline="0">
                <a:solidFill>
                  <a:schemeClr val="accent1"/>
                </a:solidFill>
                <a:latin typeface="+mn-lt"/>
                <a:ea typeface="Helvetica" charset="0"/>
                <a:cs typeface="Helvetica" charset="0"/>
              </a:defRPr>
            </a:lvl1pPr>
            <a:lvl2pPr marL="0" indent="0">
              <a:lnSpc>
                <a:spcPct val="120000"/>
              </a:lnSpc>
              <a:spcBef>
                <a:spcPts val="600"/>
              </a:spcBef>
              <a:buClr>
                <a:srgbClr val="F07621"/>
              </a:buClr>
              <a:buFontTx/>
              <a:buNone/>
              <a:defRPr sz="1400" b="1" i="0">
                <a:solidFill>
                  <a:schemeClr val="accent1"/>
                </a:solidFill>
                <a:latin typeface="+mj-lt"/>
                <a:ea typeface="Helvetica" charset="0"/>
                <a:cs typeface="Helvetica" charset="0"/>
              </a:defRPr>
            </a:lvl2pPr>
            <a:lvl3pPr marL="0" indent="0">
              <a:lnSpc>
                <a:spcPct val="120000"/>
              </a:lnSpc>
              <a:spcBef>
                <a:spcPts val="600"/>
              </a:spcBef>
              <a:buClr>
                <a:srgbClr val="F07621"/>
              </a:buClr>
              <a:buFontTx/>
              <a:buNone/>
              <a:defRPr sz="1300" b="0" i="0">
                <a:solidFill>
                  <a:schemeClr val="tx1"/>
                </a:solidFill>
                <a:latin typeface="+mn-lt"/>
                <a:ea typeface="Helvetica" charset="0"/>
                <a:cs typeface="Helvetica" charset="0"/>
              </a:defRPr>
            </a:lvl3pPr>
            <a:lvl4pPr marL="228600">
              <a:lnSpc>
                <a:spcPct val="120000"/>
              </a:lnSpc>
              <a:spcBef>
                <a:spcPts val="600"/>
              </a:spcBef>
              <a:buClr>
                <a:schemeClr val="accent1"/>
              </a:buClr>
              <a:defRPr sz="1300" b="0" i="0">
                <a:solidFill>
                  <a:schemeClr val="tx1"/>
                </a:solidFill>
                <a:latin typeface="+mn-lt"/>
                <a:ea typeface="Helvetica" charset="0"/>
                <a:cs typeface="Helvetica" charset="0"/>
              </a:defRPr>
            </a:lvl4pPr>
            <a:lvl5pPr marL="502920" indent="-228600">
              <a:buClr>
                <a:schemeClr val="accent1"/>
              </a:buClr>
              <a:buFont typeface="AppleSymbols" charset="0"/>
              <a:buChar char="⎻"/>
              <a:defRPr sz="1300" b="0" i="0">
                <a:latin typeface="+mn-lt"/>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Third level</a:t>
            </a:r>
          </a:p>
          <a:p>
            <a:pPr lvl="4"/>
            <a:r>
              <a:rPr lang="en-US" dirty="0"/>
              <a:t>Fourth Level</a:t>
            </a:r>
          </a:p>
        </p:txBody>
      </p:sp>
      <p:sp>
        <p:nvSpPr>
          <p:cNvPr id="9" name="Content Placeholder 8"/>
          <p:cNvSpPr>
            <a:spLocks noGrp="1"/>
          </p:cNvSpPr>
          <p:nvPr>
            <p:ph sz="quarter" idx="14" hasCustomPrompt="1"/>
          </p:nvPr>
        </p:nvSpPr>
        <p:spPr>
          <a:xfrm>
            <a:off x="8752114" y="2291024"/>
            <a:ext cx="2731861" cy="3883650"/>
          </a:xfrm>
        </p:spPr>
        <p:txBody>
          <a:bodyPr>
            <a:noAutofit/>
          </a:bodyPr>
          <a:lstStyle>
            <a:lvl1pPr marL="0" indent="0">
              <a:buFontTx/>
              <a:buNone/>
              <a:defRPr>
                <a:solidFill>
                  <a:srgbClr val="515151"/>
                </a:solidFill>
                <a:latin typeface="+mn-lt"/>
              </a:defRPr>
            </a:lvl1pPr>
          </a:lstStyle>
          <a:p>
            <a:pPr lvl="0"/>
            <a:r>
              <a:rPr lang="en-US" dirty="0"/>
              <a:t>Content like graph or picture </a:t>
            </a:r>
            <a:r>
              <a:rPr lang="mr-IN" dirty="0"/>
              <a:t>–</a:t>
            </a:r>
            <a:r>
              <a:rPr lang="en-US" dirty="0"/>
              <a:t> not copy</a:t>
            </a:r>
          </a:p>
        </p:txBody>
      </p:sp>
      <p:sp>
        <p:nvSpPr>
          <p:cNvPr id="10" name="Date Placeholder 3"/>
          <p:cNvSpPr>
            <a:spLocks noGrp="1"/>
          </p:cNvSpPr>
          <p:nvPr>
            <p:ph type="dt" sz="half" idx="10"/>
          </p:nvPr>
        </p:nvSpPr>
        <p:spPr>
          <a:xfrm>
            <a:off x="692422" y="6356350"/>
            <a:ext cx="2743200" cy="365125"/>
          </a:xfrm>
          <a:prstGeom prst="rect">
            <a:avLst/>
          </a:prstGeom>
        </p:spPr>
        <p:txBody>
          <a:bodyPr/>
          <a:lstStyle>
            <a:lvl1pPr>
              <a:defRPr>
                <a:solidFill>
                  <a:schemeClr val="accent3"/>
                </a:solidFill>
              </a:defRPr>
            </a:lvl1pPr>
          </a:lstStyle>
          <a:p>
            <a:r>
              <a:rPr lang="en-US" dirty="0">
                <a:solidFill>
                  <a:srgbClr val="1F345E"/>
                </a:solidFill>
              </a:rPr>
              <a:t>‹#›</a:t>
            </a:r>
          </a:p>
        </p:txBody>
      </p:sp>
      <p:sp>
        <p:nvSpPr>
          <p:cNvPr id="11" name="Footer Placeholder 4"/>
          <p:cNvSpPr>
            <a:spLocks noGrp="1"/>
          </p:cNvSpPr>
          <p:nvPr>
            <p:ph type="ftr" sz="quarter" idx="11"/>
          </p:nvPr>
        </p:nvSpPr>
        <p:spPr>
          <a:xfrm>
            <a:off x="6945589" y="6356350"/>
            <a:ext cx="4463669" cy="365125"/>
          </a:xfrm>
          <a:prstGeom prst="rect">
            <a:avLst/>
          </a:prstGeom>
        </p:spPr>
        <p:txBody>
          <a:bodyPr/>
          <a:lstStyle>
            <a:lvl1pPr>
              <a:defRPr sz="1000" b="0" i="0">
                <a:solidFill>
                  <a:schemeClr val="accent3"/>
                </a:solidFill>
                <a:latin typeface="+mn-lt"/>
                <a:ea typeface="Helvetica" charset="0"/>
                <a:cs typeface="Helvetica" charset="0"/>
              </a:defRPr>
            </a:lvl1pPr>
          </a:lstStyle>
          <a:p>
            <a:pPr algn="r"/>
            <a:r>
              <a:rPr lang="en-US" dirty="0">
                <a:solidFill>
                  <a:srgbClr val="1F345E"/>
                </a:solidFill>
              </a:rPr>
              <a:t>Return to Table of Contents</a:t>
            </a:r>
          </a:p>
        </p:txBody>
      </p:sp>
      <p:sp>
        <p:nvSpPr>
          <p:cNvPr id="12" name="Chevron 11">
            <a:hlinkClick r:id="rId2" action="ppaction://hlinksldjump"/>
          </p:cNvPr>
          <p:cNvSpPr/>
          <p:nvPr userDrawn="1"/>
        </p:nvSpPr>
        <p:spPr>
          <a:xfrm>
            <a:off x="11502300" y="6370655"/>
            <a:ext cx="231113" cy="3014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Tree>
    <p:extLst>
      <p:ext uri="{BB962C8B-B14F-4D97-AF65-F5344CB8AC3E}">
        <p14:creationId xmlns:p14="http://schemas.microsoft.com/office/powerpoint/2010/main" val="341418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cap="all" baseline="0">
                <a:solidFill>
                  <a:schemeClr val="accent3"/>
                </a:solidFill>
              </a:defRPr>
            </a:lvl1pPr>
          </a:lstStyle>
          <a:p>
            <a:r>
              <a:rPr lang="en-US" dirty="0"/>
              <a:t>CLICK TO EDIT MASTER TITLE</a:t>
            </a:r>
          </a:p>
        </p:txBody>
      </p:sp>
      <p:sp>
        <p:nvSpPr>
          <p:cNvPr id="4" name="Date Placeholder 3"/>
          <p:cNvSpPr>
            <a:spLocks noGrp="1"/>
          </p:cNvSpPr>
          <p:nvPr>
            <p:ph type="dt" sz="half" idx="10"/>
          </p:nvPr>
        </p:nvSpPr>
        <p:spPr>
          <a:xfrm>
            <a:off x="692422" y="6356350"/>
            <a:ext cx="2743200" cy="365125"/>
          </a:xfrm>
          <a:prstGeom prst="rect">
            <a:avLst/>
          </a:prstGeom>
        </p:spPr>
        <p:txBody>
          <a:bodyPr/>
          <a:lstStyle>
            <a:lvl1pPr>
              <a:defRPr>
                <a:solidFill>
                  <a:schemeClr val="accent3"/>
                </a:solidFill>
              </a:defRPr>
            </a:lvl1pPr>
          </a:lstStyle>
          <a:p>
            <a:r>
              <a:rPr lang="en-US" dirty="0">
                <a:solidFill>
                  <a:srgbClr val="1F345E"/>
                </a:solidFill>
              </a:rPr>
              <a:t>‹#›</a:t>
            </a:r>
          </a:p>
        </p:txBody>
      </p:sp>
      <p:sp>
        <p:nvSpPr>
          <p:cNvPr id="5" name="Footer Placeholder 4"/>
          <p:cNvSpPr>
            <a:spLocks noGrp="1"/>
          </p:cNvSpPr>
          <p:nvPr>
            <p:ph type="ftr" sz="quarter" idx="11"/>
          </p:nvPr>
        </p:nvSpPr>
        <p:spPr>
          <a:xfrm>
            <a:off x="6945589" y="6356350"/>
            <a:ext cx="4463669" cy="365125"/>
          </a:xfrm>
          <a:prstGeom prst="rect">
            <a:avLst/>
          </a:prstGeom>
        </p:spPr>
        <p:txBody>
          <a:bodyPr/>
          <a:lstStyle>
            <a:lvl1pPr>
              <a:defRPr sz="1000" b="0" i="0">
                <a:solidFill>
                  <a:schemeClr val="accent3"/>
                </a:solidFill>
                <a:latin typeface="+mn-lt"/>
                <a:ea typeface="Helvetica" charset="0"/>
                <a:cs typeface="Helvetica" charset="0"/>
              </a:defRPr>
            </a:lvl1pPr>
          </a:lstStyle>
          <a:p>
            <a:pPr algn="r"/>
            <a:r>
              <a:rPr lang="en-US" dirty="0">
                <a:solidFill>
                  <a:srgbClr val="1F345E"/>
                </a:solidFill>
              </a:rPr>
              <a:t>Return to Table of Contents</a:t>
            </a:r>
          </a:p>
        </p:txBody>
      </p:sp>
      <p:sp>
        <p:nvSpPr>
          <p:cNvPr id="8" name="Text Placeholder 7"/>
          <p:cNvSpPr>
            <a:spLocks noGrp="1"/>
          </p:cNvSpPr>
          <p:nvPr>
            <p:ph type="body" sz="quarter" idx="13" hasCustomPrompt="1"/>
          </p:nvPr>
        </p:nvSpPr>
        <p:spPr>
          <a:xfrm>
            <a:off x="684212" y="1151743"/>
            <a:ext cx="3507777" cy="5022931"/>
          </a:xfrm>
        </p:spPr>
        <p:txBody>
          <a:bodyPr>
            <a:noAutofit/>
          </a:bodyPr>
          <a:lstStyle>
            <a:lvl1pPr marL="0" indent="0">
              <a:lnSpc>
                <a:spcPct val="100000"/>
              </a:lnSpc>
              <a:buFontTx/>
              <a:buNone/>
              <a:defRPr sz="2000" b="0" i="0" cap="none" baseline="0">
                <a:solidFill>
                  <a:schemeClr val="accent3"/>
                </a:solidFill>
                <a:latin typeface="+mn-lt"/>
                <a:ea typeface="Helvetica" charset="0"/>
                <a:cs typeface="Helvetica" charset="0"/>
              </a:defRPr>
            </a:lvl1pPr>
            <a:lvl2pPr marL="0" indent="0">
              <a:lnSpc>
                <a:spcPct val="120000"/>
              </a:lnSpc>
              <a:spcBef>
                <a:spcPts val="600"/>
              </a:spcBef>
              <a:buClr>
                <a:srgbClr val="F07621"/>
              </a:buClr>
              <a:buFontTx/>
              <a:buNone/>
              <a:defRPr sz="1800" b="0" i="0" baseline="0">
                <a:solidFill>
                  <a:schemeClr val="accent1"/>
                </a:solidFill>
                <a:latin typeface="+mn-lt"/>
                <a:ea typeface="Helvetica" charset="0"/>
                <a:cs typeface="Helvetica" charset="0"/>
              </a:defRPr>
            </a:lvl2pPr>
            <a:lvl3pPr marL="0" indent="0">
              <a:lnSpc>
                <a:spcPct val="120000"/>
              </a:lnSpc>
              <a:spcBef>
                <a:spcPts val="600"/>
              </a:spcBef>
              <a:buClr>
                <a:srgbClr val="F07621"/>
              </a:buClr>
              <a:buFontTx/>
              <a:buNone/>
              <a:defRPr sz="1300" b="1" i="0">
                <a:solidFill>
                  <a:schemeClr val="accent1"/>
                </a:solidFill>
                <a:latin typeface="+mj-lt"/>
                <a:ea typeface="Helvetica" charset="0"/>
                <a:cs typeface="Helvetica" charset="0"/>
              </a:defRPr>
            </a:lvl3pPr>
            <a:lvl4pPr marL="0" indent="0">
              <a:lnSpc>
                <a:spcPct val="120000"/>
              </a:lnSpc>
              <a:spcBef>
                <a:spcPts val="600"/>
              </a:spcBef>
              <a:buClr>
                <a:schemeClr val="accent1"/>
              </a:buClr>
              <a:buFontTx/>
              <a:buNone/>
              <a:defRPr sz="1300" b="0" i="0">
                <a:solidFill>
                  <a:schemeClr val="tx1"/>
                </a:solidFill>
                <a:latin typeface="+mn-lt"/>
                <a:ea typeface="Helvetica" charset="0"/>
                <a:cs typeface="Helvetica" charset="0"/>
              </a:defRPr>
            </a:lvl4pPr>
            <a:lvl5pPr marL="228600">
              <a:buClr>
                <a:schemeClr val="accent1"/>
              </a:buClr>
              <a:defRPr sz="1300" b="0" i="0">
                <a:latin typeface="+mn-lt"/>
                <a:ea typeface="Helvetica" charset="0"/>
                <a:cs typeface="Helvetica" charset="0"/>
              </a:defRPr>
            </a:lvl5pPr>
          </a:lstStyle>
          <a:p>
            <a:pPr lvl="0"/>
            <a:r>
              <a:rPr lang="en-US" dirty="0"/>
              <a:t>Click to edit master text styles</a:t>
            </a:r>
          </a:p>
          <a:p>
            <a:pPr lvl="1"/>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11" name="Text Placeholder 7"/>
          <p:cNvSpPr>
            <a:spLocks noGrp="1"/>
          </p:cNvSpPr>
          <p:nvPr>
            <p:ph type="body" sz="quarter" idx="14" hasCustomPrompt="1"/>
          </p:nvPr>
        </p:nvSpPr>
        <p:spPr>
          <a:xfrm>
            <a:off x="4339607" y="1139868"/>
            <a:ext cx="3507777" cy="5022931"/>
          </a:xfrm>
        </p:spPr>
        <p:txBody>
          <a:bodyPr>
            <a:noAutofit/>
          </a:bodyPr>
          <a:lstStyle>
            <a:lvl1pPr marL="0" indent="0">
              <a:buFontTx/>
              <a:buNone/>
              <a:defRPr sz="1800" b="0" i="0" cap="all" baseline="0">
                <a:solidFill>
                  <a:schemeClr val="accent1"/>
                </a:solidFill>
                <a:latin typeface="+mn-lt"/>
                <a:ea typeface="Helvetica" charset="0"/>
                <a:cs typeface="Helvetica" charset="0"/>
              </a:defRPr>
            </a:lvl1pPr>
            <a:lvl2pPr marL="0" indent="0">
              <a:lnSpc>
                <a:spcPct val="120000"/>
              </a:lnSpc>
              <a:spcBef>
                <a:spcPts val="600"/>
              </a:spcBef>
              <a:buClr>
                <a:srgbClr val="F07621"/>
              </a:buClr>
              <a:buFontTx/>
              <a:buNone/>
              <a:defRPr sz="1300" b="1" i="0">
                <a:solidFill>
                  <a:schemeClr val="accent3"/>
                </a:solidFill>
                <a:latin typeface="+mj-lt"/>
                <a:ea typeface="Helvetica" charset="0"/>
                <a:cs typeface="Helvetica" charset="0"/>
              </a:defRPr>
            </a:lvl2pPr>
            <a:lvl3pPr marL="0" indent="0">
              <a:lnSpc>
                <a:spcPct val="120000"/>
              </a:lnSpc>
              <a:spcBef>
                <a:spcPts val="600"/>
              </a:spcBef>
              <a:buClr>
                <a:srgbClr val="F07621"/>
              </a:buClr>
              <a:buFontTx/>
              <a:buNone/>
              <a:defRPr sz="1300" b="0" i="0">
                <a:solidFill>
                  <a:schemeClr val="tx1"/>
                </a:solidFill>
                <a:latin typeface="+mn-lt"/>
                <a:ea typeface="Helvetica" charset="0"/>
                <a:cs typeface="Helvetica" charset="0"/>
              </a:defRPr>
            </a:lvl3pPr>
            <a:lvl4pPr marL="228600">
              <a:lnSpc>
                <a:spcPct val="120000"/>
              </a:lnSpc>
              <a:spcBef>
                <a:spcPts val="600"/>
              </a:spcBef>
              <a:buClr>
                <a:schemeClr val="accent1"/>
              </a:buClr>
              <a:defRPr sz="1300" b="0" i="0">
                <a:solidFill>
                  <a:schemeClr val="tx1"/>
                </a:solidFill>
                <a:latin typeface="+mn-lt"/>
                <a:ea typeface="Helvetica" charset="0"/>
                <a:cs typeface="Helvetica" charset="0"/>
              </a:defRPr>
            </a:lvl4pPr>
            <a:lvl5pPr>
              <a:defRPr b="0" i="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7"/>
          <p:cNvSpPr>
            <a:spLocks noGrp="1"/>
          </p:cNvSpPr>
          <p:nvPr>
            <p:ph type="body" sz="quarter" idx="15" hasCustomPrompt="1"/>
          </p:nvPr>
        </p:nvSpPr>
        <p:spPr>
          <a:xfrm>
            <a:off x="7995002" y="1139868"/>
            <a:ext cx="3507777" cy="5022931"/>
          </a:xfrm>
        </p:spPr>
        <p:txBody>
          <a:bodyPr>
            <a:noAutofit/>
          </a:bodyPr>
          <a:lstStyle>
            <a:lvl1pPr marL="0" indent="0">
              <a:buFontTx/>
              <a:buNone/>
              <a:defRPr sz="1800" b="0" i="0" cap="all" baseline="0">
                <a:solidFill>
                  <a:schemeClr val="accent1"/>
                </a:solidFill>
                <a:latin typeface="+mn-lt"/>
                <a:ea typeface="Helvetica" charset="0"/>
                <a:cs typeface="Helvetica" charset="0"/>
              </a:defRPr>
            </a:lvl1pPr>
            <a:lvl2pPr marL="0" indent="0">
              <a:lnSpc>
                <a:spcPct val="120000"/>
              </a:lnSpc>
              <a:spcBef>
                <a:spcPts val="600"/>
              </a:spcBef>
              <a:buClr>
                <a:srgbClr val="F07621"/>
              </a:buClr>
              <a:buFontTx/>
              <a:buNone/>
              <a:defRPr sz="1300" b="1" i="0">
                <a:solidFill>
                  <a:schemeClr val="accent3"/>
                </a:solidFill>
                <a:latin typeface="+mj-lt"/>
                <a:ea typeface="Helvetica" charset="0"/>
                <a:cs typeface="Helvetica" charset="0"/>
              </a:defRPr>
            </a:lvl2pPr>
            <a:lvl3pPr marL="0" indent="0">
              <a:lnSpc>
                <a:spcPct val="120000"/>
              </a:lnSpc>
              <a:spcBef>
                <a:spcPts val="600"/>
              </a:spcBef>
              <a:buClr>
                <a:srgbClr val="F07621"/>
              </a:buClr>
              <a:buFontTx/>
              <a:buNone/>
              <a:defRPr sz="1300" b="0" i="0">
                <a:solidFill>
                  <a:schemeClr val="tx1"/>
                </a:solidFill>
                <a:latin typeface="+mn-lt"/>
                <a:ea typeface="Helvetica" charset="0"/>
                <a:cs typeface="Helvetica" charset="0"/>
              </a:defRPr>
            </a:lvl3pPr>
            <a:lvl4pPr marL="228600">
              <a:lnSpc>
                <a:spcPct val="120000"/>
              </a:lnSpc>
              <a:spcBef>
                <a:spcPts val="600"/>
              </a:spcBef>
              <a:buClr>
                <a:schemeClr val="accent1"/>
              </a:buClr>
              <a:defRPr sz="1300" b="0" i="0">
                <a:solidFill>
                  <a:schemeClr val="tx1"/>
                </a:solidFill>
                <a:latin typeface="+mn-lt"/>
                <a:ea typeface="Helvetica" charset="0"/>
                <a:cs typeface="Helvetica" charset="0"/>
              </a:defRPr>
            </a:lvl4pPr>
            <a:lvl5pPr>
              <a:defRPr b="0" i="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hevron 9">
            <a:hlinkClick r:id="rId2" action="ppaction://hlinksldjump"/>
          </p:cNvPr>
          <p:cNvSpPr/>
          <p:nvPr userDrawn="1"/>
        </p:nvSpPr>
        <p:spPr>
          <a:xfrm>
            <a:off x="11502300" y="6370655"/>
            <a:ext cx="231113" cy="3014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Tree>
    <p:extLst>
      <p:ext uri="{BB962C8B-B14F-4D97-AF65-F5344CB8AC3E}">
        <p14:creationId xmlns:p14="http://schemas.microsoft.com/office/powerpoint/2010/main" val="113669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173797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42763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313169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282860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83823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2CFBE-6037-C04F-836E-0122818C6052}" type="datetimeFigureOut">
              <a:rPr lang="en-US" smtClean="0"/>
              <a:t>01/21/2022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EF1DA3-7EBB-DE42-830E-4F34A1049A1F}" type="slidenum">
              <a:rPr lang="en-US" smtClean="0"/>
              <a:t>‹#›</a:t>
            </a:fld>
            <a:endParaRPr lang="en-US" dirty="0"/>
          </a:p>
        </p:txBody>
      </p:sp>
    </p:spTree>
    <p:extLst>
      <p:ext uri="{BB962C8B-B14F-4D97-AF65-F5344CB8AC3E}">
        <p14:creationId xmlns:p14="http://schemas.microsoft.com/office/powerpoint/2010/main" val="304331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2.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5.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4.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2CFBE-6037-C04F-836E-0122818C6052}" type="datetimeFigureOut">
              <a:rPr lang="en-US" smtClean="0"/>
              <a:t>01/21/2022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F1DA3-7EBB-DE42-830E-4F34A1049A1F}" type="slidenum">
              <a:rPr lang="en-US" smtClean="0"/>
              <a:t>‹#›</a:t>
            </a:fld>
            <a:endParaRPr lang="en-US" dirty="0"/>
          </a:p>
        </p:txBody>
      </p:sp>
    </p:spTree>
    <p:extLst>
      <p:ext uri="{BB962C8B-B14F-4D97-AF65-F5344CB8AC3E}">
        <p14:creationId xmlns:p14="http://schemas.microsoft.com/office/powerpoint/2010/main" val="5761380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 id="2147483744" r:id="rId14"/>
    <p:sldLayoutId id="214748374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email">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email">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email">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email">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F2CFBE-6037-C04F-836E-0122818C6052}" type="datetimeFigureOut">
              <a:rPr lang="en-US" smtClean="0"/>
              <a:t>01/21/2022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6EF1DA3-7EBB-DE42-830E-4F34A1049A1F}" type="slidenum">
              <a:rPr lang="en-US" smtClean="0"/>
              <a:t>‹#›</a:t>
            </a:fld>
            <a:endParaRPr lang="en-US" dirty="0"/>
          </a:p>
        </p:txBody>
      </p:sp>
    </p:spTree>
    <p:extLst>
      <p:ext uri="{BB962C8B-B14F-4D97-AF65-F5344CB8AC3E}">
        <p14:creationId xmlns:p14="http://schemas.microsoft.com/office/powerpoint/2010/main" val="1414149661"/>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9.png"/><Relationship Id="rId11" Type="http://schemas.openxmlformats.org/officeDocument/2006/relationships/image" Target="../media/image34.emf"/><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microsoft.com/office/2018/10/relationships/comments" Target="../comments/modernComment_21D_839520FF.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xqFQoTCM3NoeL2wsgCFY82iAodaB0J4Q&amp;url=http%3A%2F%2Fwww.shutterstock.com%2Fs%2Fmulticultural%2Fsearch-vectors.html&amp;bvm=bv.105039540,d.cGU&amp;psig=AFQjCNEEiV2cEiiLyNeHDEgSr66UgehioA&amp;ust=1444945217804156" TargetMode="External"/><Relationship Id="rId13" Type="http://schemas.openxmlformats.org/officeDocument/2006/relationships/image" Target="../media/image43.jpeg"/><Relationship Id="rId3" Type="http://schemas.openxmlformats.org/officeDocument/2006/relationships/image" Target="../media/image37.jpeg"/><Relationship Id="rId7" Type="http://schemas.openxmlformats.org/officeDocument/2006/relationships/image" Target="../media/image40.emf"/><Relationship Id="rId12" Type="http://schemas.openxmlformats.org/officeDocument/2006/relationships/hyperlink" Target="http://www.google.com/url?sa=i&amp;rct=j&amp;q=&amp;esrc=s&amp;source=images&amp;cd=&amp;cad=rja&amp;uact=8&amp;ved=0ahUKEwjm2qub47bJAhXHKiYKHVI8BKwQjRwIBw&amp;url=http%3A%2F%2Finsidekentuckyonehealth.org%2FNews-Article%2FID%2F3029%2FUniversity-of-Louisville-Hospital-Receives-Highest-Quality-Award-for-Stroke-Care&amp;psig=AFQjCNFAxX71it4t4yM0YNNybEjJ5E8z4A&amp;ust=1448925652252631" TargetMode="External"/><Relationship Id="rId17" Type="http://schemas.openxmlformats.org/officeDocument/2006/relationships/image" Target="../media/image47.png"/><Relationship Id="rId2" Type="http://schemas.openxmlformats.org/officeDocument/2006/relationships/notesSlide" Target="../notesSlides/notesSlide9.xml"/><Relationship Id="rId16" Type="http://schemas.openxmlformats.org/officeDocument/2006/relationships/image" Target="../media/image46.jpeg"/><Relationship Id="rId1" Type="http://schemas.openxmlformats.org/officeDocument/2006/relationships/slideLayout" Target="../slideLayouts/slideLayout22.xml"/><Relationship Id="rId6" Type="http://schemas.openxmlformats.org/officeDocument/2006/relationships/image" Target="../media/image39.jpeg"/><Relationship Id="rId11" Type="http://schemas.openxmlformats.org/officeDocument/2006/relationships/image" Target="../media/image42.jpeg"/><Relationship Id="rId5" Type="http://schemas.openxmlformats.org/officeDocument/2006/relationships/image" Target="../media/image38.jpeg"/><Relationship Id="rId15" Type="http://schemas.openxmlformats.org/officeDocument/2006/relationships/image" Target="../media/image45.jpeg"/><Relationship Id="rId10" Type="http://schemas.openxmlformats.org/officeDocument/2006/relationships/hyperlink" Target="http://www.google.com/url?sa=i&amp;rct=j&amp;q=&amp;esrc=s&amp;source=images&amp;cd=&amp;cad=rja&amp;uact=8&amp;ved=0CAcQjRxqFQoTCMbByLD3wsgCFYs6iAodoXUB0Q&amp;url=http%3A%2F%2Fnursebuddha.org%2F&amp;bvm=bv.105039540,d.cGU&amp;psig=AFQjCNEEiV2cEiiLyNeHDEgSr66UgehioA&amp;ust=1444945217804156" TargetMode="External"/><Relationship Id="rId4" Type="http://schemas.openxmlformats.org/officeDocument/2006/relationships/hyperlink" Target="https://www.google.com/url?sa=i&amp;rct=j&amp;q=&amp;esrc=s&amp;source=images&amp;cd=&amp;cad=rja&amp;uact=8&amp;ved=0CAcQjRxqFQoTCOLo8aDPscgCFcWTgAodfJsJnw&amp;url=https%3A%2F%2Ftricare.martinspoint.org%2FBenefit-Overview%2FHealth-Coach&amp;bvm=bv.104615367,d.cGU&amp;psig=AFQjCNFN2LI4V8h0vIDk1l_OZ_sIwtNzZw&amp;ust=1444350504318094" TargetMode="External"/><Relationship Id="rId9" Type="http://schemas.openxmlformats.org/officeDocument/2006/relationships/image" Target="../media/image41.jpeg"/><Relationship Id="rId1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222_62FA15AD.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microsoft.com/office/2018/10/relationships/comments" Target="../comments/modernComment_218_9DA6B3C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hyperlink" Target="http://www.bndhmo.com/"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hyperlink" Target="http://www.ppsrx.com/" TargetMode="External"/><Relationship Id="rId2" Type="http://schemas.openxmlformats.org/officeDocument/2006/relationships/hyperlink" Target="https://www.medimpactdirect.com/" TargetMode="Externa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comments/modernComment_231_1BE2C73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8129" y="623572"/>
            <a:ext cx="7695743" cy="3523885"/>
          </a:xfrm>
        </p:spPr>
        <p:txBody>
          <a:bodyPr>
            <a:normAutofit/>
          </a:bodyPr>
          <a:lstStyle/>
          <a:p>
            <a:pPr algn="ctr">
              <a:lnSpc>
                <a:spcPct val="90000"/>
              </a:lnSpc>
            </a:pPr>
            <a:r>
              <a:rPr lang="en-US" sz="6000" dirty="0"/>
              <a:t>Special Needs Plans Model of Care</a:t>
            </a:r>
            <a:br>
              <a:rPr lang="en-US" sz="6000" dirty="0"/>
            </a:br>
            <a:r>
              <a:rPr lang="en-US" sz="6000" dirty="0"/>
              <a:t>Annual Training</a:t>
            </a:r>
          </a:p>
        </p:txBody>
      </p:sp>
      <p:sp>
        <p:nvSpPr>
          <p:cNvPr id="3" name="Subtitle 2"/>
          <p:cNvSpPr>
            <a:spLocks noGrp="1"/>
          </p:cNvSpPr>
          <p:nvPr>
            <p:ph type="subTitle" idx="1"/>
          </p:nvPr>
        </p:nvSpPr>
        <p:spPr>
          <a:xfrm>
            <a:off x="2248129" y="4777381"/>
            <a:ext cx="7695743" cy="1209763"/>
          </a:xfrm>
        </p:spPr>
        <p:txBody>
          <a:bodyPr>
            <a:normAutofit/>
          </a:bodyPr>
          <a:lstStyle/>
          <a:p>
            <a:pPr algn="ctr"/>
            <a:r>
              <a:rPr lang="en-US" sz="2100" dirty="0">
                <a:solidFill>
                  <a:schemeClr val="bg2"/>
                </a:solidFill>
              </a:rPr>
              <a:t>Brand New Day SNP MOC Training </a:t>
            </a:r>
          </a:p>
        </p:txBody>
      </p:sp>
      <p:sp>
        <p:nvSpPr>
          <p:cNvPr id="4" name="Date Placeholder 3"/>
          <p:cNvSpPr>
            <a:spLocks noGrp="1"/>
          </p:cNvSpPr>
          <p:nvPr>
            <p:ph type="dt" sz="half" idx="10"/>
          </p:nvPr>
        </p:nvSpPr>
        <p:spPr>
          <a:xfrm>
            <a:off x="8300988" y="6355080"/>
            <a:ext cx="1440180" cy="301752"/>
          </a:xfrm>
        </p:spPr>
        <p:txBody>
          <a:bodyPr anchor="ctr">
            <a:normAutofit/>
          </a:bodyPr>
          <a:lstStyle/>
          <a:p>
            <a:pPr algn="r">
              <a:spcAft>
                <a:spcPts val="600"/>
              </a:spcAft>
              <a:defRPr/>
            </a:pPr>
            <a:fld id="{37B56E1C-0201-D34E-A11A-A0B9A894AF3C}" type="datetime1">
              <a:rPr lang="en-US">
                <a:solidFill>
                  <a:schemeClr val="bg1">
                    <a:alpha val="60000"/>
                  </a:schemeClr>
                </a:solidFill>
              </a:rPr>
              <a:pPr algn="r">
                <a:spcAft>
                  <a:spcPts val="600"/>
                </a:spcAft>
                <a:defRPr/>
              </a:pPr>
              <a:t>01/21/2022</a:t>
            </a:fld>
            <a:endParaRPr lang="en-US" dirty="0">
              <a:solidFill>
                <a:schemeClr val="bg1">
                  <a:alpha val="60000"/>
                </a:schemeClr>
              </a:solidFill>
            </a:endParaRPr>
          </a:p>
        </p:txBody>
      </p:sp>
      <p:sp>
        <p:nvSpPr>
          <p:cNvPr id="5" name="Slide Number Placeholder 4"/>
          <p:cNvSpPr>
            <a:spLocks noGrp="1"/>
          </p:cNvSpPr>
          <p:nvPr>
            <p:ph type="sldNum" sz="quarter" idx="12"/>
          </p:nvPr>
        </p:nvSpPr>
        <p:spPr>
          <a:xfrm>
            <a:off x="9804385" y="6355080"/>
            <a:ext cx="628649" cy="301752"/>
          </a:xfrm>
        </p:spPr>
        <p:txBody>
          <a:bodyPr anchor="ctr">
            <a:normAutofit/>
          </a:bodyPr>
          <a:lstStyle/>
          <a:p>
            <a:pPr algn="l">
              <a:spcAft>
                <a:spcPts val="600"/>
              </a:spcAft>
              <a:defRPr/>
            </a:pPr>
            <a:fld id="{6A3FE71B-651F-9A4B-B59F-86A1162FD9D4}" type="slidenum">
              <a:rPr lang="en-US" sz="1200" b="1">
                <a:solidFill>
                  <a:schemeClr val="bg1">
                    <a:alpha val="60000"/>
                  </a:schemeClr>
                </a:solidFill>
              </a:rPr>
              <a:pPr algn="l">
                <a:spcAft>
                  <a:spcPts val="600"/>
                </a:spcAft>
                <a:defRPr/>
              </a:pPr>
              <a:t>1</a:t>
            </a:fld>
            <a:endParaRPr lang="en-US" sz="1200" b="1" dirty="0">
              <a:solidFill>
                <a:schemeClr val="bg1">
                  <a:alpha val="60000"/>
                </a:schemeClr>
              </a:solidFill>
            </a:endParaRPr>
          </a:p>
        </p:txBody>
      </p:sp>
    </p:spTree>
    <p:extLst>
      <p:ext uri="{BB962C8B-B14F-4D97-AF65-F5344CB8AC3E}">
        <p14:creationId xmlns:p14="http://schemas.microsoft.com/office/powerpoint/2010/main" val="16904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AI-Powered Risk Stratification &amp; Intervention Planning</a:t>
            </a:r>
          </a:p>
        </p:txBody>
      </p:sp>
      <p:sp>
        <p:nvSpPr>
          <p:cNvPr id="22" name="Date Placeholder 3"/>
          <p:cNvSpPr>
            <a:spLocks noGrp="1"/>
          </p:cNvSpPr>
          <p:nvPr>
            <p:ph type="dt" sz="half" idx="10"/>
          </p:nvPr>
        </p:nvSpPr>
        <p:spPr>
          <a:xfrm>
            <a:off x="692422" y="6356350"/>
            <a:ext cx="2743200" cy="365125"/>
          </a:xfrm>
        </p:spPr>
        <p:txBody>
          <a:bodyPr/>
          <a:lstStyle>
            <a:lvl1pPr>
              <a:defRPr>
                <a:solidFill>
                  <a:schemeClr val="accent3"/>
                </a:solidFill>
              </a:defRPr>
            </a:lvl1pPr>
          </a:lstStyle>
          <a:p>
            <a:fld id="{5FBDCA96-A286-7F4B-A8E3-680995D11BFF}" type="slidenum">
              <a:rPr lang="en-US" smtClean="0">
                <a:solidFill>
                  <a:srgbClr val="1F345E"/>
                </a:solidFill>
              </a:rPr>
              <a:pPr/>
              <a:t>10</a:t>
            </a:fld>
            <a:r>
              <a:rPr lang="en-US" dirty="0">
                <a:solidFill>
                  <a:srgbClr val="1F345E"/>
                </a:solidFill>
              </a:rPr>
              <a:t> | Care Management and Support Programs</a:t>
            </a:r>
          </a:p>
        </p:txBody>
      </p:sp>
      <p:grpSp>
        <p:nvGrpSpPr>
          <p:cNvPr id="4" name="Group 3"/>
          <p:cNvGrpSpPr/>
          <p:nvPr/>
        </p:nvGrpSpPr>
        <p:grpSpPr>
          <a:xfrm>
            <a:off x="882502" y="1414130"/>
            <a:ext cx="10196624" cy="5188689"/>
            <a:chOff x="2140176" y="1805475"/>
            <a:chExt cx="8347991" cy="3698049"/>
          </a:xfrm>
        </p:grpSpPr>
        <p:sp>
          <p:nvSpPr>
            <p:cNvPr id="13" name="Arrow: Right 34">
              <a:extLst>
                <a:ext uri="{FF2B5EF4-FFF2-40B4-BE49-F238E27FC236}">
                  <a16:creationId xmlns:a16="http://schemas.microsoft.com/office/drawing/2014/main" id="{B068C8A1-F01C-44D4-A0A3-7E1191D214B9}"/>
                </a:ext>
              </a:extLst>
            </p:cNvPr>
            <p:cNvSpPr/>
            <p:nvPr/>
          </p:nvSpPr>
          <p:spPr>
            <a:xfrm>
              <a:off x="2140176" y="4375143"/>
              <a:ext cx="4922311" cy="705635"/>
            </a:xfrm>
            <a:prstGeom prst="rightArrow">
              <a:avLst>
                <a:gd name="adj1" fmla="val 100000"/>
                <a:gd name="adj2" fmla="val 2661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34">
              <a:extLst>
                <a:ext uri="{FF2B5EF4-FFF2-40B4-BE49-F238E27FC236}">
                  <a16:creationId xmlns:a16="http://schemas.microsoft.com/office/drawing/2014/main" id="{B068C8A1-F01C-44D4-A0A3-7E1191D214B9}"/>
                </a:ext>
              </a:extLst>
            </p:cNvPr>
            <p:cNvSpPr/>
            <p:nvPr/>
          </p:nvSpPr>
          <p:spPr>
            <a:xfrm>
              <a:off x="2158232" y="3467500"/>
              <a:ext cx="4591385" cy="705635"/>
            </a:xfrm>
            <a:prstGeom prst="rightArrow">
              <a:avLst>
                <a:gd name="adj1" fmla="val 100000"/>
                <a:gd name="adj2" fmla="val 2661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81C63C3-72F3-4ACB-A1DC-08E4078992D2}"/>
                </a:ext>
              </a:extLst>
            </p:cNvPr>
            <p:cNvGrpSpPr/>
            <p:nvPr/>
          </p:nvGrpSpPr>
          <p:grpSpPr>
            <a:xfrm>
              <a:off x="4569632" y="1805475"/>
              <a:ext cx="2893599" cy="553613"/>
              <a:chOff x="4432352" y="1854887"/>
              <a:chExt cx="3295648" cy="429580"/>
            </a:xfrm>
            <a:solidFill>
              <a:schemeClr val="tx2">
                <a:lumMod val="75000"/>
              </a:schemeClr>
            </a:solidFill>
          </p:grpSpPr>
          <p:sp>
            <p:nvSpPr>
              <p:cNvPr id="23" name="Rectangle: Rounded Corners 9">
                <a:extLst>
                  <a:ext uri="{FF2B5EF4-FFF2-40B4-BE49-F238E27FC236}">
                    <a16:creationId xmlns:a16="http://schemas.microsoft.com/office/drawing/2014/main" id="{E77215E6-1DA7-4F42-AD95-F6BBDD4BEDDC}"/>
                  </a:ext>
                </a:extLst>
              </p:cNvPr>
              <p:cNvSpPr/>
              <p:nvPr/>
            </p:nvSpPr>
            <p:spPr>
              <a:xfrm flipV="1">
                <a:off x="4432352" y="1854887"/>
                <a:ext cx="3295648" cy="429580"/>
              </a:xfrm>
              <a:prstGeom prst="roundRect">
                <a:avLst>
                  <a:gd name="adj" fmla="val 5729"/>
                </a:avLst>
              </a:prstGeom>
              <a:grpFill/>
              <a:ln>
                <a:noFill/>
              </a:ln>
              <a:effectLst>
                <a:outerShdw blurRad="444500" dist="63500" dir="5400000" sx="90000" sy="9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C5F0245-B37C-477B-8300-D72DD24634D5}"/>
                  </a:ext>
                </a:extLst>
              </p:cNvPr>
              <p:cNvSpPr txBox="1"/>
              <p:nvPr/>
            </p:nvSpPr>
            <p:spPr>
              <a:xfrm>
                <a:off x="4551414" y="1984884"/>
                <a:ext cx="3057524" cy="184489"/>
              </a:xfrm>
              <a:prstGeom prst="rect">
                <a:avLst/>
              </a:prstGeom>
              <a:grpFill/>
            </p:spPr>
            <p:txBody>
              <a:bodyPr wrap="square" rtlCol="0" anchor="ctr">
                <a:spAutoFit/>
              </a:bodyPr>
              <a:lstStyle/>
              <a:p>
                <a:pPr algn="ctr">
                  <a:lnSpc>
                    <a:spcPct val="90000"/>
                  </a:lnSpc>
                </a:pPr>
                <a:r>
                  <a:rPr lang="en-US" sz="1050" b="1" dirty="0">
                    <a:solidFill>
                      <a:schemeClr val="bg1"/>
                    </a:solidFill>
                    <a:latin typeface="Helvetica" pitchFamily="50" charset="0"/>
                  </a:rPr>
                  <a:t>Cost of Care by Population Cohorts</a:t>
                </a:r>
              </a:p>
            </p:txBody>
          </p:sp>
        </p:grpSp>
        <p:sp>
          <p:nvSpPr>
            <p:cNvPr id="25" name="Arrow: Right 34">
              <a:extLst>
                <a:ext uri="{FF2B5EF4-FFF2-40B4-BE49-F238E27FC236}">
                  <a16:creationId xmlns:a16="http://schemas.microsoft.com/office/drawing/2014/main" id="{B068C8A1-F01C-44D4-A0A3-7E1191D214B9}"/>
                </a:ext>
              </a:extLst>
            </p:cNvPr>
            <p:cNvSpPr/>
            <p:nvPr/>
          </p:nvSpPr>
          <p:spPr>
            <a:xfrm>
              <a:off x="2163658" y="2503869"/>
              <a:ext cx="4256435" cy="791019"/>
            </a:xfrm>
            <a:prstGeom prst="rightArrow">
              <a:avLst>
                <a:gd name="adj1" fmla="val 100000"/>
                <a:gd name="adj2" fmla="val 2661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37">
              <a:extLst>
                <a:ext uri="{FF2B5EF4-FFF2-40B4-BE49-F238E27FC236}">
                  <a16:creationId xmlns:a16="http://schemas.microsoft.com/office/drawing/2014/main" id="{AACA2064-68B9-46BE-851D-420C7AA598EA}"/>
                </a:ext>
              </a:extLst>
            </p:cNvPr>
            <p:cNvSpPr/>
            <p:nvPr/>
          </p:nvSpPr>
          <p:spPr>
            <a:xfrm>
              <a:off x="2259941" y="2656450"/>
              <a:ext cx="1299689" cy="540649"/>
            </a:xfrm>
            <a:prstGeom prst="roundRect">
              <a:avLst>
                <a:gd name="adj" fmla="val 5623"/>
              </a:avLst>
            </a:prstGeom>
            <a:solidFill>
              <a:schemeClr val="bg1"/>
            </a:solidFill>
            <a:ln>
              <a:noFill/>
            </a:ln>
            <a:effectLst>
              <a:outerShdw blurRad="711200" dist="152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sp>
          <p:nvSpPr>
            <p:cNvPr id="27" name="Rectangle: Rounded Corners 39">
              <a:extLst>
                <a:ext uri="{FF2B5EF4-FFF2-40B4-BE49-F238E27FC236}">
                  <a16:creationId xmlns:a16="http://schemas.microsoft.com/office/drawing/2014/main" id="{79AD7836-05A6-4A73-8ADB-84A76092765E}"/>
                </a:ext>
              </a:extLst>
            </p:cNvPr>
            <p:cNvSpPr/>
            <p:nvPr/>
          </p:nvSpPr>
          <p:spPr>
            <a:xfrm>
              <a:off x="2259940" y="3605017"/>
              <a:ext cx="1303179" cy="478952"/>
            </a:xfrm>
            <a:prstGeom prst="roundRect">
              <a:avLst>
                <a:gd name="adj" fmla="val 5623"/>
              </a:avLst>
            </a:prstGeom>
            <a:solidFill>
              <a:schemeClr val="bg1"/>
            </a:solidFill>
            <a:ln>
              <a:noFill/>
            </a:ln>
            <a:effectLst>
              <a:outerShdw blurRad="711200" dist="152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38">
              <a:extLst>
                <a:ext uri="{FF2B5EF4-FFF2-40B4-BE49-F238E27FC236}">
                  <a16:creationId xmlns:a16="http://schemas.microsoft.com/office/drawing/2014/main" id="{FB8386D9-4953-4B8D-8713-29E92D651E91}"/>
                </a:ext>
              </a:extLst>
            </p:cNvPr>
            <p:cNvSpPr/>
            <p:nvPr/>
          </p:nvSpPr>
          <p:spPr>
            <a:xfrm>
              <a:off x="2259941" y="4433057"/>
              <a:ext cx="1299689" cy="596071"/>
            </a:xfrm>
            <a:prstGeom prst="roundRect">
              <a:avLst>
                <a:gd name="adj" fmla="val 5623"/>
              </a:avLst>
            </a:prstGeom>
            <a:solidFill>
              <a:schemeClr val="bg1"/>
            </a:solidFill>
            <a:ln>
              <a:noFill/>
            </a:ln>
            <a:effectLst>
              <a:outerShdw blurRad="711200" dist="152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sp>
          <p:nvSpPr>
            <p:cNvPr id="29" name="TextBox 28">
              <a:extLst>
                <a:ext uri="{FF2B5EF4-FFF2-40B4-BE49-F238E27FC236}">
                  <a16:creationId xmlns:a16="http://schemas.microsoft.com/office/drawing/2014/main" id="{44122480-3BD4-489C-83CF-BC7FA3BC05ED}"/>
                </a:ext>
              </a:extLst>
            </p:cNvPr>
            <p:cNvSpPr txBox="1"/>
            <p:nvPr/>
          </p:nvSpPr>
          <p:spPr>
            <a:xfrm>
              <a:off x="2302163" y="2733125"/>
              <a:ext cx="1190744" cy="383182"/>
            </a:xfrm>
            <a:prstGeom prst="rect">
              <a:avLst/>
            </a:prstGeom>
            <a:noFill/>
          </p:spPr>
          <p:txBody>
            <a:bodyPr wrap="square" rtlCol="0">
              <a:spAutoFit/>
            </a:bodyPr>
            <a:lstStyle/>
            <a:p>
              <a:pPr algn="ctr">
                <a:lnSpc>
                  <a:spcPct val="90000"/>
                </a:lnSpc>
              </a:pPr>
              <a:r>
                <a:rPr lang="en-US" sz="1050" dirty="0">
                  <a:solidFill>
                    <a:schemeClr val="tx1">
                      <a:lumMod val="65000"/>
                      <a:lumOff val="35000"/>
                    </a:schemeClr>
                  </a:solidFill>
                  <a:latin typeface="+mj-lt"/>
                </a:rPr>
                <a:t>Focused care management</a:t>
              </a:r>
            </a:p>
          </p:txBody>
        </p:sp>
        <p:sp>
          <p:nvSpPr>
            <p:cNvPr id="30" name="TextBox 29">
              <a:extLst>
                <a:ext uri="{FF2B5EF4-FFF2-40B4-BE49-F238E27FC236}">
                  <a16:creationId xmlns:a16="http://schemas.microsoft.com/office/drawing/2014/main" id="{4A19BFE3-806D-402F-AE11-1D77A61C4F07}"/>
                </a:ext>
              </a:extLst>
            </p:cNvPr>
            <p:cNvSpPr txBox="1"/>
            <p:nvPr/>
          </p:nvSpPr>
          <p:spPr>
            <a:xfrm>
              <a:off x="2183971" y="3648643"/>
              <a:ext cx="1369818" cy="383182"/>
            </a:xfrm>
            <a:prstGeom prst="rect">
              <a:avLst/>
            </a:prstGeom>
            <a:noFill/>
          </p:spPr>
          <p:txBody>
            <a:bodyPr wrap="square" rtlCol="0">
              <a:spAutoFit/>
            </a:bodyPr>
            <a:lstStyle/>
            <a:p>
              <a:pPr algn="ctr">
                <a:lnSpc>
                  <a:spcPct val="90000"/>
                </a:lnSpc>
              </a:pPr>
              <a:r>
                <a:rPr lang="en-US" sz="1050" dirty="0">
                  <a:solidFill>
                    <a:schemeClr val="tx1">
                      <a:lumMod val="65000"/>
                      <a:lumOff val="35000"/>
                    </a:schemeClr>
                  </a:solidFill>
                  <a:latin typeface="+mj-lt"/>
                </a:rPr>
                <a:t>Care Coordination, wellness activities</a:t>
              </a:r>
            </a:p>
          </p:txBody>
        </p:sp>
        <p:sp>
          <p:nvSpPr>
            <p:cNvPr id="31" name="TextBox 30">
              <a:extLst>
                <a:ext uri="{FF2B5EF4-FFF2-40B4-BE49-F238E27FC236}">
                  <a16:creationId xmlns:a16="http://schemas.microsoft.com/office/drawing/2014/main" id="{2511FABA-1A41-4187-A6C3-D83AA9C29B35}"/>
                </a:ext>
              </a:extLst>
            </p:cNvPr>
            <p:cNvSpPr txBox="1"/>
            <p:nvPr/>
          </p:nvSpPr>
          <p:spPr>
            <a:xfrm>
              <a:off x="2259940" y="4498503"/>
              <a:ext cx="1244727" cy="528606"/>
            </a:xfrm>
            <a:prstGeom prst="rect">
              <a:avLst/>
            </a:prstGeom>
            <a:noFill/>
          </p:spPr>
          <p:txBody>
            <a:bodyPr wrap="square" rtlCol="0">
              <a:spAutoFit/>
            </a:bodyPr>
            <a:lstStyle/>
            <a:p>
              <a:pPr algn="ctr">
                <a:lnSpc>
                  <a:spcPct val="90000"/>
                </a:lnSpc>
              </a:pPr>
              <a:r>
                <a:rPr lang="en-US" sz="1050" dirty="0">
                  <a:solidFill>
                    <a:schemeClr val="tx1">
                      <a:lumMod val="65000"/>
                      <a:lumOff val="35000"/>
                    </a:schemeClr>
                  </a:solidFill>
                  <a:latin typeface="+mj-lt"/>
                </a:rPr>
                <a:t>Wellness activities, education</a:t>
              </a:r>
            </a:p>
          </p:txBody>
        </p:sp>
        <p:sp>
          <p:nvSpPr>
            <p:cNvPr id="32" name="TextBox 31">
              <a:extLst>
                <a:ext uri="{FF2B5EF4-FFF2-40B4-BE49-F238E27FC236}">
                  <a16:creationId xmlns:a16="http://schemas.microsoft.com/office/drawing/2014/main" id="{C52A4FEC-EC07-4FCA-98E8-5995135B616A}"/>
                </a:ext>
              </a:extLst>
            </p:cNvPr>
            <p:cNvSpPr txBox="1"/>
            <p:nvPr/>
          </p:nvSpPr>
          <p:spPr>
            <a:xfrm>
              <a:off x="3698387" y="2562308"/>
              <a:ext cx="1607868" cy="701731"/>
            </a:xfrm>
            <a:prstGeom prst="rect">
              <a:avLst/>
            </a:prstGeom>
            <a:noFill/>
          </p:spPr>
          <p:txBody>
            <a:bodyPr wrap="square" rtlCol="0" anchor="ctr">
              <a:spAutoFit/>
            </a:bodyPr>
            <a:lstStyle/>
            <a:p>
              <a:pPr>
                <a:lnSpc>
                  <a:spcPct val="90000"/>
                </a:lnSpc>
              </a:pPr>
              <a:r>
                <a:rPr lang="en-US" sz="1100" dirty="0">
                  <a:solidFill>
                    <a:schemeClr val="accent6">
                      <a:lumMod val="50000"/>
                    </a:schemeClr>
                  </a:solidFill>
                  <a:latin typeface="+mj-lt"/>
                </a:rPr>
                <a:t>High Risk </a:t>
              </a:r>
              <a:r>
                <a:rPr lang="mr-IN" sz="1100" dirty="0">
                  <a:solidFill>
                    <a:schemeClr val="accent6">
                      <a:lumMod val="50000"/>
                    </a:schemeClr>
                  </a:solidFill>
                  <a:latin typeface="+mj-lt"/>
                </a:rPr>
                <a:t>–</a:t>
              </a:r>
              <a:r>
                <a:rPr lang="en-US" sz="1100" dirty="0">
                  <a:solidFill>
                    <a:schemeClr val="accent6">
                      <a:lumMod val="50000"/>
                    </a:schemeClr>
                  </a:solidFill>
                  <a:latin typeface="+mj-lt"/>
                </a:rPr>
                <a:t> unstable</a:t>
              </a:r>
            </a:p>
            <a:p>
              <a:pPr>
                <a:lnSpc>
                  <a:spcPct val="90000"/>
                </a:lnSpc>
              </a:pPr>
              <a:r>
                <a:rPr lang="en-US" sz="1100" dirty="0">
                  <a:solidFill>
                    <a:schemeClr val="accent6">
                      <a:lumMod val="50000"/>
                    </a:schemeClr>
                  </a:solidFill>
                  <a:latin typeface="+mj-lt"/>
                </a:rPr>
                <a:t>High Risk </a:t>
              </a:r>
              <a:r>
                <a:rPr lang="mr-IN" sz="1100" dirty="0">
                  <a:solidFill>
                    <a:schemeClr val="accent6">
                      <a:lumMod val="50000"/>
                    </a:schemeClr>
                  </a:solidFill>
                  <a:latin typeface="+mj-lt"/>
                </a:rPr>
                <a:t>–</a:t>
              </a:r>
              <a:r>
                <a:rPr lang="en-US" sz="1100" dirty="0">
                  <a:solidFill>
                    <a:schemeClr val="accent6">
                      <a:lumMod val="50000"/>
                    </a:schemeClr>
                  </a:solidFill>
                  <a:latin typeface="+mj-lt"/>
                </a:rPr>
                <a:t> stable</a:t>
              </a:r>
            </a:p>
            <a:p>
              <a:pPr>
                <a:lnSpc>
                  <a:spcPct val="90000"/>
                </a:lnSpc>
              </a:pPr>
              <a:r>
                <a:rPr lang="en-US" sz="1100" dirty="0">
                  <a:solidFill>
                    <a:schemeClr val="accent6">
                      <a:lumMod val="50000"/>
                    </a:schemeClr>
                  </a:solidFill>
                  <a:latin typeface="+mj-lt"/>
                </a:rPr>
                <a:t>Complex Case Management</a:t>
              </a:r>
            </a:p>
          </p:txBody>
        </p:sp>
        <p:sp>
          <p:nvSpPr>
            <p:cNvPr id="33" name="TextBox 32">
              <a:extLst>
                <a:ext uri="{FF2B5EF4-FFF2-40B4-BE49-F238E27FC236}">
                  <a16:creationId xmlns:a16="http://schemas.microsoft.com/office/drawing/2014/main" id="{CD90D1DF-0966-48D4-9B40-FE59FFCEDA25}"/>
                </a:ext>
              </a:extLst>
            </p:cNvPr>
            <p:cNvSpPr txBox="1"/>
            <p:nvPr/>
          </p:nvSpPr>
          <p:spPr>
            <a:xfrm>
              <a:off x="3742193" y="3704661"/>
              <a:ext cx="970623" cy="258532"/>
            </a:xfrm>
            <a:prstGeom prst="rect">
              <a:avLst/>
            </a:prstGeom>
            <a:noFill/>
          </p:spPr>
          <p:txBody>
            <a:bodyPr wrap="square" rtlCol="0" anchor="ctr">
              <a:spAutoFit/>
            </a:bodyPr>
            <a:lstStyle/>
            <a:p>
              <a:pPr>
                <a:lnSpc>
                  <a:spcPct val="90000"/>
                </a:lnSpc>
              </a:pPr>
              <a:r>
                <a:rPr lang="en-US" sz="1200" dirty="0">
                  <a:solidFill>
                    <a:schemeClr val="accent6">
                      <a:lumMod val="50000"/>
                    </a:schemeClr>
                  </a:solidFill>
                  <a:latin typeface="+mj-lt"/>
                </a:rPr>
                <a:t>Mover</a:t>
              </a:r>
            </a:p>
          </p:txBody>
        </p:sp>
        <p:sp>
          <p:nvSpPr>
            <p:cNvPr id="34" name="TextBox 33">
              <a:extLst>
                <a:ext uri="{FF2B5EF4-FFF2-40B4-BE49-F238E27FC236}">
                  <a16:creationId xmlns:a16="http://schemas.microsoft.com/office/drawing/2014/main" id="{692755DE-21D0-4544-BF70-4094ED3DBF4C}"/>
                </a:ext>
              </a:extLst>
            </p:cNvPr>
            <p:cNvSpPr txBox="1"/>
            <p:nvPr/>
          </p:nvSpPr>
          <p:spPr>
            <a:xfrm>
              <a:off x="3671666" y="4581603"/>
              <a:ext cx="911860" cy="258532"/>
            </a:xfrm>
            <a:prstGeom prst="rect">
              <a:avLst/>
            </a:prstGeom>
            <a:noFill/>
          </p:spPr>
          <p:txBody>
            <a:bodyPr wrap="square" rtlCol="0" anchor="ctr">
              <a:spAutoFit/>
            </a:bodyPr>
            <a:lstStyle/>
            <a:p>
              <a:pPr algn="ctr">
                <a:lnSpc>
                  <a:spcPct val="90000"/>
                </a:lnSpc>
              </a:pPr>
              <a:r>
                <a:rPr lang="en-US" sz="1200" dirty="0">
                  <a:solidFill>
                    <a:schemeClr val="accent6">
                      <a:lumMod val="50000"/>
                    </a:schemeClr>
                  </a:solidFill>
                  <a:latin typeface="+mj-lt"/>
                </a:rPr>
                <a:t>Low Risk</a:t>
              </a:r>
            </a:p>
          </p:txBody>
        </p:sp>
        <p:grpSp>
          <p:nvGrpSpPr>
            <p:cNvPr id="35" name="Group 34">
              <a:extLst>
                <a:ext uri="{FF2B5EF4-FFF2-40B4-BE49-F238E27FC236}">
                  <a16:creationId xmlns:a16="http://schemas.microsoft.com/office/drawing/2014/main" id="{B55962E1-9896-4380-B260-263C5758B393}"/>
                </a:ext>
              </a:extLst>
            </p:cNvPr>
            <p:cNvGrpSpPr/>
            <p:nvPr/>
          </p:nvGrpSpPr>
          <p:grpSpPr>
            <a:xfrm>
              <a:off x="8336245" y="3364275"/>
              <a:ext cx="1742589" cy="719694"/>
              <a:chOff x="9182725" y="3367490"/>
              <a:chExt cx="2019673" cy="959592"/>
            </a:xfrm>
          </p:grpSpPr>
          <p:cxnSp>
            <p:nvCxnSpPr>
              <p:cNvPr id="36" name="Straight Connector 35">
                <a:extLst>
                  <a:ext uri="{FF2B5EF4-FFF2-40B4-BE49-F238E27FC236}">
                    <a16:creationId xmlns:a16="http://schemas.microsoft.com/office/drawing/2014/main" id="{462FB97A-A83A-460C-AF77-AD780D342F0A}"/>
                  </a:ext>
                </a:extLst>
              </p:cNvPr>
              <p:cNvCxnSpPr>
                <a:cxnSpLocks/>
              </p:cNvCxnSpPr>
              <p:nvPr/>
            </p:nvCxnSpPr>
            <p:spPr>
              <a:xfrm>
                <a:off x="9182725" y="3367490"/>
                <a:ext cx="2019673"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7F83F2C-E6E5-498D-AF07-807DB1FF45EA}"/>
                  </a:ext>
                </a:extLst>
              </p:cNvPr>
              <p:cNvCxnSpPr>
                <a:cxnSpLocks/>
              </p:cNvCxnSpPr>
              <p:nvPr/>
            </p:nvCxnSpPr>
            <p:spPr>
              <a:xfrm>
                <a:off x="9182725" y="4327082"/>
                <a:ext cx="2019673"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BCB7584B-4FDB-46DD-B731-2518E58B1BAC}"/>
                </a:ext>
              </a:extLst>
            </p:cNvPr>
            <p:cNvSpPr txBox="1"/>
            <p:nvPr/>
          </p:nvSpPr>
          <p:spPr>
            <a:xfrm>
              <a:off x="8790188" y="4406231"/>
              <a:ext cx="1542532" cy="414490"/>
            </a:xfrm>
            <a:prstGeom prst="rect">
              <a:avLst/>
            </a:prstGeom>
            <a:noFill/>
          </p:spPr>
          <p:txBody>
            <a:bodyPr wrap="square" rtlCol="0" anchor="ctr">
              <a:spAutoFit/>
            </a:bodyPr>
            <a:lstStyle/>
            <a:p>
              <a:pPr>
                <a:lnSpc>
                  <a:spcPct val="120000"/>
                </a:lnSpc>
              </a:pPr>
              <a:r>
                <a:rPr lang="en-US" sz="1050" dirty="0">
                  <a:solidFill>
                    <a:schemeClr val="tx1">
                      <a:lumMod val="65000"/>
                      <a:lumOff val="35000"/>
                    </a:schemeClr>
                  </a:solidFill>
                  <a:latin typeface="+mj-lt"/>
                </a:rPr>
                <a:t>Asymptomatic / early onset chronic condition</a:t>
              </a:r>
            </a:p>
          </p:txBody>
        </p:sp>
        <p:sp>
          <p:nvSpPr>
            <p:cNvPr id="39" name="TextBox 38">
              <a:extLst>
                <a:ext uri="{FF2B5EF4-FFF2-40B4-BE49-F238E27FC236}">
                  <a16:creationId xmlns:a16="http://schemas.microsoft.com/office/drawing/2014/main" id="{BCECD0B5-BF98-446E-A13F-2E449062938A}"/>
                </a:ext>
              </a:extLst>
            </p:cNvPr>
            <p:cNvSpPr txBox="1"/>
            <p:nvPr/>
          </p:nvSpPr>
          <p:spPr>
            <a:xfrm>
              <a:off x="8785056" y="3621347"/>
              <a:ext cx="1629959" cy="247100"/>
            </a:xfrm>
            <a:prstGeom prst="rect">
              <a:avLst/>
            </a:prstGeom>
            <a:noFill/>
          </p:spPr>
          <p:txBody>
            <a:bodyPr wrap="square" rtlCol="0" anchor="ctr">
              <a:spAutoFit/>
            </a:bodyPr>
            <a:lstStyle/>
            <a:p>
              <a:pPr>
                <a:lnSpc>
                  <a:spcPct val="120000"/>
                </a:lnSpc>
              </a:pPr>
              <a:r>
                <a:rPr lang="en-US" sz="1050" dirty="0">
                  <a:solidFill>
                    <a:schemeClr val="tx1">
                      <a:lumMod val="65000"/>
                      <a:lumOff val="35000"/>
                    </a:schemeClr>
                  </a:solidFill>
                  <a:latin typeface="+mj-lt"/>
                </a:rPr>
                <a:t>Multiple chronic conditions</a:t>
              </a:r>
            </a:p>
          </p:txBody>
        </p:sp>
        <p:sp>
          <p:nvSpPr>
            <p:cNvPr id="40" name="TextBox 39">
              <a:extLst>
                <a:ext uri="{FF2B5EF4-FFF2-40B4-BE49-F238E27FC236}">
                  <a16:creationId xmlns:a16="http://schemas.microsoft.com/office/drawing/2014/main" id="{3422427B-0D12-42E0-8C92-B051FC002578}"/>
                </a:ext>
              </a:extLst>
            </p:cNvPr>
            <p:cNvSpPr txBox="1"/>
            <p:nvPr/>
          </p:nvSpPr>
          <p:spPr>
            <a:xfrm>
              <a:off x="8785056" y="2541694"/>
              <a:ext cx="1703111" cy="581881"/>
            </a:xfrm>
            <a:prstGeom prst="rect">
              <a:avLst/>
            </a:prstGeom>
            <a:noFill/>
          </p:spPr>
          <p:txBody>
            <a:bodyPr wrap="square" rtlCol="0" anchor="t">
              <a:spAutoFit/>
            </a:bodyPr>
            <a:lstStyle/>
            <a:p>
              <a:pPr>
                <a:lnSpc>
                  <a:spcPct val="120000"/>
                </a:lnSpc>
              </a:pPr>
              <a:r>
                <a:rPr lang="en-US" sz="1050" dirty="0">
                  <a:solidFill>
                    <a:schemeClr val="tx1">
                      <a:lumMod val="65000"/>
                      <a:lumOff val="35000"/>
                    </a:schemeClr>
                  </a:solidFill>
                  <a:latin typeface="+mj-lt"/>
                </a:rPr>
                <a:t>Complex care management, multiple chronic conditions, persistently high cost</a:t>
              </a:r>
            </a:p>
          </p:txBody>
        </p:sp>
        <p:sp>
          <p:nvSpPr>
            <p:cNvPr id="41" name="TextBox 40">
              <a:extLst>
                <a:ext uri="{FF2B5EF4-FFF2-40B4-BE49-F238E27FC236}">
                  <a16:creationId xmlns:a16="http://schemas.microsoft.com/office/drawing/2014/main" id="{831E0F45-9F95-42D6-A280-384F8EA01088}"/>
                </a:ext>
              </a:extLst>
            </p:cNvPr>
            <p:cNvSpPr txBox="1"/>
            <p:nvPr/>
          </p:nvSpPr>
          <p:spPr>
            <a:xfrm>
              <a:off x="5145911" y="3134159"/>
              <a:ext cx="553173" cy="341632"/>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5</a:t>
              </a:r>
              <a:r>
                <a:rPr lang="en-US" b="1" baseline="30000" dirty="0">
                  <a:solidFill>
                    <a:schemeClr val="bg1"/>
                  </a:solidFill>
                  <a:latin typeface="Helvetica" pitchFamily="50" charset="0"/>
                </a:rPr>
                <a:t>%</a:t>
              </a:r>
            </a:p>
          </p:txBody>
        </p:sp>
        <p:sp>
          <p:nvSpPr>
            <p:cNvPr id="42" name="TextBox 41">
              <a:extLst>
                <a:ext uri="{FF2B5EF4-FFF2-40B4-BE49-F238E27FC236}">
                  <a16:creationId xmlns:a16="http://schemas.microsoft.com/office/drawing/2014/main" id="{F534DEF4-D308-4B18-B870-A23ACA6BC3E6}"/>
                </a:ext>
              </a:extLst>
            </p:cNvPr>
            <p:cNvSpPr txBox="1"/>
            <p:nvPr/>
          </p:nvSpPr>
          <p:spPr>
            <a:xfrm>
              <a:off x="5145911" y="3816702"/>
              <a:ext cx="553173" cy="507831"/>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20</a:t>
              </a:r>
              <a:r>
                <a:rPr lang="en-US" b="1" baseline="30000" dirty="0">
                  <a:solidFill>
                    <a:schemeClr val="bg1"/>
                  </a:solidFill>
                  <a:latin typeface="Helvetica" pitchFamily="50" charset="0"/>
                </a:rPr>
                <a:t>%</a:t>
              </a:r>
            </a:p>
          </p:txBody>
        </p:sp>
        <p:sp>
          <p:nvSpPr>
            <p:cNvPr id="43" name="TextBox 42">
              <a:extLst>
                <a:ext uri="{FF2B5EF4-FFF2-40B4-BE49-F238E27FC236}">
                  <a16:creationId xmlns:a16="http://schemas.microsoft.com/office/drawing/2014/main" id="{FA800626-2F89-4BEB-88FF-BE0A1D3B58FA}"/>
                </a:ext>
              </a:extLst>
            </p:cNvPr>
            <p:cNvSpPr txBox="1"/>
            <p:nvPr/>
          </p:nvSpPr>
          <p:spPr>
            <a:xfrm>
              <a:off x="5145911" y="4339916"/>
              <a:ext cx="553173" cy="507831"/>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75</a:t>
              </a:r>
              <a:r>
                <a:rPr lang="en-US" b="1" baseline="30000" dirty="0">
                  <a:solidFill>
                    <a:schemeClr val="bg1"/>
                  </a:solidFill>
                  <a:latin typeface="Helvetica" pitchFamily="50" charset="0"/>
                </a:rPr>
                <a:t>%</a:t>
              </a:r>
              <a:endParaRPr lang="en-US" sz="1050" b="1" baseline="30000" dirty="0">
                <a:solidFill>
                  <a:schemeClr val="bg1"/>
                </a:solidFill>
                <a:latin typeface="Helvetica" pitchFamily="50" charset="0"/>
              </a:endParaRPr>
            </a:p>
          </p:txBody>
        </p:sp>
        <p:grpSp>
          <p:nvGrpSpPr>
            <p:cNvPr id="44" name="Group 43">
              <a:extLst>
                <a:ext uri="{FF2B5EF4-FFF2-40B4-BE49-F238E27FC236}">
                  <a16:creationId xmlns:a16="http://schemas.microsoft.com/office/drawing/2014/main" id="{7DDA40E0-04DD-4BD6-9941-2DF23E305C64}"/>
                </a:ext>
              </a:extLst>
            </p:cNvPr>
            <p:cNvGrpSpPr/>
            <p:nvPr/>
          </p:nvGrpSpPr>
          <p:grpSpPr>
            <a:xfrm>
              <a:off x="4895126" y="5181339"/>
              <a:ext cx="1204302" cy="322185"/>
              <a:chOff x="970440" y="1896100"/>
              <a:chExt cx="1605736" cy="429580"/>
            </a:xfrm>
            <a:solidFill>
              <a:schemeClr val="accent2">
                <a:lumMod val="75000"/>
              </a:schemeClr>
            </a:solidFill>
          </p:grpSpPr>
          <p:sp>
            <p:nvSpPr>
              <p:cNvPr id="45" name="Rectangle: Rounded Corners 69">
                <a:extLst>
                  <a:ext uri="{FF2B5EF4-FFF2-40B4-BE49-F238E27FC236}">
                    <a16:creationId xmlns:a16="http://schemas.microsoft.com/office/drawing/2014/main" id="{696C7A96-1F85-44C2-B1F3-F230DC4E1F84}"/>
                  </a:ext>
                </a:extLst>
              </p:cNvPr>
              <p:cNvSpPr/>
              <p:nvPr/>
            </p:nvSpPr>
            <p:spPr>
              <a:xfrm flipV="1">
                <a:off x="970440" y="1896100"/>
                <a:ext cx="1605736" cy="429580"/>
              </a:xfrm>
              <a:prstGeom prst="roundRect">
                <a:avLst>
                  <a:gd name="adj" fmla="val 5729"/>
                </a:avLst>
              </a:prstGeom>
              <a:grpFill/>
              <a:ln>
                <a:noFill/>
              </a:ln>
              <a:effectLst>
                <a:outerShdw blurRad="444500" dist="63500" dir="5400000" sx="90000" sy="9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011D3F43-54B1-4178-99C8-4C2804FAFD1D}"/>
                  </a:ext>
                </a:extLst>
              </p:cNvPr>
              <p:cNvSpPr txBox="1"/>
              <p:nvPr/>
            </p:nvSpPr>
            <p:spPr>
              <a:xfrm>
                <a:off x="1014532" y="1967775"/>
                <a:ext cx="1517552" cy="317009"/>
              </a:xfrm>
              <a:prstGeom prst="rect">
                <a:avLst/>
              </a:prstGeom>
              <a:grpFill/>
            </p:spPr>
            <p:txBody>
              <a:bodyPr wrap="square" rtlCol="0">
                <a:spAutoFit/>
              </a:bodyPr>
              <a:lstStyle/>
              <a:p>
                <a:pPr algn="ctr">
                  <a:lnSpc>
                    <a:spcPct val="90000"/>
                  </a:lnSpc>
                </a:pPr>
                <a:r>
                  <a:rPr lang="en-US" sz="1050" dirty="0">
                    <a:solidFill>
                      <a:schemeClr val="bg1"/>
                    </a:solidFill>
                    <a:latin typeface="Helvetica" pitchFamily="50" charset="0"/>
                  </a:rPr>
                  <a:t>% Population</a:t>
                </a:r>
              </a:p>
            </p:txBody>
          </p:sp>
        </p:grpSp>
        <p:sp>
          <p:nvSpPr>
            <p:cNvPr id="47" name="TextBox 46">
              <a:extLst>
                <a:ext uri="{FF2B5EF4-FFF2-40B4-BE49-F238E27FC236}">
                  <a16:creationId xmlns:a16="http://schemas.microsoft.com/office/drawing/2014/main" id="{D321EB89-005C-4F18-A849-1F3261918256}"/>
                </a:ext>
              </a:extLst>
            </p:cNvPr>
            <p:cNvSpPr txBox="1"/>
            <p:nvPr/>
          </p:nvSpPr>
          <p:spPr>
            <a:xfrm>
              <a:off x="6926743" y="3605019"/>
              <a:ext cx="553173" cy="507831"/>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35</a:t>
              </a:r>
              <a:r>
                <a:rPr lang="en-US" b="1" baseline="30000" dirty="0">
                  <a:solidFill>
                    <a:schemeClr val="bg1"/>
                  </a:solidFill>
                  <a:latin typeface="Helvetica" pitchFamily="50" charset="0"/>
                </a:rPr>
                <a:t>%</a:t>
              </a:r>
            </a:p>
          </p:txBody>
        </p:sp>
        <p:sp>
          <p:nvSpPr>
            <p:cNvPr id="48" name="TextBox 47">
              <a:extLst>
                <a:ext uri="{FF2B5EF4-FFF2-40B4-BE49-F238E27FC236}">
                  <a16:creationId xmlns:a16="http://schemas.microsoft.com/office/drawing/2014/main" id="{DB4D2871-74A7-4356-9670-3D3CC387634A}"/>
                </a:ext>
              </a:extLst>
            </p:cNvPr>
            <p:cNvSpPr txBox="1"/>
            <p:nvPr/>
          </p:nvSpPr>
          <p:spPr>
            <a:xfrm>
              <a:off x="6926743" y="4271756"/>
              <a:ext cx="553173" cy="507831"/>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15</a:t>
              </a:r>
              <a:r>
                <a:rPr lang="en-US" b="1" baseline="30000" dirty="0">
                  <a:solidFill>
                    <a:schemeClr val="bg1"/>
                  </a:solidFill>
                  <a:latin typeface="Helvetica" pitchFamily="50" charset="0"/>
                </a:rPr>
                <a:t>%</a:t>
              </a:r>
            </a:p>
          </p:txBody>
        </p:sp>
        <p:sp>
          <p:nvSpPr>
            <p:cNvPr id="49" name="TextBox 48">
              <a:extLst>
                <a:ext uri="{FF2B5EF4-FFF2-40B4-BE49-F238E27FC236}">
                  <a16:creationId xmlns:a16="http://schemas.microsoft.com/office/drawing/2014/main" id="{A52C8962-04F8-4368-9E58-C057620BD40E}"/>
                </a:ext>
              </a:extLst>
            </p:cNvPr>
            <p:cNvSpPr txBox="1"/>
            <p:nvPr/>
          </p:nvSpPr>
          <p:spPr>
            <a:xfrm>
              <a:off x="6926743" y="3080463"/>
              <a:ext cx="553173" cy="507831"/>
            </a:xfrm>
            <a:prstGeom prst="rect">
              <a:avLst/>
            </a:prstGeom>
            <a:noFill/>
          </p:spPr>
          <p:txBody>
            <a:bodyPr wrap="square" rtlCol="0">
              <a:spAutoFit/>
            </a:bodyPr>
            <a:lstStyle/>
            <a:p>
              <a:pPr algn="ctr">
                <a:lnSpc>
                  <a:spcPct val="90000"/>
                </a:lnSpc>
              </a:pPr>
              <a:r>
                <a:rPr lang="en-US" b="1" dirty="0">
                  <a:solidFill>
                    <a:schemeClr val="bg1"/>
                  </a:solidFill>
                  <a:latin typeface="Helvetica" pitchFamily="50" charset="0"/>
                </a:rPr>
                <a:t>50</a:t>
              </a:r>
              <a:r>
                <a:rPr lang="en-US" b="1" baseline="30000" dirty="0">
                  <a:solidFill>
                    <a:schemeClr val="bg1"/>
                  </a:solidFill>
                  <a:latin typeface="Helvetica" pitchFamily="50" charset="0"/>
                </a:rPr>
                <a:t>%</a:t>
              </a:r>
            </a:p>
          </p:txBody>
        </p:sp>
        <p:grpSp>
          <p:nvGrpSpPr>
            <p:cNvPr id="50" name="Group 49">
              <a:extLst>
                <a:ext uri="{FF2B5EF4-FFF2-40B4-BE49-F238E27FC236}">
                  <a16:creationId xmlns:a16="http://schemas.microsoft.com/office/drawing/2014/main" id="{B587EF75-348D-46F5-9BBF-883630944EDF}"/>
                </a:ext>
              </a:extLst>
            </p:cNvPr>
            <p:cNvGrpSpPr/>
            <p:nvPr/>
          </p:nvGrpSpPr>
          <p:grpSpPr>
            <a:xfrm>
              <a:off x="6642484" y="5172663"/>
              <a:ext cx="1204302" cy="322185"/>
              <a:chOff x="970440" y="1896100"/>
              <a:chExt cx="1605736" cy="429580"/>
            </a:xfrm>
            <a:solidFill>
              <a:schemeClr val="accent2">
                <a:lumMod val="50000"/>
              </a:schemeClr>
            </a:solidFill>
          </p:grpSpPr>
          <p:sp>
            <p:nvSpPr>
              <p:cNvPr id="51" name="Rectangle: Rounded Corners 73">
                <a:extLst>
                  <a:ext uri="{FF2B5EF4-FFF2-40B4-BE49-F238E27FC236}">
                    <a16:creationId xmlns:a16="http://schemas.microsoft.com/office/drawing/2014/main" id="{DFF29450-71BD-4D97-A5D6-16555C38697A}"/>
                  </a:ext>
                </a:extLst>
              </p:cNvPr>
              <p:cNvSpPr/>
              <p:nvPr/>
            </p:nvSpPr>
            <p:spPr>
              <a:xfrm flipV="1">
                <a:off x="970440" y="1896100"/>
                <a:ext cx="1605736" cy="429580"/>
              </a:xfrm>
              <a:prstGeom prst="roundRect">
                <a:avLst>
                  <a:gd name="adj" fmla="val 5729"/>
                </a:avLst>
              </a:prstGeom>
              <a:grpFill/>
              <a:ln>
                <a:noFill/>
              </a:ln>
              <a:effectLst>
                <a:outerShdw blurRad="444500" dist="63500" dir="5400000" sx="90000" sy="9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22789F0A-A587-45F1-9E7D-1A94001B051F}"/>
                  </a:ext>
                </a:extLst>
              </p:cNvPr>
              <p:cNvSpPr txBox="1"/>
              <p:nvPr/>
            </p:nvSpPr>
            <p:spPr>
              <a:xfrm>
                <a:off x="1014532" y="1967775"/>
                <a:ext cx="1517552" cy="317009"/>
              </a:xfrm>
              <a:prstGeom prst="rect">
                <a:avLst/>
              </a:prstGeom>
              <a:grpFill/>
            </p:spPr>
            <p:txBody>
              <a:bodyPr wrap="square" rtlCol="0">
                <a:spAutoFit/>
              </a:bodyPr>
              <a:lstStyle/>
              <a:p>
                <a:pPr algn="ctr">
                  <a:lnSpc>
                    <a:spcPct val="90000"/>
                  </a:lnSpc>
                </a:pPr>
                <a:r>
                  <a:rPr lang="en-US" sz="1050" dirty="0">
                    <a:solidFill>
                      <a:schemeClr val="bg1"/>
                    </a:solidFill>
                    <a:latin typeface="Helvetica" pitchFamily="50" charset="0"/>
                  </a:rPr>
                  <a:t>% Cost of care</a:t>
                </a:r>
              </a:p>
            </p:txBody>
          </p:sp>
        </p:grpSp>
        <p:sp>
          <p:nvSpPr>
            <p:cNvPr id="53" name="Freeform 60">
              <a:extLst>
                <a:ext uri="{FF2B5EF4-FFF2-40B4-BE49-F238E27FC236}">
                  <a16:creationId xmlns:a16="http://schemas.microsoft.com/office/drawing/2014/main" id="{08634B30-B635-49CA-B6DC-A1279CE714D0}"/>
                </a:ext>
              </a:extLst>
            </p:cNvPr>
            <p:cNvSpPr>
              <a:spLocks noEditPoints="1"/>
            </p:cNvSpPr>
            <p:nvPr/>
          </p:nvSpPr>
          <p:spPr bwMode="auto">
            <a:xfrm>
              <a:off x="8427075" y="4504534"/>
              <a:ext cx="260083" cy="209604"/>
            </a:xfrm>
            <a:custGeom>
              <a:avLst/>
              <a:gdLst>
                <a:gd name="T0" fmla="*/ 129 w 200"/>
                <a:gd name="T1" fmla="*/ 103 h 200"/>
                <a:gd name="T2" fmla="*/ 106 w 200"/>
                <a:gd name="T3" fmla="*/ 92 h 200"/>
                <a:gd name="T4" fmla="*/ 106 w 200"/>
                <a:gd name="T5" fmla="*/ 55 h 200"/>
                <a:gd name="T6" fmla="*/ 117 w 200"/>
                <a:gd name="T7" fmla="*/ 59 h 200"/>
                <a:gd name="T8" fmla="*/ 127 w 200"/>
                <a:gd name="T9" fmla="*/ 68 h 200"/>
                <a:gd name="T10" fmla="*/ 133 w 200"/>
                <a:gd name="T11" fmla="*/ 65 h 200"/>
                <a:gd name="T12" fmla="*/ 122 w 200"/>
                <a:gd name="T13" fmla="*/ 53 h 200"/>
                <a:gd name="T14" fmla="*/ 106 w 200"/>
                <a:gd name="T15" fmla="*/ 48 h 200"/>
                <a:gd name="T16" fmla="*/ 106 w 200"/>
                <a:gd name="T17" fmla="*/ 38 h 200"/>
                <a:gd name="T18" fmla="*/ 100 w 200"/>
                <a:gd name="T19" fmla="*/ 38 h 200"/>
                <a:gd name="T20" fmla="*/ 100 w 200"/>
                <a:gd name="T21" fmla="*/ 48 h 200"/>
                <a:gd name="T22" fmla="*/ 79 w 200"/>
                <a:gd name="T23" fmla="*/ 56 h 200"/>
                <a:gd name="T24" fmla="*/ 72 w 200"/>
                <a:gd name="T25" fmla="*/ 73 h 200"/>
                <a:gd name="T26" fmla="*/ 78 w 200"/>
                <a:gd name="T27" fmla="*/ 89 h 200"/>
                <a:gd name="T28" fmla="*/ 100 w 200"/>
                <a:gd name="T29" fmla="*/ 99 h 200"/>
                <a:gd name="T30" fmla="*/ 100 w 200"/>
                <a:gd name="T31" fmla="*/ 140 h 200"/>
                <a:gd name="T32" fmla="*/ 86 w 200"/>
                <a:gd name="T33" fmla="*/ 135 h 200"/>
                <a:gd name="T34" fmla="*/ 76 w 200"/>
                <a:gd name="T35" fmla="*/ 123 h 200"/>
                <a:gd name="T36" fmla="*/ 70 w 200"/>
                <a:gd name="T37" fmla="*/ 128 h 200"/>
                <a:gd name="T38" fmla="*/ 83 w 200"/>
                <a:gd name="T39" fmla="*/ 142 h 200"/>
                <a:gd name="T40" fmla="*/ 100 w 200"/>
                <a:gd name="T41" fmla="*/ 147 h 200"/>
                <a:gd name="T42" fmla="*/ 100 w 200"/>
                <a:gd name="T43" fmla="*/ 159 h 200"/>
                <a:gd name="T44" fmla="*/ 106 w 200"/>
                <a:gd name="T45" fmla="*/ 159 h 200"/>
                <a:gd name="T46" fmla="*/ 106 w 200"/>
                <a:gd name="T47" fmla="*/ 147 h 200"/>
                <a:gd name="T48" fmla="*/ 129 w 200"/>
                <a:gd name="T49" fmla="*/ 138 h 200"/>
                <a:gd name="T50" fmla="*/ 137 w 200"/>
                <a:gd name="T51" fmla="*/ 119 h 200"/>
                <a:gd name="T52" fmla="*/ 129 w 200"/>
                <a:gd name="T53" fmla="*/ 103 h 200"/>
                <a:gd name="T54" fmla="*/ 100 w 200"/>
                <a:gd name="T55" fmla="*/ 90 h 200"/>
                <a:gd name="T56" fmla="*/ 84 w 200"/>
                <a:gd name="T57" fmla="*/ 83 h 200"/>
                <a:gd name="T58" fmla="*/ 79 w 200"/>
                <a:gd name="T59" fmla="*/ 72 h 200"/>
                <a:gd name="T60" fmla="*/ 85 w 200"/>
                <a:gd name="T61" fmla="*/ 60 h 200"/>
                <a:gd name="T62" fmla="*/ 100 w 200"/>
                <a:gd name="T63" fmla="*/ 55 h 200"/>
                <a:gd name="T64" fmla="*/ 100 w 200"/>
                <a:gd name="T65" fmla="*/ 90 h 200"/>
                <a:gd name="T66" fmla="*/ 123 w 200"/>
                <a:gd name="T67" fmla="*/ 134 h 200"/>
                <a:gd name="T68" fmla="*/ 106 w 200"/>
                <a:gd name="T69" fmla="*/ 140 h 200"/>
                <a:gd name="T70" fmla="*/ 106 w 200"/>
                <a:gd name="T71" fmla="*/ 101 h 200"/>
                <a:gd name="T72" fmla="*/ 124 w 200"/>
                <a:gd name="T73" fmla="*/ 109 h 200"/>
                <a:gd name="T74" fmla="*/ 129 w 200"/>
                <a:gd name="T75" fmla="*/ 121 h 200"/>
                <a:gd name="T76" fmla="*/ 123 w 200"/>
                <a:gd name="T77" fmla="*/ 134 h 200"/>
                <a:gd name="T78" fmla="*/ 100 w 200"/>
                <a:gd name="T79" fmla="*/ 0 h 200"/>
                <a:gd name="T80" fmla="*/ 0 w 200"/>
                <a:gd name="T81" fmla="*/ 100 h 200"/>
                <a:gd name="T82" fmla="*/ 100 w 200"/>
                <a:gd name="T83" fmla="*/ 200 h 200"/>
                <a:gd name="T84" fmla="*/ 200 w 200"/>
                <a:gd name="T85" fmla="*/ 100 h 200"/>
                <a:gd name="T86" fmla="*/ 100 w 200"/>
                <a:gd name="T87" fmla="*/ 0 h 200"/>
                <a:gd name="T88" fmla="*/ 100 w 200"/>
                <a:gd name="T89" fmla="*/ 192 h 200"/>
                <a:gd name="T90" fmla="*/ 8 w 200"/>
                <a:gd name="T91" fmla="*/ 100 h 200"/>
                <a:gd name="T92" fmla="*/ 100 w 200"/>
                <a:gd name="T93" fmla="*/ 8 h 200"/>
                <a:gd name="T94" fmla="*/ 192 w 200"/>
                <a:gd name="T95" fmla="*/ 100 h 200"/>
                <a:gd name="T96" fmla="*/ 100 w 200"/>
                <a:gd name="T97"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00">
                  <a:moveTo>
                    <a:pt x="129" y="103"/>
                  </a:moveTo>
                  <a:cubicBezTo>
                    <a:pt x="124" y="98"/>
                    <a:pt x="117" y="94"/>
                    <a:pt x="106" y="92"/>
                  </a:cubicBezTo>
                  <a:cubicBezTo>
                    <a:pt x="106" y="55"/>
                    <a:pt x="106" y="55"/>
                    <a:pt x="106" y="55"/>
                  </a:cubicBezTo>
                  <a:cubicBezTo>
                    <a:pt x="110" y="55"/>
                    <a:pt x="114" y="56"/>
                    <a:pt x="117" y="59"/>
                  </a:cubicBezTo>
                  <a:cubicBezTo>
                    <a:pt x="120" y="61"/>
                    <a:pt x="123" y="64"/>
                    <a:pt x="127" y="68"/>
                  </a:cubicBezTo>
                  <a:cubicBezTo>
                    <a:pt x="133" y="65"/>
                    <a:pt x="133" y="65"/>
                    <a:pt x="133" y="65"/>
                  </a:cubicBezTo>
                  <a:cubicBezTo>
                    <a:pt x="130" y="60"/>
                    <a:pt x="126" y="56"/>
                    <a:pt x="122" y="53"/>
                  </a:cubicBezTo>
                  <a:cubicBezTo>
                    <a:pt x="118" y="50"/>
                    <a:pt x="112" y="49"/>
                    <a:pt x="106" y="48"/>
                  </a:cubicBezTo>
                  <a:cubicBezTo>
                    <a:pt x="106" y="38"/>
                    <a:pt x="106" y="38"/>
                    <a:pt x="106" y="38"/>
                  </a:cubicBezTo>
                  <a:cubicBezTo>
                    <a:pt x="100" y="38"/>
                    <a:pt x="100" y="38"/>
                    <a:pt x="100" y="38"/>
                  </a:cubicBezTo>
                  <a:cubicBezTo>
                    <a:pt x="100" y="48"/>
                    <a:pt x="100" y="48"/>
                    <a:pt x="100" y="48"/>
                  </a:cubicBezTo>
                  <a:cubicBezTo>
                    <a:pt x="91" y="49"/>
                    <a:pt x="84" y="52"/>
                    <a:pt x="79" y="56"/>
                  </a:cubicBezTo>
                  <a:cubicBezTo>
                    <a:pt x="74" y="60"/>
                    <a:pt x="72" y="66"/>
                    <a:pt x="72" y="73"/>
                  </a:cubicBezTo>
                  <a:cubicBezTo>
                    <a:pt x="72" y="80"/>
                    <a:pt x="74" y="85"/>
                    <a:pt x="78" y="89"/>
                  </a:cubicBezTo>
                  <a:cubicBezTo>
                    <a:pt x="83" y="93"/>
                    <a:pt x="90" y="96"/>
                    <a:pt x="100" y="99"/>
                  </a:cubicBezTo>
                  <a:cubicBezTo>
                    <a:pt x="100" y="140"/>
                    <a:pt x="100" y="140"/>
                    <a:pt x="100" y="140"/>
                  </a:cubicBezTo>
                  <a:cubicBezTo>
                    <a:pt x="95" y="139"/>
                    <a:pt x="90" y="137"/>
                    <a:pt x="86" y="135"/>
                  </a:cubicBezTo>
                  <a:cubicBezTo>
                    <a:pt x="83" y="132"/>
                    <a:pt x="79" y="128"/>
                    <a:pt x="76" y="123"/>
                  </a:cubicBezTo>
                  <a:cubicBezTo>
                    <a:pt x="70" y="128"/>
                    <a:pt x="70" y="128"/>
                    <a:pt x="70" y="128"/>
                  </a:cubicBezTo>
                  <a:cubicBezTo>
                    <a:pt x="74" y="134"/>
                    <a:pt x="78" y="139"/>
                    <a:pt x="83" y="142"/>
                  </a:cubicBezTo>
                  <a:cubicBezTo>
                    <a:pt x="88" y="145"/>
                    <a:pt x="94" y="146"/>
                    <a:pt x="100" y="147"/>
                  </a:cubicBezTo>
                  <a:cubicBezTo>
                    <a:pt x="100" y="159"/>
                    <a:pt x="100" y="159"/>
                    <a:pt x="100" y="159"/>
                  </a:cubicBezTo>
                  <a:cubicBezTo>
                    <a:pt x="106" y="159"/>
                    <a:pt x="106" y="159"/>
                    <a:pt x="106" y="159"/>
                  </a:cubicBezTo>
                  <a:cubicBezTo>
                    <a:pt x="106" y="147"/>
                    <a:pt x="106" y="147"/>
                    <a:pt x="106" y="147"/>
                  </a:cubicBezTo>
                  <a:cubicBezTo>
                    <a:pt x="116" y="146"/>
                    <a:pt x="124" y="143"/>
                    <a:pt x="129" y="138"/>
                  </a:cubicBezTo>
                  <a:cubicBezTo>
                    <a:pt x="134" y="134"/>
                    <a:pt x="137" y="127"/>
                    <a:pt x="137" y="119"/>
                  </a:cubicBezTo>
                  <a:cubicBezTo>
                    <a:pt x="137" y="113"/>
                    <a:pt x="134" y="107"/>
                    <a:pt x="129" y="103"/>
                  </a:cubicBezTo>
                  <a:close/>
                  <a:moveTo>
                    <a:pt x="100" y="90"/>
                  </a:moveTo>
                  <a:cubicBezTo>
                    <a:pt x="93" y="88"/>
                    <a:pt x="88" y="86"/>
                    <a:pt x="84" y="83"/>
                  </a:cubicBezTo>
                  <a:cubicBezTo>
                    <a:pt x="81" y="80"/>
                    <a:pt x="79" y="77"/>
                    <a:pt x="79" y="72"/>
                  </a:cubicBezTo>
                  <a:cubicBezTo>
                    <a:pt x="79" y="67"/>
                    <a:pt x="81" y="63"/>
                    <a:pt x="85" y="60"/>
                  </a:cubicBezTo>
                  <a:cubicBezTo>
                    <a:pt x="89" y="57"/>
                    <a:pt x="94" y="55"/>
                    <a:pt x="100" y="55"/>
                  </a:cubicBezTo>
                  <a:lnTo>
                    <a:pt x="100" y="90"/>
                  </a:lnTo>
                  <a:close/>
                  <a:moveTo>
                    <a:pt x="123" y="134"/>
                  </a:moveTo>
                  <a:cubicBezTo>
                    <a:pt x="119" y="138"/>
                    <a:pt x="113" y="140"/>
                    <a:pt x="106" y="140"/>
                  </a:cubicBezTo>
                  <a:cubicBezTo>
                    <a:pt x="106" y="101"/>
                    <a:pt x="106" y="101"/>
                    <a:pt x="106" y="101"/>
                  </a:cubicBezTo>
                  <a:cubicBezTo>
                    <a:pt x="115" y="103"/>
                    <a:pt x="120" y="106"/>
                    <a:pt x="124" y="109"/>
                  </a:cubicBezTo>
                  <a:cubicBezTo>
                    <a:pt x="127" y="112"/>
                    <a:pt x="129" y="116"/>
                    <a:pt x="129" y="121"/>
                  </a:cubicBezTo>
                  <a:cubicBezTo>
                    <a:pt x="129" y="126"/>
                    <a:pt x="127" y="131"/>
                    <a:pt x="123" y="134"/>
                  </a:cubicBezTo>
                  <a:close/>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92"/>
                  </a:moveTo>
                  <a:cubicBezTo>
                    <a:pt x="49" y="192"/>
                    <a:pt x="8" y="151"/>
                    <a:pt x="8" y="100"/>
                  </a:cubicBezTo>
                  <a:cubicBezTo>
                    <a:pt x="8" y="49"/>
                    <a:pt x="49" y="8"/>
                    <a:pt x="100" y="8"/>
                  </a:cubicBezTo>
                  <a:cubicBezTo>
                    <a:pt x="151" y="8"/>
                    <a:pt x="192" y="49"/>
                    <a:pt x="192" y="100"/>
                  </a:cubicBezTo>
                  <a:cubicBezTo>
                    <a:pt x="192" y="151"/>
                    <a:pt x="151" y="192"/>
                    <a:pt x="100" y="192"/>
                  </a:cubicBezTo>
                  <a:close/>
                </a:path>
              </a:pathLst>
            </a:custGeom>
            <a:solidFill>
              <a:srgbClr val="029888"/>
            </a:solidFill>
            <a:ln>
              <a:noFill/>
            </a:ln>
          </p:spPr>
          <p:txBody>
            <a:bodyPr vert="horz" wrap="square" lIns="68580" tIns="34290" rIns="68580" bIns="3429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11E07D51-EF07-4D3E-86ED-332E630BB528}"/>
                </a:ext>
              </a:extLst>
            </p:cNvPr>
            <p:cNvSpPr>
              <a:spLocks noEditPoints="1"/>
            </p:cNvSpPr>
            <p:nvPr/>
          </p:nvSpPr>
          <p:spPr bwMode="auto">
            <a:xfrm>
              <a:off x="8427075" y="3598890"/>
              <a:ext cx="292017" cy="269556"/>
            </a:xfrm>
            <a:custGeom>
              <a:avLst/>
              <a:gdLst>
                <a:gd name="T0" fmla="*/ 129 w 200"/>
                <a:gd name="T1" fmla="*/ 103 h 200"/>
                <a:gd name="T2" fmla="*/ 106 w 200"/>
                <a:gd name="T3" fmla="*/ 92 h 200"/>
                <a:gd name="T4" fmla="*/ 106 w 200"/>
                <a:gd name="T5" fmla="*/ 55 h 200"/>
                <a:gd name="T6" fmla="*/ 117 w 200"/>
                <a:gd name="T7" fmla="*/ 59 h 200"/>
                <a:gd name="T8" fmla="*/ 127 w 200"/>
                <a:gd name="T9" fmla="*/ 68 h 200"/>
                <a:gd name="T10" fmla="*/ 133 w 200"/>
                <a:gd name="T11" fmla="*/ 65 h 200"/>
                <a:gd name="T12" fmla="*/ 122 w 200"/>
                <a:gd name="T13" fmla="*/ 53 h 200"/>
                <a:gd name="T14" fmla="*/ 106 w 200"/>
                <a:gd name="T15" fmla="*/ 48 h 200"/>
                <a:gd name="T16" fmla="*/ 106 w 200"/>
                <a:gd name="T17" fmla="*/ 38 h 200"/>
                <a:gd name="T18" fmla="*/ 100 w 200"/>
                <a:gd name="T19" fmla="*/ 38 h 200"/>
                <a:gd name="T20" fmla="*/ 100 w 200"/>
                <a:gd name="T21" fmla="*/ 48 h 200"/>
                <a:gd name="T22" fmla="*/ 79 w 200"/>
                <a:gd name="T23" fmla="*/ 56 h 200"/>
                <a:gd name="T24" fmla="*/ 72 w 200"/>
                <a:gd name="T25" fmla="*/ 73 h 200"/>
                <a:gd name="T26" fmla="*/ 78 w 200"/>
                <a:gd name="T27" fmla="*/ 89 h 200"/>
                <a:gd name="T28" fmla="*/ 100 w 200"/>
                <a:gd name="T29" fmla="*/ 99 h 200"/>
                <a:gd name="T30" fmla="*/ 100 w 200"/>
                <a:gd name="T31" fmla="*/ 140 h 200"/>
                <a:gd name="T32" fmla="*/ 86 w 200"/>
                <a:gd name="T33" fmla="*/ 135 h 200"/>
                <a:gd name="T34" fmla="*/ 76 w 200"/>
                <a:gd name="T35" fmla="*/ 123 h 200"/>
                <a:gd name="T36" fmla="*/ 70 w 200"/>
                <a:gd name="T37" fmla="*/ 128 h 200"/>
                <a:gd name="T38" fmla="*/ 83 w 200"/>
                <a:gd name="T39" fmla="*/ 142 h 200"/>
                <a:gd name="T40" fmla="*/ 100 w 200"/>
                <a:gd name="T41" fmla="*/ 147 h 200"/>
                <a:gd name="T42" fmla="*/ 100 w 200"/>
                <a:gd name="T43" fmla="*/ 159 h 200"/>
                <a:gd name="T44" fmla="*/ 106 w 200"/>
                <a:gd name="T45" fmla="*/ 159 h 200"/>
                <a:gd name="T46" fmla="*/ 106 w 200"/>
                <a:gd name="T47" fmla="*/ 147 h 200"/>
                <a:gd name="T48" fmla="*/ 129 w 200"/>
                <a:gd name="T49" fmla="*/ 138 h 200"/>
                <a:gd name="T50" fmla="*/ 137 w 200"/>
                <a:gd name="T51" fmla="*/ 119 h 200"/>
                <a:gd name="T52" fmla="*/ 129 w 200"/>
                <a:gd name="T53" fmla="*/ 103 h 200"/>
                <a:gd name="T54" fmla="*/ 100 w 200"/>
                <a:gd name="T55" fmla="*/ 90 h 200"/>
                <a:gd name="T56" fmla="*/ 84 w 200"/>
                <a:gd name="T57" fmla="*/ 83 h 200"/>
                <a:gd name="T58" fmla="*/ 79 w 200"/>
                <a:gd name="T59" fmla="*/ 72 h 200"/>
                <a:gd name="T60" fmla="*/ 85 w 200"/>
                <a:gd name="T61" fmla="*/ 60 h 200"/>
                <a:gd name="T62" fmla="*/ 100 w 200"/>
                <a:gd name="T63" fmla="*/ 55 h 200"/>
                <a:gd name="T64" fmla="*/ 100 w 200"/>
                <a:gd name="T65" fmla="*/ 90 h 200"/>
                <a:gd name="T66" fmla="*/ 123 w 200"/>
                <a:gd name="T67" fmla="*/ 134 h 200"/>
                <a:gd name="T68" fmla="*/ 106 w 200"/>
                <a:gd name="T69" fmla="*/ 140 h 200"/>
                <a:gd name="T70" fmla="*/ 106 w 200"/>
                <a:gd name="T71" fmla="*/ 101 h 200"/>
                <a:gd name="T72" fmla="*/ 124 w 200"/>
                <a:gd name="T73" fmla="*/ 109 h 200"/>
                <a:gd name="T74" fmla="*/ 129 w 200"/>
                <a:gd name="T75" fmla="*/ 121 h 200"/>
                <a:gd name="T76" fmla="*/ 123 w 200"/>
                <a:gd name="T77" fmla="*/ 134 h 200"/>
                <a:gd name="T78" fmla="*/ 100 w 200"/>
                <a:gd name="T79" fmla="*/ 0 h 200"/>
                <a:gd name="T80" fmla="*/ 0 w 200"/>
                <a:gd name="T81" fmla="*/ 100 h 200"/>
                <a:gd name="T82" fmla="*/ 100 w 200"/>
                <a:gd name="T83" fmla="*/ 200 h 200"/>
                <a:gd name="T84" fmla="*/ 200 w 200"/>
                <a:gd name="T85" fmla="*/ 100 h 200"/>
                <a:gd name="T86" fmla="*/ 100 w 200"/>
                <a:gd name="T87" fmla="*/ 0 h 200"/>
                <a:gd name="T88" fmla="*/ 100 w 200"/>
                <a:gd name="T89" fmla="*/ 192 h 200"/>
                <a:gd name="T90" fmla="*/ 8 w 200"/>
                <a:gd name="T91" fmla="*/ 100 h 200"/>
                <a:gd name="T92" fmla="*/ 100 w 200"/>
                <a:gd name="T93" fmla="*/ 8 h 200"/>
                <a:gd name="T94" fmla="*/ 192 w 200"/>
                <a:gd name="T95" fmla="*/ 100 h 200"/>
                <a:gd name="T96" fmla="*/ 100 w 200"/>
                <a:gd name="T97"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00">
                  <a:moveTo>
                    <a:pt x="129" y="103"/>
                  </a:moveTo>
                  <a:cubicBezTo>
                    <a:pt x="124" y="98"/>
                    <a:pt x="117" y="94"/>
                    <a:pt x="106" y="92"/>
                  </a:cubicBezTo>
                  <a:cubicBezTo>
                    <a:pt x="106" y="55"/>
                    <a:pt x="106" y="55"/>
                    <a:pt x="106" y="55"/>
                  </a:cubicBezTo>
                  <a:cubicBezTo>
                    <a:pt x="110" y="55"/>
                    <a:pt x="114" y="56"/>
                    <a:pt x="117" y="59"/>
                  </a:cubicBezTo>
                  <a:cubicBezTo>
                    <a:pt x="120" y="61"/>
                    <a:pt x="123" y="64"/>
                    <a:pt x="127" y="68"/>
                  </a:cubicBezTo>
                  <a:cubicBezTo>
                    <a:pt x="133" y="65"/>
                    <a:pt x="133" y="65"/>
                    <a:pt x="133" y="65"/>
                  </a:cubicBezTo>
                  <a:cubicBezTo>
                    <a:pt x="130" y="60"/>
                    <a:pt x="126" y="56"/>
                    <a:pt x="122" y="53"/>
                  </a:cubicBezTo>
                  <a:cubicBezTo>
                    <a:pt x="118" y="50"/>
                    <a:pt x="112" y="49"/>
                    <a:pt x="106" y="48"/>
                  </a:cubicBezTo>
                  <a:cubicBezTo>
                    <a:pt x="106" y="38"/>
                    <a:pt x="106" y="38"/>
                    <a:pt x="106" y="38"/>
                  </a:cubicBezTo>
                  <a:cubicBezTo>
                    <a:pt x="100" y="38"/>
                    <a:pt x="100" y="38"/>
                    <a:pt x="100" y="38"/>
                  </a:cubicBezTo>
                  <a:cubicBezTo>
                    <a:pt x="100" y="48"/>
                    <a:pt x="100" y="48"/>
                    <a:pt x="100" y="48"/>
                  </a:cubicBezTo>
                  <a:cubicBezTo>
                    <a:pt x="91" y="49"/>
                    <a:pt x="84" y="52"/>
                    <a:pt x="79" y="56"/>
                  </a:cubicBezTo>
                  <a:cubicBezTo>
                    <a:pt x="74" y="60"/>
                    <a:pt x="72" y="66"/>
                    <a:pt x="72" y="73"/>
                  </a:cubicBezTo>
                  <a:cubicBezTo>
                    <a:pt x="72" y="80"/>
                    <a:pt x="74" y="85"/>
                    <a:pt x="78" y="89"/>
                  </a:cubicBezTo>
                  <a:cubicBezTo>
                    <a:pt x="83" y="93"/>
                    <a:pt x="90" y="96"/>
                    <a:pt x="100" y="99"/>
                  </a:cubicBezTo>
                  <a:cubicBezTo>
                    <a:pt x="100" y="140"/>
                    <a:pt x="100" y="140"/>
                    <a:pt x="100" y="140"/>
                  </a:cubicBezTo>
                  <a:cubicBezTo>
                    <a:pt x="95" y="139"/>
                    <a:pt x="90" y="137"/>
                    <a:pt x="86" y="135"/>
                  </a:cubicBezTo>
                  <a:cubicBezTo>
                    <a:pt x="83" y="132"/>
                    <a:pt x="79" y="128"/>
                    <a:pt x="76" y="123"/>
                  </a:cubicBezTo>
                  <a:cubicBezTo>
                    <a:pt x="70" y="128"/>
                    <a:pt x="70" y="128"/>
                    <a:pt x="70" y="128"/>
                  </a:cubicBezTo>
                  <a:cubicBezTo>
                    <a:pt x="74" y="134"/>
                    <a:pt x="78" y="139"/>
                    <a:pt x="83" y="142"/>
                  </a:cubicBezTo>
                  <a:cubicBezTo>
                    <a:pt x="88" y="145"/>
                    <a:pt x="94" y="146"/>
                    <a:pt x="100" y="147"/>
                  </a:cubicBezTo>
                  <a:cubicBezTo>
                    <a:pt x="100" y="159"/>
                    <a:pt x="100" y="159"/>
                    <a:pt x="100" y="159"/>
                  </a:cubicBezTo>
                  <a:cubicBezTo>
                    <a:pt x="106" y="159"/>
                    <a:pt x="106" y="159"/>
                    <a:pt x="106" y="159"/>
                  </a:cubicBezTo>
                  <a:cubicBezTo>
                    <a:pt x="106" y="147"/>
                    <a:pt x="106" y="147"/>
                    <a:pt x="106" y="147"/>
                  </a:cubicBezTo>
                  <a:cubicBezTo>
                    <a:pt x="116" y="146"/>
                    <a:pt x="124" y="143"/>
                    <a:pt x="129" y="138"/>
                  </a:cubicBezTo>
                  <a:cubicBezTo>
                    <a:pt x="134" y="134"/>
                    <a:pt x="137" y="127"/>
                    <a:pt x="137" y="119"/>
                  </a:cubicBezTo>
                  <a:cubicBezTo>
                    <a:pt x="137" y="113"/>
                    <a:pt x="134" y="107"/>
                    <a:pt x="129" y="103"/>
                  </a:cubicBezTo>
                  <a:close/>
                  <a:moveTo>
                    <a:pt x="100" y="90"/>
                  </a:moveTo>
                  <a:cubicBezTo>
                    <a:pt x="93" y="88"/>
                    <a:pt x="88" y="86"/>
                    <a:pt x="84" y="83"/>
                  </a:cubicBezTo>
                  <a:cubicBezTo>
                    <a:pt x="81" y="80"/>
                    <a:pt x="79" y="77"/>
                    <a:pt x="79" y="72"/>
                  </a:cubicBezTo>
                  <a:cubicBezTo>
                    <a:pt x="79" y="67"/>
                    <a:pt x="81" y="63"/>
                    <a:pt x="85" y="60"/>
                  </a:cubicBezTo>
                  <a:cubicBezTo>
                    <a:pt x="89" y="57"/>
                    <a:pt x="94" y="55"/>
                    <a:pt x="100" y="55"/>
                  </a:cubicBezTo>
                  <a:lnTo>
                    <a:pt x="100" y="90"/>
                  </a:lnTo>
                  <a:close/>
                  <a:moveTo>
                    <a:pt x="123" y="134"/>
                  </a:moveTo>
                  <a:cubicBezTo>
                    <a:pt x="119" y="138"/>
                    <a:pt x="113" y="140"/>
                    <a:pt x="106" y="140"/>
                  </a:cubicBezTo>
                  <a:cubicBezTo>
                    <a:pt x="106" y="101"/>
                    <a:pt x="106" y="101"/>
                    <a:pt x="106" y="101"/>
                  </a:cubicBezTo>
                  <a:cubicBezTo>
                    <a:pt x="115" y="103"/>
                    <a:pt x="120" y="106"/>
                    <a:pt x="124" y="109"/>
                  </a:cubicBezTo>
                  <a:cubicBezTo>
                    <a:pt x="127" y="112"/>
                    <a:pt x="129" y="116"/>
                    <a:pt x="129" y="121"/>
                  </a:cubicBezTo>
                  <a:cubicBezTo>
                    <a:pt x="129" y="126"/>
                    <a:pt x="127" y="131"/>
                    <a:pt x="123" y="134"/>
                  </a:cubicBezTo>
                  <a:close/>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92"/>
                  </a:moveTo>
                  <a:cubicBezTo>
                    <a:pt x="49" y="192"/>
                    <a:pt x="8" y="151"/>
                    <a:pt x="8" y="100"/>
                  </a:cubicBezTo>
                  <a:cubicBezTo>
                    <a:pt x="8" y="49"/>
                    <a:pt x="49" y="8"/>
                    <a:pt x="100" y="8"/>
                  </a:cubicBezTo>
                  <a:cubicBezTo>
                    <a:pt x="151" y="8"/>
                    <a:pt x="192" y="49"/>
                    <a:pt x="192" y="100"/>
                  </a:cubicBezTo>
                  <a:cubicBezTo>
                    <a:pt x="192" y="151"/>
                    <a:pt x="151" y="192"/>
                    <a:pt x="100" y="192"/>
                  </a:cubicBezTo>
                  <a:close/>
                </a:path>
              </a:pathLst>
            </a:custGeom>
            <a:solidFill>
              <a:srgbClr val="029888"/>
            </a:solidFill>
            <a:ln>
              <a:noFill/>
            </a:ln>
          </p:spPr>
          <p:txBody>
            <a:bodyPr vert="horz" wrap="square" lIns="68580" tIns="34290" rIns="68580" bIns="34290" numCol="1" anchor="t" anchorCtr="0" compatLnSpc="1">
              <a:prstTxWarp prst="textNoShape">
                <a:avLst/>
              </a:prstTxWarp>
            </a:bodyPr>
            <a:lstStyle/>
            <a:p>
              <a:endParaRPr lang="en-US" dirty="0"/>
            </a:p>
          </p:txBody>
        </p:sp>
        <p:sp>
          <p:nvSpPr>
            <p:cNvPr id="55" name="Freeform 60">
              <a:extLst>
                <a:ext uri="{FF2B5EF4-FFF2-40B4-BE49-F238E27FC236}">
                  <a16:creationId xmlns:a16="http://schemas.microsoft.com/office/drawing/2014/main" id="{00EF5514-FFEB-4533-9B72-4884D5C63984}"/>
                </a:ext>
              </a:extLst>
            </p:cNvPr>
            <p:cNvSpPr>
              <a:spLocks noEditPoints="1"/>
            </p:cNvSpPr>
            <p:nvPr/>
          </p:nvSpPr>
          <p:spPr bwMode="auto">
            <a:xfrm>
              <a:off x="8427075" y="2727014"/>
              <a:ext cx="322181" cy="315000"/>
            </a:xfrm>
            <a:custGeom>
              <a:avLst/>
              <a:gdLst>
                <a:gd name="T0" fmla="*/ 129 w 200"/>
                <a:gd name="T1" fmla="*/ 103 h 200"/>
                <a:gd name="T2" fmla="*/ 106 w 200"/>
                <a:gd name="T3" fmla="*/ 92 h 200"/>
                <a:gd name="T4" fmla="*/ 106 w 200"/>
                <a:gd name="T5" fmla="*/ 55 h 200"/>
                <a:gd name="T6" fmla="*/ 117 w 200"/>
                <a:gd name="T7" fmla="*/ 59 h 200"/>
                <a:gd name="T8" fmla="*/ 127 w 200"/>
                <a:gd name="T9" fmla="*/ 68 h 200"/>
                <a:gd name="T10" fmla="*/ 133 w 200"/>
                <a:gd name="T11" fmla="*/ 65 h 200"/>
                <a:gd name="T12" fmla="*/ 122 w 200"/>
                <a:gd name="T13" fmla="*/ 53 h 200"/>
                <a:gd name="T14" fmla="*/ 106 w 200"/>
                <a:gd name="T15" fmla="*/ 48 h 200"/>
                <a:gd name="T16" fmla="*/ 106 w 200"/>
                <a:gd name="T17" fmla="*/ 38 h 200"/>
                <a:gd name="T18" fmla="*/ 100 w 200"/>
                <a:gd name="T19" fmla="*/ 38 h 200"/>
                <a:gd name="T20" fmla="*/ 100 w 200"/>
                <a:gd name="T21" fmla="*/ 48 h 200"/>
                <a:gd name="T22" fmla="*/ 79 w 200"/>
                <a:gd name="T23" fmla="*/ 56 h 200"/>
                <a:gd name="T24" fmla="*/ 72 w 200"/>
                <a:gd name="T25" fmla="*/ 73 h 200"/>
                <a:gd name="T26" fmla="*/ 78 w 200"/>
                <a:gd name="T27" fmla="*/ 89 h 200"/>
                <a:gd name="T28" fmla="*/ 100 w 200"/>
                <a:gd name="T29" fmla="*/ 99 h 200"/>
                <a:gd name="T30" fmla="*/ 100 w 200"/>
                <a:gd name="T31" fmla="*/ 140 h 200"/>
                <a:gd name="T32" fmla="*/ 86 w 200"/>
                <a:gd name="T33" fmla="*/ 135 h 200"/>
                <a:gd name="T34" fmla="*/ 76 w 200"/>
                <a:gd name="T35" fmla="*/ 123 h 200"/>
                <a:gd name="T36" fmla="*/ 70 w 200"/>
                <a:gd name="T37" fmla="*/ 128 h 200"/>
                <a:gd name="T38" fmla="*/ 83 w 200"/>
                <a:gd name="T39" fmla="*/ 142 h 200"/>
                <a:gd name="T40" fmla="*/ 100 w 200"/>
                <a:gd name="T41" fmla="*/ 147 h 200"/>
                <a:gd name="T42" fmla="*/ 100 w 200"/>
                <a:gd name="T43" fmla="*/ 159 h 200"/>
                <a:gd name="T44" fmla="*/ 106 w 200"/>
                <a:gd name="T45" fmla="*/ 159 h 200"/>
                <a:gd name="T46" fmla="*/ 106 w 200"/>
                <a:gd name="T47" fmla="*/ 147 h 200"/>
                <a:gd name="T48" fmla="*/ 129 w 200"/>
                <a:gd name="T49" fmla="*/ 138 h 200"/>
                <a:gd name="T50" fmla="*/ 137 w 200"/>
                <a:gd name="T51" fmla="*/ 119 h 200"/>
                <a:gd name="T52" fmla="*/ 129 w 200"/>
                <a:gd name="T53" fmla="*/ 103 h 200"/>
                <a:gd name="T54" fmla="*/ 100 w 200"/>
                <a:gd name="T55" fmla="*/ 90 h 200"/>
                <a:gd name="T56" fmla="*/ 84 w 200"/>
                <a:gd name="T57" fmla="*/ 83 h 200"/>
                <a:gd name="T58" fmla="*/ 79 w 200"/>
                <a:gd name="T59" fmla="*/ 72 h 200"/>
                <a:gd name="T60" fmla="*/ 85 w 200"/>
                <a:gd name="T61" fmla="*/ 60 h 200"/>
                <a:gd name="T62" fmla="*/ 100 w 200"/>
                <a:gd name="T63" fmla="*/ 55 h 200"/>
                <a:gd name="T64" fmla="*/ 100 w 200"/>
                <a:gd name="T65" fmla="*/ 90 h 200"/>
                <a:gd name="T66" fmla="*/ 123 w 200"/>
                <a:gd name="T67" fmla="*/ 134 h 200"/>
                <a:gd name="T68" fmla="*/ 106 w 200"/>
                <a:gd name="T69" fmla="*/ 140 h 200"/>
                <a:gd name="T70" fmla="*/ 106 w 200"/>
                <a:gd name="T71" fmla="*/ 101 h 200"/>
                <a:gd name="T72" fmla="*/ 124 w 200"/>
                <a:gd name="T73" fmla="*/ 109 h 200"/>
                <a:gd name="T74" fmla="*/ 129 w 200"/>
                <a:gd name="T75" fmla="*/ 121 h 200"/>
                <a:gd name="T76" fmla="*/ 123 w 200"/>
                <a:gd name="T77" fmla="*/ 134 h 200"/>
                <a:gd name="T78" fmla="*/ 100 w 200"/>
                <a:gd name="T79" fmla="*/ 0 h 200"/>
                <a:gd name="T80" fmla="*/ 0 w 200"/>
                <a:gd name="T81" fmla="*/ 100 h 200"/>
                <a:gd name="T82" fmla="*/ 100 w 200"/>
                <a:gd name="T83" fmla="*/ 200 h 200"/>
                <a:gd name="T84" fmla="*/ 200 w 200"/>
                <a:gd name="T85" fmla="*/ 100 h 200"/>
                <a:gd name="T86" fmla="*/ 100 w 200"/>
                <a:gd name="T87" fmla="*/ 0 h 200"/>
                <a:gd name="T88" fmla="*/ 100 w 200"/>
                <a:gd name="T89" fmla="*/ 192 h 200"/>
                <a:gd name="T90" fmla="*/ 8 w 200"/>
                <a:gd name="T91" fmla="*/ 100 h 200"/>
                <a:gd name="T92" fmla="*/ 100 w 200"/>
                <a:gd name="T93" fmla="*/ 8 h 200"/>
                <a:gd name="T94" fmla="*/ 192 w 200"/>
                <a:gd name="T95" fmla="*/ 100 h 200"/>
                <a:gd name="T96" fmla="*/ 100 w 200"/>
                <a:gd name="T97"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00">
                  <a:moveTo>
                    <a:pt x="129" y="103"/>
                  </a:moveTo>
                  <a:cubicBezTo>
                    <a:pt x="124" y="98"/>
                    <a:pt x="117" y="94"/>
                    <a:pt x="106" y="92"/>
                  </a:cubicBezTo>
                  <a:cubicBezTo>
                    <a:pt x="106" y="55"/>
                    <a:pt x="106" y="55"/>
                    <a:pt x="106" y="55"/>
                  </a:cubicBezTo>
                  <a:cubicBezTo>
                    <a:pt x="110" y="55"/>
                    <a:pt x="114" y="56"/>
                    <a:pt x="117" y="59"/>
                  </a:cubicBezTo>
                  <a:cubicBezTo>
                    <a:pt x="120" y="61"/>
                    <a:pt x="123" y="64"/>
                    <a:pt x="127" y="68"/>
                  </a:cubicBezTo>
                  <a:cubicBezTo>
                    <a:pt x="133" y="65"/>
                    <a:pt x="133" y="65"/>
                    <a:pt x="133" y="65"/>
                  </a:cubicBezTo>
                  <a:cubicBezTo>
                    <a:pt x="130" y="60"/>
                    <a:pt x="126" y="56"/>
                    <a:pt x="122" y="53"/>
                  </a:cubicBezTo>
                  <a:cubicBezTo>
                    <a:pt x="118" y="50"/>
                    <a:pt x="112" y="49"/>
                    <a:pt x="106" y="48"/>
                  </a:cubicBezTo>
                  <a:cubicBezTo>
                    <a:pt x="106" y="38"/>
                    <a:pt x="106" y="38"/>
                    <a:pt x="106" y="38"/>
                  </a:cubicBezTo>
                  <a:cubicBezTo>
                    <a:pt x="100" y="38"/>
                    <a:pt x="100" y="38"/>
                    <a:pt x="100" y="38"/>
                  </a:cubicBezTo>
                  <a:cubicBezTo>
                    <a:pt x="100" y="48"/>
                    <a:pt x="100" y="48"/>
                    <a:pt x="100" y="48"/>
                  </a:cubicBezTo>
                  <a:cubicBezTo>
                    <a:pt x="91" y="49"/>
                    <a:pt x="84" y="52"/>
                    <a:pt x="79" y="56"/>
                  </a:cubicBezTo>
                  <a:cubicBezTo>
                    <a:pt x="74" y="60"/>
                    <a:pt x="72" y="66"/>
                    <a:pt x="72" y="73"/>
                  </a:cubicBezTo>
                  <a:cubicBezTo>
                    <a:pt x="72" y="80"/>
                    <a:pt x="74" y="85"/>
                    <a:pt x="78" y="89"/>
                  </a:cubicBezTo>
                  <a:cubicBezTo>
                    <a:pt x="83" y="93"/>
                    <a:pt x="90" y="96"/>
                    <a:pt x="100" y="99"/>
                  </a:cubicBezTo>
                  <a:cubicBezTo>
                    <a:pt x="100" y="140"/>
                    <a:pt x="100" y="140"/>
                    <a:pt x="100" y="140"/>
                  </a:cubicBezTo>
                  <a:cubicBezTo>
                    <a:pt x="95" y="139"/>
                    <a:pt x="90" y="137"/>
                    <a:pt x="86" y="135"/>
                  </a:cubicBezTo>
                  <a:cubicBezTo>
                    <a:pt x="83" y="132"/>
                    <a:pt x="79" y="128"/>
                    <a:pt x="76" y="123"/>
                  </a:cubicBezTo>
                  <a:cubicBezTo>
                    <a:pt x="70" y="128"/>
                    <a:pt x="70" y="128"/>
                    <a:pt x="70" y="128"/>
                  </a:cubicBezTo>
                  <a:cubicBezTo>
                    <a:pt x="74" y="134"/>
                    <a:pt x="78" y="139"/>
                    <a:pt x="83" y="142"/>
                  </a:cubicBezTo>
                  <a:cubicBezTo>
                    <a:pt x="88" y="145"/>
                    <a:pt x="94" y="146"/>
                    <a:pt x="100" y="147"/>
                  </a:cubicBezTo>
                  <a:cubicBezTo>
                    <a:pt x="100" y="159"/>
                    <a:pt x="100" y="159"/>
                    <a:pt x="100" y="159"/>
                  </a:cubicBezTo>
                  <a:cubicBezTo>
                    <a:pt x="106" y="159"/>
                    <a:pt x="106" y="159"/>
                    <a:pt x="106" y="159"/>
                  </a:cubicBezTo>
                  <a:cubicBezTo>
                    <a:pt x="106" y="147"/>
                    <a:pt x="106" y="147"/>
                    <a:pt x="106" y="147"/>
                  </a:cubicBezTo>
                  <a:cubicBezTo>
                    <a:pt x="116" y="146"/>
                    <a:pt x="124" y="143"/>
                    <a:pt x="129" y="138"/>
                  </a:cubicBezTo>
                  <a:cubicBezTo>
                    <a:pt x="134" y="134"/>
                    <a:pt x="137" y="127"/>
                    <a:pt x="137" y="119"/>
                  </a:cubicBezTo>
                  <a:cubicBezTo>
                    <a:pt x="137" y="113"/>
                    <a:pt x="134" y="107"/>
                    <a:pt x="129" y="103"/>
                  </a:cubicBezTo>
                  <a:close/>
                  <a:moveTo>
                    <a:pt x="100" y="90"/>
                  </a:moveTo>
                  <a:cubicBezTo>
                    <a:pt x="93" y="88"/>
                    <a:pt x="88" y="86"/>
                    <a:pt x="84" y="83"/>
                  </a:cubicBezTo>
                  <a:cubicBezTo>
                    <a:pt x="81" y="80"/>
                    <a:pt x="79" y="77"/>
                    <a:pt x="79" y="72"/>
                  </a:cubicBezTo>
                  <a:cubicBezTo>
                    <a:pt x="79" y="67"/>
                    <a:pt x="81" y="63"/>
                    <a:pt x="85" y="60"/>
                  </a:cubicBezTo>
                  <a:cubicBezTo>
                    <a:pt x="89" y="57"/>
                    <a:pt x="94" y="55"/>
                    <a:pt x="100" y="55"/>
                  </a:cubicBezTo>
                  <a:lnTo>
                    <a:pt x="100" y="90"/>
                  </a:lnTo>
                  <a:close/>
                  <a:moveTo>
                    <a:pt x="123" y="134"/>
                  </a:moveTo>
                  <a:cubicBezTo>
                    <a:pt x="119" y="138"/>
                    <a:pt x="113" y="140"/>
                    <a:pt x="106" y="140"/>
                  </a:cubicBezTo>
                  <a:cubicBezTo>
                    <a:pt x="106" y="101"/>
                    <a:pt x="106" y="101"/>
                    <a:pt x="106" y="101"/>
                  </a:cubicBezTo>
                  <a:cubicBezTo>
                    <a:pt x="115" y="103"/>
                    <a:pt x="120" y="106"/>
                    <a:pt x="124" y="109"/>
                  </a:cubicBezTo>
                  <a:cubicBezTo>
                    <a:pt x="127" y="112"/>
                    <a:pt x="129" y="116"/>
                    <a:pt x="129" y="121"/>
                  </a:cubicBezTo>
                  <a:cubicBezTo>
                    <a:pt x="129" y="126"/>
                    <a:pt x="127" y="131"/>
                    <a:pt x="123" y="134"/>
                  </a:cubicBezTo>
                  <a:close/>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92"/>
                  </a:moveTo>
                  <a:cubicBezTo>
                    <a:pt x="49" y="192"/>
                    <a:pt x="8" y="151"/>
                    <a:pt x="8" y="100"/>
                  </a:cubicBezTo>
                  <a:cubicBezTo>
                    <a:pt x="8" y="49"/>
                    <a:pt x="49" y="8"/>
                    <a:pt x="100" y="8"/>
                  </a:cubicBezTo>
                  <a:cubicBezTo>
                    <a:pt x="151" y="8"/>
                    <a:pt x="192" y="49"/>
                    <a:pt x="192" y="100"/>
                  </a:cubicBezTo>
                  <a:cubicBezTo>
                    <a:pt x="192" y="151"/>
                    <a:pt x="151" y="192"/>
                    <a:pt x="100" y="192"/>
                  </a:cubicBezTo>
                  <a:close/>
                </a:path>
              </a:pathLst>
            </a:custGeom>
            <a:solidFill>
              <a:srgbClr val="029888"/>
            </a:solidFill>
            <a:ln>
              <a:noFill/>
            </a:ln>
          </p:spPr>
          <p:txBody>
            <a:bodyPr vert="horz" wrap="square" lIns="68580" tIns="34290" rIns="68580" bIns="34290" numCol="1" anchor="t" anchorCtr="0" compatLnSpc="1">
              <a:prstTxWarp prst="textNoShape">
                <a:avLst/>
              </a:prstTxWarp>
            </a:bodyPr>
            <a:lstStyle/>
            <a:p>
              <a:endParaRPr lang="en-US" dirty="0"/>
            </a:p>
          </p:txBody>
        </p:sp>
        <p:graphicFrame>
          <p:nvGraphicFramePr>
            <p:cNvPr id="56" name="Content Placeholder 9">
              <a:extLst>
                <a:ext uri="{FF2B5EF4-FFF2-40B4-BE49-F238E27FC236}">
                  <a16:creationId xmlns:a16="http://schemas.microsoft.com/office/drawing/2014/main" id="{D3C6671B-1C8A-47C7-9A35-FA6ADD3AEED7}"/>
                </a:ext>
              </a:extLst>
            </p:cNvPr>
            <p:cNvGraphicFramePr>
              <a:graphicFrameLocks/>
            </p:cNvGraphicFramePr>
            <p:nvPr/>
          </p:nvGraphicFramePr>
          <p:xfrm>
            <a:off x="6330153" y="2512171"/>
            <a:ext cx="1828966" cy="256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7" name="Content Placeholder 9">
              <a:extLst>
                <a:ext uri="{FF2B5EF4-FFF2-40B4-BE49-F238E27FC236}">
                  <a16:creationId xmlns:a16="http://schemas.microsoft.com/office/drawing/2014/main" id="{0B8FDE7F-E43F-4AC3-8728-912930ED04CB}"/>
                </a:ext>
              </a:extLst>
            </p:cNvPr>
            <p:cNvGraphicFramePr>
              <a:graphicFrameLocks/>
            </p:cNvGraphicFramePr>
            <p:nvPr/>
          </p:nvGraphicFramePr>
          <p:xfrm>
            <a:off x="4460386" y="2471843"/>
            <a:ext cx="2073782" cy="260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107995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care support programs</a:t>
            </a:r>
          </a:p>
        </p:txBody>
      </p:sp>
      <p:sp>
        <p:nvSpPr>
          <p:cNvPr id="13" name="Date Placeholder 3"/>
          <p:cNvSpPr>
            <a:spLocks noGrp="1"/>
          </p:cNvSpPr>
          <p:nvPr>
            <p:ph type="dt" sz="half" idx="10"/>
          </p:nvPr>
        </p:nvSpPr>
        <p:spPr>
          <a:xfrm>
            <a:off x="692422" y="6356350"/>
            <a:ext cx="2743200" cy="365125"/>
          </a:xfrm>
        </p:spPr>
        <p:txBody>
          <a:bodyPr/>
          <a:lstStyle>
            <a:lvl1pPr>
              <a:defRPr>
                <a:solidFill>
                  <a:schemeClr val="accent3"/>
                </a:solidFill>
              </a:defRPr>
            </a:lvl1pPr>
          </a:lstStyle>
          <a:p>
            <a:fld id="{6AC3FE6D-5C5B-714D-8837-25B77DEEA368}" type="slidenum">
              <a:rPr lang="en-US" smtClean="0"/>
              <a:t>11</a:t>
            </a:fld>
            <a:r>
              <a:rPr lang="en-US" dirty="0"/>
              <a:t> | Care Management and Support Programs</a:t>
            </a:r>
          </a:p>
        </p:txBody>
      </p:sp>
      <p:graphicFrame>
        <p:nvGraphicFramePr>
          <p:cNvPr id="22" name="TextBox 5">
            <a:extLst>
              <a:ext uri="{FF2B5EF4-FFF2-40B4-BE49-F238E27FC236}">
                <a16:creationId xmlns:a16="http://schemas.microsoft.com/office/drawing/2014/main" id="{AC53B6EB-B74B-4DF8-B758-0A0462C66612}"/>
              </a:ext>
            </a:extLst>
          </p:cNvPr>
          <p:cNvGraphicFramePr/>
          <p:nvPr/>
        </p:nvGraphicFramePr>
        <p:xfrm>
          <a:off x="1060704" y="1622532"/>
          <a:ext cx="9308591"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5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Fundamentals of Chronic Care Management </a:t>
            </a:r>
          </a:p>
        </p:txBody>
      </p:sp>
      <p:sp>
        <p:nvSpPr>
          <p:cNvPr id="32" name="Date Placeholder 3"/>
          <p:cNvSpPr>
            <a:spLocks noGrp="1"/>
          </p:cNvSpPr>
          <p:nvPr>
            <p:ph type="dt" sz="half" idx="10"/>
          </p:nvPr>
        </p:nvSpPr>
        <p:spPr>
          <a:xfrm>
            <a:off x="692422" y="6356350"/>
            <a:ext cx="2743200" cy="365125"/>
          </a:xfrm>
        </p:spPr>
        <p:txBody>
          <a:bodyPr/>
          <a:lstStyle>
            <a:lvl1pPr>
              <a:defRPr>
                <a:solidFill>
                  <a:schemeClr val="accent3"/>
                </a:solidFill>
              </a:defRPr>
            </a:lvl1pPr>
          </a:lstStyle>
          <a:p>
            <a:fld id="{11CEA61F-4E50-634B-A81C-101CDAB52C8F}" type="slidenum">
              <a:rPr lang="en-US" smtClean="0"/>
              <a:t>12</a:t>
            </a:fld>
            <a:r>
              <a:rPr lang="en-US" dirty="0"/>
              <a:t> | Care Management and Support Programs</a:t>
            </a:r>
          </a:p>
        </p:txBody>
      </p:sp>
      <p:sp>
        <p:nvSpPr>
          <p:cNvPr id="7" name="Content Placeholder 9"/>
          <p:cNvSpPr txBox="1">
            <a:spLocks/>
          </p:cNvSpPr>
          <p:nvPr/>
        </p:nvSpPr>
        <p:spPr>
          <a:xfrm>
            <a:off x="683926" y="1144924"/>
            <a:ext cx="10819141" cy="9297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mn-lt"/>
                <a:ea typeface="Helvetica Neue Light" charset="0"/>
                <a:cs typeface="Helvetica Neue Light"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mn-lt"/>
                <a:ea typeface="Helvetica Neue Light" charset="0"/>
                <a:cs typeface="Helvetica Neue Light"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mn-lt"/>
                <a:ea typeface="Helvetica Neue Light" charset="0"/>
                <a:cs typeface="Helvetica Neue Light"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mn-lt"/>
                <a:ea typeface="Helvetica Neue Light" charset="0"/>
                <a:cs typeface="Helvetica Neue Light"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mn-lt"/>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Brand New Day has developed 7 areas to be addressed in each member’s Individual Care Plans (ICP) in addition to any treatment recommendations provided to the PCP. </a:t>
            </a:r>
          </a:p>
        </p:txBody>
      </p:sp>
      <p:graphicFrame>
        <p:nvGraphicFramePr>
          <p:cNvPr id="9" name="TextBox 5">
            <a:extLst>
              <a:ext uri="{FF2B5EF4-FFF2-40B4-BE49-F238E27FC236}">
                <a16:creationId xmlns:a16="http://schemas.microsoft.com/office/drawing/2014/main" id="{8BFB5077-0C26-4EDA-93B4-6698356FC196}"/>
              </a:ext>
            </a:extLst>
          </p:cNvPr>
          <p:cNvGraphicFramePr/>
          <p:nvPr/>
        </p:nvGraphicFramePr>
        <p:xfrm>
          <a:off x="2231137" y="2261878"/>
          <a:ext cx="7735824" cy="371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6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ctrTitle"/>
          </p:nvPr>
        </p:nvSpPr>
        <p:spPr>
          <a:xfrm>
            <a:off x="1154955" y="1447801"/>
            <a:ext cx="8825658" cy="1220972"/>
          </a:xfrm>
        </p:spPr>
        <p:txBody>
          <a:bodyPr/>
          <a:lstStyle/>
          <a:p>
            <a:r>
              <a:rPr lang="en-US" dirty="0">
                <a:latin typeface="Trebuchet MS" charset="0"/>
              </a:rPr>
              <a:t>Embrace CSNP Plan</a:t>
            </a:r>
          </a:p>
        </p:txBody>
      </p:sp>
      <p:sp>
        <p:nvSpPr>
          <p:cNvPr id="5" name="Slide Number Placeholder 4"/>
          <p:cNvSpPr>
            <a:spLocks noGrp="1"/>
          </p:cNvSpPr>
          <p:nvPr>
            <p:ph type="sldNum" sz="quarter" idx="12"/>
          </p:nvPr>
        </p:nvSpPr>
        <p:spPr>
          <a:xfrm>
            <a:off x="7969251" y="6067784"/>
            <a:ext cx="512763" cy="365125"/>
          </a:xfrm>
        </p:spPr>
        <p:txBody>
          <a:bodyPr/>
          <a:lstStyle/>
          <a:p>
            <a:pPr>
              <a:defRPr/>
            </a:pPr>
            <a:fld id="{6A3FE71B-651F-9A4B-B59F-86A1162FD9D4}" type="slidenum">
              <a:rPr lang="en-US" sz="1000" b="1"/>
              <a:pPr>
                <a:defRPr/>
              </a:pPr>
              <a:t>13</a:t>
            </a:fld>
            <a:endParaRPr lang="en-US" sz="1000" b="1" dirty="0"/>
          </a:p>
        </p:txBody>
      </p:sp>
      <p:pic>
        <p:nvPicPr>
          <p:cNvPr id="74766" name="Picture 14" descr="thumb-People-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6" y="3810001"/>
            <a:ext cx="2646363" cy="244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9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1513" y="756552"/>
            <a:ext cx="8229600" cy="1143000"/>
          </a:xfrm>
        </p:spPr>
        <p:txBody>
          <a:bodyPr rtlCol="0" anchor="ctr">
            <a:normAutofit fontScale="90000"/>
            <a:scene3d>
              <a:camera prst="orthographicFront"/>
              <a:lightRig rig="soft" dir="t"/>
            </a:scene3d>
            <a:sp3d prstMaterial="softEdge">
              <a:bevelT w="25400" h="25400"/>
            </a:sp3d>
          </a:bodyPr>
          <a:lstStyle/>
          <a:p>
            <a:pPr defTabSz="914400">
              <a:defRPr/>
            </a:pPr>
            <a:r>
              <a:rPr lang="en-US" sz="4100" b="1" dirty="0">
                <a:effectLst>
                  <a:outerShdw blurRad="31750" dist="25400" dir="5400000" algn="tl" rotWithShape="0">
                    <a:srgbClr val="000000">
                      <a:alpha val="25000"/>
                    </a:srgbClr>
                  </a:outerShdw>
                </a:effectLst>
              </a:rPr>
              <a:t>The BND Diabetic, CHF and CV Disease Program</a:t>
            </a:r>
          </a:p>
        </p:txBody>
      </p:sp>
      <p:sp>
        <p:nvSpPr>
          <p:cNvPr id="76802" name="Content Placeholder 1"/>
          <p:cNvSpPr>
            <a:spLocks noGrp="1"/>
          </p:cNvSpPr>
          <p:nvPr>
            <p:ph idx="1"/>
          </p:nvPr>
        </p:nvSpPr>
        <p:spPr/>
        <p:txBody>
          <a:bodyPr>
            <a:normAutofit/>
          </a:bodyPr>
          <a:lstStyle/>
          <a:p>
            <a:pPr marL="365125" indent="-255588" defTabSz="914400"/>
            <a:r>
              <a:rPr lang="en-US" sz="2800" dirty="0">
                <a:latin typeface="Trebuchet MS" charset="0"/>
              </a:rPr>
              <a:t>Special program that supports Diabetic and/or CHF or CV disease Medicare beneficiaries</a:t>
            </a:r>
          </a:p>
          <a:p>
            <a:pPr marL="365125" indent="-255588" defTabSz="914400"/>
            <a:r>
              <a:rPr lang="en-US" sz="2800" dirty="0">
                <a:latin typeface="Trebuchet MS" charset="0"/>
              </a:rPr>
              <a:t>The program provides additional support to the member, caregiver and family, and provider to assist managing the members diabetes</a:t>
            </a:r>
          </a:p>
        </p:txBody>
      </p:sp>
      <p:sp>
        <p:nvSpPr>
          <p:cNvPr id="18434" name="Slide Number Placeholder 2"/>
          <p:cNvSpPr txBox="1">
            <a:spLocks noGrp="1"/>
          </p:cNvSpPr>
          <p:nvPr/>
        </p:nvSpPr>
        <p:spPr bwMode="auto">
          <a:xfrm>
            <a:off x="10171113" y="6408739"/>
            <a:ext cx="366712" cy="365125"/>
          </a:xfrm>
          <a:prstGeom prst="rect">
            <a:avLst/>
          </a:prstGeom>
          <a:noFill/>
          <a:ln>
            <a:miter lim="800000"/>
            <a:headEnd/>
            <a:tailEnd/>
          </a:ln>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324FF65-E398-254C-AEB6-F5A21B018858}" type="slidenum">
              <a:rPr lang="en-US" sz="1000">
                <a:latin typeface="Lucida Sans Unicode" charset="0"/>
              </a:rPr>
              <a:pPr algn="r" eaLnBrk="1" hangingPunct="1"/>
              <a:t>14</a:t>
            </a:fld>
            <a:endParaRPr lang="en-US" sz="1000" dirty="0">
              <a:latin typeface="Lucida Sans Unicode" charset="0"/>
            </a:endParaRPr>
          </a:p>
        </p:txBody>
      </p:sp>
    </p:spTree>
    <p:extLst>
      <p:ext uri="{BB962C8B-B14F-4D97-AF65-F5344CB8AC3E}">
        <p14:creationId xmlns:p14="http://schemas.microsoft.com/office/powerpoint/2010/main" val="354205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15</a:t>
            </a:fld>
            <a:endParaRPr lang="en-US" sz="1000" b="1" dirty="0"/>
          </a:p>
        </p:txBody>
      </p:sp>
      <p:sp>
        <p:nvSpPr>
          <p:cNvPr id="3" name="Title 2"/>
          <p:cNvSpPr>
            <a:spLocks noGrp="1"/>
          </p:cNvSpPr>
          <p:nvPr>
            <p:ph type="title" idx="4294967295"/>
          </p:nvPr>
        </p:nvSpPr>
        <p:spPr>
          <a:xfrm>
            <a:off x="0" y="257175"/>
            <a:ext cx="8229600" cy="450850"/>
          </a:xfrm>
        </p:spPr>
        <p:txBody>
          <a:bodyPr rtlCol="0" anchor="ctr">
            <a:normAutofit fontScale="90000"/>
            <a:scene3d>
              <a:camera prst="orthographicFront"/>
              <a:lightRig rig="soft" dir="t"/>
            </a:scene3d>
            <a:sp3d prstMaterial="softEdge">
              <a:bevelT w="25400" h="25400"/>
            </a:sp3d>
          </a:bodyPr>
          <a:lstStyle/>
          <a:p>
            <a:pPr defTabSz="914400">
              <a:defRPr/>
            </a:pPr>
            <a:r>
              <a:rPr lang="en-US" sz="2800" b="1" dirty="0">
                <a:effectLst>
                  <a:outerShdw blurRad="31750" dist="25400" dir="5400000" algn="tl" rotWithShape="0">
                    <a:srgbClr val="000000">
                      <a:alpha val="25000"/>
                    </a:srgbClr>
                  </a:outerShdw>
                </a:effectLst>
              </a:rPr>
              <a:t>The Ecosystem for BND Diabetes Program</a:t>
            </a:r>
          </a:p>
        </p:txBody>
      </p:sp>
      <p:sp>
        <p:nvSpPr>
          <p:cNvPr id="9" name="Content Placeholder 8"/>
          <p:cNvSpPr>
            <a:spLocks noGrp="1"/>
          </p:cNvSpPr>
          <p:nvPr>
            <p:ph idx="4294967295"/>
          </p:nvPr>
        </p:nvSpPr>
        <p:spPr>
          <a:xfrm rot="18912035">
            <a:off x="0" y="3216275"/>
            <a:ext cx="4362450" cy="1033463"/>
          </a:xfrm>
          <a:prstGeom prst="roundRect">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109538" indent="0" defTabSz="914400">
              <a:buNone/>
            </a:pPr>
            <a:r>
              <a:rPr lang="en-US" sz="1600" dirty="0">
                <a:solidFill>
                  <a:srgbClr val="404040"/>
                </a:solidFill>
                <a:latin typeface="Trebuchet MS" charset="0"/>
                <a:ea typeface="ＭＳ Ｐゴシック" charset="0"/>
              </a:rPr>
              <a:t>Mobile</a:t>
            </a:r>
          </a:p>
          <a:p>
            <a:pPr marL="109538" indent="0" defTabSz="914400">
              <a:buNone/>
            </a:pPr>
            <a:r>
              <a:rPr lang="en-US" sz="1600" dirty="0">
                <a:solidFill>
                  <a:srgbClr val="404040"/>
                </a:solidFill>
                <a:latin typeface="Trebuchet MS" charset="0"/>
                <a:ea typeface="ＭＳ Ｐゴシック" charset="0"/>
              </a:rPr>
              <a:t>Apps</a:t>
            </a:r>
          </a:p>
        </p:txBody>
      </p:sp>
      <p:sp>
        <p:nvSpPr>
          <p:cNvPr id="6" name="Rounded Rectangle 5"/>
          <p:cNvSpPr/>
          <p:nvPr/>
        </p:nvSpPr>
        <p:spPr>
          <a:xfrm>
            <a:off x="5351463" y="990600"/>
            <a:ext cx="1295400" cy="4648200"/>
          </a:xfrm>
          <a:prstGeom prst="roundRect">
            <a:avLst/>
          </a:prstGeom>
          <a:solidFill>
            <a:schemeClr val="tx1">
              <a:lumMod val="50000"/>
              <a:lumOff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a:t>
            </a:r>
          </a:p>
        </p:txBody>
      </p:sp>
      <p:sp>
        <p:nvSpPr>
          <p:cNvPr id="7" name="Rounded Rectangle 6"/>
          <p:cNvSpPr/>
          <p:nvPr/>
        </p:nvSpPr>
        <p:spPr>
          <a:xfrm rot="2236187">
            <a:off x="2919413" y="2682875"/>
            <a:ext cx="582771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ounded Rectangle 7"/>
          <p:cNvSpPr/>
          <p:nvPr/>
        </p:nvSpPr>
        <p:spPr>
          <a:xfrm>
            <a:off x="2952750" y="2895600"/>
            <a:ext cx="596265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Cloud"/>
          <p:cNvSpPr>
            <a:spLocks noChangeAspect="1" noEditPoints="1" noChangeArrowheads="1"/>
          </p:cNvSpPr>
          <p:nvPr/>
        </p:nvSpPr>
        <p:spPr bwMode="auto">
          <a:xfrm>
            <a:off x="4630738" y="236855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dirty="0">
                <a:latin typeface="+mn-lt"/>
                <a:ea typeface="+mn-ea"/>
                <a:cs typeface="+mn-cs"/>
              </a:rPr>
              <a:t>Telserve</a:t>
            </a:r>
          </a:p>
          <a:p>
            <a:pPr algn="ctr" eaLnBrk="1" fontAlgn="auto" hangingPunct="1">
              <a:spcBef>
                <a:spcPts val="0"/>
              </a:spcBef>
              <a:spcAft>
                <a:spcPts val="0"/>
              </a:spcAft>
              <a:defRPr/>
            </a:pPr>
            <a:r>
              <a:rPr lang="en-US" dirty="0">
                <a:latin typeface="+mn-lt"/>
                <a:ea typeface="+mn-ea"/>
                <a:cs typeface="+mn-cs"/>
              </a:rPr>
              <a:t>Secure Cloud</a:t>
            </a:r>
          </a:p>
          <a:p>
            <a:pPr algn="ctr" eaLnBrk="1" fontAlgn="auto" hangingPunct="1">
              <a:spcBef>
                <a:spcPts val="0"/>
              </a:spcBef>
              <a:spcAft>
                <a:spcPts val="0"/>
              </a:spcAft>
              <a:defRPr/>
            </a:pPr>
            <a:r>
              <a:rPr lang="en-US" dirty="0">
                <a:latin typeface="+mn-lt"/>
                <a:ea typeface="+mn-ea"/>
                <a:cs typeface="+mn-cs"/>
              </a:rPr>
              <a:t>Database</a:t>
            </a:r>
          </a:p>
        </p:txBody>
      </p:sp>
      <p:pic>
        <p:nvPicPr>
          <p:cNvPr id="9626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692763">
            <a:off x="5964239" y="1001714"/>
            <a:ext cx="1279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607341" y="1797050"/>
            <a:ext cx="728083" cy="415498"/>
          </a:xfrm>
          <a:prstGeom prst="rect">
            <a:avLst/>
          </a:prstGeom>
          <a:noFill/>
        </p:spPr>
        <p:txBody>
          <a:bodyPr wrap="none">
            <a:spAutoFit/>
          </a:bodyPr>
          <a:lstStyle/>
          <a:p>
            <a:pPr algn="ctr" eaLnBrk="1" fontAlgn="auto" hangingPunct="1">
              <a:spcBef>
                <a:spcPts val="0"/>
              </a:spcBef>
              <a:spcAft>
                <a:spcPts val="0"/>
              </a:spcAft>
              <a:defRPr/>
            </a:pPr>
            <a:r>
              <a:rPr lang="en-US" sz="1050" dirty="0">
                <a:solidFill>
                  <a:schemeClr val="bg1"/>
                </a:solidFill>
                <a:latin typeface="+mn-lt"/>
                <a:ea typeface="+mn-ea"/>
                <a:cs typeface="+mn-cs"/>
              </a:rPr>
              <a:t>Wireless </a:t>
            </a:r>
          </a:p>
          <a:p>
            <a:pPr algn="ctr" eaLnBrk="1" fontAlgn="auto" hangingPunct="1">
              <a:spcBef>
                <a:spcPts val="0"/>
              </a:spcBef>
              <a:spcAft>
                <a:spcPts val="0"/>
              </a:spcAft>
              <a:defRPr/>
            </a:pPr>
            <a:r>
              <a:rPr lang="en-US" sz="1050" dirty="0">
                <a:solidFill>
                  <a:schemeClr val="bg1"/>
                </a:solidFill>
                <a:latin typeface="+mn-lt"/>
                <a:ea typeface="+mn-ea"/>
                <a:cs typeface="+mn-cs"/>
              </a:rPr>
              <a:t>BGM</a:t>
            </a:r>
          </a:p>
        </p:txBody>
      </p:sp>
      <p:sp>
        <p:nvSpPr>
          <p:cNvPr id="96266" name="TextBox 12"/>
          <p:cNvSpPr txBox="1">
            <a:spLocks noChangeArrowheads="1"/>
          </p:cNvSpPr>
          <p:nvPr/>
        </p:nvSpPr>
        <p:spPr bwMode="auto">
          <a:xfrm>
            <a:off x="7007225" y="1709738"/>
            <a:ext cx="1098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Monitoring &amp; Support</a:t>
            </a:r>
          </a:p>
        </p:txBody>
      </p:sp>
      <p:sp>
        <p:nvSpPr>
          <p:cNvPr id="96267" name="TextBox 14"/>
          <p:cNvSpPr txBox="1">
            <a:spLocks noChangeArrowheads="1"/>
          </p:cNvSpPr>
          <p:nvPr/>
        </p:nvSpPr>
        <p:spPr bwMode="auto">
          <a:xfrm>
            <a:off x="6961188" y="426243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Intervention</a:t>
            </a:r>
          </a:p>
          <a:p>
            <a:pPr eaLnBrk="1" hangingPunct="1"/>
            <a:r>
              <a:rPr lang="en-US" sz="1200" dirty="0">
                <a:latin typeface="Lucida Sans Unicode" charset="0"/>
              </a:rPr>
              <a:t>&amp; Coaching</a:t>
            </a:r>
          </a:p>
        </p:txBody>
      </p:sp>
      <p:sp>
        <p:nvSpPr>
          <p:cNvPr id="96268" name="TextBox 18"/>
          <p:cNvSpPr txBox="1">
            <a:spLocks noChangeArrowheads="1"/>
          </p:cNvSpPr>
          <p:nvPr/>
        </p:nvSpPr>
        <p:spPr bwMode="auto">
          <a:xfrm>
            <a:off x="3168650" y="32004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Education</a:t>
            </a:r>
          </a:p>
          <a:p>
            <a:pPr eaLnBrk="1" hangingPunct="1"/>
            <a:r>
              <a:rPr lang="en-US" sz="1200" dirty="0">
                <a:latin typeface="Lucida Sans Unicode" charset="0"/>
              </a:rPr>
              <a:t>Library</a:t>
            </a:r>
          </a:p>
        </p:txBody>
      </p:sp>
      <p:sp>
        <p:nvSpPr>
          <p:cNvPr id="96269" name="TextBox 19"/>
          <p:cNvSpPr txBox="1">
            <a:spLocks noChangeArrowheads="1"/>
          </p:cNvSpPr>
          <p:nvPr/>
        </p:nvSpPr>
        <p:spPr bwMode="auto">
          <a:xfrm>
            <a:off x="5427663" y="48768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solidFill>
                  <a:schemeClr val="bg1"/>
                </a:solidFill>
                <a:latin typeface="Lucida Sans Unicode" charset="0"/>
              </a:rPr>
              <a:t>Patient </a:t>
            </a:r>
          </a:p>
          <a:p>
            <a:pPr algn="ctr" eaLnBrk="1" hangingPunct="1"/>
            <a:r>
              <a:rPr lang="en-US" sz="1200" dirty="0">
                <a:solidFill>
                  <a:schemeClr val="bg1"/>
                </a:solidFill>
                <a:latin typeface="Lucida Sans Unicode" charset="0"/>
              </a:rPr>
              <a:t>Portal</a:t>
            </a:r>
          </a:p>
        </p:txBody>
      </p:sp>
      <p:sp>
        <p:nvSpPr>
          <p:cNvPr id="96270" name="TextBox 20"/>
          <p:cNvSpPr txBox="1">
            <a:spLocks noChangeArrowheads="1"/>
          </p:cNvSpPr>
          <p:nvPr/>
        </p:nvSpPr>
        <p:spPr bwMode="auto">
          <a:xfrm>
            <a:off x="7597775" y="3236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Care Team Portals</a:t>
            </a:r>
          </a:p>
        </p:txBody>
      </p:sp>
      <p:sp>
        <p:nvSpPr>
          <p:cNvPr id="96271" name="TextBox 21"/>
          <p:cNvSpPr txBox="1">
            <a:spLocks noChangeArrowheads="1"/>
          </p:cNvSpPr>
          <p:nvPr/>
        </p:nvSpPr>
        <p:spPr bwMode="auto">
          <a:xfrm>
            <a:off x="3714750" y="192246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DME &amp; Rx</a:t>
            </a:r>
          </a:p>
          <a:p>
            <a:pPr eaLnBrk="1" hangingPunct="1"/>
            <a:r>
              <a:rPr lang="en-US" sz="1200" dirty="0">
                <a:latin typeface="Lucida Sans Unicode" charset="0"/>
              </a:rPr>
              <a:t>Delivery</a:t>
            </a:r>
          </a:p>
        </p:txBody>
      </p:sp>
      <p:pic>
        <p:nvPicPr>
          <p:cNvPr id="9627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5054601"/>
            <a:ext cx="10350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3" name="Picture 6" descr="C:\Users\sandie\AppData\Local\Microsoft\Windows\Temporary Internet Files\Content.IE5\LSQS1TM4\MP900302983[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47039" y="838200"/>
            <a:ext cx="10683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4" name="Picture 7" descr="C:\Users\sandie\AppData\Local\Microsoft\Windows\Temporary Internet Files\Content.IE5\I2NA52XO\MC900439833[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582025" y="257175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5" name="Picture 8" descr="C:\Program Files (x86)\Microsoft Office\MEDIA\CAGCAT10\j0195384.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86413" y="5437188"/>
            <a:ext cx="90011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6" name="Picture 9" descr="C:\Users\sandie\AppData\Local\Microsoft\Windows\Temporary Internet Files\Content.IE5\I2NA52XO\MC900195960[1].wm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858126" y="4654551"/>
            <a:ext cx="8683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7" name="Picture 10" descr="C:\Users\sandie\AppData\Local\Microsoft\Windows\Temporary Internet Files\Content.IE5\LSQS1TM4\MC900030677[1].wm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17726" y="3287714"/>
            <a:ext cx="1031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8" name="Picture 11" descr="C:\Users\sandie\AppData\Local\Microsoft\Windows\Temporary Internet Files\Content.IE5\I2NA52XO\MC900440401[1].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784475" y="9699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9" name="TextBox 15"/>
          <p:cNvSpPr txBox="1">
            <a:spLocks noChangeArrowheads="1"/>
          </p:cNvSpPr>
          <p:nvPr/>
        </p:nvSpPr>
        <p:spPr bwMode="auto">
          <a:xfrm>
            <a:off x="1793876" y="1830388"/>
            <a:ext cx="155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Home Delivery</a:t>
            </a:r>
          </a:p>
          <a:p>
            <a:pPr eaLnBrk="1" hangingPunct="1"/>
            <a:r>
              <a:rPr lang="en-US" sz="1200" dirty="0">
                <a:latin typeface="Lucida Sans Unicode" charset="0"/>
              </a:rPr>
              <a:t>Tracking by Usage</a:t>
            </a:r>
          </a:p>
        </p:txBody>
      </p:sp>
      <p:sp>
        <p:nvSpPr>
          <p:cNvPr id="96280" name="TextBox 30"/>
          <p:cNvSpPr txBox="1">
            <a:spLocks noChangeArrowheads="1"/>
          </p:cNvSpPr>
          <p:nvPr/>
        </p:nvSpPr>
        <p:spPr bwMode="auto">
          <a:xfrm>
            <a:off x="1793876" y="4187826"/>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As part of the </a:t>
            </a:r>
          </a:p>
          <a:p>
            <a:pPr eaLnBrk="1" hangingPunct="1"/>
            <a:r>
              <a:rPr lang="en-US" sz="1200" dirty="0">
                <a:latin typeface="Lucida Sans Unicode" charset="0"/>
              </a:rPr>
              <a:t>Member Portal</a:t>
            </a:r>
          </a:p>
        </p:txBody>
      </p:sp>
      <p:sp>
        <p:nvSpPr>
          <p:cNvPr id="96281" name="TextBox 31"/>
          <p:cNvSpPr txBox="1">
            <a:spLocks noChangeArrowheads="1"/>
          </p:cNvSpPr>
          <p:nvPr/>
        </p:nvSpPr>
        <p:spPr bwMode="auto">
          <a:xfrm>
            <a:off x="4083051" y="5772151"/>
            <a:ext cx="112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Smart Phone</a:t>
            </a:r>
          </a:p>
          <a:p>
            <a:pPr eaLnBrk="1" hangingPunct="1"/>
            <a:r>
              <a:rPr lang="en-US" sz="1200" dirty="0">
                <a:latin typeface="Lucida Sans Unicode" charset="0"/>
              </a:rPr>
              <a:t>Interface</a:t>
            </a:r>
          </a:p>
        </p:txBody>
      </p:sp>
      <p:sp>
        <p:nvSpPr>
          <p:cNvPr id="96282" name="TextBox 32"/>
          <p:cNvSpPr txBox="1">
            <a:spLocks noChangeArrowheads="1"/>
          </p:cNvSpPr>
          <p:nvPr/>
        </p:nvSpPr>
        <p:spPr bwMode="auto">
          <a:xfrm>
            <a:off x="7263607" y="6112277"/>
            <a:ext cx="181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BND Member Diabetic</a:t>
            </a:r>
          </a:p>
          <a:p>
            <a:pPr eaLnBrk="1" hangingPunct="1"/>
            <a:r>
              <a:rPr lang="en-US" sz="1200" dirty="0">
                <a:latin typeface="Lucida Sans Unicode" charset="0"/>
              </a:rPr>
              <a:t>Website</a:t>
            </a:r>
          </a:p>
        </p:txBody>
      </p:sp>
      <p:sp>
        <p:nvSpPr>
          <p:cNvPr id="96283" name="TextBox 33"/>
          <p:cNvSpPr txBox="1">
            <a:spLocks noChangeArrowheads="1"/>
          </p:cNvSpPr>
          <p:nvPr/>
        </p:nvSpPr>
        <p:spPr bwMode="auto">
          <a:xfrm>
            <a:off x="8788400" y="4876801"/>
            <a:ext cx="1587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Health Coaches to </a:t>
            </a:r>
          </a:p>
          <a:p>
            <a:pPr eaLnBrk="1" hangingPunct="1"/>
            <a:r>
              <a:rPr lang="en-US" sz="1200" dirty="0">
                <a:latin typeface="Lucida Sans Unicode" charset="0"/>
              </a:rPr>
              <a:t>Support member,</a:t>
            </a:r>
          </a:p>
          <a:p>
            <a:pPr eaLnBrk="1" hangingPunct="1"/>
            <a:r>
              <a:rPr lang="en-US" sz="1200" dirty="0">
                <a:latin typeface="Lucida Sans Unicode" charset="0"/>
              </a:rPr>
              <a:t>Caregiver, PCP &amp; </a:t>
            </a:r>
          </a:p>
          <a:p>
            <a:pPr eaLnBrk="1" hangingPunct="1"/>
            <a:r>
              <a:rPr lang="en-US" sz="1200" dirty="0">
                <a:latin typeface="Lucida Sans Unicode" charset="0"/>
              </a:rPr>
              <a:t>IPA.  Develops ICP</a:t>
            </a:r>
          </a:p>
        </p:txBody>
      </p:sp>
      <p:sp>
        <p:nvSpPr>
          <p:cNvPr id="96284" name="TextBox 34"/>
          <p:cNvSpPr txBox="1">
            <a:spLocks noChangeArrowheads="1"/>
          </p:cNvSpPr>
          <p:nvPr/>
        </p:nvSpPr>
        <p:spPr bwMode="auto">
          <a:xfrm>
            <a:off x="8915401" y="3757613"/>
            <a:ext cx="1597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PCP/IPA Care Manager </a:t>
            </a:r>
          </a:p>
          <a:p>
            <a:pPr eaLnBrk="1" hangingPunct="1"/>
            <a:r>
              <a:rPr lang="en-US" sz="1200" dirty="0">
                <a:latin typeface="Lucida Sans Unicode" charset="0"/>
              </a:rPr>
              <a:t>Website</a:t>
            </a:r>
          </a:p>
        </p:txBody>
      </p:sp>
      <p:sp>
        <p:nvSpPr>
          <p:cNvPr id="96285" name="TextBox 35"/>
          <p:cNvSpPr txBox="1">
            <a:spLocks noChangeArrowheads="1"/>
          </p:cNvSpPr>
          <p:nvPr/>
        </p:nvSpPr>
        <p:spPr bwMode="auto">
          <a:xfrm>
            <a:off x="8582026" y="1674813"/>
            <a:ext cx="183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By 24 hour Care Team</a:t>
            </a:r>
          </a:p>
          <a:p>
            <a:pPr eaLnBrk="1" hangingPunct="1"/>
            <a:r>
              <a:rPr lang="en-US" sz="1200" dirty="0">
                <a:latin typeface="Lucida Sans Unicode" charset="0"/>
              </a:rPr>
              <a:t>Of Certified Diabetic</a:t>
            </a:r>
          </a:p>
          <a:p>
            <a:pPr eaLnBrk="1" hangingPunct="1"/>
            <a:r>
              <a:rPr lang="en-US" sz="1200" dirty="0">
                <a:latin typeface="Lucida Sans Unicode" charset="0"/>
              </a:rPr>
              <a:t>Educators</a:t>
            </a:r>
          </a:p>
        </p:txBody>
      </p:sp>
      <p:sp>
        <p:nvSpPr>
          <p:cNvPr id="96286" name="TextBox 36"/>
          <p:cNvSpPr txBox="1">
            <a:spLocks noChangeArrowheads="1"/>
          </p:cNvSpPr>
          <p:nvPr/>
        </p:nvSpPr>
        <p:spPr bwMode="auto">
          <a:xfrm>
            <a:off x="4562475" y="738188"/>
            <a:ext cx="1409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Lucida Sans Unicode" charset="0"/>
              </a:rPr>
              <a:t>Cellular Diabetic</a:t>
            </a:r>
          </a:p>
          <a:p>
            <a:pPr eaLnBrk="1" hangingPunct="1"/>
            <a:r>
              <a:rPr lang="en-US" sz="1200" dirty="0">
                <a:latin typeface="Lucida Sans Unicode" charset="0"/>
              </a:rPr>
              <a:t>Meter</a:t>
            </a:r>
          </a:p>
        </p:txBody>
      </p:sp>
      <p:pic>
        <p:nvPicPr>
          <p:cNvPr id="96288" name="Picture 37"/>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070726" y="6036390"/>
            <a:ext cx="2511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Slide Number Placeholder 4"/>
          <p:cNvSpPr txBox="1">
            <a:spLocks/>
          </p:cNvSpPr>
          <p:nvPr/>
        </p:nvSpPr>
        <p:spPr>
          <a:xfrm>
            <a:off x="9582151" y="6242677"/>
            <a:ext cx="512763"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6A3FE71B-651F-9A4B-B59F-86A1162FD9D4}" type="slidenum">
              <a:rPr lang="en-US" sz="1000" b="1"/>
              <a:pPr>
                <a:defRPr/>
              </a:pPr>
              <a:t>15</a:t>
            </a:fld>
            <a:endParaRPr lang="en-US" sz="1000" b="1" dirty="0"/>
          </a:p>
        </p:txBody>
      </p:sp>
    </p:spTree>
    <p:extLst>
      <p:ext uri="{BB962C8B-B14F-4D97-AF65-F5344CB8AC3E}">
        <p14:creationId xmlns:p14="http://schemas.microsoft.com/office/powerpoint/2010/main" val="160124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143000"/>
          </a:xfrm>
        </p:spPr>
        <p:txBody>
          <a:bodyPr rtlCol="0" anchor="ctr">
            <a:normAutofit/>
            <a:scene3d>
              <a:camera prst="orthographicFront"/>
              <a:lightRig rig="soft" dir="t"/>
            </a:scene3d>
            <a:sp3d prstMaterial="softEdge">
              <a:bevelT w="25400" h="25400"/>
            </a:sp3d>
          </a:bodyPr>
          <a:lstStyle/>
          <a:p>
            <a:pPr defTabSz="914400">
              <a:defRPr/>
            </a:pPr>
            <a:r>
              <a:rPr lang="en-US" sz="4100" b="1" dirty="0">
                <a:effectLst>
                  <a:outerShdw blurRad="31750" dist="25400" dir="5400000" algn="tl" rotWithShape="0">
                    <a:srgbClr val="000000">
                      <a:alpha val="25000"/>
                    </a:srgbClr>
                  </a:outerShdw>
                </a:effectLst>
              </a:rPr>
              <a:t>Telcare Diabetic Meter</a:t>
            </a:r>
          </a:p>
        </p:txBody>
      </p:sp>
      <p:sp>
        <p:nvSpPr>
          <p:cNvPr id="102402" name="Content Placeholder 1"/>
          <p:cNvSpPr>
            <a:spLocks noGrp="1"/>
          </p:cNvSpPr>
          <p:nvPr>
            <p:ph idx="1"/>
          </p:nvPr>
        </p:nvSpPr>
        <p:spPr>
          <a:xfrm>
            <a:off x="2133601" y="1390651"/>
            <a:ext cx="6348413" cy="4651375"/>
          </a:xfrm>
        </p:spPr>
        <p:txBody>
          <a:bodyPr>
            <a:normAutofit lnSpcReduction="10000"/>
          </a:bodyPr>
          <a:lstStyle/>
          <a:p>
            <a:pPr marL="109538" indent="0" defTabSz="914400">
              <a:buNone/>
            </a:pPr>
            <a:r>
              <a:rPr lang="en-US" dirty="0">
                <a:latin typeface="Trebuchet MS" charset="0"/>
              </a:rPr>
              <a:t>	 </a:t>
            </a:r>
          </a:p>
          <a:p>
            <a:pPr marL="109538" indent="0" defTabSz="914400"/>
            <a:r>
              <a:rPr lang="en-US" sz="2800" dirty="0">
                <a:latin typeface="Trebuchet MS" charset="0"/>
              </a:rPr>
              <a:t>Sophisticated technology with a personalized approach</a:t>
            </a:r>
          </a:p>
          <a:p>
            <a:pPr marL="109538" indent="0" defTabSz="914400"/>
            <a:r>
              <a:rPr lang="en-US" sz="2800" dirty="0">
                <a:latin typeface="Trebuchet MS" charset="0"/>
              </a:rPr>
              <a:t>Telcare developed the first FDA-cleared cellular blood glucose meter. And along the way, learned that the simpler and more effortless the technology, the more often people will use it. </a:t>
            </a:r>
          </a:p>
          <a:p>
            <a:pPr marL="109538" indent="0" defTabSz="914400"/>
            <a:r>
              <a:rPr lang="en-US" sz="2800" dirty="0">
                <a:latin typeface="Trebuchet MS" charset="0"/>
              </a:rPr>
              <a:t>No charge to members for meter or supplies.</a:t>
            </a:r>
          </a:p>
        </p:txBody>
      </p:sp>
      <p:sp>
        <p:nvSpPr>
          <p:cNvPr id="21506" name="Slide Number Placeholder 2"/>
          <p:cNvSpPr txBox="1">
            <a:spLocks noGrp="1"/>
          </p:cNvSpPr>
          <p:nvPr/>
        </p:nvSpPr>
        <p:spPr bwMode="auto">
          <a:xfrm>
            <a:off x="10171113" y="6408739"/>
            <a:ext cx="366712" cy="365125"/>
          </a:xfrm>
          <a:prstGeom prst="rect">
            <a:avLst/>
          </a:prstGeom>
          <a:noFill/>
          <a:ln>
            <a:miter lim="800000"/>
            <a:headEnd/>
            <a:tailEnd/>
          </a:ln>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5332C25-A73B-A54A-B140-B40049A25561}" type="slidenum">
              <a:rPr lang="en-US" sz="1000">
                <a:latin typeface="Lucida Sans Unicode" charset="0"/>
              </a:rPr>
              <a:pPr algn="r" eaLnBrk="1" hangingPunct="1"/>
              <a:t>16</a:t>
            </a:fld>
            <a:endParaRPr lang="en-US" sz="1000" dirty="0">
              <a:latin typeface="Lucida Sans Unicode" charset="0"/>
            </a:endParaRPr>
          </a:p>
        </p:txBody>
      </p:sp>
      <p:pic>
        <p:nvPicPr>
          <p:cNvPr id="102405" name="Picture 1" descr="telcare-blood-glucose-me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53401" y="304800"/>
            <a:ext cx="15414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10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5" y="585250"/>
            <a:ext cx="8229600" cy="1357280"/>
          </a:xfrm>
        </p:spPr>
        <p:txBody>
          <a:bodyPr rtlCol="0" anchor="ctr">
            <a:normAutofit fontScale="90000"/>
            <a:scene3d>
              <a:camera prst="orthographicFront"/>
              <a:lightRig rig="soft" dir="t"/>
            </a:scene3d>
            <a:sp3d prstMaterial="softEdge">
              <a:bevelT w="25400" h="25400"/>
            </a:sp3d>
          </a:bodyPr>
          <a:lstStyle/>
          <a:p>
            <a:pPr defTabSz="914400">
              <a:defRPr/>
            </a:pPr>
            <a:r>
              <a:rPr lang="en-US" sz="4100" b="1" dirty="0">
                <a:effectLst>
                  <a:outerShdw blurRad="31750" dist="25400" dir="5400000" algn="tl" rotWithShape="0">
                    <a:srgbClr val="000000">
                      <a:alpha val="25000"/>
                    </a:srgbClr>
                  </a:outerShdw>
                </a:effectLst>
              </a:rPr>
              <a:t>The freedom of Cellular connectivity</a:t>
            </a:r>
            <a:br>
              <a:rPr lang="en-US" sz="4100" b="1" dirty="0">
                <a:effectLst>
                  <a:outerShdw blurRad="31750" dist="25400" dir="5400000" algn="tl" rotWithShape="0">
                    <a:srgbClr val="000000">
                      <a:alpha val="25000"/>
                    </a:srgbClr>
                  </a:outerShdw>
                </a:effectLst>
              </a:rPr>
            </a:br>
            <a:endParaRPr lang="en-US" sz="4100" b="1" dirty="0">
              <a:effectLst>
                <a:outerShdw blurRad="31750" dist="25400" dir="5400000" algn="tl" rotWithShape="0">
                  <a:srgbClr val="000000">
                    <a:alpha val="25000"/>
                  </a:srgbClr>
                </a:outerShdw>
              </a:effectLst>
            </a:endParaRPr>
          </a:p>
        </p:txBody>
      </p:sp>
      <p:sp>
        <p:nvSpPr>
          <p:cNvPr id="2" name="Content Placeholder 1"/>
          <p:cNvSpPr>
            <a:spLocks noGrp="1"/>
          </p:cNvSpPr>
          <p:nvPr>
            <p:ph idx="1"/>
          </p:nvPr>
        </p:nvSpPr>
        <p:spPr/>
        <p:txBody>
          <a:bodyPr>
            <a:normAutofit/>
          </a:bodyPr>
          <a:lstStyle/>
          <a:p>
            <a:pPr marL="109538" indent="0" defTabSz="914400">
              <a:buNone/>
            </a:pPr>
            <a:endParaRPr lang="en-US" b="1" dirty="0">
              <a:latin typeface="Trebuchet MS" charset="0"/>
            </a:endParaRPr>
          </a:p>
          <a:p>
            <a:pPr marL="109538" indent="0" defTabSz="914400"/>
            <a:r>
              <a:rPr lang="en-US" sz="2400" b="1" dirty="0">
                <a:latin typeface="Trebuchet MS" charset="0"/>
              </a:rPr>
              <a:t>Telcare isn</a:t>
            </a:r>
            <a:r>
              <a:rPr lang="ja-JP" altLang="en-US" sz="2400" b="1" dirty="0">
                <a:latin typeface="Trebuchet MS" charset="0"/>
              </a:rPr>
              <a:t>’</a:t>
            </a:r>
            <a:r>
              <a:rPr lang="en-US" sz="2400" b="1" dirty="0">
                <a:latin typeface="Trebuchet MS" charset="0"/>
              </a:rPr>
              <a:t>t Wi-Fi dependent, so there</a:t>
            </a:r>
            <a:r>
              <a:rPr lang="ja-JP" altLang="en-US" sz="2400" b="1" dirty="0">
                <a:latin typeface="Trebuchet MS" charset="0"/>
              </a:rPr>
              <a:t>’</a:t>
            </a:r>
            <a:r>
              <a:rPr lang="en-US" sz="2400" b="1" dirty="0">
                <a:latin typeface="Trebuchet MS" charset="0"/>
              </a:rPr>
              <a:t>s no searching for networks, asking for passwords, or giving up.</a:t>
            </a:r>
            <a:r>
              <a:rPr lang="en-US" sz="2400" dirty="0">
                <a:latin typeface="Trebuchet MS" charset="0"/>
              </a:rPr>
              <a:t> There</a:t>
            </a:r>
            <a:r>
              <a:rPr lang="ja-JP" altLang="en-US" sz="2400" dirty="0">
                <a:latin typeface="Trebuchet MS" charset="0"/>
              </a:rPr>
              <a:t>’</a:t>
            </a:r>
            <a:r>
              <a:rPr lang="en-US" sz="2400" dirty="0">
                <a:latin typeface="Trebuchet MS" charset="0"/>
              </a:rPr>
              <a:t>s no need for users to have a cell phone, app, USB cords or additional hardware. Patients don</a:t>
            </a:r>
            <a:r>
              <a:rPr lang="ja-JP" altLang="en-US" sz="2400" dirty="0">
                <a:latin typeface="Trebuchet MS" charset="0"/>
              </a:rPr>
              <a:t>’</a:t>
            </a:r>
            <a:r>
              <a:rPr lang="en-US" sz="2400" dirty="0">
                <a:latin typeface="Trebuchet MS" charset="0"/>
              </a:rPr>
              <a:t>t even have to enter data, since Telcare does it automatically anywhere it has cellular connectivity. And there are no data transmission charges. </a:t>
            </a:r>
          </a:p>
          <a:p>
            <a:pPr marL="109538" indent="0" defTabSz="914400"/>
            <a:endParaRPr lang="en-US" sz="2400" dirty="0">
              <a:latin typeface="Trebuchet MS" charset="0"/>
            </a:endParaRPr>
          </a:p>
        </p:txBody>
      </p:sp>
      <p:sp>
        <p:nvSpPr>
          <p:cNvPr id="23554" name="Slide Number Placeholder 2"/>
          <p:cNvSpPr txBox="1">
            <a:spLocks noGrp="1"/>
          </p:cNvSpPr>
          <p:nvPr/>
        </p:nvSpPr>
        <p:spPr bwMode="auto">
          <a:xfrm>
            <a:off x="10171113" y="6408739"/>
            <a:ext cx="366712" cy="365125"/>
          </a:xfrm>
          <a:prstGeom prst="rect">
            <a:avLst/>
          </a:prstGeom>
          <a:noFill/>
          <a:ln>
            <a:miter lim="800000"/>
            <a:headEnd/>
            <a:tailEnd/>
          </a:ln>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B0ED843-8B94-6046-A44E-B1003DF0E858}" type="slidenum">
              <a:rPr lang="en-US" sz="1000">
                <a:latin typeface="Lucida Sans Unicode" charset="0"/>
              </a:rPr>
              <a:pPr algn="r" eaLnBrk="1" hangingPunct="1"/>
              <a:t>17</a:t>
            </a:fld>
            <a:endParaRPr lang="en-US" sz="1000" dirty="0">
              <a:latin typeface="Lucida Sans Unicode" charset="0"/>
            </a:endParaRPr>
          </a:p>
        </p:txBody>
      </p:sp>
    </p:spTree>
    <p:extLst>
      <p:ext uri="{BB962C8B-B14F-4D97-AF65-F5344CB8AC3E}">
        <p14:creationId xmlns:p14="http://schemas.microsoft.com/office/powerpoint/2010/main" val="92127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txBox="1">
            <a:spLocks noGrp="1"/>
          </p:cNvSpPr>
          <p:nvPr/>
        </p:nvSpPr>
        <p:spPr bwMode="auto">
          <a:xfrm>
            <a:off x="10171113" y="6408739"/>
            <a:ext cx="366712" cy="365125"/>
          </a:xfrm>
          <a:prstGeom prst="rect">
            <a:avLst/>
          </a:prstGeom>
          <a:noFill/>
          <a:ln>
            <a:miter lim="800000"/>
            <a:headEnd/>
            <a:tailEnd/>
          </a:ln>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8DA7429-37DD-DF4F-9570-6B8596ABBAEB}" type="slidenum">
              <a:rPr lang="en-US" sz="1000">
                <a:latin typeface="Lucida Sans Unicode" charset="0"/>
              </a:rPr>
              <a:pPr algn="r" eaLnBrk="1" hangingPunct="1"/>
              <a:t>18</a:t>
            </a:fld>
            <a:endParaRPr lang="en-US" sz="1000" dirty="0">
              <a:latin typeface="Lucida Sans Unicode" charset="0"/>
            </a:endParaRP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4" y="952500"/>
            <a:ext cx="8448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2"/>
          <p:cNvSpPr>
            <a:spLocks noChangeArrowheads="1"/>
          </p:cNvSpPr>
          <p:nvPr/>
        </p:nvSpPr>
        <p:spPr bwMode="auto">
          <a:xfrm>
            <a:off x="1871664" y="304801"/>
            <a:ext cx="844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3600" dirty="0">
                <a:latin typeface="Lucida Sans Unicode" charset="0"/>
              </a:rPr>
              <a:t>Patient Portal</a:t>
            </a:r>
          </a:p>
        </p:txBody>
      </p:sp>
      <p:pic>
        <p:nvPicPr>
          <p:cNvPr id="121861"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67601" y="6053139"/>
            <a:ext cx="2511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1981200" y="274638"/>
            <a:ext cx="8229600" cy="563562"/>
          </a:xfrm>
          <a:prstGeom prst="rect">
            <a:avLst/>
          </a:prstGeom>
          <a:solidFill>
            <a:schemeClr val="bg2">
              <a:lumMod val="50000"/>
            </a:schemeClr>
          </a:solidFill>
          <a:ln>
            <a:noFill/>
          </a:ln>
        </p:spPr>
        <p:txBody>
          <a:bodyPr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3600" dirty="0">
                <a:solidFill>
                  <a:schemeClr val="bg1"/>
                </a:solidFill>
              </a:rPr>
              <a:t>Patient Portal</a:t>
            </a:r>
          </a:p>
        </p:txBody>
      </p:sp>
    </p:spTree>
    <p:extLst>
      <p:ext uri="{BB962C8B-B14F-4D97-AF65-F5344CB8AC3E}">
        <p14:creationId xmlns:p14="http://schemas.microsoft.com/office/powerpoint/2010/main" val="300133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67788"/>
            <a:ext cx="8229600" cy="1050621"/>
          </a:xfrm>
        </p:spPr>
        <p:txBody>
          <a:bodyPr rtlCol="0" anchor="ctr">
            <a:normAutofit/>
            <a:scene3d>
              <a:camera prst="orthographicFront"/>
              <a:lightRig rig="soft" dir="t"/>
            </a:scene3d>
            <a:sp3d prstMaterial="softEdge">
              <a:bevelT w="25400" h="25400"/>
            </a:sp3d>
          </a:bodyPr>
          <a:lstStyle/>
          <a:p>
            <a:pPr defTabSz="914400">
              <a:defRPr/>
            </a:pPr>
            <a:r>
              <a:rPr lang="en-US" sz="4100" b="1" dirty="0">
                <a:effectLst>
                  <a:outerShdw blurRad="31750" dist="25400" dir="5400000" algn="tl" rotWithShape="0">
                    <a:srgbClr val="000000">
                      <a:alpha val="25000"/>
                    </a:srgbClr>
                  </a:outerShdw>
                </a:effectLst>
              </a:rPr>
              <a:t>Health Coach</a:t>
            </a:r>
          </a:p>
        </p:txBody>
      </p:sp>
      <p:sp>
        <p:nvSpPr>
          <p:cNvPr id="2" name="Content Placeholder 1"/>
          <p:cNvSpPr>
            <a:spLocks noGrp="1"/>
          </p:cNvSpPr>
          <p:nvPr>
            <p:ph idx="1"/>
          </p:nvPr>
        </p:nvSpPr>
        <p:spPr>
          <a:xfrm>
            <a:off x="2133601" y="1418408"/>
            <a:ext cx="6348413" cy="4990330"/>
          </a:xfrm>
        </p:spPr>
        <p:txBody>
          <a:bodyPr>
            <a:normAutofit/>
          </a:bodyPr>
          <a:lstStyle/>
          <a:p>
            <a:pPr marL="400050" indent="-400050" defTabSz="914400">
              <a:lnSpc>
                <a:spcPct val="80000"/>
              </a:lnSpc>
              <a:buFont typeface="Wingdings 3" charset="0"/>
              <a:buAutoNum type="romanUcPeriod"/>
            </a:pPr>
            <a:r>
              <a:rPr lang="en-US" dirty="0">
                <a:latin typeface="Trebuchet MS" charset="0"/>
              </a:rPr>
              <a:t>Personalized Coaching to support the member, PCP, and family manage their diabetes.</a:t>
            </a:r>
          </a:p>
          <a:p>
            <a:pPr marL="400050" indent="-400050" defTabSz="914400">
              <a:lnSpc>
                <a:spcPct val="80000"/>
              </a:lnSpc>
              <a:buFont typeface="Wingdings 3" charset="0"/>
              <a:buAutoNum type="romanUcPeriod"/>
            </a:pPr>
            <a:r>
              <a:rPr lang="en-US" dirty="0">
                <a:latin typeface="Trebuchet MS" charset="0"/>
              </a:rPr>
              <a:t>Develop short term and long term goals to better manage patients diabetes. </a:t>
            </a:r>
          </a:p>
          <a:p>
            <a:pPr marL="400050" indent="-400050" defTabSz="914400">
              <a:lnSpc>
                <a:spcPct val="80000"/>
              </a:lnSpc>
              <a:buFont typeface="Wingdings 3" charset="0"/>
              <a:buAutoNum type="romanUcPeriod"/>
            </a:pPr>
            <a:r>
              <a:rPr lang="en-US" dirty="0">
                <a:latin typeface="Trebuchet MS" charset="0"/>
              </a:rPr>
              <a:t>Patient Individual Care plans (ICP) uses the BND</a:t>
            </a:r>
            <a:r>
              <a:rPr lang="ja-JP" altLang="en-US" dirty="0">
                <a:latin typeface="Trebuchet MS" charset="0"/>
              </a:rPr>
              <a:t>’</a:t>
            </a:r>
            <a:r>
              <a:rPr lang="en-US" dirty="0">
                <a:latin typeface="Trebuchet MS" charset="0"/>
              </a:rPr>
              <a:t>s 7 Fundamentals of Chronic Care to develop consistent complete ICP</a:t>
            </a:r>
          </a:p>
          <a:p>
            <a:pPr marL="857250" lvl="1" indent="-400050" defTabSz="914400">
              <a:lnSpc>
                <a:spcPct val="80000"/>
              </a:lnSpc>
              <a:buFont typeface="Wingdings" charset="0"/>
              <a:buChar char="§"/>
            </a:pPr>
            <a:r>
              <a:rPr lang="en-US" sz="2000" dirty="0">
                <a:latin typeface="Trebuchet MS" charset="0"/>
              </a:rPr>
              <a:t>Disease Education including complications</a:t>
            </a:r>
          </a:p>
          <a:p>
            <a:pPr marL="857250" lvl="1" indent="-400050" defTabSz="914400">
              <a:lnSpc>
                <a:spcPct val="80000"/>
              </a:lnSpc>
              <a:buFont typeface="Wingdings" charset="0"/>
              <a:buChar char="§"/>
            </a:pPr>
            <a:r>
              <a:rPr lang="en-US" sz="2000" dirty="0">
                <a:latin typeface="Trebuchet MS" charset="0"/>
              </a:rPr>
              <a:t>Nutrition</a:t>
            </a:r>
          </a:p>
          <a:p>
            <a:pPr marL="857250" lvl="1" indent="-400050" defTabSz="914400">
              <a:lnSpc>
                <a:spcPct val="80000"/>
              </a:lnSpc>
              <a:buFont typeface="Wingdings" charset="0"/>
              <a:buChar char="§"/>
            </a:pPr>
            <a:r>
              <a:rPr lang="en-US" sz="2000" dirty="0">
                <a:latin typeface="Trebuchet MS" charset="0"/>
              </a:rPr>
              <a:t>Exercising</a:t>
            </a:r>
          </a:p>
          <a:p>
            <a:pPr marL="857250" lvl="1" indent="-400050" defTabSz="914400">
              <a:lnSpc>
                <a:spcPct val="80000"/>
              </a:lnSpc>
              <a:buFont typeface="Wingdings" charset="0"/>
              <a:buChar char="§"/>
            </a:pPr>
            <a:r>
              <a:rPr lang="en-US" sz="2000" dirty="0">
                <a:latin typeface="Trebuchet MS" charset="0"/>
              </a:rPr>
              <a:t>Self Testing</a:t>
            </a:r>
          </a:p>
          <a:p>
            <a:pPr marL="857250" lvl="1" indent="-400050" defTabSz="914400">
              <a:lnSpc>
                <a:spcPct val="80000"/>
              </a:lnSpc>
              <a:buFont typeface="Wingdings" charset="0"/>
              <a:buChar char="§"/>
            </a:pPr>
            <a:r>
              <a:rPr lang="en-US" sz="2000" dirty="0">
                <a:latin typeface="Trebuchet MS" charset="0"/>
              </a:rPr>
              <a:t>Medication Adherence</a:t>
            </a:r>
          </a:p>
          <a:p>
            <a:pPr marL="857250" lvl="1" indent="-400050" defTabSz="914400">
              <a:lnSpc>
                <a:spcPct val="80000"/>
              </a:lnSpc>
              <a:buFont typeface="Wingdings" charset="0"/>
              <a:buChar char="§"/>
            </a:pPr>
            <a:r>
              <a:rPr lang="en-US" sz="2000" dirty="0">
                <a:latin typeface="Trebuchet MS" charset="0"/>
              </a:rPr>
              <a:t>Preventative Care Plan</a:t>
            </a:r>
          </a:p>
          <a:p>
            <a:pPr marL="857250" lvl="1" indent="-400050" defTabSz="914400">
              <a:lnSpc>
                <a:spcPct val="80000"/>
              </a:lnSpc>
              <a:buFont typeface="Wingdings" charset="0"/>
              <a:buChar char="§"/>
            </a:pPr>
            <a:r>
              <a:rPr lang="en-US" sz="2000" dirty="0">
                <a:latin typeface="Trebuchet MS" charset="0"/>
              </a:rPr>
              <a:t>Community Linkage</a:t>
            </a:r>
          </a:p>
          <a:p>
            <a:pPr marL="400050" indent="-400050" defTabSz="914400">
              <a:lnSpc>
                <a:spcPct val="80000"/>
              </a:lnSpc>
            </a:pPr>
            <a:endParaRPr lang="en-US" dirty="0">
              <a:latin typeface="Trebuchet MS" charset="0"/>
            </a:endParaRPr>
          </a:p>
        </p:txBody>
      </p:sp>
      <p:sp>
        <p:nvSpPr>
          <p:cNvPr id="28674" name="Slide Number Placeholder 2"/>
          <p:cNvSpPr txBox="1">
            <a:spLocks noGrp="1"/>
          </p:cNvSpPr>
          <p:nvPr/>
        </p:nvSpPr>
        <p:spPr bwMode="auto">
          <a:xfrm>
            <a:off x="10171113" y="6408739"/>
            <a:ext cx="366712" cy="365125"/>
          </a:xfrm>
          <a:prstGeom prst="rect">
            <a:avLst/>
          </a:prstGeom>
          <a:noFill/>
          <a:ln>
            <a:miter lim="800000"/>
            <a:headEnd/>
            <a:tailEnd/>
          </a:ln>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EE378AE-DD1A-A740-851C-14B6A2282622}" type="slidenum">
              <a:rPr lang="en-US" sz="1000">
                <a:latin typeface="Lucida Sans Unicode" charset="0"/>
              </a:rPr>
              <a:pPr algn="r" eaLnBrk="1" hangingPunct="1"/>
              <a:t>19</a:t>
            </a:fld>
            <a:endParaRPr lang="en-US" sz="1000" dirty="0">
              <a:latin typeface="Lucida Sans Unicode" charset="0"/>
            </a:endParaRPr>
          </a:p>
        </p:txBody>
      </p:sp>
    </p:spTree>
    <p:extLst>
      <p:ext uri="{BB962C8B-B14F-4D97-AF65-F5344CB8AC3E}">
        <p14:creationId xmlns:p14="http://schemas.microsoft.com/office/powerpoint/2010/main" val="237350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a:t>
            </a:r>
          </a:p>
        </p:txBody>
      </p:sp>
      <p:sp>
        <p:nvSpPr>
          <p:cNvPr id="3" name="Content Placeholder 2"/>
          <p:cNvSpPr>
            <a:spLocks noGrp="1"/>
          </p:cNvSpPr>
          <p:nvPr>
            <p:ph idx="1"/>
          </p:nvPr>
        </p:nvSpPr>
        <p:spPr/>
        <p:txBody>
          <a:bodyPr>
            <a:normAutofit/>
          </a:bodyPr>
          <a:lstStyle/>
          <a:p>
            <a:r>
              <a:rPr lang="en-US" sz="2800" dirty="0"/>
              <a:t>Overview – What are SNPs?</a:t>
            </a:r>
          </a:p>
          <a:p>
            <a:r>
              <a:rPr lang="en-US" sz="2800" dirty="0"/>
              <a:t>Embrace SNP (Diabetes, CHF, and Cardiovascular Diseases)</a:t>
            </a:r>
          </a:p>
          <a:p>
            <a:r>
              <a:rPr lang="en-US" sz="2800" dirty="0"/>
              <a:t>DSNP- Dual eligible with Medi-Cal</a:t>
            </a:r>
          </a:p>
          <a:p>
            <a:r>
              <a:rPr lang="en-US" sz="2800" dirty="0"/>
              <a:t>Bridges C-SNP Plans for Dementias</a:t>
            </a:r>
          </a:p>
          <a:p>
            <a:r>
              <a:rPr lang="en-US" sz="2800" dirty="0"/>
              <a:t>I-and IE-SNP Plans for those residing in Nursing Homes, RCFE’s, and the Homebound</a:t>
            </a:r>
          </a:p>
          <a:p>
            <a:endParaRPr lang="en-US" b="1" i="1" dirty="0">
              <a:latin typeface="Lucida Sans" charset="0"/>
            </a:endParaRP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2</a:t>
            </a:fld>
            <a:endParaRPr lang="en-US" dirty="0"/>
          </a:p>
        </p:txBody>
      </p:sp>
    </p:spTree>
    <p:extLst>
      <p:ext uri="{BB962C8B-B14F-4D97-AF65-F5344CB8AC3E}">
        <p14:creationId xmlns:p14="http://schemas.microsoft.com/office/powerpoint/2010/main" val="2207588607"/>
      </p:ext>
    </p:extLst>
  </p:cSld>
  <p:clrMapOvr>
    <a:masterClrMapping/>
  </p:clrMapOvr>
  <p:extLst>
    <p:ext uri="{6950BFC3-D8DA-4A85-94F7-54DA5524770B}">
      <p188:commentRel xmlns:p188="http://schemas.microsoft.com/office/powerpoint/2018/8/main" xmlns=""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r>
              <a:rPr lang="en-US" dirty="0">
                <a:latin typeface="Trebuchet MS" charset="0"/>
              </a:rPr>
              <a:t>Health Coach</a:t>
            </a:r>
          </a:p>
        </p:txBody>
      </p:sp>
      <p:sp>
        <p:nvSpPr>
          <p:cNvPr id="128003" name="Rectangle 3"/>
          <p:cNvSpPr>
            <a:spLocks noGrp="1"/>
          </p:cNvSpPr>
          <p:nvPr>
            <p:ph idx="1"/>
          </p:nvPr>
        </p:nvSpPr>
        <p:spPr/>
        <p:txBody>
          <a:bodyPr/>
          <a:lstStyle/>
          <a:p>
            <a:pPr>
              <a:lnSpc>
                <a:spcPct val="90000"/>
              </a:lnSpc>
            </a:pPr>
            <a:r>
              <a:rPr lang="en-US" sz="2800" dirty="0">
                <a:latin typeface="Trebuchet MS" charset="0"/>
              </a:rPr>
              <a:t>Health Coaches can also do home visits if needed to teach glucometer use &amp; assess home situations</a:t>
            </a:r>
          </a:p>
          <a:p>
            <a:pPr>
              <a:lnSpc>
                <a:spcPct val="90000"/>
              </a:lnSpc>
            </a:pPr>
            <a:r>
              <a:rPr lang="en-US" sz="2800" dirty="0">
                <a:latin typeface="Trebuchet MS" charset="0"/>
              </a:rPr>
              <a:t>Health Coaches attend Health Fairs to assist with educating members &amp; answering questions</a:t>
            </a:r>
          </a:p>
          <a:p>
            <a:pPr>
              <a:lnSpc>
                <a:spcPct val="90000"/>
              </a:lnSpc>
            </a:pPr>
            <a:r>
              <a:rPr lang="en-US" sz="2800" dirty="0">
                <a:latin typeface="Trebuchet MS" charset="0"/>
              </a:rPr>
              <a:t>Health Coaches complete Transition of Care calls and home visits to prevent readmissions.</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20</a:t>
            </a:fld>
            <a:endParaRPr lang="en-US" sz="1000" b="1" dirty="0"/>
          </a:p>
        </p:txBody>
      </p:sp>
    </p:spTree>
    <p:extLst>
      <p:ext uri="{BB962C8B-B14F-4D97-AF65-F5344CB8AC3E}">
        <p14:creationId xmlns:p14="http://schemas.microsoft.com/office/powerpoint/2010/main" val="353436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latin typeface="Trebuchet MS" charset="0"/>
              </a:rPr>
              <a:t>Diabetes Care Partners</a:t>
            </a:r>
          </a:p>
        </p:txBody>
      </p:sp>
      <p:sp>
        <p:nvSpPr>
          <p:cNvPr id="125955" name="Rectangle 3"/>
          <p:cNvSpPr>
            <a:spLocks noGrp="1"/>
          </p:cNvSpPr>
          <p:nvPr>
            <p:ph idx="1"/>
          </p:nvPr>
        </p:nvSpPr>
        <p:spPr/>
        <p:txBody>
          <a:bodyPr/>
          <a:lstStyle/>
          <a:p>
            <a:pPr marL="609600" indent="-609600">
              <a:lnSpc>
                <a:spcPct val="80000"/>
              </a:lnSpc>
            </a:pPr>
            <a:r>
              <a:rPr lang="en-US" sz="2400" dirty="0">
                <a:latin typeface="Trebuchet MS" charset="0"/>
              </a:rPr>
              <a:t>Diabetes Education by Certified Diabetes Educators and Registered Dieticians</a:t>
            </a:r>
          </a:p>
          <a:p>
            <a:pPr marL="609600" indent="-609600">
              <a:lnSpc>
                <a:spcPct val="80000"/>
              </a:lnSpc>
            </a:pPr>
            <a:r>
              <a:rPr lang="en-US" sz="2400" dirty="0">
                <a:latin typeface="Trebuchet MS" charset="0"/>
              </a:rPr>
              <a:t>Done in 3 ways:</a:t>
            </a:r>
          </a:p>
          <a:p>
            <a:pPr marL="609600" indent="-609600">
              <a:lnSpc>
                <a:spcPct val="80000"/>
              </a:lnSpc>
              <a:buFont typeface="Wingdings 3" charset="0"/>
              <a:buAutoNum type="arabicPeriod"/>
            </a:pPr>
            <a:r>
              <a:rPr lang="en-US" sz="2400" dirty="0">
                <a:latin typeface="Trebuchet MS" charset="0"/>
              </a:rPr>
              <a:t>Member attends live classes</a:t>
            </a:r>
          </a:p>
          <a:p>
            <a:pPr marL="609600" indent="-609600">
              <a:lnSpc>
                <a:spcPct val="80000"/>
              </a:lnSpc>
              <a:buFont typeface="Wingdings 3" charset="0"/>
              <a:buAutoNum type="arabicPeriod"/>
            </a:pPr>
            <a:r>
              <a:rPr lang="en-US" sz="2400" dirty="0">
                <a:latin typeface="Trebuchet MS" charset="0"/>
              </a:rPr>
              <a:t>Member does education sessions on line via Internet &amp; Skype directly with the Educator from their home</a:t>
            </a:r>
          </a:p>
          <a:p>
            <a:pPr marL="609600" indent="-609600">
              <a:lnSpc>
                <a:spcPct val="80000"/>
              </a:lnSpc>
              <a:buFont typeface="Wingdings 3" charset="0"/>
              <a:buAutoNum type="arabicPeriod"/>
            </a:pPr>
            <a:r>
              <a:rPr lang="en-US" sz="2400" dirty="0">
                <a:latin typeface="Trebuchet MS" charset="0"/>
              </a:rPr>
              <a:t>Member does sessions at PCP office or an Activity Center via Internet &amp; Skype</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21</a:t>
            </a:fld>
            <a:endParaRPr lang="en-US" sz="1000" b="1" dirty="0"/>
          </a:p>
        </p:txBody>
      </p:sp>
    </p:spTree>
    <p:extLst>
      <p:ext uri="{BB962C8B-B14F-4D97-AF65-F5344CB8AC3E}">
        <p14:creationId xmlns:p14="http://schemas.microsoft.com/office/powerpoint/2010/main" val="1647825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en-US" dirty="0">
                <a:latin typeface="Trebuchet MS" charset="0"/>
              </a:rPr>
              <a:t>Diabetes Care Partners</a:t>
            </a:r>
          </a:p>
        </p:txBody>
      </p:sp>
      <p:sp>
        <p:nvSpPr>
          <p:cNvPr id="126979" name="Rectangle 3"/>
          <p:cNvSpPr>
            <a:spLocks noGrp="1"/>
          </p:cNvSpPr>
          <p:nvPr>
            <p:ph idx="1"/>
          </p:nvPr>
        </p:nvSpPr>
        <p:spPr/>
        <p:txBody>
          <a:bodyPr/>
          <a:lstStyle/>
          <a:p>
            <a:pPr>
              <a:lnSpc>
                <a:spcPct val="80000"/>
              </a:lnSpc>
            </a:pPr>
            <a:r>
              <a:rPr lang="en-US" sz="2800" dirty="0">
                <a:latin typeface="Trebuchet MS" charset="0"/>
              </a:rPr>
              <a:t>Educators provide 3 1-hour education sessions, and 1 follow up session</a:t>
            </a:r>
          </a:p>
          <a:p>
            <a:pPr>
              <a:lnSpc>
                <a:spcPct val="80000"/>
              </a:lnSpc>
            </a:pPr>
            <a:r>
              <a:rPr lang="en-US" sz="2800" dirty="0">
                <a:latin typeface="Trebuchet MS" charset="0"/>
              </a:rPr>
              <a:t>Reports of the sessions are sent to PCP</a:t>
            </a:r>
            <a:r>
              <a:rPr lang="ja-JP" altLang="en-US" sz="2800" dirty="0">
                <a:latin typeface="Trebuchet MS" charset="0"/>
              </a:rPr>
              <a:t>’</a:t>
            </a:r>
            <a:r>
              <a:rPr lang="en-US" sz="2800" dirty="0">
                <a:latin typeface="Trebuchet MS" charset="0"/>
              </a:rPr>
              <a:t>s and Health Coaches, and posted on Cerecons.</a:t>
            </a:r>
          </a:p>
          <a:p>
            <a:pPr>
              <a:lnSpc>
                <a:spcPct val="80000"/>
              </a:lnSpc>
            </a:pPr>
            <a:r>
              <a:rPr lang="en-US" sz="2800" dirty="0">
                <a:latin typeface="Trebuchet MS" charset="0"/>
              </a:rPr>
              <a:t>Soon to have on line education segments that members and their families can access at their leisure and their pace for learning</a:t>
            </a:r>
          </a:p>
        </p:txBody>
      </p:sp>
    </p:spTree>
    <p:extLst>
      <p:ext uri="{BB962C8B-B14F-4D97-AF65-F5344CB8AC3E}">
        <p14:creationId xmlns:p14="http://schemas.microsoft.com/office/powerpoint/2010/main" val="55132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C479-C4D3-4994-AA8D-21F8FA4DBD3F}"/>
              </a:ext>
            </a:extLst>
          </p:cNvPr>
          <p:cNvSpPr>
            <a:spLocks noGrp="1"/>
          </p:cNvSpPr>
          <p:nvPr>
            <p:ph type="title"/>
          </p:nvPr>
        </p:nvSpPr>
        <p:spPr/>
        <p:txBody>
          <a:bodyPr/>
          <a:lstStyle/>
          <a:p>
            <a:r>
              <a:rPr lang="en-US" dirty="0"/>
              <a:t>CHF and CV Disease Programs</a:t>
            </a:r>
          </a:p>
        </p:txBody>
      </p:sp>
      <p:sp>
        <p:nvSpPr>
          <p:cNvPr id="3" name="Content Placeholder 2">
            <a:extLst>
              <a:ext uri="{FF2B5EF4-FFF2-40B4-BE49-F238E27FC236}">
                <a16:creationId xmlns:a16="http://schemas.microsoft.com/office/drawing/2014/main" id="{53783740-5778-4135-BAF8-B2CE9A836829}"/>
              </a:ext>
            </a:extLst>
          </p:cNvPr>
          <p:cNvSpPr>
            <a:spLocks noGrp="1"/>
          </p:cNvSpPr>
          <p:nvPr>
            <p:ph idx="1"/>
          </p:nvPr>
        </p:nvSpPr>
        <p:spPr/>
        <p:txBody>
          <a:bodyPr/>
          <a:lstStyle/>
          <a:p>
            <a:pPr>
              <a:lnSpc>
                <a:spcPct val="90000"/>
              </a:lnSpc>
            </a:pPr>
            <a:r>
              <a:rPr lang="en-US" altLang="en-US" sz="2800" dirty="0">
                <a:latin typeface="Lucida Fax" panose="02060602050505020204" pitchFamily="18" charset="0"/>
              </a:rPr>
              <a:t>The # 1 Reason for IP Hospital admissions for ALL Medical (non BHC) enrolled BND members, is Chest Pain.</a:t>
            </a:r>
          </a:p>
          <a:p>
            <a:pPr>
              <a:lnSpc>
                <a:spcPct val="90000"/>
              </a:lnSpc>
            </a:pPr>
            <a:r>
              <a:rPr lang="en-US" altLang="en-US" sz="2800" dirty="0">
                <a:latin typeface="Lucida Fax" panose="02060602050505020204" pitchFamily="18" charset="0"/>
              </a:rPr>
              <a:t>For CHF enrolled members the Top 2 Reasons for IP hospital Admissions are CHF &amp; Chest Pain.</a:t>
            </a:r>
          </a:p>
          <a:p>
            <a:endParaRPr lang="en-US" dirty="0"/>
          </a:p>
        </p:txBody>
      </p:sp>
    </p:spTree>
    <p:extLst>
      <p:ext uri="{BB962C8B-B14F-4D97-AF65-F5344CB8AC3E}">
        <p14:creationId xmlns:p14="http://schemas.microsoft.com/office/powerpoint/2010/main" val="237668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4">
            <a:extLst>
              <a:ext uri="{FF2B5EF4-FFF2-40B4-BE49-F238E27FC236}">
                <a16:creationId xmlns:a16="http://schemas.microsoft.com/office/drawing/2014/main" id="{1C67743E-4819-42F3-BE47-14D8A5721E97}"/>
              </a:ext>
            </a:extLst>
          </p:cNvPr>
          <p:cNvGrpSpPr>
            <a:grpSpLocks/>
          </p:cNvGrpSpPr>
          <p:nvPr/>
        </p:nvGrpSpPr>
        <p:grpSpPr bwMode="auto">
          <a:xfrm>
            <a:off x="1547814" y="474664"/>
            <a:ext cx="9132887" cy="92075"/>
            <a:chOff x="0" y="900"/>
            <a:chExt cx="6472" cy="96"/>
          </a:xfrm>
        </p:grpSpPr>
        <p:sp>
          <p:nvSpPr>
            <p:cNvPr id="19465" name="Rectangle 5">
              <a:extLst>
                <a:ext uri="{FF2B5EF4-FFF2-40B4-BE49-F238E27FC236}">
                  <a16:creationId xmlns:a16="http://schemas.microsoft.com/office/drawing/2014/main" id="{3FD0A2F2-DCC0-4068-A22A-241C3417DC39}"/>
                </a:ext>
              </a:extLst>
            </p:cNvPr>
            <p:cNvSpPr>
              <a:spLocks noChangeArrowheads="1"/>
            </p:cNvSpPr>
            <p:nvPr/>
          </p:nvSpPr>
          <p:spPr bwMode="auto">
            <a:xfrm>
              <a:off x="0" y="900"/>
              <a:ext cx="6472" cy="47"/>
            </a:xfrm>
            <a:prstGeom prst="rect">
              <a:avLst/>
            </a:prstGeom>
            <a:gradFill rotWithShape="0">
              <a:gsLst>
                <a:gs pos="0">
                  <a:srgbClr val="7D7E00"/>
                </a:gs>
                <a:gs pos="50000">
                  <a:srgbClr val="FAFD00"/>
                </a:gs>
                <a:gs pos="100000">
                  <a:srgbClr val="7D7E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endParaRPr>
            </a:p>
          </p:txBody>
        </p:sp>
        <p:sp>
          <p:nvSpPr>
            <p:cNvPr id="19466" name="Rectangle 6">
              <a:extLst>
                <a:ext uri="{FF2B5EF4-FFF2-40B4-BE49-F238E27FC236}">
                  <a16:creationId xmlns:a16="http://schemas.microsoft.com/office/drawing/2014/main" id="{FB2DF183-3F74-423F-B886-9ABDE4C50DC8}"/>
                </a:ext>
              </a:extLst>
            </p:cNvPr>
            <p:cNvSpPr>
              <a:spLocks noChangeArrowheads="1"/>
            </p:cNvSpPr>
            <p:nvPr/>
          </p:nvSpPr>
          <p:spPr bwMode="auto">
            <a:xfrm>
              <a:off x="0" y="972"/>
              <a:ext cx="6472" cy="24"/>
            </a:xfrm>
            <a:prstGeom prst="rect">
              <a:avLst/>
            </a:prstGeom>
            <a:gradFill rotWithShape="0">
              <a:gsLst>
                <a:gs pos="0">
                  <a:srgbClr val="B0011C"/>
                </a:gs>
                <a:gs pos="50000">
                  <a:srgbClr val="FC0128"/>
                </a:gs>
                <a:gs pos="100000">
                  <a:srgbClr val="B0011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endParaRPr>
            </a:p>
          </p:txBody>
        </p:sp>
      </p:grpSp>
      <p:grpSp>
        <p:nvGrpSpPr>
          <p:cNvPr id="19461" name="Group 4">
            <a:extLst>
              <a:ext uri="{FF2B5EF4-FFF2-40B4-BE49-F238E27FC236}">
                <a16:creationId xmlns:a16="http://schemas.microsoft.com/office/drawing/2014/main" id="{6297A9BF-5D19-44E5-948A-7A72A55DFBBE}"/>
              </a:ext>
            </a:extLst>
          </p:cNvPr>
          <p:cNvGrpSpPr>
            <a:grpSpLocks/>
          </p:cNvGrpSpPr>
          <p:nvPr/>
        </p:nvGrpSpPr>
        <p:grpSpPr bwMode="auto">
          <a:xfrm>
            <a:off x="1524000" y="6308726"/>
            <a:ext cx="9132888" cy="92075"/>
            <a:chOff x="0" y="900"/>
            <a:chExt cx="6472" cy="96"/>
          </a:xfrm>
        </p:grpSpPr>
        <p:sp>
          <p:nvSpPr>
            <p:cNvPr id="19463" name="Rectangle 5">
              <a:extLst>
                <a:ext uri="{FF2B5EF4-FFF2-40B4-BE49-F238E27FC236}">
                  <a16:creationId xmlns:a16="http://schemas.microsoft.com/office/drawing/2014/main" id="{75795082-AFB0-4827-A6E6-5347C3F6BCBA}"/>
                </a:ext>
              </a:extLst>
            </p:cNvPr>
            <p:cNvSpPr>
              <a:spLocks noChangeArrowheads="1"/>
            </p:cNvSpPr>
            <p:nvPr/>
          </p:nvSpPr>
          <p:spPr bwMode="auto">
            <a:xfrm>
              <a:off x="0" y="900"/>
              <a:ext cx="6472" cy="47"/>
            </a:xfrm>
            <a:prstGeom prst="rect">
              <a:avLst/>
            </a:prstGeom>
            <a:gradFill rotWithShape="0">
              <a:gsLst>
                <a:gs pos="0">
                  <a:srgbClr val="7D7E00"/>
                </a:gs>
                <a:gs pos="50000">
                  <a:srgbClr val="FAFD00"/>
                </a:gs>
                <a:gs pos="100000">
                  <a:srgbClr val="7D7E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endParaRPr>
            </a:p>
          </p:txBody>
        </p:sp>
        <p:sp>
          <p:nvSpPr>
            <p:cNvPr id="19464" name="Rectangle 6">
              <a:extLst>
                <a:ext uri="{FF2B5EF4-FFF2-40B4-BE49-F238E27FC236}">
                  <a16:creationId xmlns:a16="http://schemas.microsoft.com/office/drawing/2014/main" id="{87507F34-C496-4D4F-9157-802DE29450CE}"/>
                </a:ext>
              </a:extLst>
            </p:cNvPr>
            <p:cNvSpPr>
              <a:spLocks noChangeArrowheads="1"/>
            </p:cNvSpPr>
            <p:nvPr/>
          </p:nvSpPr>
          <p:spPr bwMode="auto">
            <a:xfrm>
              <a:off x="0" y="972"/>
              <a:ext cx="6472" cy="24"/>
            </a:xfrm>
            <a:prstGeom prst="rect">
              <a:avLst/>
            </a:prstGeom>
            <a:gradFill rotWithShape="0">
              <a:gsLst>
                <a:gs pos="0">
                  <a:srgbClr val="B0011C"/>
                </a:gs>
                <a:gs pos="50000">
                  <a:srgbClr val="FC0128"/>
                </a:gs>
                <a:gs pos="100000">
                  <a:srgbClr val="B0011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endParaRPr>
            </a:p>
          </p:txBody>
        </p:sp>
      </p:grpSp>
      <p:sp>
        <p:nvSpPr>
          <p:cNvPr id="19462" name="Rectangle 14">
            <a:extLst>
              <a:ext uri="{FF2B5EF4-FFF2-40B4-BE49-F238E27FC236}">
                <a16:creationId xmlns:a16="http://schemas.microsoft.com/office/drawing/2014/main" id="{C49EAED3-4683-41E0-B072-825DBEC74D8F}"/>
              </a:ext>
            </a:extLst>
          </p:cNvPr>
          <p:cNvSpPr>
            <a:spLocks noGrp="1" noChangeArrowheads="1"/>
          </p:cNvSpPr>
          <p:nvPr>
            <p:ph type="body" idx="1"/>
          </p:nvPr>
        </p:nvSpPr>
        <p:spPr>
          <a:xfrm>
            <a:off x="1512888" y="590717"/>
            <a:ext cx="9144001" cy="5225292"/>
          </a:xfrm>
        </p:spPr>
        <p:txBody>
          <a:bodyPr>
            <a:normAutofit/>
          </a:bodyPr>
          <a:lstStyle/>
          <a:p>
            <a:pPr eaLnBrk="1" hangingPunct="1">
              <a:lnSpc>
                <a:spcPct val="80000"/>
              </a:lnSpc>
              <a:buFontTx/>
              <a:buNone/>
            </a:pPr>
            <a:r>
              <a:rPr lang="en-US" altLang="en-US" dirty="0">
                <a:latin typeface="Lucida Fax" panose="02060602050505020204" pitchFamily="18" charset="0"/>
              </a:rPr>
              <a:t>The BND C-SNP Program was designed to meet the following needs in our population:</a:t>
            </a:r>
          </a:p>
          <a:p>
            <a:pPr eaLnBrk="1" hangingPunct="1">
              <a:lnSpc>
                <a:spcPct val="80000"/>
              </a:lnSpc>
              <a:buClr>
                <a:srgbClr val="006600"/>
              </a:buClr>
              <a:buFont typeface="Wingdings" panose="05000000000000000000" pitchFamily="2" charset="2"/>
              <a:buChar char="Ø"/>
            </a:pPr>
            <a:r>
              <a:rPr lang="en-US" altLang="en-US" dirty="0">
                <a:latin typeface="Lucida Fax" panose="02060602050505020204" pitchFamily="18" charset="0"/>
              </a:rPr>
              <a:t>Improve Member health, reduce the cost associated with expensive inpatient &amp; tertiary/quaternary care services, improve the quality of life/member satisfaction with health care services provided by Brand New Day</a:t>
            </a:r>
          </a:p>
          <a:p>
            <a:pPr eaLnBrk="1" hangingPunct="1">
              <a:lnSpc>
                <a:spcPct val="80000"/>
              </a:lnSpc>
              <a:buClr>
                <a:srgbClr val="006600"/>
              </a:buClr>
              <a:buFont typeface="Wingdings" panose="05000000000000000000" pitchFamily="2" charset="2"/>
              <a:buChar char="Ø"/>
            </a:pPr>
            <a:r>
              <a:rPr lang="en-US" altLang="en-US" i="1" dirty="0">
                <a:latin typeface="Lucida Fax" panose="02060602050505020204" pitchFamily="18" charset="0"/>
              </a:rPr>
              <a:t>Our population of members with heart failure/related CV conditions as well as multiple other co-morbid conditions is Frail.    </a:t>
            </a:r>
          </a:p>
          <a:p>
            <a:pPr lvl="1" eaLnBrk="1" hangingPunct="1">
              <a:lnSpc>
                <a:spcPct val="80000"/>
              </a:lnSpc>
              <a:buClr>
                <a:srgbClr val="006600"/>
              </a:buClr>
              <a:buFont typeface="Wingdings" panose="05000000000000000000" pitchFamily="2" charset="2"/>
              <a:buChar char="Ø"/>
            </a:pPr>
            <a:r>
              <a:rPr lang="en-US" altLang="en-US" sz="1600" i="1" dirty="0">
                <a:latin typeface="Lucida Fax" panose="02060602050505020204" pitchFamily="18" charset="0"/>
              </a:rPr>
              <a:t>The average age is 75. </a:t>
            </a:r>
          </a:p>
          <a:p>
            <a:pPr lvl="1" eaLnBrk="1" hangingPunct="1">
              <a:lnSpc>
                <a:spcPct val="80000"/>
              </a:lnSpc>
              <a:buClr>
                <a:srgbClr val="006600"/>
              </a:buClr>
              <a:buFont typeface="Wingdings" panose="05000000000000000000" pitchFamily="2" charset="2"/>
              <a:buChar char="Ø"/>
            </a:pPr>
            <a:r>
              <a:rPr lang="en-US" altLang="en-US" sz="1600" i="1" dirty="0">
                <a:latin typeface="Lucida Fax" panose="02060602050505020204" pitchFamily="18" charset="0"/>
              </a:rPr>
              <a:t>Many have partial or full language barriers. Our members need assistance navigating access and coordination for their health care needs.  Including, but not limited to: health plan benefits, coordination with Medicare, Medi-Cal, Part D, and Community agencies.  </a:t>
            </a:r>
            <a:r>
              <a:rPr lang="en-US" altLang="en-US" sz="1600" dirty="0">
                <a:latin typeface="Lucida Fax" panose="02060602050505020204" pitchFamily="18" charset="0"/>
              </a:rPr>
              <a:t> </a:t>
            </a:r>
          </a:p>
          <a:p>
            <a:pPr eaLnBrk="1" hangingPunct="1">
              <a:lnSpc>
                <a:spcPct val="80000"/>
              </a:lnSpc>
              <a:buClr>
                <a:srgbClr val="006600"/>
              </a:buClr>
              <a:buFont typeface="Wingdings" panose="05000000000000000000" pitchFamily="2" charset="2"/>
              <a:buChar char="Ø"/>
            </a:pPr>
            <a:r>
              <a:rPr lang="en-US" altLang="en-US" dirty="0">
                <a:latin typeface="Lucida Fax" panose="02060602050505020204" pitchFamily="18" charset="0"/>
              </a:rPr>
              <a:t>Provide innovative care services and care management programs.   </a:t>
            </a:r>
          </a:p>
          <a:p>
            <a:pPr eaLnBrk="1" hangingPunct="1">
              <a:lnSpc>
                <a:spcPct val="80000"/>
              </a:lnSpc>
              <a:buClr>
                <a:srgbClr val="006600"/>
              </a:buClr>
              <a:buFont typeface="Wingdings" panose="05000000000000000000" pitchFamily="2" charset="2"/>
              <a:buChar char="Ø"/>
            </a:pPr>
            <a:r>
              <a:rPr lang="en-US" altLang="en-US" dirty="0">
                <a:latin typeface="Lucida Fax" panose="02060602050505020204" pitchFamily="18" charset="0"/>
              </a:rPr>
              <a:t>Ensure appropriate referrals to </a:t>
            </a:r>
            <a:r>
              <a:rPr lang="en-US" altLang="en-US" i="1" dirty="0">
                <a:latin typeface="Lucida Fax" panose="02060602050505020204" pitchFamily="18" charset="0"/>
              </a:rPr>
              <a:t>community resources</a:t>
            </a:r>
            <a:r>
              <a:rPr lang="en-US" altLang="en-US" dirty="0">
                <a:latin typeface="Lucida Fax" panose="02060602050505020204" pitchFamily="18" charset="0"/>
              </a:rPr>
              <a:t> based on member specific needs </a:t>
            </a:r>
          </a:p>
          <a:p>
            <a:pPr eaLnBrk="1" hangingPunct="1">
              <a:lnSpc>
                <a:spcPct val="80000"/>
              </a:lnSpc>
              <a:buClr>
                <a:srgbClr val="006600"/>
              </a:buClr>
              <a:buFont typeface="Wingdings" panose="05000000000000000000" pitchFamily="2" charset="2"/>
              <a:buChar char="Ø"/>
            </a:pPr>
            <a:r>
              <a:rPr lang="en-US" altLang="en-US" dirty="0">
                <a:latin typeface="Lucida Fax" panose="02060602050505020204" pitchFamily="18" charset="0"/>
              </a:rPr>
              <a:t>Facilitate maintenance and improvement of member's health through preventive care </a:t>
            </a:r>
          </a:p>
          <a:p>
            <a:pPr eaLnBrk="1" hangingPunct="1">
              <a:lnSpc>
                <a:spcPct val="80000"/>
              </a:lnSpc>
            </a:pPr>
            <a:endParaRPr lang="en-US" altLang="en-US" dirty="0">
              <a:latin typeface="Lucida Fax" panose="020606020505050202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653E7C1-4FA4-4D45-B048-B9C12C5ADA91}"/>
              </a:ext>
            </a:extLst>
          </p:cNvPr>
          <p:cNvSpPr>
            <a:spLocks noChangeArrowheads="1"/>
          </p:cNvSpPr>
          <p:nvPr/>
        </p:nvSpPr>
        <p:spPr bwMode="auto">
          <a:xfrm rot="18960505">
            <a:off x="3429000" y="2895600"/>
            <a:ext cx="5202238" cy="852488"/>
          </a:xfrm>
          <a:prstGeom prst="roundRect">
            <a:avLst>
              <a:gd name="adj" fmla="val 16667"/>
            </a:avLst>
          </a:prstGeom>
          <a:solidFill>
            <a:srgbClr val="00FF00">
              <a:alpha val="50000"/>
            </a:srgbClr>
          </a:solidFill>
          <a:ln>
            <a:noFill/>
          </a:ln>
          <a:extLst>
            <a:ext uri="{91240B29-F687-4F45-9708-019B960494DF}">
              <a14:hiddenLine xmlns:a14="http://schemas.microsoft.com/office/drawing/2010/main" w="38100" algn="ctr">
                <a:solidFill>
                  <a:srgbClr val="333300"/>
                </a:solidFill>
                <a:round/>
                <a:headEnd/>
                <a:tailEnd/>
              </a14:hiddenLine>
            </a:ext>
          </a:extLst>
        </p:spPr>
        <p:txBody>
          <a:bodyPr anchor="ctr"/>
          <a:lstStyle/>
          <a:p>
            <a:pPr algn="ctr" eaLnBrk="1" fontAlgn="auto" hangingPunct="1">
              <a:spcBef>
                <a:spcPts val="0"/>
              </a:spcBef>
              <a:spcAft>
                <a:spcPts val="0"/>
              </a:spcAft>
              <a:defRPr/>
            </a:pPr>
            <a:endParaRPr lang="en-US" b="0" dirty="0">
              <a:solidFill>
                <a:schemeClr val="lt1"/>
              </a:solidFill>
              <a:latin typeface="+mn-lt"/>
              <a:cs typeface="+mn-cs"/>
            </a:endParaRPr>
          </a:p>
        </p:txBody>
      </p:sp>
      <p:sp>
        <p:nvSpPr>
          <p:cNvPr id="6" name="Rounded Rectangle 5">
            <a:extLst>
              <a:ext uri="{FF2B5EF4-FFF2-40B4-BE49-F238E27FC236}">
                <a16:creationId xmlns:a16="http://schemas.microsoft.com/office/drawing/2014/main" id="{F7C237B7-16D6-4648-89A0-7A9A9E649DAE}"/>
              </a:ext>
            </a:extLst>
          </p:cNvPr>
          <p:cNvSpPr>
            <a:spLocks noChangeArrowheads="1"/>
          </p:cNvSpPr>
          <p:nvPr/>
        </p:nvSpPr>
        <p:spPr bwMode="auto">
          <a:xfrm>
            <a:off x="5638801" y="990600"/>
            <a:ext cx="930275" cy="4808538"/>
          </a:xfrm>
          <a:prstGeom prst="roundRect">
            <a:avLst>
              <a:gd name="adj" fmla="val 16667"/>
            </a:avLst>
          </a:prstGeom>
          <a:solidFill>
            <a:srgbClr val="008000"/>
          </a:solidFill>
          <a:ln>
            <a:noFill/>
          </a:ln>
          <a:extLst>
            <a:ext uri="{91240B29-F687-4F45-9708-019B960494DF}">
              <a14:hiddenLine xmlns:a14="http://schemas.microsoft.com/office/drawing/2010/main" w="54991" cmpd="thickThin" algn="ctr">
                <a:solidFill>
                  <a:srgbClr val="909090"/>
                </a:solidFill>
                <a:round/>
                <a:headEnd/>
                <a:tailEnd/>
              </a14:hiddenLine>
            </a:ext>
          </a:extLst>
        </p:spPr>
        <p:txBody>
          <a:bodyPr anchor="ctr"/>
          <a:lstStyle/>
          <a:p>
            <a:pPr algn="ctr" eaLnBrk="1" fontAlgn="auto" hangingPunct="1">
              <a:spcBef>
                <a:spcPts val="0"/>
              </a:spcBef>
              <a:spcAft>
                <a:spcPts val="0"/>
              </a:spcAft>
              <a:defRPr/>
            </a:pPr>
            <a:r>
              <a:rPr lang="en-US" b="0" dirty="0">
                <a:solidFill>
                  <a:schemeClr val="lt1"/>
                </a:solidFill>
                <a:latin typeface="+mn-lt"/>
                <a:cs typeface="+mn-cs"/>
              </a:rPr>
              <a:t>T</a:t>
            </a:r>
          </a:p>
        </p:txBody>
      </p:sp>
      <p:sp>
        <p:nvSpPr>
          <p:cNvPr id="7" name="Rounded Rectangle 6">
            <a:extLst>
              <a:ext uri="{FF2B5EF4-FFF2-40B4-BE49-F238E27FC236}">
                <a16:creationId xmlns:a16="http://schemas.microsoft.com/office/drawing/2014/main" id="{8A6C860D-6E5B-4899-836C-A25924BD5867}"/>
              </a:ext>
            </a:extLst>
          </p:cNvPr>
          <p:cNvSpPr>
            <a:spLocks noChangeArrowheads="1"/>
          </p:cNvSpPr>
          <p:nvPr/>
        </p:nvSpPr>
        <p:spPr bwMode="auto">
          <a:xfrm rot="2236187">
            <a:off x="3330575" y="2943225"/>
            <a:ext cx="5253038" cy="858838"/>
          </a:xfrm>
          <a:prstGeom prst="roundRect">
            <a:avLst>
              <a:gd name="adj" fmla="val 16667"/>
            </a:avLst>
          </a:prstGeom>
          <a:solidFill>
            <a:srgbClr val="669900"/>
          </a:solidFill>
          <a:ln>
            <a:noFill/>
          </a:ln>
          <a:extLst>
            <a:ext uri="{91240B29-F687-4F45-9708-019B960494DF}">
              <a14:hiddenLine xmlns:a14="http://schemas.microsoft.com/office/drawing/2010/main" w="54991" cmpd="thickThin" algn="ctr">
                <a:solidFill>
                  <a:srgbClr val="0066FF"/>
                </a:solidFill>
                <a:round/>
                <a:headEnd/>
                <a:tailEnd/>
              </a14:hiddenLine>
            </a:ext>
          </a:extLst>
        </p:spPr>
        <p:txBody>
          <a:bodyPr anchor="ctr"/>
          <a:lstStyle/>
          <a:p>
            <a:pPr algn="ctr" eaLnBrk="1" fontAlgn="auto" hangingPunct="1">
              <a:spcBef>
                <a:spcPts val="0"/>
              </a:spcBef>
              <a:spcAft>
                <a:spcPts val="0"/>
              </a:spcAft>
              <a:defRPr/>
            </a:pPr>
            <a:endParaRPr lang="en-US" b="0" dirty="0">
              <a:solidFill>
                <a:schemeClr val="lt1"/>
              </a:solidFill>
              <a:latin typeface="+mn-lt"/>
              <a:cs typeface="+mn-cs"/>
            </a:endParaRPr>
          </a:p>
        </p:txBody>
      </p:sp>
      <p:sp>
        <p:nvSpPr>
          <p:cNvPr id="2" name="Rounded Rectangle 7">
            <a:extLst>
              <a:ext uri="{FF2B5EF4-FFF2-40B4-BE49-F238E27FC236}">
                <a16:creationId xmlns:a16="http://schemas.microsoft.com/office/drawing/2014/main" id="{9F984AEA-38A8-4BE6-8338-B671F8A18EAD}"/>
              </a:ext>
            </a:extLst>
          </p:cNvPr>
          <p:cNvSpPr>
            <a:spLocks noChangeArrowheads="1"/>
          </p:cNvSpPr>
          <p:nvPr/>
        </p:nvSpPr>
        <p:spPr bwMode="auto">
          <a:xfrm>
            <a:off x="3581400" y="3048001"/>
            <a:ext cx="5276850" cy="790575"/>
          </a:xfrm>
          <a:prstGeom prst="roundRect">
            <a:avLst>
              <a:gd name="adj" fmla="val 16667"/>
            </a:avLst>
          </a:prstGeom>
          <a:solidFill>
            <a:srgbClr val="92D050"/>
          </a:solidFill>
          <a:ln>
            <a:noFill/>
          </a:ln>
        </p:spPr>
        <p:txBody>
          <a:bodyPr anchor="ctr"/>
          <a:lstStyle/>
          <a:p>
            <a:pPr algn="ctr" eaLnBrk="1" fontAlgn="auto" hangingPunct="1">
              <a:spcBef>
                <a:spcPts val="0"/>
              </a:spcBef>
              <a:spcAft>
                <a:spcPts val="0"/>
              </a:spcAft>
              <a:defRPr/>
            </a:pPr>
            <a:endParaRPr lang="en-US" b="0" dirty="0">
              <a:solidFill>
                <a:schemeClr val="lt1"/>
              </a:solidFill>
              <a:latin typeface="+mn-lt"/>
              <a:cs typeface="+mn-cs"/>
            </a:endParaRPr>
          </a:p>
        </p:txBody>
      </p:sp>
      <p:sp>
        <p:nvSpPr>
          <p:cNvPr id="24582" name="TextBox 11">
            <a:extLst>
              <a:ext uri="{FF2B5EF4-FFF2-40B4-BE49-F238E27FC236}">
                <a16:creationId xmlns:a16="http://schemas.microsoft.com/office/drawing/2014/main" id="{033E4FF5-6867-4FE8-AF92-4571DB52395D}"/>
              </a:ext>
            </a:extLst>
          </p:cNvPr>
          <p:cNvSpPr txBox="1">
            <a:spLocks noChangeArrowheads="1"/>
          </p:cNvSpPr>
          <p:nvPr/>
        </p:nvSpPr>
        <p:spPr bwMode="auto">
          <a:xfrm>
            <a:off x="5867400" y="1447801"/>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000" dirty="0">
              <a:solidFill>
                <a:schemeClr val="bg1"/>
              </a:solidFill>
              <a:latin typeface="Lucida Sans Unicode" panose="020B0602030504020204" pitchFamily="34" charset="0"/>
            </a:endParaRPr>
          </a:p>
        </p:txBody>
      </p:sp>
      <p:sp>
        <p:nvSpPr>
          <p:cNvPr id="24583" name="TextBox 12">
            <a:extLst>
              <a:ext uri="{FF2B5EF4-FFF2-40B4-BE49-F238E27FC236}">
                <a16:creationId xmlns:a16="http://schemas.microsoft.com/office/drawing/2014/main" id="{E76F7B37-954B-48AB-8C75-F63FFD572807}"/>
              </a:ext>
            </a:extLst>
          </p:cNvPr>
          <p:cNvSpPr txBox="1">
            <a:spLocks noChangeArrowheads="1"/>
          </p:cNvSpPr>
          <p:nvPr/>
        </p:nvSpPr>
        <p:spPr bwMode="auto">
          <a:xfrm>
            <a:off x="3733800" y="3124201"/>
            <a:ext cx="109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Unicode" panose="020B0602030504020204" pitchFamily="34" charset="0"/>
              </a:rPr>
              <a:t>Monitoring &amp; Support</a:t>
            </a:r>
          </a:p>
          <a:p>
            <a:pPr eaLnBrk="1" hangingPunct="1">
              <a:spcBef>
                <a:spcPct val="0"/>
              </a:spcBef>
              <a:buFontTx/>
              <a:buNone/>
            </a:pPr>
            <a:r>
              <a:rPr lang="en-US" altLang="en-US" sz="1200" dirty="0">
                <a:solidFill>
                  <a:schemeClr val="bg1"/>
                </a:solidFill>
                <a:latin typeface="Lucida Sans Unicode" panose="020B0602030504020204" pitchFamily="34" charset="0"/>
              </a:rPr>
              <a:t>Multilingual</a:t>
            </a:r>
          </a:p>
        </p:txBody>
      </p:sp>
      <p:sp>
        <p:nvSpPr>
          <p:cNvPr id="24584" name="TextBox 14">
            <a:extLst>
              <a:ext uri="{FF2B5EF4-FFF2-40B4-BE49-F238E27FC236}">
                <a16:creationId xmlns:a16="http://schemas.microsoft.com/office/drawing/2014/main" id="{F3A7DA87-DBCE-4E11-A45F-1F6D9C9B1D5E}"/>
              </a:ext>
            </a:extLst>
          </p:cNvPr>
          <p:cNvSpPr txBox="1">
            <a:spLocks noChangeArrowheads="1"/>
          </p:cNvSpPr>
          <p:nvPr/>
        </p:nvSpPr>
        <p:spPr bwMode="auto">
          <a:xfrm>
            <a:off x="7032625" y="435768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Unicode" panose="020B0602030504020204" pitchFamily="34" charset="0"/>
              </a:rPr>
              <a:t>Clinical Guidelines</a:t>
            </a:r>
          </a:p>
        </p:txBody>
      </p:sp>
      <p:sp>
        <p:nvSpPr>
          <p:cNvPr id="24585" name="TextBox 20">
            <a:extLst>
              <a:ext uri="{FF2B5EF4-FFF2-40B4-BE49-F238E27FC236}">
                <a16:creationId xmlns:a16="http://schemas.microsoft.com/office/drawing/2014/main" id="{E405279F-7C83-40A3-B04F-A72CA9811670}"/>
              </a:ext>
            </a:extLst>
          </p:cNvPr>
          <p:cNvSpPr txBox="1">
            <a:spLocks noChangeArrowheads="1"/>
          </p:cNvSpPr>
          <p:nvPr/>
        </p:nvSpPr>
        <p:spPr bwMode="auto">
          <a:xfrm>
            <a:off x="7542213" y="3089276"/>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Unicode" panose="020B0602030504020204" pitchFamily="34" charset="0"/>
              </a:rPr>
              <a:t>Eligible Members Receive Their Own BP Cuff</a:t>
            </a:r>
          </a:p>
        </p:txBody>
      </p:sp>
      <p:sp>
        <p:nvSpPr>
          <p:cNvPr id="24586" name="TextBox 15">
            <a:extLst>
              <a:ext uri="{FF2B5EF4-FFF2-40B4-BE49-F238E27FC236}">
                <a16:creationId xmlns:a16="http://schemas.microsoft.com/office/drawing/2014/main" id="{1870F762-EB7F-43AF-9D0E-7F47B3B032AF}"/>
              </a:ext>
            </a:extLst>
          </p:cNvPr>
          <p:cNvSpPr txBox="1">
            <a:spLocks noChangeArrowheads="1"/>
          </p:cNvSpPr>
          <p:nvPr/>
        </p:nvSpPr>
        <p:spPr bwMode="auto">
          <a:xfrm>
            <a:off x="8462963" y="1185863"/>
            <a:ext cx="1547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dirty="0">
                <a:solidFill>
                  <a:schemeClr val="tx2"/>
                </a:solidFill>
                <a:latin typeface="Lucida Sans Unicode" panose="020B0602030504020204" pitchFamily="34" charset="0"/>
              </a:rPr>
              <a:t>CHF High Risk </a:t>
            </a:r>
          </a:p>
          <a:p>
            <a:pPr algn="ctr" eaLnBrk="1" hangingPunct="1">
              <a:spcBef>
                <a:spcPct val="0"/>
              </a:spcBef>
              <a:buFontTx/>
              <a:buNone/>
            </a:pPr>
            <a:r>
              <a:rPr lang="en-US" altLang="en-US" sz="1200" dirty="0">
                <a:solidFill>
                  <a:schemeClr val="tx2"/>
                </a:solidFill>
                <a:latin typeface="Lucida Sans Unicode" panose="020B0602030504020204" pitchFamily="34" charset="0"/>
              </a:rPr>
              <a:t>Home Nurse Visit</a:t>
            </a:r>
            <a:r>
              <a:rPr lang="en-US" altLang="en-US" sz="1200" dirty="0">
                <a:solidFill>
                  <a:srgbClr val="000066"/>
                </a:solidFill>
                <a:latin typeface="Lucida Sans Unicode" panose="020B0602030504020204" pitchFamily="34" charset="0"/>
              </a:rPr>
              <a:t> </a:t>
            </a:r>
          </a:p>
        </p:txBody>
      </p:sp>
      <p:sp>
        <p:nvSpPr>
          <p:cNvPr id="24587" name="TextBox 30">
            <a:extLst>
              <a:ext uri="{FF2B5EF4-FFF2-40B4-BE49-F238E27FC236}">
                <a16:creationId xmlns:a16="http://schemas.microsoft.com/office/drawing/2014/main" id="{A7A23504-3D8E-4F8E-BCD8-9691E718DFCD}"/>
              </a:ext>
            </a:extLst>
          </p:cNvPr>
          <p:cNvSpPr txBox="1">
            <a:spLocks noChangeArrowheads="1"/>
          </p:cNvSpPr>
          <p:nvPr/>
        </p:nvSpPr>
        <p:spPr bwMode="auto">
          <a:xfrm>
            <a:off x="6510339" y="5018089"/>
            <a:ext cx="104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latin typeface="Lucida Sans Unicode" panose="020B0602030504020204" pitchFamily="34" charset="0"/>
              </a:rPr>
              <a:t>Health </a:t>
            </a:r>
          </a:p>
          <a:p>
            <a:pPr eaLnBrk="1" hangingPunct="1">
              <a:spcBef>
                <a:spcPct val="0"/>
              </a:spcBef>
              <a:buFontTx/>
              <a:buNone/>
            </a:pPr>
            <a:r>
              <a:rPr lang="en-US" altLang="en-US" sz="1200" dirty="0">
                <a:latin typeface="Lucida Sans Unicode" panose="020B0602030504020204" pitchFamily="34" charset="0"/>
              </a:rPr>
              <a:t>Education</a:t>
            </a:r>
          </a:p>
          <a:p>
            <a:pPr eaLnBrk="1" hangingPunct="1">
              <a:spcBef>
                <a:spcPct val="0"/>
              </a:spcBef>
              <a:buFontTx/>
              <a:buNone/>
            </a:pPr>
            <a:r>
              <a:rPr lang="en-US" altLang="en-US" sz="1200" dirty="0">
                <a:latin typeface="Lucida Sans Unicode" panose="020B0602030504020204" pitchFamily="34" charset="0"/>
              </a:rPr>
              <a:t>Community</a:t>
            </a:r>
          </a:p>
          <a:p>
            <a:pPr eaLnBrk="1" hangingPunct="1">
              <a:spcBef>
                <a:spcPct val="0"/>
              </a:spcBef>
              <a:buFontTx/>
              <a:buNone/>
            </a:pPr>
            <a:r>
              <a:rPr lang="en-US" altLang="en-US" sz="1200" dirty="0">
                <a:latin typeface="Lucida Sans Unicode" panose="020B0602030504020204" pitchFamily="34" charset="0"/>
              </a:rPr>
              <a:t>Resources</a:t>
            </a:r>
          </a:p>
        </p:txBody>
      </p:sp>
      <p:sp>
        <p:nvSpPr>
          <p:cNvPr id="24588" name="TextBox 33">
            <a:extLst>
              <a:ext uri="{FF2B5EF4-FFF2-40B4-BE49-F238E27FC236}">
                <a16:creationId xmlns:a16="http://schemas.microsoft.com/office/drawing/2014/main" id="{EB5D18F1-70D5-4862-81FB-33F82EDB81DB}"/>
              </a:ext>
            </a:extLst>
          </p:cNvPr>
          <p:cNvSpPr txBox="1">
            <a:spLocks noChangeArrowheads="1"/>
          </p:cNvSpPr>
          <p:nvPr/>
        </p:nvSpPr>
        <p:spPr bwMode="auto">
          <a:xfrm>
            <a:off x="4248150" y="5414964"/>
            <a:ext cx="1600200" cy="138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latin typeface="Lucida Sans Unicode" panose="020B0602030504020204" pitchFamily="34" charset="0"/>
              </a:rPr>
              <a:t>Health Coach Supports Member, CG, PCP &amp; IPA.  Develops ICP,</a:t>
            </a:r>
          </a:p>
          <a:p>
            <a:pPr eaLnBrk="1" hangingPunct="1">
              <a:spcBef>
                <a:spcPct val="0"/>
              </a:spcBef>
              <a:buFontTx/>
              <a:buNone/>
            </a:pPr>
            <a:r>
              <a:rPr lang="en-US" altLang="en-US" sz="1200" dirty="0">
                <a:latin typeface="Lucida Sans Unicode" panose="020B0602030504020204" pitchFamily="34" charset="0"/>
              </a:rPr>
              <a:t>Addresses </a:t>
            </a:r>
            <a:r>
              <a:rPr lang="en-US" altLang="en-US" sz="1200" u="sng" dirty="0">
                <a:latin typeface="Lucida Sans Unicode" panose="020B0602030504020204" pitchFamily="34" charset="0"/>
              </a:rPr>
              <a:t>7 Fundamentals </a:t>
            </a:r>
          </a:p>
          <a:p>
            <a:pPr eaLnBrk="1" hangingPunct="1">
              <a:lnSpc>
                <a:spcPts val="1400"/>
              </a:lnSpc>
              <a:spcBef>
                <a:spcPct val="0"/>
              </a:spcBef>
              <a:buNone/>
            </a:pPr>
            <a:r>
              <a:rPr lang="en-US" altLang="en-US" sz="1200" u="sng" dirty="0">
                <a:latin typeface="Lucida Sans Unicode" panose="020B0602030504020204" pitchFamily="34" charset="0"/>
              </a:rPr>
              <a:t>of Chronic Care</a:t>
            </a:r>
            <a:r>
              <a:rPr lang="en-US" altLang="en-US" sz="1200" u="sng" dirty="0"/>
              <a:t>.</a:t>
            </a:r>
          </a:p>
        </p:txBody>
      </p:sp>
      <p:sp>
        <p:nvSpPr>
          <p:cNvPr id="24589" name="TextBox 35">
            <a:extLst>
              <a:ext uri="{FF2B5EF4-FFF2-40B4-BE49-F238E27FC236}">
                <a16:creationId xmlns:a16="http://schemas.microsoft.com/office/drawing/2014/main" id="{84518CBB-454B-44C6-8363-F91FC6101E9B}"/>
              </a:ext>
            </a:extLst>
          </p:cNvPr>
          <p:cNvSpPr txBox="1">
            <a:spLocks noChangeArrowheads="1"/>
          </p:cNvSpPr>
          <p:nvPr/>
        </p:nvSpPr>
        <p:spPr bwMode="auto">
          <a:xfrm>
            <a:off x="2238376" y="3381376"/>
            <a:ext cx="136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Lucida Sans Unicode" panose="020B0602030504020204" pitchFamily="34" charset="0"/>
              </a:rPr>
              <a:t>24 Hour Nurse</a:t>
            </a:r>
          </a:p>
          <a:p>
            <a:pPr eaLnBrk="1" hangingPunct="1"/>
            <a:r>
              <a:rPr lang="en-US" altLang="en-US" sz="1200" dirty="0">
                <a:latin typeface="Lucida Sans Unicode" panose="020B0602030504020204" pitchFamily="34" charset="0"/>
              </a:rPr>
              <a:t>Advice Line </a:t>
            </a:r>
          </a:p>
          <a:p>
            <a:pPr eaLnBrk="1" hangingPunct="1"/>
            <a:r>
              <a:rPr lang="en-US" altLang="en-US" sz="1200" u="sng" dirty="0">
                <a:latin typeface="Lucida Sans Unicode" panose="020B0602030504020204" pitchFamily="34" charset="0"/>
              </a:rPr>
              <a:t>888) 687-7321</a:t>
            </a:r>
            <a:endParaRPr lang="en-US" altLang="en-US" sz="1200" b="0" u="sng" dirty="0">
              <a:latin typeface="Lucida Sans Unicode" panose="020B0602030504020204" pitchFamily="34" charset="0"/>
            </a:endParaRPr>
          </a:p>
          <a:p>
            <a:pPr eaLnBrk="1" hangingPunct="1"/>
            <a:r>
              <a:rPr lang="en-US" altLang="en-US" sz="1200" dirty="0">
                <a:latin typeface="Lucida Sans Unicode" panose="020B0602030504020204" pitchFamily="34" charset="0"/>
              </a:rPr>
              <a:t>Tele Doc 2017</a:t>
            </a:r>
          </a:p>
        </p:txBody>
      </p:sp>
      <p:pic>
        <p:nvPicPr>
          <p:cNvPr id="24590" name="Picture 21" descr="Image result for home nurse visits">
            <a:extLst>
              <a:ext uri="{FF2B5EF4-FFF2-40B4-BE49-F238E27FC236}">
                <a16:creationId xmlns:a16="http://schemas.microsoft.com/office/drawing/2014/main" id="{093113CB-2501-462E-A6D3-09D72638193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0414" y="1577976"/>
            <a:ext cx="1487487"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AutoShape 22" descr="Image result for million hearts heart health books">
            <a:extLst>
              <a:ext uri="{FF2B5EF4-FFF2-40B4-BE49-F238E27FC236}">
                <a16:creationId xmlns:a16="http://schemas.microsoft.com/office/drawing/2014/main" id="{4A876A70-20CC-4431-8342-A98CD716D833}"/>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dirty="0"/>
          </a:p>
        </p:txBody>
      </p:sp>
      <p:pic>
        <p:nvPicPr>
          <p:cNvPr id="24592" name="Picture 23" descr="usfhp_462x211_HealthCoach">
            <a:hlinkClick r:id="rId4"/>
            <a:extLst>
              <a:ext uri="{FF2B5EF4-FFF2-40B4-BE49-F238E27FC236}">
                <a16:creationId xmlns:a16="http://schemas.microsoft.com/office/drawing/2014/main" id="{74246F7A-4141-4812-B5D7-8F5533AF1FE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l="34633"/>
          <a:stretch>
            <a:fillRect/>
          </a:stretch>
        </p:blipFill>
        <p:spPr bwMode="auto">
          <a:xfrm>
            <a:off x="5664200" y="4913314"/>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Rectangle 25">
            <a:extLst>
              <a:ext uri="{FF2B5EF4-FFF2-40B4-BE49-F238E27FC236}">
                <a16:creationId xmlns:a16="http://schemas.microsoft.com/office/drawing/2014/main" id="{67D0DEED-C0E8-4EC0-8150-235953B514F3}"/>
              </a:ext>
            </a:extLst>
          </p:cNvPr>
          <p:cNvSpPr>
            <a:spLocks noChangeArrowheads="1"/>
          </p:cNvSpPr>
          <p:nvPr/>
        </p:nvSpPr>
        <p:spPr bwMode="auto">
          <a:xfrm>
            <a:off x="3706813" y="1849438"/>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dirty="0">
                <a:solidFill>
                  <a:schemeClr val="bg1"/>
                </a:solidFill>
                <a:latin typeface="Lucida Sans Unicode" panose="020B0602030504020204" pitchFamily="34" charset="0"/>
              </a:rPr>
              <a:t>Coordination </a:t>
            </a:r>
          </a:p>
          <a:p>
            <a:pPr algn="ctr" eaLnBrk="1" hangingPunct="1">
              <a:spcBef>
                <a:spcPct val="0"/>
              </a:spcBef>
              <a:buFontTx/>
              <a:buNone/>
            </a:pPr>
            <a:r>
              <a:rPr lang="en-US" altLang="en-US" sz="1200" dirty="0">
                <a:solidFill>
                  <a:schemeClr val="bg1"/>
                </a:solidFill>
                <a:latin typeface="Lucida Sans Unicode" panose="020B0602030504020204" pitchFamily="34" charset="0"/>
              </a:rPr>
              <a:t>with other </a:t>
            </a:r>
          </a:p>
          <a:p>
            <a:pPr algn="ctr" eaLnBrk="1" hangingPunct="1">
              <a:spcBef>
                <a:spcPct val="0"/>
              </a:spcBef>
              <a:buFontTx/>
              <a:buNone/>
            </a:pPr>
            <a:r>
              <a:rPr lang="en-US" altLang="en-US" sz="1200" dirty="0">
                <a:solidFill>
                  <a:schemeClr val="bg1"/>
                </a:solidFill>
                <a:latin typeface="Lucida Sans Unicode" panose="020B0602030504020204" pitchFamily="34" charset="0"/>
              </a:rPr>
              <a:t>Programs &amp; </a:t>
            </a:r>
          </a:p>
          <a:p>
            <a:pPr algn="ctr" eaLnBrk="1" hangingPunct="1">
              <a:spcBef>
                <a:spcPct val="0"/>
              </a:spcBef>
              <a:buFontTx/>
              <a:buNone/>
            </a:pPr>
            <a:r>
              <a:rPr lang="en-US" altLang="en-US" sz="1200" dirty="0">
                <a:solidFill>
                  <a:schemeClr val="bg1"/>
                </a:solidFill>
                <a:latin typeface="Lucida Sans Unicode" panose="020B0602030504020204" pitchFamily="34" charset="0"/>
              </a:rPr>
              <a:t>Benefits</a:t>
            </a:r>
          </a:p>
        </p:txBody>
      </p:sp>
      <p:pic>
        <p:nvPicPr>
          <p:cNvPr id="24594" name="Picture 26" descr="Image result for 24 Hour Advice Line">
            <a:extLst>
              <a:ext uri="{FF2B5EF4-FFF2-40B4-BE49-F238E27FC236}">
                <a16:creationId xmlns:a16="http://schemas.microsoft.com/office/drawing/2014/main" id="{2EB607A3-E313-4C0F-9324-8E60113281C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4413" y="2778125"/>
            <a:ext cx="1270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8">
            <a:extLst>
              <a:ext uri="{FF2B5EF4-FFF2-40B4-BE49-F238E27FC236}">
                <a16:creationId xmlns:a16="http://schemas.microsoft.com/office/drawing/2014/main" id="{0E9BED10-6F1F-4948-AADE-283CF454A64F}"/>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220200" y="5430839"/>
            <a:ext cx="92868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596" name="TextBox 31">
            <a:extLst>
              <a:ext uri="{FF2B5EF4-FFF2-40B4-BE49-F238E27FC236}">
                <a16:creationId xmlns:a16="http://schemas.microsoft.com/office/drawing/2014/main" id="{B3F3F021-72DA-4C09-93C1-D582A1194023}"/>
              </a:ext>
            </a:extLst>
          </p:cNvPr>
          <p:cNvSpPr txBox="1">
            <a:spLocks noChangeArrowheads="1"/>
          </p:cNvSpPr>
          <p:nvPr/>
        </p:nvSpPr>
        <p:spPr bwMode="auto">
          <a:xfrm>
            <a:off x="6927851" y="652463"/>
            <a:ext cx="1571625"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6600"/>
                </a:solidFill>
                <a:latin typeface="Lucida Sans Unicode" panose="020B0602030504020204" pitchFamily="34" charset="0"/>
              </a:rPr>
              <a:t>CHF/CV Hx, LPE,  Assessment, </a:t>
            </a:r>
          </a:p>
          <a:p>
            <a:pPr eaLnBrk="1" hangingPunct="1">
              <a:spcBef>
                <a:spcPct val="0"/>
              </a:spcBef>
              <a:buFontTx/>
              <a:buNone/>
            </a:pPr>
            <a:r>
              <a:rPr lang="en-US" altLang="en-US" sz="1200" dirty="0">
                <a:solidFill>
                  <a:srgbClr val="006600"/>
                </a:solidFill>
                <a:latin typeface="Lucida Sans Unicode" panose="020B0602030504020204" pitchFamily="34" charset="0"/>
              </a:rPr>
              <a:t>V/S, Labs, Tests, Medication Review/Reconcile, Capture HEDIS, Stars, Educate</a:t>
            </a:r>
          </a:p>
        </p:txBody>
      </p:sp>
      <p:sp>
        <p:nvSpPr>
          <p:cNvPr id="24597" name="TextBox 31">
            <a:extLst>
              <a:ext uri="{FF2B5EF4-FFF2-40B4-BE49-F238E27FC236}">
                <a16:creationId xmlns:a16="http://schemas.microsoft.com/office/drawing/2014/main" id="{DEB5D38B-F3C6-41A5-BCD2-3E8E7DB71090}"/>
              </a:ext>
            </a:extLst>
          </p:cNvPr>
          <p:cNvSpPr txBox="1">
            <a:spLocks noChangeArrowheads="1"/>
          </p:cNvSpPr>
          <p:nvPr/>
        </p:nvSpPr>
        <p:spPr bwMode="auto">
          <a:xfrm>
            <a:off x="2108200" y="420689"/>
            <a:ext cx="2590800" cy="777875"/>
          </a:xfrm>
          <a:prstGeom prst="rect">
            <a:avLst/>
          </a:prstGeom>
          <a:solidFill>
            <a:srgbClr val="FFFFFF"/>
          </a:solidFill>
          <a:ln w="15875">
            <a:solidFill>
              <a:srgbClr val="FFCC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dirty="0">
                <a:latin typeface="Lucida Sans Unicode" panose="020B0602030504020204" pitchFamily="34" charset="0"/>
              </a:rPr>
              <a:t>Brand New Day Health Plan</a:t>
            </a:r>
          </a:p>
          <a:p>
            <a:pPr algn="ctr" eaLnBrk="1" hangingPunct="1">
              <a:spcBef>
                <a:spcPct val="0"/>
              </a:spcBef>
              <a:buFontTx/>
              <a:buNone/>
            </a:pPr>
            <a:r>
              <a:rPr lang="en-US" altLang="en-US" sz="1600" dirty="0">
                <a:solidFill>
                  <a:schemeClr val="bg1"/>
                </a:solidFill>
                <a:latin typeface="Lucida Sans Unicode" panose="020B0602030504020204" pitchFamily="34" charset="0"/>
              </a:rPr>
              <a:t>Healthy Heart &amp; CHF </a:t>
            </a:r>
          </a:p>
          <a:p>
            <a:pPr algn="ctr" eaLnBrk="1" hangingPunct="1">
              <a:spcBef>
                <a:spcPct val="0"/>
              </a:spcBef>
              <a:buFontTx/>
              <a:buNone/>
            </a:pPr>
            <a:r>
              <a:rPr lang="en-US" altLang="en-US" sz="1400" dirty="0">
                <a:latin typeface="Lucida Sans Unicode" panose="020B0602030504020204" pitchFamily="34" charset="0"/>
              </a:rPr>
              <a:t>Special Needs Plan</a:t>
            </a:r>
          </a:p>
        </p:txBody>
      </p:sp>
      <p:sp>
        <p:nvSpPr>
          <p:cNvPr id="24598" name="TextBox 15">
            <a:extLst>
              <a:ext uri="{FF2B5EF4-FFF2-40B4-BE49-F238E27FC236}">
                <a16:creationId xmlns:a16="http://schemas.microsoft.com/office/drawing/2014/main" id="{7AEA1DA1-486A-411A-A89E-6A31BB7CB1BD}"/>
              </a:ext>
            </a:extLst>
          </p:cNvPr>
          <p:cNvSpPr txBox="1">
            <a:spLocks noChangeArrowheads="1"/>
          </p:cNvSpPr>
          <p:nvPr/>
        </p:nvSpPr>
        <p:spPr bwMode="auto">
          <a:xfrm>
            <a:off x="3971925" y="4437064"/>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dirty="0">
                <a:solidFill>
                  <a:schemeClr val="tx2"/>
                </a:solidFill>
                <a:latin typeface="Lucida Sans Unicode" panose="020B0602030504020204" pitchFamily="34" charset="0"/>
              </a:rPr>
              <a:t>BND Member App</a:t>
            </a:r>
          </a:p>
        </p:txBody>
      </p:sp>
      <p:pic>
        <p:nvPicPr>
          <p:cNvPr id="24599" name="irc_mi" descr="stock-vector-multicultural-design-vector-illustration-eps-graphic-248244910">
            <a:hlinkClick r:id="rId8"/>
            <a:extLst>
              <a:ext uri="{FF2B5EF4-FFF2-40B4-BE49-F238E27FC236}">
                <a16:creationId xmlns:a16="http://schemas.microsoft.com/office/drawing/2014/main" id="{7D8E5B4A-B830-4A55-AC2B-78B515F28F2F}"/>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l="5333" t="15152" r="6667" b="21213"/>
          <a:stretch>
            <a:fillRect/>
          </a:stretch>
        </p:blipFill>
        <p:spPr bwMode="auto">
          <a:xfrm>
            <a:off x="5976939" y="5849938"/>
            <a:ext cx="1068387" cy="75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00" name="Picture 33" descr="39980621">
            <a:hlinkClick r:id="rId10"/>
            <a:extLst>
              <a:ext uri="{FF2B5EF4-FFF2-40B4-BE49-F238E27FC236}">
                <a16:creationId xmlns:a16="http://schemas.microsoft.com/office/drawing/2014/main" id="{0F3CFA7D-C98B-4C13-B8A8-4465665070B9}"/>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705101" y="1471613"/>
            <a:ext cx="9429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irc_mi" descr="zwt3btin">
            <a:hlinkClick r:id="rId12"/>
            <a:extLst>
              <a:ext uri="{FF2B5EF4-FFF2-40B4-BE49-F238E27FC236}">
                <a16:creationId xmlns:a16="http://schemas.microsoft.com/office/drawing/2014/main" id="{D5C17E15-46C6-4095-AF87-D68CBEC8FE51}"/>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921625" y="5273676"/>
            <a:ext cx="12827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2" name="Oval 35">
            <a:extLst>
              <a:ext uri="{FF2B5EF4-FFF2-40B4-BE49-F238E27FC236}">
                <a16:creationId xmlns:a16="http://schemas.microsoft.com/office/drawing/2014/main" id="{72A8F0AD-81D9-4B02-A59F-96055B5A5B4E}"/>
              </a:ext>
            </a:extLst>
          </p:cNvPr>
          <p:cNvSpPr>
            <a:spLocks noChangeArrowheads="1"/>
          </p:cNvSpPr>
          <p:nvPr/>
        </p:nvSpPr>
        <p:spPr bwMode="auto">
          <a:xfrm>
            <a:off x="5395913" y="2767014"/>
            <a:ext cx="1281112" cy="1457325"/>
          </a:xfrm>
          <a:prstGeom prst="ellipse">
            <a:avLst/>
          </a:prstGeom>
          <a:blipFill dpi="0" rotWithShape="1">
            <a:blip r:embed="rId1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dirty="0"/>
          </a:p>
        </p:txBody>
      </p:sp>
      <p:pic>
        <p:nvPicPr>
          <p:cNvPr id="24603" name="Picture 2">
            <a:extLst>
              <a:ext uri="{FF2B5EF4-FFF2-40B4-BE49-F238E27FC236}">
                <a16:creationId xmlns:a16="http://schemas.microsoft.com/office/drawing/2014/main" id="{6DE61C68-D98E-4E3E-80AF-D49AD00F37EA}"/>
              </a:ext>
            </a:extLst>
          </p:cNvPr>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799514" y="2516188"/>
            <a:ext cx="14049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843036-3124-45E3-94B1-D0055F609AEF}"/>
              </a:ext>
            </a:extLst>
          </p:cNvPr>
          <p:cNvSpPr txBox="1"/>
          <p:nvPr/>
        </p:nvSpPr>
        <p:spPr>
          <a:xfrm>
            <a:off x="5248276" y="447675"/>
            <a:ext cx="1552575" cy="1200150"/>
          </a:xfrm>
          <a:prstGeom prst="rect">
            <a:avLst/>
          </a:prstGeom>
          <a:solidFill>
            <a:schemeClr val="bg1"/>
          </a:solidFill>
        </p:spPr>
        <p:txBody>
          <a:bodyPr>
            <a:spAutoFit/>
          </a:bodyPr>
          <a:lstStyle/>
          <a:p>
            <a:pPr>
              <a:defRPr/>
            </a:pPr>
            <a:r>
              <a:rPr lang="en-US" sz="1600" dirty="0">
                <a:solidFill>
                  <a:srgbClr val="339933"/>
                </a:solidFill>
              </a:rPr>
              <a:t>Stratify Risk:</a:t>
            </a:r>
          </a:p>
          <a:p>
            <a:pPr marL="285750" indent="-285750">
              <a:buFont typeface="Arial" panose="020B0604020202020204" pitchFamily="34" charset="0"/>
              <a:buChar char="•"/>
              <a:defRPr/>
            </a:pPr>
            <a:r>
              <a:rPr lang="en-US" sz="1400" dirty="0">
                <a:solidFill>
                  <a:srgbClr val="339933"/>
                </a:solidFill>
              </a:rPr>
              <a:t>Criteria Card</a:t>
            </a:r>
          </a:p>
          <a:p>
            <a:pPr marL="285750" indent="-285750">
              <a:buFont typeface="Arial" panose="020B0604020202020204" pitchFamily="34" charset="0"/>
              <a:buChar char="•"/>
              <a:defRPr/>
            </a:pPr>
            <a:r>
              <a:rPr lang="en-US" sz="1400" dirty="0">
                <a:solidFill>
                  <a:srgbClr val="339933"/>
                </a:solidFill>
              </a:rPr>
              <a:t>HRA Score</a:t>
            </a:r>
          </a:p>
          <a:p>
            <a:pPr marL="285750" indent="-285750">
              <a:buFont typeface="Arial" panose="020B0604020202020204" pitchFamily="34" charset="0"/>
              <a:buChar char="•"/>
              <a:defRPr/>
            </a:pPr>
            <a:r>
              <a:rPr lang="en-US" sz="1400" dirty="0">
                <a:solidFill>
                  <a:srgbClr val="339933"/>
                </a:solidFill>
              </a:rPr>
              <a:t>LACE Score</a:t>
            </a:r>
          </a:p>
          <a:p>
            <a:pPr marL="285750" indent="-285750">
              <a:buFont typeface="Arial" panose="020B0604020202020204" pitchFamily="34" charset="0"/>
              <a:buChar char="•"/>
              <a:defRPr/>
            </a:pPr>
            <a:r>
              <a:rPr lang="en-US" sz="1400" dirty="0">
                <a:solidFill>
                  <a:srgbClr val="339933"/>
                </a:solidFill>
              </a:rPr>
              <a:t>Obtain MR’s </a:t>
            </a:r>
          </a:p>
        </p:txBody>
      </p:sp>
      <p:pic>
        <p:nvPicPr>
          <p:cNvPr id="24605" name="Picture 9">
            <a:extLst>
              <a:ext uri="{FF2B5EF4-FFF2-40B4-BE49-F238E27FC236}">
                <a16:creationId xmlns:a16="http://schemas.microsoft.com/office/drawing/2014/main" id="{3455EECB-4FAB-440D-A0F8-B59C28B1E7A1}"/>
              </a:ext>
            </a:extLst>
          </p:cNvPr>
          <p:cNvPicPr>
            <a:picLocks noChangeAspect="1"/>
          </p:cNvPicPr>
          <p:nvPr/>
        </p:nvPicPr>
        <p:blipFill>
          <a:blip r:embed="rId16" cstate="email">
            <a:extLst>
              <a:ext uri="{28A0092B-C50C-407E-A947-70E740481C1C}">
                <a14:useLocalDpi xmlns:a14="http://schemas.microsoft.com/office/drawing/2010/main" val="0"/>
              </a:ext>
            </a:extLst>
          </a:blip>
          <a:srcRect l="3955"/>
          <a:stretch>
            <a:fillRect/>
          </a:stretch>
        </p:blipFill>
        <p:spPr bwMode="auto">
          <a:xfrm>
            <a:off x="8416926" y="4168776"/>
            <a:ext cx="17319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10">
            <a:extLst>
              <a:ext uri="{FF2B5EF4-FFF2-40B4-BE49-F238E27FC236}">
                <a16:creationId xmlns:a16="http://schemas.microsoft.com/office/drawing/2014/main" id="{99F1724C-96BD-44BF-A4E9-D84ED92F6BE0}"/>
              </a:ext>
            </a:extLst>
          </p:cNvPr>
          <p:cNvPicPr>
            <a:picLocks noChangeAspect="1"/>
          </p:cNvPicPr>
          <p:nvPr/>
        </p:nvPicPr>
        <p:blipFill>
          <a:blip r:embed="rId17" cstate="email">
            <a:extLst>
              <a:ext uri="{28A0092B-C50C-407E-A947-70E740481C1C}">
                <a14:useLocalDpi xmlns:a14="http://schemas.microsoft.com/office/drawing/2010/main" val="0"/>
              </a:ext>
            </a:extLst>
          </a:blip>
          <a:srcRect l="14780" t="32484" r="61429" b="25764"/>
          <a:stretch>
            <a:fillRect/>
          </a:stretch>
        </p:blipFill>
        <p:spPr bwMode="auto">
          <a:xfrm>
            <a:off x="2470150" y="4519613"/>
            <a:ext cx="149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4D9F-D5CF-4564-84B1-1D71F3F78F9F}"/>
              </a:ext>
            </a:extLst>
          </p:cNvPr>
          <p:cNvSpPr>
            <a:spLocks noGrp="1"/>
          </p:cNvSpPr>
          <p:nvPr>
            <p:ph type="title"/>
          </p:nvPr>
        </p:nvSpPr>
        <p:spPr/>
        <p:txBody>
          <a:bodyPr/>
          <a:lstStyle/>
          <a:p>
            <a:r>
              <a:rPr lang="en-US" dirty="0"/>
              <a:t>Assistive devices available</a:t>
            </a:r>
          </a:p>
        </p:txBody>
      </p:sp>
      <p:sp>
        <p:nvSpPr>
          <p:cNvPr id="3" name="Content Placeholder 2">
            <a:extLst>
              <a:ext uri="{FF2B5EF4-FFF2-40B4-BE49-F238E27FC236}">
                <a16:creationId xmlns:a16="http://schemas.microsoft.com/office/drawing/2014/main" id="{6043D5B7-F29C-4693-8847-FC58D7B957C2}"/>
              </a:ext>
            </a:extLst>
          </p:cNvPr>
          <p:cNvSpPr>
            <a:spLocks noGrp="1"/>
          </p:cNvSpPr>
          <p:nvPr>
            <p:ph idx="1"/>
          </p:nvPr>
        </p:nvSpPr>
        <p:spPr>
          <a:xfrm>
            <a:off x="544750" y="1264596"/>
            <a:ext cx="9505104" cy="2772383"/>
          </a:xfrm>
        </p:spPr>
        <p:txBody>
          <a:bodyPr>
            <a:normAutofit/>
          </a:bodyPr>
          <a:lstStyle/>
          <a:p>
            <a:r>
              <a:rPr lang="en-US" sz="2400" dirty="0"/>
              <a:t>BP monitors for those needing frequent monitoring at home</a:t>
            </a:r>
          </a:p>
          <a:p>
            <a:r>
              <a:rPr lang="en-US" sz="2400" dirty="0"/>
              <a:t>Weight scales for those with CHF or other conditions such as ESRD where fluid overload can indicate need for intervention</a:t>
            </a:r>
          </a:p>
          <a:p>
            <a:endParaRPr lang="en-US" sz="2400" dirty="0"/>
          </a:p>
          <a:p>
            <a:endParaRPr lang="en-US" sz="2400" dirty="0"/>
          </a:p>
        </p:txBody>
      </p:sp>
      <p:pic>
        <p:nvPicPr>
          <p:cNvPr id="29698" name="Picture 2">
            <a:extLst>
              <a:ext uri="{FF2B5EF4-FFF2-40B4-BE49-F238E27FC236}">
                <a16:creationId xmlns:a16="http://schemas.microsoft.com/office/drawing/2014/main" id="{637C0D98-11CE-49C0-B2AE-59E68D511DB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4830" y="4164496"/>
            <a:ext cx="1929787" cy="2240786"/>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57AD295F-BBAF-4A4A-9DBB-856D73A441D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5688" y="3929974"/>
            <a:ext cx="2414510" cy="247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8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9295B-3412-484C-9084-EAEF0BBB487D}"/>
              </a:ext>
            </a:extLst>
          </p:cNvPr>
          <p:cNvPicPr>
            <a:picLocks noChangeAspect="1"/>
          </p:cNvPicPr>
          <p:nvPr/>
        </p:nvPicPr>
        <p:blipFill>
          <a:blip r:embed="rId3"/>
          <a:stretch>
            <a:fillRect/>
          </a:stretch>
        </p:blipFill>
        <p:spPr>
          <a:xfrm>
            <a:off x="3465872" y="-3947"/>
            <a:ext cx="5309828" cy="6930595"/>
          </a:xfrm>
          <a:prstGeom prst="rect">
            <a:avLst/>
          </a:prstGeom>
        </p:spPr>
      </p:pic>
    </p:spTree>
    <p:extLst>
      <p:ext uri="{BB962C8B-B14F-4D97-AF65-F5344CB8AC3E}">
        <p14:creationId xmlns:p14="http://schemas.microsoft.com/office/powerpoint/2010/main" val="412922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B8E9-EC6B-403B-9062-33E50785E032}"/>
              </a:ext>
            </a:extLst>
          </p:cNvPr>
          <p:cNvSpPr>
            <a:spLocks noGrp="1"/>
          </p:cNvSpPr>
          <p:nvPr>
            <p:ph type="title"/>
          </p:nvPr>
        </p:nvSpPr>
        <p:spPr/>
        <p:txBody>
          <a:bodyPr/>
          <a:lstStyle/>
          <a:p>
            <a:r>
              <a:rPr lang="en-US" dirty="0"/>
              <a:t>DSNP Plans</a:t>
            </a:r>
          </a:p>
        </p:txBody>
      </p:sp>
      <p:sp>
        <p:nvSpPr>
          <p:cNvPr id="3" name="Content Placeholder 2">
            <a:extLst>
              <a:ext uri="{FF2B5EF4-FFF2-40B4-BE49-F238E27FC236}">
                <a16:creationId xmlns:a16="http://schemas.microsoft.com/office/drawing/2014/main" id="{F55B0E18-FC12-4890-826A-5BBA2E296835}"/>
              </a:ext>
            </a:extLst>
          </p:cNvPr>
          <p:cNvSpPr>
            <a:spLocks noGrp="1"/>
          </p:cNvSpPr>
          <p:nvPr>
            <p:ph idx="1"/>
          </p:nvPr>
        </p:nvSpPr>
        <p:spPr/>
        <p:txBody>
          <a:bodyPr/>
          <a:lstStyle/>
          <a:p>
            <a:r>
              <a:rPr lang="en-US" dirty="0"/>
              <a:t>DSNP plans are for those with both Medicare and Medicaid eligibility.</a:t>
            </a:r>
          </a:p>
          <a:p>
            <a:r>
              <a:rPr lang="en-US" dirty="0"/>
              <a:t>This population is considered at higher risk because of the low-income requirements of those qualifying for Medicaid services.</a:t>
            </a:r>
          </a:p>
          <a:p>
            <a:r>
              <a:rPr lang="en-US" dirty="0"/>
              <a:t>CMS recognizes that people of lower income levels have had poorer access to health care, and fewer opportunities to improve health </a:t>
            </a:r>
          </a:p>
          <a:p>
            <a:r>
              <a:rPr lang="en-US" dirty="0"/>
              <a:t>There is no diagnosis related requirements for these members.</a:t>
            </a:r>
          </a:p>
        </p:txBody>
      </p:sp>
    </p:spTree>
    <p:extLst>
      <p:ext uri="{BB962C8B-B14F-4D97-AF65-F5344CB8AC3E}">
        <p14:creationId xmlns:p14="http://schemas.microsoft.com/office/powerpoint/2010/main" val="106279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ctrTitle"/>
          </p:nvPr>
        </p:nvSpPr>
        <p:spPr>
          <a:xfrm>
            <a:off x="2654596" y="989815"/>
            <a:ext cx="5826719" cy="1592519"/>
          </a:xfrm>
        </p:spPr>
        <p:txBody>
          <a:bodyPr/>
          <a:lstStyle/>
          <a:p>
            <a:r>
              <a:rPr lang="en-US" dirty="0">
                <a:latin typeface="Trebuchet MS" charset="0"/>
              </a:rPr>
              <a:t>Dementia CSNP Plan</a:t>
            </a:r>
          </a:p>
        </p:txBody>
      </p:sp>
      <p:pic>
        <p:nvPicPr>
          <p:cNvPr id="74759" name="Picture 7" descr="HOL3021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73351" y="3757613"/>
            <a:ext cx="5027613"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 (cont)</a:t>
            </a:r>
          </a:p>
        </p:txBody>
      </p:sp>
      <p:sp>
        <p:nvSpPr>
          <p:cNvPr id="3" name="Content Placeholder 2"/>
          <p:cNvSpPr>
            <a:spLocks noGrp="1"/>
          </p:cNvSpPr>
          <p:nvPr>
            <p:ph idx="1"/>
          </p:nvPr>
        </p:nvSpPr>
        <p:spPr>
          <a:xfrm>
            <a:off x="2133599" y="2438401"/>
            <a:ext cx="6940379" cy="3602963"/>
          </a:xfrm>
        </p:spPr>
        <p:txBody>
          <a:bodyPr/>
          <a:lstStyle/>
          <a:p>
            <a:r>
              <a:rPr lang="en-US" dirty="0"/>
              <a:t>Transition of Care</a:t>
            </a:r>
          </a:p>
          <a:p>
            <a:r>
              <a:rPr lang="en-US" dirty="0"/>
              <a:t>Pharmacy 101</a:t>
            </a:r>
          </a:p>
          <a:p>
            <a:r>
              <a:rPr lang="en-US" dirty="0"/>
              <a:t>Harmony SNP (Mental Illnesses) </a:t>
            </a:r>
          </a:p>
          <a:p>
            <a:r>
              <a:rPr lang="en-US" dirty="0"/>
              <a:t>SAC Program (Semi-Acute Care Transitions)</a:t>
            </a:r>
          </a:p>
          <a:p>
            <a:r>
              <a:rPr lang="en-US" dirty="0"/>
              <a:t>SNP Compliance Requirements</a:t>
            </a:r>
          </a:p>
          <a:p>
            <a:endParaRPr lang="en-US" dirty="0"/>
          </a:p>
          <a:p>
            <a:endParaRPr lang="en-US" b="1" i="1" dirty="0">
              <a:latin typeface="Lucida Sans" charset="0"/>
            </a:endParaRP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3</a:t>
            </a:fld>
            <a:endParaRPr lang="en-US" dirty="0"/>
          </a:p>
        </p:txBody>
      </p:sp>
    </p:spTree>
    <p:extLst>
      <p:ext uri="{BB962C8B-B14F-4D97-AF65-F5344CB8AC3E}">
        <p14:creationId xmlns:p14="http://schemas.microsoft.com/office/powerpoint/2010/main" val="265973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dirty="0">
                <a:latin typeface="Trebuchet MS" charset="0"/>
              </a:rPr>
              <a:t>The Brand New Day Dementia Program</a:t>
            </a:r>
          </a:p>
        </p:txBody>
      </p:sp>
      <p:sp>
        <p:nvSpPr>
          <p:cNvPr id="72707" name="Rectangle 3"/>
          <p:cNvSpPr>
            <a:spLocks noGrp="1"/>
          </p:cNvSpPr>
          <p:nvPr>
            <p:ph idx="1"/>
          </p:nvPr>
        </p:nvSpPr>
        <p:spPr/>
        <p:txBody>
          <a:bodyPr/>
          <a:lstStyle/>
          <a:p>
            <a:pPr>
              <a:lnSpc>
                <a:spcPct val="80000"/>
              </a:lnSpc>
            </a:pPr>
            <a:r>
              <a:rPr lang="en-US" sz="2800" dirty="0">
                <a:latin typeface="Trebuchet MS" charset="0"/>
              </a:rPr>
              <a:t>The Bridges product began in 2014 and serves both Medicare-only and dual-eligible members. </a:t>
            </a:r>
          </a:p>
          <a:p>
            <a:pPr>
              <a:lnSpc>
                <a:spcPct val="80000"/>
              </a:lnSpc>
            </a:pPr>
            <a:r>
              <a:rPr lang="en-US" sz="2800" dirty="0">
                <a:latin typeface="Trebuchet MS" charset="0"/>
              </a:rPr>
              <a:t>The Bridges product includes two benefit plans.</a:t>
            </a:r>
          </a:p>
          <a:p>
            <a:pPr lvl="1">
              <a:lnSpc>
                <a:spcPct val="80000"/>
              </a:lnSpc>
            </a:pPr>
            <a:r>
              <a:rPr lang="en-US" sz="2400" b="1" i="1" dirty="0">
                <a:latin typeface="Trebuchet MS" charset="0"/>
              </a:rPr>
              <a:t>Bridges Care </a:t>
            </a:r>
            <a:r>
              <a:rPr lang="en-US" sz="2400" dirty="0">
                <a:latin typeface="Trebuchet MS" charset="0"/>
              </a:rPr>
              <a:t>is perfect for individuals with Medicare-only coverage (drug savings)</a:t>
            </a:r>
          </a:p>
          <a:p>
            <a:pPr lvl="1">
              <a:lnSpc>
                <a:spcPct val="80000"/>
              </a:lnSpc>
            </a:pPr>
            <a:r>
              <a:rPr lang="en-US" sz="2400" b="1" i="1" dirty="0">
                <a:latin typeface="Trebuchet MS" charset="0"/>
              </a:rPr>
              <a:t>Bridges Choice </a:t>
            </a:r>
            <a:r>
              <a:rPr lang="en-US" sz="2400" dirty="0">
                <a:latin typeface="Trebuchet MS" charset="0"/>
              </a:rPr>
              <a:t>is perfect for individuals with dual coverage</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30</a:t>
            </a:fld>
            <a:endParaRPr lang="en-US" sz="1000" b="1" dirty="0"/>
          </a:p>
        </p:txBody>
      </p:sp>
    </p:spTree>
    <p:extLst>
      <p:ext uri="{BB962C8B-B14F-4D97-AF65-F5344CB8AC3E}">
        <p14:creationId xmlns:p14="http://schemas.microsoft.com/office/powerpoint/2010/main" val="258109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dirty="0">
                <a:latin typeface="Trebuchet MS" charset="0"/>
              </a:rPr>
              <a:t>The Bridges programs support the following aspects of care: </a:t>
            </a:r>
          </a:p>
        </p:txBody>
      </p:sp>
      <p:sp>
        <p:nvSpPr>
          <p:cNvPr id="76803" name="Rectangle 3"/>
          <p:cNvSpPr>
            <a:spLocks noGrp="1"/>
          </p:cNvSpPr>
          <p:nvPr>
            <p:ph idx="1"/>
          </p:nvPr>
        </p:nvSpPr>
        <p:spPr/>
        <p:txBody>
          <a:bodyPr/>
          <a:lstStyle/>
          <a:p>
            <a:pPr>
              <a:lnSpc>
                <a:spcPct val="80000"/>
              </a:lnSpc>
            </a:pPr>
            <a:r>
              <a:rPr lang="en-US" sz="2400" dirty="0">
                <a:latin typeface="Trebuchet MS" charset="0"/>
              </a:rPr>
              <a:t>Community physicians with expertise in caring for the elderly, oversee the Geriatric Medical Home</a:t>
            </a:r>
          </a:p>
          <a:p>
            <a:pPr>
              <a:lnSpc>
                <a:spcPct val="80000"/>
              </a:lnSpc>
            </a:pPr>
            <a:r>
              <a:rPr lang="en-US" sz="2400" dirty="0">
                <a:latin typeface="Trebuchet MS" charset="0"/>
              </a:rPr>
              <a:t>Members have unlimited access to a Geriatrician, a Neurologist, and other specialists as needed with no copayment</a:t>
            </a:r>
          </a:p>
          <a:p>
            <a:pPr>
              <a:lnSpc>
                <a:spcPct val="80000"/>
              </a:lnSpc>
            </a:pPr>
            <a:r>
              <a:rPr lang="en-US" sz="2400" dirty="0">
                <a:latin typeface="Trebuchet MS" charset="0"/>
              </a:rPr>
              <a:t>A </a:t>
            </a:r>
            <a:r>
              <a:rPr lang="ja-JP" altLang="en-US" sz="2400" dirty="0">
                <a:latin typeface="Trebuchet MS" charset="0"/>
              </a:rPr>
              <a:t>“</a:t>
            </a:r>
            <a:r>
              <a:rPr lang="en-US" sz="2400" dirty="0">
                <a:latin typeface="Trebuchet MS" charset="0"/>
              </a:rPr>
              <a:t>Bridges Nurse Champion</a:t>
            </a:r>
            <a:r>
              <a:rPr lang="ja-JP" altLang="en-US" sz="2400" dirty="0">
                <a:latin typeface="Trebuchet MS" charset="0"/>
              </a:rPr>
              <a:t>”</a:t>
            </a:r>
            <a:r>
              <a:rPr lang="en-US" sz="2400" dirty="0">
                <a:latin typeface="Trebuchet MS" charset="0"/>
              </a:rPr>
              <a:t> (registered nurse with dementia expertise) oversees the Care Management and Support Programs </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31</a:t>
            </a:fld>
            <a:endParaRPr lang="en-US" sz="1000" b="1" dirty="0"/>
          </a:p>
        </p:txBody>
      </p:sp>
    </p:spTree>
    <p:extLst>
      <p:ext uri="{BB962C8B-B14F-4D97-AF65-F5344CB8AC3E}">
        <p14:creationId xmlns:p14="http://schemas.microsoft.com/office/powerpoint/2010/main" val="109999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2133601" y="609600"/>
            <a:ext cx="6348413" cy="579438"/>
          </a:xfrm>
        </p:spPr>
        <p:txBody>
          <a:bodyPr/>
          <a:lstStyle/>
          <a:p>
            <a:r>
              <a:rPr lang="en-US" sz="3200" dirty="0">
                <a:latin typeface="Trebuchet MS" charset="0"/>
              </a:rPr>
              <a:t>                                                 </a:t>
            </a:r>
          </a:p>
        </p:txBody>
      </p:sp>
      <p:sp>
        <p:nvSpPr>
          <p:cNvPr id="77827" name="Rectangle 3"/>
          <p:cNvSpPr>
            <a:spLocks noGrp="1"/>
          </p:cNvSpPr>
          <p:nvPr>
            <p:ph idx="1"/>
          </p:nvPr>
        </p:nvSpPr>
        <p:spPr>
          <a:xfrm>
            <a:off x="2133601" y="1189039"/>
            <a:ext cx="6348413" cy="4852987"/>
          </a:xfrm>
        </p:spPr>
        <p:txBody>
          <a:bodyPr>
            <a:normAutofit fontScale="62500" lnSpcReduction="20000"/>
          </a:bodyPr>
          <a:lstStyle/>
          <a:p>
            <a:r>
              <a:rPr lang="en-US" sz="2800" dirty="0">
                <a:latin typeface="Trebuchet MS" charset="0"/>
              </a:rPr>
              <a:t>Each member is assigned a </a:t>
            </a:r>
            <a:r>
              <a:rPr lang="ja-JP" altLang="en-US" sz="2800" dirty="0">
                <a:latin typeface="Trebuchet MS" charset="0"/>
              </a:rPr>
              <a:t>“</a:t>
            </a:r>
            <a:r>
              <a:rPr lang="en-US" sz="2800" dirty="0">
                <a:latin typeface="Trebuchet MS" charset="0"/>
              </a:rPr>
              <a:t>Health Coach</a:t>
            </a:r>
            <a:r>
              <a:rPr lang="ja-JP" altLang="en-US" sz="2800" dirty="0">
                <a:latin typeface="Trebuchet MS" charset="0"/>
              </a:rPr>
              <a:t>”</a:t>
            </a:r>
            <a:r>
              <a:rPr lang="en-US" sz="2800" dirty="0">
                <a:latin typeface="Trebuchet MS" charset="0"/>
              </a:rPr>
              <a:t>  whose aim is to match care desired to care given</a:t>
            </a:r>
          </a:p>
          <a:p>
            <a:r>
              <a:rPr lang="en-US" sz="2800" dirty="0">
                <a:latin typeface="Trebuchet MS" charset="0"/>
              </a:rPr>
              <a:t>The </a:t>
            </a:r>
            <a:r>
              <a:rPr lang="ja-JP" altLang="en-US" sz="2800" dirty="0">
                <a:latin typeface="Trebuchet MS" charset="0"/>
              </a:rPr>
              <a:t>“</a:t>
            </a:r>
            <a:r>
              <a:rPr lang="en-US" sz="2800" dirty="0">
                <a:latin typeface="Trebuchet MS" charset="0"/>
              </a:rPr>
              <a:t>Health Coach</a:t>
            </a:r>
            <a:r>
              <a:rPr lang="ja-JP" altLang="en-US" sz="2800" dirty="0">
                <a:latin typeface="Trebuchet MS" charset="0"/>
              </a:rPr>
              <a:t>”</a:t>
            </a:r>
            <a:r>
              <a:rPr lang="en-US" sz="2800" dirty="0">
                <a:latin typeface="Trebuchet MS" charset="0"/>
              </a:rPr>
              <a:t> works with the member, family, caregiver, and POA to coordinate care not only with the PCP but the healthcare system</a:t>
            </a:r>
          </a:p>
          <a:p>
            <a:r>
              <a:rPr lang="en-US" sz="2800" dirty="0">
                <a:latin typeface="Trebuchet MS" charset="0"/>
              </a:rPr>
              <a:t>The Bridges health coaches provide both face to face and telephonic care. </a:t>
            </a:r>
          </a:p>
          <a:p>
            <a:r>
              <a:rPr lang="en-US" sz="2800" dirty="0">
                <a:latin typeface="Trebuchet MS" charset="0"/>
              </a:rPr>
              <a:t>Through frequent contact with the member and their support system, the health coach works to minimize stress on the member as well as the family</a:t>
            </a:r>
          </a:p>
          <a:p>
            <a:r>
              <a:rPr lang="en-US" sz="2800" dirty="0"/>
              <a:t>Members are triaged based on their acuity, with our most acute members requiring weekly if not more than once a week visit</a:t>
            </a:r>
          </a:p>
          <a:p>
            <a:r>
              <a:rPr lang="en-US" sz="2800" dirty="0"/>
              <a:t>Goals of care discussions with the member, family, and care network are carried out by the Health Coach to help manage the Last Year of Life with Excellence</a:t>
            </a:r>
          </a:p>
          <a:p>
            <a:endParaRPr lang="en-US" sz="2800"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32</a:t>
            </a:fld>
            <a:endParaRPr lang="en-US" sz="1000" b="1" dirty="0"/>
          </a:p>
        </p:txBody>
      </p:sp>
    </p:spTree>
    <p:extLst>
      <p:ext uri="{BB962C8B-B14F-4D97-AF65-F5344CB8AC3E}">
        <p14:creationId xmlns:p14="http://schemas.microsoft.com/office/powerpoint/2010/main" val="1576985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2133600" y="609599"/>
            <a:ext cx="6260757" cy="1070920"/>
          </a:xfrm>
        </p:spPr>
        <p:txBody>
          <a:bodyPr/>
          <a:lstStyle/>
          <a:p>
            <a:r>
              <a:rPr lang="en-US" sz="3200" dirty="0">
                <a:latin typeface="Trebuchet MS" charset="0"/>
              </a:rPr>
              <a:t>Support for Family &amp; Caregivers                                    </a:t>
            </a:r>
          </a:p>
        </p:txBody>
      </p:sp>
      <p:sp>
        <p:nvSpPr>
          <p:cNvPr id="78851" name="Rectangle 3"/>
          <p:cNvSpPr>
            <a:spLocks noGrp="1"/>
          </p:cNvSpPr>
          <p:nvPr>
            <p:ph idx="1"/>
          </p:nvPr>
        </p:nvSpPr>
        <p:spPr>
          <a:xfrm>
            <a:off x="2133600" y="1680520"/>
            <a:ext cx="7226300" cy="4361505"/>
          </a:xfrm>
        </p:spPr>
        <p:txBody>
          <a:bodyPr/>
          <a:lstStyle/>
          <a:p>
            <a:r>
              <a:rPr lang="en-US" dirty="0">
                <a:latin typeface="Trebuchet MS" charset="0"/>
              </a:rPr>
              <a:t>Brand New Day Bridges programs are committed to supporting the member’s Family / Caregivers to prevent exhaustion and burnout through providing the following:</a:t>
            </a:r>
          </a:p>
          <a:p>
            <a:pPr marL="800100" lvl="3" indent="-342900"/>
            <a:r>
              <a:rPr lang="en-US" sz="2800" dirty="0">
                <a:latin typeface="Trebuchet MS" charset="0"/>
                <a:cs typeface="ＭＳ Ｐゴシック" charset="0"/>
              </a:rPr>
              <a:t>Free cell phones for members and Family / Caregivers with Low Income</a:t>
            </a:r>
          </a:p>
          <a:p>
            <a:r>
              <a:rPr lang="en-US" sz="2800" dirty="0">
                <a:latin typeface="Trebuchet MS" charset="0"/>
                <a:cs typeface="ＭＳ Ｐゴシック" charset="0"/>
              </a:rPr>
              <a:t>Free Personal Emergency Response System (PERS)</a:t>
            </a:r>
          </a:p>
          <a:p>
            <a:endParaRPr lang="en-US" dirty="0">
              <a:latin typeface="Trebuchet MS" charset="0"/>
            </a:endParaRPr>
          </a:p>
        </p:txBody>
      </p:sp>
    </p:spTree>
    <p:extLst>
      <p:ext uri="{BB962C8B-B14F-4D97-AF65-F5344CB8AC3E}">
        <p14:creationId xmlns:p14="http://schemas.microsoft.com/office/powerpoint/2010/main" val="151725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2296513" y="624746"/>
            <a:ext cx="6185501" cy="1080487"/>
          </a:xfrm>
        </p:spPr>
        <p:txBody>
          <a:bodyPr/>
          <a:lstStyle/>
          <a:p>
            <a:r>
              <a:rPr lang="en-US" dirty="0">
                <a:latin typeface="Trebuchet MS" charset="0"/>
              </a:rPr>
              <a:t>In Home Supportive Services</a:t>
            </a:r>
          </a:p>
        </p:txBody>
      </p:sp>
      <p:sp>
        <p:nvSpPr>
          <p:cNvPr id="79875" name="Rectangle 3"/>
          <p:cNvSpPr>
            <a:spLocks noGrp="1"/>
          </p:cNvSpPr>
          <p:nvPr>
            <p:ph idx="1"/>
          </p:nvPr>
        </p:nvSpPr>
        <p:spPr>
          <a:xfrm>
            <a:off x="2133601" y="2498651"/>
            <a:ext cx="8711608" cy="3556253"/>
          </a:xfrm>
        </p:spPr>
        <p:txBody>
          <a:bodyPr/>
          <a:lstStyle/>
          <a:p>
            <a:pPr marL="342900" lvl="2" indent="-342900">
              <a:lnSpc>
                <a:spcPct val="90000"/>
              </a:lnSpc>
            </a:pPr>
            <a:r>
              <a:rPr lang="en-US" sz="3200" dirty="0">
                <a:latin typeface="Trebuchet MS" charset="0"/>
                <a:cs typeface="ＭＳ Ｐゴシック" charset="0"/>
              </a:rPr>
              <a:t>Assistance in applying for IHSS </a:t>
            </a:r>
          </a:p>
          <a:p>
            <a:pPr marL="342900" lvl="2" indent="-342900">
              <a:lnSpc>
                <a:spcPct val="90000"/>
              </a:lnSpc>
            </a:pPr>
            <a:r>
              <a:rPr lang="en-US" sz="3200" dirty="0">
                <a:latin typeface="Trebuchet MS" charset="0"/>
                <a:cs typeface="ＭＳ Ｐゴシック" charset="0"/>
              </a:rPr>
              <a:t>State Medi-Cal Program that pays the person you select (relative, friend, or other caregiver) for services rendered based on State qualifications.  </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34</a:t>
            </a:fld>
            <a:endParaRPr lang="en-US" sz="1000" b="1" dirty="0"/>
          </a:p>
        </p:txBody>
      </p:sp>
    </p:spTree>
    <p:extLst>
      <p:ext uri="{BB962C8B-B14F-4D97-AF65-F5344CB8AC3E}">
        <p14:creationId xmlns:p14="http://schemas.microsoft.com/office/powerpoint/2010/main" val="243207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IHSS (cont’d)</a:t>
            </a:r>
          </a:p>
        </p:txBody>
      </p:sp>
      <p:sp>
        <p:nvSpPr>
          <p:cNvPr id="3" name="Content Placeholder 2"/>
          <p:cNvSpPr>
            <a:spLocks noGrp="1"/>
          </p:cNvSpPr>
          <p:nvPr>
            <p:ph idx="1"/>
          </p:nvPr>
        </p:nvSpPr>
        <p:spPr/>
        <p:txBody>
          <a:bodyPr/>
          <a:lstStyle/>
          <a:p>
            <a:pPr marL="342900" lvl="2" indent="-342900"/>
            <a:r>
              <a:rPr lang="en-US" sz="3200" dirty="0">
                <a:latin typeface="Trebuchet MS" charset="0"/>
                <a:cs typeface="ＭＳ Ｐゴシック" charset="0"/>
              </a:rPr>
              <a:t>State may determine to pay for someone to help with bathing, toileting, housekeeping, shopping, meal preparations, etc.  </a:t>
            </a:r>
          </a:p>
          <a:p>
            <a:pPr marL="342900" lvl="2" indent="-342900"/>
            <a:r>
              <a:rPr lang="en-US" sz="3200" dirty="0">
                <a:latin typeface="Trebuchet MS" charset="0"/>
                <a:cs typeface="ＭＳ Ｐゴシック" charset="0"/>
              </a:rPr>
              <a:t>You hire the person, and the State pays the person.</a:t>
            </a:r>
          </a:p>
          <a:p>
            <a:pPr marL="342900" lvl="2" indent="-342900"/>
            <a:r>
              <a:rPr lang="en-US" sz="3200" dirty="0">
                <a:latin typeface="Trebuchet MS" charset="0"/>
                <a:cs typeface="ＭＳ Ｐゴシック" charset="0"/>
              </a:rPr>
              <a:t>BND has partnered with a vendor that can assist members in the application process.</a:t>
            </a:r>
          </a:p>
          <a:p>
            <a:endParaRPr lang="en-US" dirty="0"/>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35</a:t>
            </a:fld>
            <a:endParaRPr lang="en-US" dirty="0"/>
          </a:p>
        </p:txBody>
      </p:sp>
    </p:spTree>
    <p:extLst>
      <p:ext uri="{BB962C8B-B14F-4D97-AF65-F5344CB8AC3E}">
        <p14:creationId xmlns:p14="http://schemas.microsoft.com/office/powerpoint/2010/main" val="7222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dirty="0"/>
              <a:t>Other Support</a:t>
            </a:r>
          </a:p>
        </p:txBody>
      </p:sp>
      <p:sp>
        <p:nvSpPr>
          <p:cNvPr id="80899" name="Rectangle 3"/>
          <p:cNvSpPr>
            <a:spLocks noGrp="1"/>
          </p:cNvSpPr>
          <p:nvPr>
            <p:ph idx="1"/>
          </p:nvPr>
        </p:nvSpPr>
        <p:spPr>
          <a:xfrm>
            <a:off x="2133601" y="1828801"/>
            <a:ext cx="6348413" cy="4213225"/>
          </a:xfrm>
        </p:spPr>
        <p:txBody>
          <a:bodyPr>
            <a:normAutofit lnSpcReduction="10000"/>
          </a:bodyPr>
          <a:lstStyle/>
          <a:p>
            <a:pPr marL="342900" lvl="2" indent="-342900"/>
            <a:r>
              <a:rPr lang="en-US" sz="3200" dirty="0">
                <a:latin typeface="Trebuchet MS" charset="0"/>
                <a:cs typeface="ＭＳ Ｐゴシック" charset="0"/>
              </a:rPr>
              <a:t>Minor home modifications to prevent falling</a:t>
            </a:r>
          </a:p>
          <a:p>
            <a:pPr marL="342900" lvl="2" indent="-342900"/>
            <a:r>
              <a:rPr lang="en-US" sz="3200" dirty="0">
                <a:latin typeface="Trebuchet MS" charset="0"/>
                <a:cs typeface="ＭＳ Ｐゴシック" charset="0"/>
              </a:rPr>
              <a:t>In-home Nurse as needed for wound care, injections, and other LVN services</a:t>
            </a:r>
          </a:p>
          <a:p>
            <a:pPr marL="342900" lvl="2" indent="-342900"/>
            <a:r>
              <a:rPr lang="en-US" sz="3200" dirty="0">
                <a:latin typeface="Trebuchet MS" charset="0"/>
                <a:cs typeface="ＭＳ Ｐゴシック" charset="0"/>
              </a:rPr>
              <a:t>Tools to help identify good nursing homes if that becomes necessary</a:t>
            </a:r>
          </a:p>
          <a:p>
            <a:pPr lvl="2"/>
            <a:endParaRPr lang="en-US"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36</a:t>
            </a:fld>
            <a:endParaRPr lang="en-US" sz="1000" b="1" dirty="0"/>
          </a:p>
        </p:txBody>
      </p:sp>
    </p:spTree>
    <p:extLst>
      <p:ext uri="{BB962C8B-B14F-4D97-AF65-F5344CB8AC3E}">
        <p14:creationId xmlns:p14="http://schemas.microsoft.com/office/powerpoint/2010/main" val="49560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Support</a:t>
            </a:r>
          </a:p>
        </p:txBody>
      </p:sp>
      <p:sp>
        <p:nvSpPr>
          <p:cNvPr id="3" name="Content Placeholder 2"/>
          <p:cNvSpPr>
            <a:spLocks noGrp="1"/>
          </p:cNvSpPr>
          <p:nvPr>
            <p:ph idx="1"/>
          </p:nvPr>
        </p:nvSpPr>
        <p:spPr/>
        <p:txBody>
          <a:bodyPr/>
          <a:lstStyle/>
          <a:p>
            <a:pPr marL="342900" lvl="2" indent="-342900"/>
            <a:r>
              <a:rPr lang="en-US" sz="3200" dirty="0">
                <a:latin typeface="Trebuchet MS" charset="0"/>
                <a:cs typeface="ＭＳ Ｐゴシック" charset="0"/>
              </a:rPr>
              <a:t>Preventive Care Guidelines</a:t>
            </a:r>
          </a:p>
          <a:p>
            <a:pPr marL="342900" lvl="2" indent="-342900"/>
            <a:r>
              <a:rPr lang="en-US" sz="3200" dirty="0">
                <a:latin typeface="Trebuchet MS" charset="0"/>
                <a:cs typeface="ＭＳ Ｐゴシック" charset="0"/>
              </a:rPr>
              <a:t>Full medical work-ups so as to ensure other health issues are prevented or detected and treated early</a:t>
            </a:r>
          </a:p>
          <a:p>
            <a:pPr marL="342900" lvl="2" indent="-342900"/>
            <a:r>
              <a:rPr lang="en-US" sz="3200" dirty="0">
                <a:latin typeface="Trebuchet MS" charset="0"/>
              </a:rPr>
              <a:t>Materials and Tools to help the Family / Caregiver</a:t>
            </a:r>
          </a:p>
          <a:p>
            <a:pPr marL="342900" lvl="2" indent="-342900"/>
            <a:endParaRPr lang="en-US" sz="3200" dirty="0">
              <a:latin typeface="Trebuchet MS" charset="0"/>
              <a:cs typeface="ＭＳ Ｐゴシック" charset="0"/>
            </a:endParaRPr>
          </a:p>
          <a:p>
            <a:endParaRPr lang="en-US" dirty="0"/>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37</a:t>
            </a:fld>
            <a:endParaRPr lang="en-US" dirty="0"/>
          </a:p>
        </p:txBody>
      </p:sp>
    </p:spTree>
    <p:extLst>
      <p:ext uri="{BB962C8B-B14F-4D97-AF65-F5344CB8AC3E}">
        <p14:creationId xmlns:p14="http://schemas.microsoft.com/office/powerpoint/2010/main" val="401945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idx="1"/>
          </p:nvPr>
        </p:nvSpPr>
        <p:spPr>
          <a:xfrm>
            <a:off x="2038866" y="1259088"/>
            <a:ext cx="7051589" cy="5018144"/>
          </a:xfrm>
        </p:spPr>
        <p:txBody>
          <a:bodyPr/>
          <a:lstStyle/>
          <a:p>
            <a:pPr marL="342900" lvl="2" indent="-342900">
              <a:lnSpc>
                <a:spcPct val="90000"/>
              </a:lnSpc>
            </a:pPr>
            <a:r>
              <a:rPr lang="en-US" sz="3200" dirty="0">
                <a:latin typeface="Trebuchet MS" charset="0"/>
                <a:cs typeface="ＭＳ Ｐゴシック" charset="0"/>
              </a:rPr>
              <a:t>Referrals to Programs as needed</a:t>
            </a:r>
          </a:p>
          <a:p>
            <a:pPr lvl="1">
              <a:lnSpc>
                <a:spcPct val="90000"/>
              </a:lnSpc>
              <a:buFont typeface="Arial" panose="020B0604020202020204" pitchFamily="34" charset="0"/>
              <a:buChar char="•"/>
            </a:pPr>
            <a:r>
              <a:rPr lang="en-US" dirty="0">
                <a:latin typeface="Trebuchet MS" charset="0"/>
              </a:rPr>
              <a:t>Diabetes Care Management</a:t>
            </a:r>
          </a:p>
          <a:p>
            <a:pPr lvl="1">
              <a:lnSpc>
                <a:spcPct val="90000"/>
              </a:lnSpc>
              <a:buFont typeface="Arial" panose="020B0604020202020204" pitchFamily="34" charset="0"/>
              <a:buChar char="•"/>
            </a:pPr>
            <a:r>
              <a:rPr lang="en-US" dirty="0">
                <a:latin typeface="Trebuchet MS" charset="0"/>
              </a:rPr>
              <a:t>Major Depression Management</a:t>
            </a:r>
          </a:p>
          <a:p>
            <a:pPr lvl="1">
              <a:lnSpc>
                <a:spcPct val="90000"/>
              </a:lnSpc>
              <a:buFont typeface="Arial" panose="020B0604020202020204" pitchFamily="34" charset="0"/>
              <a:buChar char="•"/>
            </a:pPr>
            <a:r>
              <a:rPr lang="en-US" dirty="0">
                <a:latin typeface="Trebuchet MS" charset="0"/>
              </a:rPr>
              <a:t>COPD Care Management</a:t>
            </a:r>
          </a:p>
          <a:p>
            <a:pPr lvl="1">
              <a:lnSpc>
                <a:spcPct val="90000"/>
              </a:lnSpc>
              <a:buFont typeface="Arial" panose="020B0604020202020204" pitchFamily="34" charset="0"/>
              <a:buChar char="•"/>
            </a:pPr>
            <a:r>
              <a:rPr lang="en-US" dirty="0">
                <a:latin typeface="Trebuchet MS" charset="0"/>
              </a:rPr>
              <a:t>CHF Care Management</a:t>
            </a:r>
          </a:p>
          <a:p>
            <a:pPr lvl="1">
              <a:lnSpc>
                <a:spcPct val="90000"/>
              </a:lnSpc>
              <a:buFont typeface="Arial" panose="020B0604020202020204" pitchFamily="34" charset="0"/>
              <a:buChar char="•"/>
            </a:pPr>
            <a:r>
              <a:rPr lang="en-US" dirty="0">
                <a:latin typeface="Trebuchet MS" charset="0"/>
              </a:rPr>
              <a:t>Palliative Care Management</a:t>
            </a:r>
          </a:p>
          <a:p>
            <a:pPr lvl="1">
              <a:lnSpc>
                <a:spcPct val="90000"/>
              </a:lnSpc>
              <a:buFont typeface="Arial" panose="020B0604020202020204" pitchFamily="34" charset="0"/>
              <a:buChar char="•"/>
            </a:pPr>
            <a:r>
              <a:rPr lang="en-US" dirty="0">
                <a:latin typeface="Trebuchet MS" charset="0"/>
              </a:rPr>
              <a:t>Incontinence Training &amp; Care Management</a:t>
            </a:r>
          </a:p>
          <a:p>
            <a:pPr lvl="1">
              <a:lnSpc>
                <a:spcPct val="90000"/>
              </a:lnSpc>
              <a:buFont typeface="Arial" panose="020B0604020202020204" pitchFamily="34" charset="0"/>
              <a:buChar char="•"/>
            </a:pPr>
            <a:r>
              <a:rPr lang="en-US" dirty="0">
                <a:latin typeface="Trebuchet MS" charset="0"/>
              </a:rPr>
              <a:t>Chronic Kidney Disease (CKD) Care Management</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38</a:t>
            </a:fld>
            <a:endParaRPr lang="en-US" sz="1000" b="1" dirty="0"/>
          </a:p>
        </p:txBody>
      </p:sp>
      <p:sp>
        <p:nvSpPr>
          <p:cNvPr id="2" name="Rectangle 1"/>
          <p:cNvSpPr/>
          <p:nvPr/>
        </p:nvSpPr>
        <p:spPr>
          <a:xfrm>
            <a:off x="1771136" y="612758"/>
            <a:ext cx="7587048" cy="646331"/>
          </a:xfrm>
          <a:prstGeom prst="rect">
            <a:avLst/>
          </a:prstGeom>
        </p:spPr>
        <p:txBody>
          <a:bodyPr wrap="square">
            <a:spAutoFit/>
          </a:bodyPr>
          <a:lstStyle/>
          <a:p>
            <a:pPr defTabSz="457200" eaLnBrk="1" hangingPunct="1">
              <a:lnSpc>
                <a:spcPct val="90000"/>
              </a:lnSpc>
            </a:pPr>
            <a:r>
              <a:rPr lang="en-US" sz="4000" dirty="0">
                <a:solidFill>
                  <a:schemeClr val="accent2"/>
                </a:solidFill>
                <a:ea typeface="+mj-ea"/>
              </a:rPr>
              <a:t>Referrals to Complex Case Mgt.</a:t>
            </a:r>
          </a:p>
        </p:txBody>
      </p:sp>
    </p:spTree>
    <p:extLst>
      <p:ext uri="{BB962C8B-B14F-4D97-AF65-F5344CB8AC3E}">
        <p14:creationId xmlns:p14="http://schemas.microsoft.com/office/powerpoint/2010/main" val="2982856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dirty="0">
                <a:latin typeface="Trebuchet MS" charset="0"/>
              </a:rPr>
              <a:t>Pharmacy Support Services</a:t>
            </a:r>
            <a:endParaRPr lang="en-US" sz="3600" dirty="0"/>
          </a:p>
        </p:txBody>
      </p:sp>
      <p:sp>
        <p:nvSpPr>
          <p:cNvPr id="80899" name="Rectangle 3"/>
          <p:cNvSpPr>
            <a:spLocks noGrp="1"/>
          </p:cNvSpPr>
          <p:nvPr>
            <p:ph idx="1"/>
          </p:nvPr>
        </p:nvSpPr>
        <p:spPr>
          <a:xfrm>
            <a:off x="2133601" y="1828801"/>
            <a:ext cx="6348413" cy="4213225"/>
          </a:xfrm>
        </p:spPr>
        <p:txBody>
          <a:bodyPr/>
          <a:lstStyle/>
          <a:p>
            <a:r>
              <a:rPr lang="en-US" dirty="0">
                <a:latin typeface="Trebuchet MS" charset="0"/>
              </a:rPr>
              <a:t>Medication Therapy Mgt.</a:t>
            </a:r>
          </a:p>
          <a:p>
            <a:r>
              <a:rPr lang="en-US" dirty="0">
                <a:latin typeface="Trebuchet MS" charset="0"/>
              </a:rPr>
              <a:t>Medication Adherence Support</a:t>
            </a:r>
          </a:p>
          <a:p>
            <a:r>
              <a:rPr lang="en-US" dirty="0">
                <a:latin typeface="Trebuchet MS" charset="0"/>
              </a:rPr>
              <a:t>Medication Safety</a:t>
            </a:r>
          </a:p>
          <a:p>
            <a:r>
              <a:rPr lang="en-US" dirty="0">
                <a:latin typeface="Trebuchet MS" charset="0"/>
              </a:rPr>
              <a:t>As part of our ICT meetings, a Pharmacist with a sub-specialty in Geriatric Pharmacology reviews cases to reduce polypharmacy</a:t>
            </a:r>
          </a:p>
          <a:p>
            <a:endParaRPr lang="en-US" dirty="0">
              <a:latin typeface="Trebuchet MS" charset="0"/>
            </a:endParaRPr>
          </a:p>
          <a:p>
            <a:pPr lvl="2"/>
            <a:endParaRPr lang="en-US"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39</a:t>
            </a:fld>
            <a:endParaRPr lang="en-US" sz="1000" b="1" dirty="0"/>
          </a:p>
        </p:txBody>
      </p:sp>
    </p:spTree>
    <p:extLst>
      <p:ext uri="{BB962C8B-B14F-4D97-AF65-F5344CB8AC3E}">
        <p14:creationId xmlns:p14="http://schemas.microsoft.com/office/powerpoint/2010/main" val="1660556717"/>
      </p:ext>
    </p:extLst>
  </p:cSld>
  <p:clrMapOvr>
    <a:masterClrMapping/>
  </p:clrMapOvr>
  <p:extLst>
    <p:ext uri="{6950BFC3-D8DA-4A85-94F7-54DA5524770B}">
      <p188:commentRel xmlns:p188="http://schemas.microsoft.com/office/powerpoint/2018/8/main" xmlns=""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SNP?</a:t>
            </a:r>
          </a:p>
        </p:txBody>
      </p:sp>
      <p:sp>
        <p:nvSpPr>
          <p:cNvPr id="3" name="Content Placeholder 2"/>
          <p:cNvSpPr>
            <a:spLocks noGrp="1"/>
          </p:cNvSpPr>
          <p:nvPr>
            <p:ph idx="1"/>
          </p:nvPr>
        </p:nvSpPr>
        <p:spPr/>
        <p:txBody>
          <a:bodyPr/>
          <a:lstStyle/>
          <a:p>
            <a:r>
              <a:rPr lang="en-US" dirty="0"/>
              <a:t>A SNP is a “Special Needs Plan” designed for beneficiaries that must qualify.  </a:t>
            </a:r>
          </a:p>
          <a:p>
            <a:r>
              <a:rPr lang="en-US" dirty="0"/>
              <a:t>Qualifications required depend on the type of SNP.</a:t>
            </a:r>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4</a:t>
            </a:fld>
            <a:endParaRPr lang="en-US" dirty="0"/>
          </a:p>
        </p:txBody>
      </p:sp>
    </p:spTree>
    <p:extLst>
      <p:ext uri="{BB962C8B-B14F-4D97-AF65-F5344CB8AC3E}">
        <p14:creationId xmlns:p14="http://schemas.microsoft.com/office/powerpoint/2010/main" val="1714017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2146301" y="609600"/>
            <a:ext cx="6348413" cy="560388"/>
          </a:xfrm>
        </p:spPr>
        <p:txBody>
          <a:bodyPr/>
          <a:lstStyle/>
          <a:p>
            <a:r>
              <a:rPr lang="en-US" sz="2400" dirty="0">
                <a:latin typeface="Trebuchet MS" charset="0"/>
              </a:rPr>
              <a:t>Workbook for Dementia Caregivers</a:t>
            </a:r>
          </a:p>
        </p:txBody>
      </p:sp>
      <p:pic>
        <p:nvPicPr>
          <p:cNvPr id="839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1" y="1203325"/>
            <a:ext cx="6348413" cy="5216704"/>
          </a:xfrm>
        </p:spPr>
      </p:pic>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40</a:t>
            </a:fld>
            <a:endParaRPr lang="en-US" sz="1000" b="1" dirty="0"/>
          </a:p>
        </p:txBody>
      </p:sp>
    </p:spTree>
    <p:extLst>
      <p:ext uri="{BB962C8B-B14F-4D97-AF65-F5344CB8AC3E}">
        <p14:creationId xmlns:p14="http://schemas.microsoft.com/office/powerpoint/2010/main" val="132751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US" sz="2800" b="1" dirty="0">
                <a:latin typeface="Trebuchet MS" charset="0"/>
              </a:rPr>
              <a:t>Caregiver Stress Check</a:t>
            </a:r>
            <a:br>
              <a:rPr lang="en-US" sz="2800" b="1" dirty="0">
                <a:latin typeface="Trebuchet MS" charset="0"/>
              </a:rPr>
            </a:br>
            <a:r>
              <a:rPr lang="en-US" sz="2800" b="1" dirty="0">
                <a:latin typeface="Trebuchet MS" charset="0"/>
              </a:rPr>
              <a:t>10 symptoms of caregiver stress</a:t>
            </a:r>
          </a:p>
        </p:txBody>
      </p:sp>
      <p:sp>
        <p:nvSpPr>
          <p:cNvPr id="84995" name="Rectangle 3"/>
          <p:cNvSpPr>
            <a:spLocks noGrp="1"/>
          </p:cNvSpPr>
          <p:nvPr>
            <p:ph idx="1"/>
          </p:nvPr>
        </p:nvSpPr>
        <p:spPr>
          <a:xfrm>
            <a:off x="2133601" y="1824039"/>
            <a:ext cx="6348413" cy="4217987"/>
          </a:xfrm>
        </p:spPr>
        <p:txBody>
          <a:bodyPr/>
          <a:lstStyle/>
          <a:p>
            <a:pPr marL="609600" indent="-609600">
              <a:lnSpc>
                <a:spcPct val="80000"/>
              </a:lnSpc>
            </a:pPr>
            <a:r>
              <a:rPr lang="en-US" sz="2400" b="1" dirty="0">
                <a:latin typeface="Trebuchet MS" charset="0"/>
              </a:rPr>
              <a:t>Denial</a:t>
            </a:r>
            <a:r>
              <a:rPr lang="en-US" sz="2400" dirty="0">
                <a:latin typeface="Trebuchet MS" charset="0"/>
              </a:rPr>
              <a:t> about the disease and its effect on the person who has been diagnosed.</a:t>
            </a:r>
            <a:br>
              <a:rPr lang="en-US" sz="2400" dirty="0">
                <a:latin typeface="Trebuchet MS" charset="0"/>
              </a:rPr>
            </a:br>
            <a:r>
              <a:rPr lang="en-US" sz="2400" dirty="0">
                <a:latin typeface="Trebuchet MS" charset="0"/>
              </a:rPr>
              <a:t>I know Mom is going to get better.</a:t>
            </a:r>
          </a:p>
          <a:p>
            <a:pPr marL="609600" indent="-609600">
              <a:lnSpc>
                <a:spcPct val="80000"/>
              </a:lnSpc>
            </a:pPr>
            <a:r>
              <a:rPr lang="en-US" sz="2400" b="1" dirty="0">
                <a:latin typeface="Trebuchet MS" charset="0"/>
              </a:rPr>
              <a:t>Anger </a:t>
            </a:r>
            <a:r>
              <a:rPr lang="en-US" sz="2400" dirty="0">
                <a:latin typeface="Trebuchet MS" charset="0"/>
              </a:rPr>
              <a:t>at the person with Alzheimer's, anger that no cure exists or anger that people don't understand what's happening.</a:t>
            </a:r>
            <a:br>
              <a:rPr lang="en-US" sz="2400" dirty="0">
                <a:latin typeface="Trebuchet MS" charset="0"/>
              </a:rPr>
            </a:br>
            <a:r>
              <a:rPr lang="en-US" sz="2400" dirty="0">
                <a:latin typeface="Trebuchet MS" charset="0"/>
              </a:rPr>
              <a:t>If he asks me that one more time I'll scream!</a:t>
            </a:r>
          </a:p>
          <a:p>
            <a:pPr marL="609600" indent="-609600">
              <a:lnSpc>
                <a:spcPct val="80000"/>
              </a:lnSpc>
            </a:pPr>
            <a:r>
              <a:rPr lang="en-US" sz="2400" b="1" dirty="0">
                <a:latin typeface="Trebuchet MS" charset="0"/>
              </a:rPr>
              <a:t>Social withdrawal </a:t>
            </a:r>
            <a:r>
              <a:rPr lang="en-US" sz="2400" dirty="0">
                <a:latin typeface="Trebuchet MS" charset="0"/>
              </a:rPr>
              <a:t>from friends and activities that once brought pleasure.</a:t>
            </a:r>
            <a:br>
              <a:rPr lang="en-US" sz="2400" dirty="0">
                <a:latin typeface="Trebuchet MS" charset="0"/>
              </a:rPr>
            </a:br>
            <a:r>
              <a:rPr lang="en-US" sz="2400" dirty="0">
                <a:latin typeface="Trebuchet MS" charset="0"/>
              </a:rPr>
              <a:t>I don't care about getting together with the neighbors anymore.</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41</a:t>
            </a:fld>
            <a:endParaRPr lang="en-US" sz="1000" b="1" dirty="0"/>
          </a:p>
        </p:txBody>
      </p:sp>
    </p:spTree>
    <p:extLst>
      <p:ext uri="{BB962C8B-B14F-4D97-AF65-F5344CB8AC3E}">
        <p14:creationId xmlns:p14="http://schemas.microsoft.com/office/powerpoint/2010/main" val="3723883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idx="1"/>
          </p:nvPr>
        </p:nvSpPr>
        <p:spPr>
          <a:xfrm>
            <a:off x="2133601" y="922339"/>
            <a:ext cx="6348413" cy="5119687"/>
          </a:xfrm>
        </p:spPr>
        <p:txBody>
          <a:bodyPr/>
          <a:lstStyle/>
          <a:p>
            <a:pPr marL="609600" indent="-609600">
              <a:lnSpc>
                <a:spcPct val="90000"/>
              </a:lnSpc>
            </a:pPr>
            <a:r>
              <a:rPr lang="en-US" sz="2400" b="1" dirty="0">
                <a:latin typeface="Trebuchet MS" charset="0"/>
              </a:rPr>
              <a:t>Anxiety </a:t>
            </a:r>
            <a:r>
              <a:rPr lang="en-US" sz="2400" dirty="0">
                <a:latin typeface="Trebuchet MS" charset="0"/>
              </a:rPr>
              <a:t>about the future.</a:t>
            </a:r>
            <a:br>
              <a:rPr lang="en-US" sz="2400" dirty="0">
                <a:latin typeface="Trebuchet MS" charset="0"/>
              </a:rPr>
            </a:br>
            <a:r>
              <a:rPr lang="en-US" sz="2400" dirty="0">
                <a:latin typeface="Trebuchet MS" charset="0"/>
              </a:rPr>
              <a:t>What happens when he needs more care than I can provide?</a:t>
            </a:r>
          </a:p>
          <a:p>
            <a:pPr marL="609600" indent="-609600">
              <a:lnSpc>
                <a:spcPct val="90000"/>
              </a:lnSpc>
            </a:pPr>
            <a:r>
              <a:rPr lang="en-US" sz="2400" b="1" dirty="0">
                <a:latin typeface="Trebuchet MS" charset="0"/>
              </a:rPr>
              <a:t>Depression </a:t>
            </a:r>
            <a:r>
              <a:rPr lang="en-US" sz="2400" dirty="0">
                <a:latin typeface="Trebuchet MS" charset="0"/>
              </a:rPr>
              <a:t>that begins to break your spirit and affects your ability to cope.</a:t>
            </a:r>
            <a:br>
              <a:rPr lang="en-US" sz="2400" dirty="0">
                <a:latin typeface="Trebuchet MS" charset="0"/>
              </a:rPr>
            </a:br>
            <a:r>
              <a:rPr lang="en-US" sz="2400" dirty="0">
                <a:latin typeface="Trebuchet MS" charset="0"/>
              </a:rPr>
              <a:t>I don't care anymore.</a:t>
            </a:r>
          </a:p>
          <a:p>
            <a:pPr marL="609600" indent="-609600">
              <a:lnSpc>
                <a:spcPct val="90000"/>
              </a:lnSpc>
            </a:pPr>
            <a:r>
              <a:rPr lang="en-US" sz="2400" b="1" dirty="0">
                <a:latin typeface="Trebuchet MS" charset="0"/>
              </a:rPr>
              <a:t>Exhaustion </a:t>
            </a:r>
            <a:r>
              <a:rPr lang="en-US" sz="2400" dirty="0">
                <a:latin typeface="Trebuchet MS" charset="0"/>
              </a:rPr>
              <a:t>that makes it nearly impossible to complete necessary daily tasks.</a:t>
            </a:r>
            <a:br>
              <a:rPr lang="en-US" sz="2400" dirty="0">
                <a:latin typeface="Trebuchet MS" charset="0"/>
              </a:rPr>
            </a:br>
            <a:r>
              <a:rPr lang="en-US" sz="2400" dirty="0">
                <a:latin typeface="Trebuchet MS" charset="0"/>
              </a:rPr>
              <a:t>I'm too tired for this.</a:t>
            </a:r>
          </a:p>
          <a:p>
            <a:pPr marL="609600" indent="-609600">
              <a:lnSpc>
                <a:spcPct val="90000"/>
              </a:lnSpc>
            </a:pPr>
            <a:r>
              <a:rPr lang="en-US" sz="2400" b="1" dirty="0">
                <a:latin typeface="Trebuchet MS" charset="0"/>
              </a:rPr>
              <a:t>Sleeplessness </a:t>
            </a:r>
            <a:r>
              <a:rPr lang="en-US" sz="2400" dirty="0">
                <a:latin typeface="Trebuchet MS" charset="0"/>
              </a:rPr>
              <a:t>caused by a never-ending list of concerns.</a:t>
            </a:r>
            <a:br>
              <a:rPr lang="en-US" sz="2400" dirty="0">
                <a:latin typeface="Trebuchet MS" charset="0"/>
              </a:rPr>
            </a:br>
            <a:r>
              <a:rPr lang="en-US" sz="2400" dirty="0">
                <a:latin typeface="Trebuchet MS" charset="0"/>
              </a:rPr>
              <a:t>What if she wanders out of the house or falls and hurts herself?</a:t>
            </a:r>
          </a:p>
          <a:p>
            <a:pPr marL="609600" indent="-609600">
              <a:lnSpc>
                <a:spcPct val="90000"/>
              </a:lnSpc>
            </a:pPr>
            <a:endParaRPr lang="en-US" sz="2400"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42</a:t>
            </a:fld>
            <a:endParaRPr lang="en-US" sz="1000" b="1" dirty="0"/>
          </a:p>
        </p:txBody>
      </p:sp>
    </p:spTree>
    <p:extLst>
      <p:ext uri="{BB962C8B-B14F-4D97-AF65-F5344CB8AC3E}">
        <p14:creationId xmlns:p14="http://schemas.microsoft.com/office/powerpoint/2010/main" val="3569024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2133601" y="609600"/>
            <a:ext cx="6348413" cy="96838"/>
          </a:xfrm>
        </p:spPr>
        <p:txBody>
          <a:bodyPr>
            <a:normAutofit fontScale="90000"/>
          </a:bodyPr>
          <a:lstStyle/>
          <a:p>
            <a:r>
              <a:rPr lang="en-US" sz="3200" dirty="0">
                <a:latin typeface="Trebuchet MS" charset="0"/>
              </a:rPr>
              <a:t>                                                     </a:t>
            </a:r>
          </a:p>
        </p:txBody>
      </p:sp>
      <p:sp>
        <p:nvSpPr>
          <p:cNvPr id="87043" name="Rectangle 3"/>
          <p:cNvSpPr>
            <a:spLocks noGrp="1"/>
          </p:cNvSpPr>
          <p:nvPr>
            <p:ph idx="1"/>
          </p:nvPr>
        </p:nvSpPr>
        <p:spPr>
          <a:xfrm>
            <a:off x="2133601" y="1301751"/>
            <a:ext cx="6348413" cy="4740275"/>
          </a:xfrm>
        </p:spPr>
        <p:txBody>
          <a:bodyPr/>
          <a:lstStyle/>
          <a:p>
            <a:pPr marL="609600" indent="-609600">
              <a:lnSpc>
                <a:spcPct val="90000"/>
              </a:lnSpc>
            </a:pPr>
            <a:r>
              <a:rPr lang="en-US" sz="2400" b="1" dirty="0">
                <a:latin typeface="Trebuchet MS" charset="0"/>
              </a:rPr>
              <a:t>Irritability </a:t>
            </a:r>
            <a:r>
              <a:rPr lang="en-US" sz="2400" dirty="0">
                <a:latin typeface="Trebuchet MS" charset="0"/>
              </a:rPr>
              <a:t>that leads to moodiness and triggers negative responses and actions.</a:t>
            </a:r>
            <a:br>
              <a:rPr lang="en-US" sz="2400" dirty="0">
                <a:latin typeface="Trebuchet MS" charset="0"/>
              </a:rPr>
            </a:br>
            <a:r>
              <a:rPr lang="en-US" sz="2400" dirty="0">
                <a:latin typeface="Trebuchet MS" charset="0"/>
              </a:rPr>
              <a:t>Leave me alone!</a:t>
            </a:r>
          </a:p>
          <a:p>
            <a:pPr marL="609600" indent="-609600">
              <a:lnSpc>
                <a:spcPct val="90000"/>
              </a:lnSpc>
            </a:pPr>
            <a:r>
              <a:rPr lang="en-US" sz="2400" b="1" dirty="0">
                <a:latin typeface="Trebuchet MS" charset="0"/>
              </a:rPr>
              <a:t>Lack of concentration </a:t>
            </a:r>
            <a:r>
              <a:rPr lang="en-US" sz="2400" dirty="0">
                <a:latin typeface="Trebuchet MS" charset="0"/>
              </a:rPr>
              <a:t>that makes it difficult to perform familiar tasks.</a:t>
            </a:r>
            <a:br>
              <a:rPr lang="en-US" sz="2400" dirty="0">
                <a:latin typeface="Trebuchet MS" charset="0"/>
              </a:rPr>
            </a:br>
            <a:r>
              <a:rPr lang="en-US" sz="2400" dirty="0">
                <a:latin typeface="Trebuchet MS" charset="0"/>
              </a:rPr>
              <a:t>I was so busy, I forgot we had an appointment.</a:t>
            </a:r>
          </a:p>
          <a:p>
            <a:pPr marL="609600" indent="-609600">
              <a:lnSpc>
                <a:spcPct val="90000"/>
              </a:lnSpc>
            </a:pPr>
            <a:r>
              <a:rPr lang="en-US" sz="2400" b="1" dirty="0">
                <a:latin typeface="Trebuchet MS" charset="0"/>
              </a:rPr>
              <a:t>Health problems </a:t>
            </a:r>
            <a:r>
              <a:rPr lang="en-US" sz="2400" dirty="0">
                <a:latin typeface="Trebuchet MS" charset="0"/>
              </a:rPr>
              <a:t>that begin to take a mental and physical toll.</a:t>
            </a:r>
            <a:br>
              <a:rPr lang="en-US" sz="2400" dirty="0">
                <a:latin typeface="Trebuchet MS" charset="0"/>
              </a:rPr>
            </a:br>
            <a:r>
              <a:rPr lang="en-US" sz="2400" dirty="0">
                <a:latin typeface="Trebuchet MS" charset="0"/>
              </a:rPr>
              <a:t>I can't remember the last time I felt good.</a:t>
            </a:r>
          </a:p>
          <a:p>
            <a:pPr marL="609600" indent="-609600">
              <a:lnSpc>
                <a:spcPct val="90000"/>
              </a:lnSpc>
            </a:pPr>
            <a:endParaRPr lang="en-US" sz="2400"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43</a:t>
            </a:fld>
            <a:endParaRPr lang="en-US" sz="1000" b="1" dirty="0"/>
          </a:p>
        </p:txBody>
      </p:sp>
    </p:spTree>
    <p:extLst>
      <p:ext uri="{BB962C8B-B14F-4D97-AF65-F5344CB8AC3E}">
        <p14:creationId xmlns:p14="http://schemas.microsoft.com/office/powerpoint/2010/main" val="2836594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2133601" y="609600"/>
            <a:ext cx="6348413" cy="730250"/>
          </a:xfrm>
        </p:spPr>
        <p:txBody>
          <a:bodyPr/>
          <a:lstStyle/>
          <a:p>
            <a:r>
              <a:rPr lang="en-US" dirty="0">
                <a:latin typeface="Trebuchet MS" charset="0"/>
              </a:rPr>
              <a:t>“This is Me,” - Booklet</a:t>
            </a:r>
          </a:p>
        </p:txBody>
      </p:sp>
      <p:pic>
        <p:nvPicPr>
          <p:cNvPr id="880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1" y="1582739"/>
            <a:ext cx="6348413" cy="4459287"/>
          </a:xfrm>
        </p:spPr>
      </p:pic>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44</a:t>
            </a:fld>
            <a:endParaRPr lang="en-US" sz="1000" b="1" dirty="0"/>
          </a:p>
        </p:txBody>
      </p:sp>
    </p:spTree>
    <p:extLst>
      <p:ext uri="{BB962C8B-B14F-4D97-AF65-F5344CB8AC3E}">
        <p14:creationId xmlns:p14="http://schemas.microsoft.com/office/powerpoint/2010/main" val="4293444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600075"/>
            <a:ext cx="6559550" cy="5441950"/>
          </a:xfrm>
        </p:spPr>
      </p:pic>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45</a:t>
            </a:fld>
            <a:endParaRPr lang="en-US" sz="1000" b="1" dirty="0"/>
          </a:p>
        </p:txBody>
      </p:sp>
    </p:spTree>
    <p:extLst>
      <p:ext uri="{BB962C8B-B14F-4D97-AF65-F5344CB8AC3E}">
        <p14:creationId xmlns:p14="http://schemas.microsoft.com/office/powerpoint/2010/main" val="3517623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2133601" y="609600"/>
            <a:ext cx="6348413" cy="477838"/>
          </a:xfrm>
        </p:spPr>
        <p:txBody>
          <a:bodyPr>
            <a:normAutofit fontScale="90000"/>
          </a:bodyPr>
          <a:lstStyle/>
          <a:p>
            <a:endParaRPr lang="en-US" sz="3200" dirty="0">
              <a:latin typeface="Trebuchet MS" charset="0"/>
            </a:endParaRPr>
          </a:p>
        </p:txBody>
      </p:sp>
      <p:pic>
        <p:nvPicPr>
          <p:cNvPr id="901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6" y="754064"/>
            <a:ext cx="6348413" cy="4852987"/>
          </a:xfrm>
        </p:spPr>
      </p:pic>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46</a:t>
            </a:fld>
            <a:endParaRPr lang="en-US" sz="1000" b="1" dirty="0"/>
          </a:p>
        </p:txBody>
      </p:sp>
    </p:spTree>
    <p:extLst>
      <p:ext uri="{BB962C8B-B14F-4D97-AF65-F5344CB8AC3E}">
        <p14:creationId xmlns:p14="http://schemas.microsoft.com/office/powerpoint/2010/main" val="1027653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A72F-E449-4D4A-9662-493A2DBB0F97}"/>
              </a:ext>
            </a:extLst>
          </p:cNvPr>
          <p:cNvSpPr>
            <a:spLocks noGrp="1"/>
          </p:cNvSpPr>
          <p:nvPr>
            <p:ph type="title"/>
          </p:nvPr>
        </p:nvSpPr>
        <p:spPr/>
        <p:txBody>
          <a:bodyPr/>
          <a:lstStyle/>
          <a:p>
            <a:pPr algn="ctr"/>
            <a:r>
              <a:rPr lang="en-US" dirty="0"/>
              <a:t>I-SNP and IE-SNP</a:t>
            </a:r>
          </a:p>
        </p:txBody>
      </p:sp>
      <p:sp>
        <p:nvSpPr>
          <p:cNvPr id="3" name="Content Placeholder 2">
            <a:extLst>
              <a:ext uri="{FF2B5EF4-FFF2-40B4-BE49-F238E27FC236}">
                <a16:creationId xmlns:a16="http://schemas.microsoft.com/office/drawing/2014/main" id="{2BB461CB-1E13-4511-B0F1-7510BF35CC7F}"/>
              </a:ext>
            </a:extLst>
          </p:cNvPr>
          <p:cNvSpPr>
            <a:spLocks noGrp="1"/>
          </p:cNvSpPr>
          <p:nvPr>
            <p:ph idx="1"/>
          </p:nvPr>
        </p:nvSpPr>
        <p:spPr/>
        <p:txBody>
          <a:bodyPr>
            <a:normAutofit/>
          </a:bodyPr>
          <a:lstStyle/>
          <a:p>
            <a:r>
              <a:rPr lang="en-US" sz="3200" dirty="0"/>
              <a:t>Institutional and Institutional Equivalent Special Needs Plans</a:t>
            </a:r>
          </a:p>
          <a:p>
            <a:pPr lvl="1"/>
            <a:r>
              <a:rPr lang="en-US" sz="3200" dirty="0"/>
              <a:t>For members living in skilled nursing facilities, assisted living communities, small unit-board and cares, as well as the home bound individuals that require assistance in activities of daily living</a:t>
            </a:r>
          </a:p>
        </p:txBody>
      </p:sp>
    </p:spTree>
    <p:extLst>
      <p:ext uri="{BB962C8B-B14F-4D97-AF65-F5344CB8AC3E}">
        <p14:creationId xmlns:p14="http://schemas.microsoft.com/office/powerpoint/2010/main" val="3673974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C63D-179F-4DC8-80AA-F83E0A1A7BCD}"/>
              </a:ext>
            </a:extLst>
          </p:cNvPr>
          <p:cNvSpPr>
            <a:spLocks noGrp="1"/>
          </p:cNvSpPr>
          <p:nvPr>
            <p:ph type="title"/>
          </p:nvPr>
        </p:nvSpPr>
        <p:spPr/>
        <p:txBody>
          <a:bodyPr/>
          <a:lstStyle/>
          <a:p>
            <a:r>
              <a:rPr lang="en-US" dirty="0"/>
              <a:t>Mobile Medicine and Nursing</a:t>
            </a:r>
          </a:p>
        </p:txBody>
      </p:sp>
      <p:sp>
        <p:nvSpPr>
          <p:cNvPr id="3" name="Content Placeholder 2">
            <a:extLst>
              <a:ext uri="{FF2B5EF4-FFF2-40B4-BE49-F238E27FC236}">
                <a16:creationId xmlns:a16="http://schemas.microsoft.com/office/drawing/2014/main" id="{F34E8822-0142-450D-9E7F-BE1B553A686C}"/>
              </a:ext>
            </a:extLst>
          </p:cNvPr>
          <p:cNvSpPr>
            <a:spLocks noGrp="1"/>
          </p:cNvSpPr>
          <p:nvPr>
            <p:ph idx="1"/>
          </p:nvPr>
        </p:nvSpPr>
        <p:spPr/>
        <p:txBody>
          <a:bodyPr/>
          <a:lstStyle/>
          <a:p>
            <a:r>
              <a:rPr lang="en-US" dirty="0"/>
              <a:t>The vision of this program is to change the focus and locus of care from the hospital, ER, and clinic setting to wherever the member considers home. </a:t>
            </a:r>
          </a:p>
          <a:p>
            <a:r>
              <a:rPr lang="en-US" dirty="0"/>
              <a:t>This is done by partnering with physicians, caregivers, ancillary services, and our nursing staff that bring care to the member rather than the other way around. </a:t>
            </a:r>
          </a:p>
          <a:p>
            <a:r>
              <a:rPr lang="en-US" dirty="0"/>
              <a:t>Through meaningful visits with our membership, and connecting with their family and care network, we can match care desired to care given </a:t>
            </a:r>
          </a:p>
        </p:txBody>
      </p:sp>
    </p:spTree>
    <p:extLst>
      <p:ext uri="{BB962C8B-B14F-4D97-AF65-F5344CB8AC3E}">
        <p14:creationId xmlns:p14="http://schemas.microsoft.com/office/powerpoint/2010/main" val="3682543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6237-4729-4C19-832F-CCAC0E3852E4}"/>
              </a:ext>
            </a:extLst>
          </p:cNvPr>
          <p:cNvSpPr>
            <a:spLocks noGrp="1"/>
          </p:cNvSpPr>
          <p:nvPr>
            <p:ph type="title"/>
          </p:nvPr>
        </p:nvSpPr>
        <p:spPr/>
        <p:txBody>
          <a:bodyPr/>
          <a:lstStyle/>
          <a:p>
            <a:r>
              <a:rPr lang="en-US" dirty="0"/>
              <a:t>Mobile Primary Care</a:t>
            </a:r>
          </a:p>
        </p:txBody>
      </p:sp>
      <p:sp>
        <p:nvSpPr>
          <p:cNvPr id="3" name="Content Placeholder 2">
            <a:extLst>
              <a:ext uri="{FF2B5EF4-FFF2-40B4-BE49-F238E27FC236}">
                <a16:creationId xmlns:a16="http://schemas.microsoft.com/office/drawing/2014/main" id="{87849E6B-0AC3-4088-8B1E-99BCDEE61283}"/>
              </a:ext>
            </a:extLst>
          </p:cNvPr>
          <p:cNvSpPr>
            <a:spLocks noGrp="1"/>
          </p:cNvSpPr>
          <p:nvPr>
            <p:ph idx="1"/>
          </p:nvPr>
        </p:nvSpPr>
        <p:spPr/>
        <p:txBody>
          <a:bodyPr/>
          <a:lstStyle/>
          <a:p>
            <a:r>
              <a:rPr lang="en-US" dirty="0"/>
              <a:t>All medical groups in this program visit the members in their desired setting; not in a traditional doctor’s office or clinic.</a:t>
            </a:r>
          </a:p>
          <a:p>
            <a:r>
              <a:rPr lang="en-US" dirty="0"/>
              <a:t>PCP’s tend to visit their members on a monthly basis due to high risk and added co-morbidities of these population</a:t>
            </a:r>
          </a:p>
          <a:p>
            <a:r>
              <a:rPr lang="en-US" dirty="0"/>
              <a:t>When appropriate/available, mobile specialists or tele-medicine specialty can be used; again with the purpose of decreasing burden on the member and their care network</a:t>
            </a:r>
          </a:p>
        </p:txBody>
      </p:sp>
    </p:spTree>
    <p:extLst>
      <p:ext uri="{BB962C8B-B14F-4D97-AF65-F5344CB8AC3E}">
        <p14:creationId xmlns:p14="http://schemas.microsoft.com/office/powerpoint/2010/main" val="424826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SNPs?</a:t>
            </a:r>
          </a:p>
        </p:txBody>
      </p:sp>
      <p:sp>
        <p:nvSpPr>
          <p:cNvPr id="3" name="Content Placeholder 2"/>
          <p:cNvSpPr>
            <a:spLocks noGrp="1"/>
          </p:cNvSpPr>
          <p:nvPr>
            <p:ph idx="1"/>
          </p:nvPr>
        </p:nvSpPr>
        <p:spPr/>
        <p:txBody>
          <a:bodyPr>
            <a:normAutofit/>
          </a:bodyPr>
          <a:lstStyle/>
          <a:p>
            <a:r>
              <a:rPr lang="en-US" dirty="0"/>
              <a:t>D-SNP is a SNP designed for Dual Eligible members.</a:t>
            </a:r>
          </a:p>
          <a:p>
            <a:r>
              <a:rPr lang="en-US" dirty="0"/>
              <a:t>C-SNP is a chronic care SNP designed for specific chronic conditions.</a:t>
            </a:r>
          </a:p>
          <a:p>
            <a:r>
              <a:rPr lang="en-US" dirty="0"/>
              <a:t>I-SNP is an “Institutional” SNP for members that live in skilled nursing facility. The IE-SNP is the “Institutional Equivalent” for members that receive extra care either in an Assisted Living Facility or at home, so they do not have to reside in a skilled nursing facility. </a:t>
            </a:r>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5</a:t>
            </a:fld>
            <a:endParaRPr lang="en-US" dirty="0"/>
          </a:p>
        </p:txBody>
      </p:sp>
    </p:spTree>
    <p:extLst>
      <p:ext uri="{BB962C8B-B14F-4D97-AF65-F5344CB8AC3E}">
        <p14:creationId xmlns:p14="http://schemas.microsoft.com/office/powerpoint/2010/main" val="2644947908"/>
      </p:ext>
    </p:extLst>
  </p:cSld>
  <p:clrMapOvr>
    <a:masterClrMapping/>
  </p:clrMapOvr>
  <p:extLst>
    <p:ext uri="{6950BFC3-D8DA-4A85-94F7-54DA5524770B}">
      <p188:commentRel xmlns:p188="http://schemas.microsoft.com/office/powerpoint/2018/8/main" xmlns=""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B171-50E6-4B93-B512-2AEBE9C8F886}"/>
              </a:ext>
            </a:extLst>
          </p:cNvPr>
          <p:cNvSpPr>
            <a:spLocks noGrp="1"/>
          </p:cNvSpPr>
          <p:nvPr>
            <p:ph type="title"/>
          </p:nvPr>
        </p:nvSpPr>
        <p:spPr/>
        <p:txBody>
          <a:bodyPr/>
          <a:lstStyle/>
          <a:p>
            <a:r>
              <a:rPr lang="en-US" dirty="0"/>
              <a:t>Mobile Nursing Care</a:t>
            </a:r>
          </a:p>
        </p:txBody>
      </p:sp>
      <p:sp>
        <p:nvSpPr>
          <p:cNvPr id="3" name="Content Placeholder 2">
            <a:extLst>
              <a:ext uri="{FF2B5EF4-FFF2-40B4-BE49-F238E27FC236}">
                <a16:creationId xmlns:a16="http://schemas.microsoft.com/office/drawing/2014/main" id="{DCDF88F7-C101-4EC7-8DA9-A4810597B589}"/>
              </a:ext>
            </a:extLst>
          </p:cNvPr>
          <p:cNvSpPr>
            <a:spLocks noGrp="1"/>
          </p:cNvSpPr>
          <p:nvPr>
            <p:ph idx="1"/>
          </p:nvPr>
        </p:nvSpPr>
        <p:spPr/>
        <p:txBody>
          <a:bodyPr>
            <a:normAutofit lnSpcReduction="10000"/>
          </a:bodyPr>
          <a:lstStyle/>
          <a:p>
            <a:r>
              <a:rPr lang="en-US" dirty="0"/>
              <a:t>Much like our PCP’s, the Health Coaches in this program focus on face-to-face in-home care. </a:t>
            </a:r>
          </a:p>
          <a:p>
            <a:r>
              <a:rPr lang="en-US" dirty="0"/>
              <a:t>Through close collaboration with our PCP network, our Health Coaches work to keep our members out of the hospital and in the comfort of their home</a:t>
            </a:r>
          </a:p>
          <a:p>
            <a:r>
              <a:rPr lang="en-US" dirty="0"/>
              <a:t>In addition to care coordination services, our health coaches will provide on site clinical care in conjunction with the PCP, Home Health, and/or our FIN department</a:t>
            </a:r>
          </a:p>
          <a:p>
            <a:r>
              <a:rPr lang="en-US" dirty="0"/>
              <a:t>Members are triaged based on their acuity, with our most acute members requiring weekly if not more than once a week visit</a:t>
            </a:r>
          </a:p>
          <a:p>
            <a:r>
              <a:rPr lang="en-US" dirty="0"/>
              <a:t>Goals of care discussions with the member, family, and care network are carried out by the Health Coach to help manage the Last Year of Life with Excellence</a:t>
            </a:r>
          </a:p>
        </p:txBody>
      </p:sp>
    </p:spTree>
    <p:extLst>
      <p:ext uri="{BB962C8B-B14F-4D97-AF65-F5344CB8AC3E}">
        <p14:creationId xmlns:p14="http://schemas.microsoft.com/office/powerpoint/2010/main" val="1068664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66A9-5C88-481A-8A6E-FB97CEA995F5}"/>
              </a:ext>
            </a:extLst>
          </p:cNvPr>
          <p:cNvSpPr>
            <a:spLocks noGrp="1"/>
          </p:cNvSpPr>
          <p:nvPr>
            <p:ph type="title"/>
          </p:nvPr>
        </p:nvSpPr>
        <p:spPr/>
        <p:txBody>
          <a:bodyPr/>
          <a:lstStyle/>
          <a:p>
            <a:r>
              <a:rPr lang="en-US" dirty="0"/>
              <a:t>SNF Diversion Program</a:t>
            </a:r>
          </a:p>
        </p:txBody>
      </p:sp>
      <p:sp>
        <p:nvSpPr>
          <p:cNvPr id="3" name="Content Placeholder 2">
            <a:extLst>
              <a:ext uri="{FF2B5EF4-FFF2-40B4-BE49-F238E27FC236}">
                <a16:creationId xmlns:a16="http://schemas.microsoft.com/office/drawing/2014/main" id="{24353833-06A6-479D-8B19-667EC37D413D}"/>
              </a:ext>
            </a:extLst>
          </p:cNvPr>
          <p:cNvSpPr>
            <a:spLocks noGrp="1"/>
          </p:cNvSpPr>
          <p:nvPr>
            <p:ph idx="1"/>
          </p:nvPr>
        </p:nvSpPr>
        <p:spPr/>
        <p:txBody>
          <a:bodyPr/>
          <a:lstStyle/>
          <a:p>
            <a:r>
              <a:rPr lang="en-US" dirty="0"/>
              <a:t>When a change of condition arises, our PCP’s and Health Coaches triage the situation for a potential SNF diversion</a:t>
            </a:r>
          </a:p>
          <a:p>
            <a:r>
              <a:rPr lang="en-US" dirty="0"/>
              <a:t>Many of our mobile PCP’s also round at skilled nursing facilities and can continue to monitor our membership if a higher level of care is needed </a:t>
            </a:r>
          </a:p>
        </p:txBody>
      </p:sp>
    </p:spTree>
    <p:extLst>
      <p:ext uri="{BB962C8B-B14F-4D97-AF65-F5344CB8AC3E}">
        <p14:creationId xmlns:p14="http://schemas.microsoft.com/office/powerpoint/2010/main" val="4190503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idx="1"/>
          </p:nvPr>
        </p:nvSpPr>
        <p:spPr>
          <a:xfrm>
            <a:off x="2133599" y="725865"/>
            <a:ext cx="6347714" cy="5043340"/>
          </a:xfrm>
        </p:spPr>
        <p:txBody>
          <a:bodyPr/>
          <a:lstStyle/>
          <a:p>
            <a:pPr marL="0" indent="0" algn="ctr">
              <a:buNone/>
              <a:defRPr/>
            </a:pPr>
            <a:endParaRPr lang="en-US" dirty="0"/>
          </a:p>
          <a:p>
            <a:pPr marL="0" indent="0" algn="ctr">
              <a:buNone/>
              <a:defRPr/>
            </a:pPr>
            <a:endParaRPr lang="en-US" dirty="0"/>
          </a:p>
          <a:p>
            <a:pPr marL="0" indent="0" algn="ctr">
              <a:buNone/>
              <a:defRPr/>
            </a:pPr>
            <a:r>
              <a:rPr lang="en-US" sz="3600" b="1" dirty="0"/>
              <a:t>COPD &amp; Asthma Care- not yet a CSNP plan but is one of our Care Management Programs</a:t>
            </a:r>
            <a:r>
              <a:rPr lang="en-US" sz="4400" b="1" dirty="0"/>
              <a:t>.</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52</a:t>
            </a:fld>
            <a:endParaRPr lang="en-US" sz="1000" b="1" dirty="0"/>
          </a:p>
        </p:txBody>
      </p:sp>
    </p:spTree>
    <p:extLst>
      <p:ext uri="{BB962C8B-B14F-4D97-AF65-F5344CB8AC3E}">
        <p14:creationId xmlns:p14="http://schemas.microsoft.com/office/powerpoint/2010/main" val="3275472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PULSE OXIMETRY</a:t>
            </a:r>
          </a:p>
        </p:txBody>
      </p:sp>
      <p:sp>
        <p:nvSpPr>
          <p:cNvPr id="3" name="Content Placeholder 2"/>
          <p:cNvSpPr>
            <a:spLocks noGrp="1"/>
          </p:cNvSpPr>
          <p:nvPr>
            <p:ph idx="1"/>
          </p:nvPr>
        </p:nvSpPr>
        <p:spPr>
          <a:xfrm>
            <a:off x="2117726" y="1600201"/>
            <a:ext cx="6348413" cy="4441825"/>
          </a:xfrm>
        </p:spPr>
        <p:txBody>
          <a:bodyPr>
            <a:normAutofit/>
          </a:bodyPr>
          <a:lstStyle/>
          <a:p>
            <a:pPr marL="0" indent="0">
              <a:buNone/>
              <a:defRPr/>
            </a:pPr>
            <a:r>
              <a:rPr lang="en-US" dirty="0"/>
              <a:t>BRAND NEW DAY PROVIDES ITS COPD MEMBERS WITH PULSE OXIMETERS, A NON-INVASIVE TOOL FOR MEASURING THE OXYGEN LEVEL IN THE BLOOD.  NORMAL IS BETWEEN 95-100; THE PULSE OXIMETER PROVIDES OUR MEMBERS WITH TANGIBLE “CONTROL” OVER THE DISEASE</a:t>
            </a:r>
          </a:p>
        </p:txBody>
      </p:sp>
      <p:sp>
        <p:nvSpPr>
          <p:cNvPr id="4" name="Date Placeholder 3"/>
          <p:cNvSpPr>
            <a:spLocks noGrp="1"/>
          </p:cNvSpPr>
          <p:nvPr>
            <p:ph type="dt" sz="half" idx="10"/>
          </p:nvPr>
        </p:nvSpPr>
        <p:spPr/>
        <p:txBody>
          <a:bodyPr/>
          <a:lstStyle/>
          <a:p>
            <a:pPr>
              <a:defRPr/>
            </a:pPr>
            <a:fld id="{A99E163E-A5D2-445A-96F6-A8E777CC8663}" type="datetime1">
              <a:rPr lang="en-US" altLang="en-US" smtClean="0"/>
              <a:pPr>
                <a:defRPr/>
              </a:pPr>
              <a:t>01/21/2022</a:t>
            </a:fld>
            <a:endParaRPr lang="en-US" alt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sz="3200">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28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2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20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20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9pPr>
          </a:lstStyle>
          <a:p>
            <a:pPr>
              <a:spcBef>
                <a:spcPct val="0"/>
              </a:spcBef>
              <a:buClrTx/>
              <a:buSzTx/>
              <a:buFontTx/>
              <a:buNone/>
            </a:pPr>
            <a:fld id="{6D5153AF-D667-4B42-AFF5-E334E03CB4C3}" type="slidenum">
              <a:rPr lang="en-US" altLang="en-US" sz="900">
                <a:solidFill>
                  <a:schemeClr val="accent1"/>
                </a:solidFill>
                <a:latin typeface="Arial" charset="0"/>
              </a:rPr>
              <a:pPr>
                <a:spcBef>
                  <a:spcPct val="0"/>
                </a:spcBef>
                <a:buClrTx/>
                <a:buSzTx/>
                <a:buFontTx/>
                <a:buNone/>
              </a:pPr>
              <a:t>53</a:t>
            </a:fld>
            <a:endParaRPr lang="en-US" altLang="en-US" sz="900" dirty="0">
              <a:solidFill>
                <a:schemeClr val="accent1"/>
              </a:solidFill>
              <a:latin typeface="Arial" charset="0"/>
            </a:endParaRPr>
          </a:p>
        </p:txBody>
      </p:sp>
      <p:pic>
        <p:nvPicPr>
          <p:cNvPr id="20487" name="Content Placeholder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67714" y="1595439"/>
            <a:ext cx="17668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038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PROGRAM IS GOLD!</a:t>
            </a:r>
          </a:p>
        </p:txBody>
      </p:sp>
      <p:sp>
        <p:nvSpPr>
          <p:cNvPr id="3" name="Content Placeholder 2"/>
          <p:cNvSpPr>
            <a:spLocks noGrp="1"/>
          </p:cNvSpPr>
          <p:nvPr>
            <p:ph idx="1"/>
          </p:nvPr>
        </p:nvSpPr>
        <p:spPr/>
        <p:txBody>
          <a:bodyPr>
            <a:normAutofit/>
          </a:bodyPr>
          <a:lstStyle/>
          <a:p>
            <a:pPr marL="0" indent="0">
              <a:buNone/>
              <a:defRPr/>
            </a:pPr>
            <a:r>
              <a:rPr lang="en-US" dirty="0"/>
              <a:t>The Brand New Day COPD Program was developed using the evidence-based Global Initiative for Chronic Obstructive Lung Disease (GOLD) strategy to create interventions based on COPD severity of illness: </a:t>
            </a:r>
          </a:p>
          <a:p>
            <a:pPr marL="0" indent="0">
              <a:buNone/>
              <a:defRPr/>
            </a:pPr>
            <a:endParaRPr lang="en-US" dirty="0"/>
          </a:p>
          <a:p>
            <a:pPr>
              <a:defRPr/>
            </a:pPr>
            <a:r>
              <a:rPr lang="en-US" dirty="0"/>
              <a:t>Stage 0: at risk</a:t>
            </a:r>
          </a:p>
          <a:p>
            <a:pPr>
              <a:defRPr/>
            </a:pPr>
            <a:r>
              <a:rPr lang="en-US" dirty="0"/>
              <a:t>Stage 1: mild </a:t>
            </a:r>
          </a:p>
          <a:p>
            <a:pPr>
              <a:defRPr/>
            </a:pPr>
            <a:r>
              <a:rPr lang="en-US" dirty="0"/>
              <a:t>Stage 2: moderate </a:t>
            </a:r>
          </a:p>
          <a:p>
            <a:pPr>
              <a:defRPr/>
            </a:pPr>
            <a:r>
              <a:rPr lang="en-US" dirty="0"/>
              <a:t>Stage 3: severe</a:t>
            </a:r>
          </a:p>
          <a:p>
            <a:pPr>
              <a:defRPr/>
            </a:pPr>
            <a:r>
              <a:rPr lang="en-US" dirty="0"/>
              <a:t>Stage 4: very severe</a:t>
            </a:r>
          </a:p>
        </p:txBody>
      </p:sp>
      <p:sp>
        <p:nvSpPr>
          <p:cNvPr id="4" name="Date Placeholder 3"/>
          <p:cNvSpPr>
            <a:spLocks noGrp="1"/>
          </p:cNvSpPr>
          <p:nvPr>
            <p:ph type="dt" sz="half" idx="10"/>
          </p:nvPr>
        </p:nvSpPr>
        <p:spPr/>
        <p:txBody>
          <a:bodyPr/>
          <a:lstStyle/>
          <a:p>
            <a:pPr>
              <a:defRPr/>
            </a:pPr>
            <a:fld id="{A99E163E-A5D2-445A-96F6-A8E777CC8663}" type="datetime1">
              <a:rPr lang="en-US" altLang="en-US" smtClean="0"/>
              <a:pPr>
                <a:defRPr/>
              </a:pPr>
              <a:t>01/21/2022</a:t>
            </a:fld>
            <a:endParaRPr lang="en-US" altLang="en-US" dirty="0"/>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sz="3200">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28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2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20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20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2000">
                <a:solidFill>
                  <a:srgbClr val="404040"/>
                </a:solidFill>
                <a:latin typeface="Trebuchet MS" pitchFamily="34" charset="0"/>
              </a:defRPr>
            </a:lvl9pPr>
          </a:lstStyle>
          <a:p>
            <a:pPr>
              <a:spcBef>
                <a:spcPct val="0"/>
              </a:spcBef>
              <a:buClrTx/>
              <a:buSzTx/>
              <a:buFontTx/>
              <a:buNone/>
            </a:pPr>
            <a:fld id="{407B1FF1-A61D-425D-9F5B-E28030801432}" type="slidenum">
              <a:rPr lang="en-US" altLang="en-US" sz="900">
                <a:solidFill>
                  <a:schemeClr val="accent1"/>
                </a:solidFill>
                <a:latin typeface="Arial" charset="0"/>
              </a:rPr>
              <a:pPr>
                <a:spcBef>
                  <a:spcPct val="0"/>
                </a:spcBef>
                <a:buClrTx/>
                <a:buSzTx/>
                <a:buFontTx/>
                <a:buNone/>
              </a:pPr>
              <a:t>54</a:t>
            </a:fld>
            <a:endParaRPr lang="en-US" altLang="en-US" sz="900" dirty="0">
              <a:solidFill>
                <a:schemeClr val="accent1"/>
              </a:solidFill>
              <a:latin typeface="Arial" charset="0"/>
            </a:endParaRPr>
          </a:p>
        </p:txBody>
      </p:sp>
    </p:spTree>
    <p:extLst>
      <p:ext uri="{BB962C8B-B14F-4D97-AF65-F5344CB8AC3E}">
        <p14:creationId xmlns:p14="http://schemas.microsoft.com/office/powerpoint/2010/main" val="2480409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F1424-B3F4-44D2-AEBD-7B24CFC12AD2}"/>
              </a:ext>
            </a:extLst>
          </p:cNvPr>
          <p:cNvPicPr>
            <a:picLocks noChangeAspect="1"/>
          </p:cNvPicPr>
          <p:nvPr/>
        </p:nvPicPr>
        <p:blipFill>
          <a:blip r:embed="rId2"/>
          <a:stretch>
            <a:fillRect/>
          </a:stretch>
        </p:blipFill>
        <p:spPr>
          <a:xfrm>
            <a:off x="3480619" y="12622"/>
            <a:ext cx="5240423" cy="6845378"/>
          </a:xfrm>
          <a:prstGeom prst="rect">
            <a:avLst/>
          </a:prstGeom>
        </p:spPr>
      </p:pic>
    </p:spTree>
    <p:extLst>
      <p:ext uri="{BB962C8B-B14F-4D97-AF65-F5344CB8AC3E}">
        <p14:creationId xmlns:p14="http://schemas.microsoft.com/office/powerpoint/2010/main" val="1229798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43139" y="139702"/>
            <a:ext cx="7579519" cy="1450975"/>
          </a:xfrm>
        </p:spPr>
        <p:txBody>
          <a:bodyPr/>
          <a:lstStyle/>
          <a:p>
            <a:pPr>
              <a:defRPr/>
            </a:pPr>
            <a:r>
              <a:rPr lang="en-US" sz="4400" dirty="0">
                <a:solidFill>
                  <a:schemeClr val="tx1">
                    <a:lumMod val="75000"/>
                    <a:lumOff val="25000"/>
                  </a:schemeClr>
                </a:solidFill>
                <a:latin typeface="Avenir Light"/>
                <a:cs typeface="Avenir Light"/>
              </a:rPr>
              <a:t>COPD &amp; Asthma Challenge</a:t>
            </a:r>
          </a:p>
        </p:txBody>
      </p:sp>
      <p:sp>
        <p:nvSpPr>
          <p:cNvPr id="7" name="Footer Placeholder 6"/>
          <p:cNvSpPr>
            <a:spLocks noGrp="1"/>
          </p:cNvSpPr>
          <p:nvPr>
            <p:ph type="ftr" sz="quarter" idx="11"/>
          </p:nvPr>
        </p:nvSpPr>
        <p:spPr>
          <a:xfrm>
            <a:off x="1524000" y="6413500"/>
            <a:ext cx="9144000" cy="444500"/>
          </a:xfrm>
        </p:spPr>
        <p:txBody>
          <a:bodyPr/>
          <a:lstStyle/>
          <a:p>
            <a:pPr>
              <a:defRPr/>
            </a:pPr>
            <a:r>
              <a:rPr lang="en-US" sz="800" dirty="0"/>
              <a:t>.</a:t>
            </a:r>
          </a:p>
        </p:txBody>
      </p:sp>
      <p:sp>
        <p:nvSpPr>
          <p:cNvPr id="8" name="Slide Number Placeholder 7"/>
          <p:cNvSpPr>
            <a:spLocks noGrp="1"/>
          </p:cNvSpPr>
          <p:nvPr>
            <p:ph type="sldNum" sz="quarter" idx="12"/>
          </p:nvPr>
        </p:nvSpPr>
        <p:spPr>
          <a:xfrm>
            <a:off x="9797654" y="6413500"/>
            <a:ext cx="870347" cy="444500"/>
          </a:xfrm>
        </p:spPr>
        <p:txBody>
          <a:bodyPr/>
          <a:lstStyle/>
          <a:p>
            <a:pPr algn="ctr">
              <a:defRPr/>
            </a:pPr>
            <a:fld id="{3DB80B4C-992F-5848-8C64-3C7490EF7189}" type="slidenum">
              <a:rPr lang="en-US"/>
              <a:pPr algn="ctr">
                <a:defRPr/>
              </a:pPr>
              <a:t>56</a:t>
            </a:fld>
            <a:endParaRPr lang="en-US" dirty="0"/>
          </a:p>
        </p:txBody>
      </p:sp>
      <p:sp>
        <p:nvSpPr>
          <p:cNvPr id="12292" name="TextBox 5"/>
          <p:cNvSpPr txBox="1">
            <a:spLocks noChangeArrowheads="1"/>
          </p:cNvSpPr>
          <p:nvPr/>
        </p:nvSpPr>
        <p:spPr bwMode="auto">
          <a:xfrm>
            <a:off x="2263379" y="1846265"/>
            <a:ext cx="767119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700" dirty="0">
                <a:latin typeface="Avenir Medium" charset="0"/>
                <a:cs typeface="Avenir Medium" charset="0"/>
              </a:rPr>
              <a:t>People with COPD are frequent users of the healthcare system with over 80% having a hospital admission and 60% an emergency room visit per annum.</a:t>
            </a:r>
          </a:p>
          <a:p>
            <a:endParaRPr lang="en-US" sz="1700" dirty="0">
              <a:latin typeface="Avenir Medium" charset="0"/>
              <a:cs typeface="Avenir Medium" charset="0"/>
            </a:endParaRPr>
          </a:p>
        </p:txBody>
      </p:sp>
      <p:graphicFrame>
        <p:nvGraphicFramePr>
          <p:cNvPr id="3" name="Chart 2"/>
          <p:cNvGraphicFramePr>
            <a:graphicFrameLocks/>
          </p:cNvGraphicFramePr>
          <p:nvPr/>
        </p:nvGraphicFramePr>
        <p:xfrm>
          <a:off x="1733551" y="3040065"/>
          <a:ext cx="2339579" cy="2001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nvGraphicFramePr>
        <p:xfrm>
          <a:off x="6000751" y="3040065"/>
          <a:ext cx="2339579" cy="2001837"/>
        </p:xfrm>
        <a:graphic>
          <a:graphicData uri="http://schemas.openxmlformats.org/drawingml/2006/chart">
            <c:chart xmlns:c="http://schemas.openxmlformats.org/drawingml/2006/chart" xmlns:r="http://schemas.openxmlformats.org/officeDocument/2006/relationships" r:id="rId4"/>
          </a:graphicData>
        </a:graphic>
      </p:graphicFrame>
      <p:sp>
        <p:nvSpPr>
          <p:cNvPr id="12296" name="TextBox 10"/>
          <p:cNvSpPr txBox="1">
            <a:spLocks noChangeArrowheads="1"/>
          </p:cNvSpPr>
          <p:nvPr/>
        </p:nvSpPr>
        <p:spPr bwMode="auto">
          <a:xfrm>
            <a:off x="2266951" y="4902202"/>
            <a:ext cx="15335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r>
              <a:rPr lang="en-US" sz="1000" dirty="0">
                <a:latin typeface="Avenir Light" charset="0"/>
                <a:cs typeface="Avenir Light" charset="0"/>
              </a:rPr>
              <a:t>26% of COPD patients admitted to the hospital will be readmitted within the next 12 months. </a:t>
            </a:r>
            <a:r>
              <a:rPr lang="en-US" sz="1000" b="1" u="sng" dirty="0">
                <a:latin typeface="Avenir Light" charset="0"/>
                <a:cs typeface="Avenir Light" charset="0"/>
              </a:rPr>
              <a:t>CMS all cause readmissions will include COPD in 2015. </a:t>
            </a:r>
          </a:p>
        </p:txBody>
      </p:sp>
      <p:sp>
        <p:nvSpPr>
          <p:cNvPr id="12297" name="TextBox 11"/>
          <p:cNvSpPr txBox="1">
            <a:spLocks noChangeArrowheads="1"/>
          </p:cNvSpPr>
          <p:nvPr/>
        </p:nvSpPr>
        <p:spPr bwMode="auto">
          <a:xfrm>
            <a:off x="4352926" y="4902201"/>
            <a:ext cx="14954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r>
              <a:rPr lang="en-US" sz="1000" dirty="0">
                <a:latin typeface="Avenir Light" charset="0"/>
                <a:cs typeface="Avenir Light" charset="0"/>
              </a:rPr>
              <a:t>20-30% of COPD patients are classified as “very severe” and are at the highest risk for admissions/readmissions</a:t>
            </a:r>
          </a:p>
        </p:txBody>
      </p:sp>
      <p:graphicFrame>
        <p:nvGraphicFramePr>
          <p:cNvPr id="29" name="Chart 28"/>
          <p:cNvGraphicFramePr>
            <a:graphicFrameLocks/>
          </p:cNvGraphicFramePr>
          <p:nvPr/>
        </p:nvGraphicFramePr>
        <p:xfrm>
          <a:off x="3876676" y="3040065"/>
          <a:ext cx="2339579" cy="2001837"/>
        </p:xfrm>
        <a:graphic>
          <a:graphicData uri="http://schemas.openxmlformats.org/drawingml/2006/chart">
            <c:chart xmlns:c="http://schemas.openxmlformats.org/drawingml/2006/chart" xmlns:r="http://schemas.openxmlformats.org/officeDocument/2006/relationships" r:id="rId5"/>
          </a:graphicData>
        </a:graphic>
      </p:graphicFrame>
      <p:sp>
        <p:nvSpPr>
          <p:cNvPr id="12299" name="TextBox 31"/>
          <p:cNvSpPr txBox="1">
            <a:spLocks noChangeArrowheads="1"/>
          </p:cNvSpPr>
          <p:nvPr/>
        </p:nvSpPr>
        <p:spPr bwMode="auto">
          <a:xfrm>
            <a:off x="6477001" y="4902200"/>
            <a:ext cx="1495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r>
              <a:rPr lang="en-US" sz="1000" dirty="0">
                <a:latin typeface="Avenir Light" charset="0"/>
                <a:cs typeface="Avenir Light" charset="0"/>
              </a:rPr>
              <a:t>50% of all costs incurred by COPD patients will be incurred by just 10% of the population.</a:t>
            </a:r>
          </a:p>
        </p:txBody>
      </p:sp>
      <p:graphicFrame>
        <p:nvGraphicFramePr>
          <p:cNvPr id="33" name="Chart 32"/>
          <p:cNvGraphicFramePr>
            <a:graphicFrameLocks/>
          </p:cNvGraphicFramePr>
          <p:nvPr/>
        </p:nvGraphicFramePr>
        <p:xfrm>
          <a:off x="8172451" y="3040065"/>
          <a:ext cx="2339579" cy="2001837"/>
        </p:xfrm>
        <a:graphic>
          <a:graphicData uri="http://schemas.openxmlformats.org/drawingml/2006/chart">
            <c:chart xmlns:c="http://schemas.openxmlformats.org/drawingml/2006/chart" xmlns:r="http://schemas.openxmlformats.org/officeDocument/2006/relationships" r:id="rId6"/>
          </a:graphicData>
        </a:graphic>
      </p:graphicFrame>
      <p:sp>
        <p:nvSpPr>
          <p:cNvPr id="12301" name="TextBox 33"/>
          <p:cNvSpPr txBox="1">
            <a:spLocks noChangeArrowheads="1"/>
          </p:cNvSpPr>
          <p:nvPr/>
        </p:nvSpPr>
        <p:spPr bwMode="auto">
          <a:xfrm>
            <a:off x="8648701" y="4902200"/>
            <a:ext cx="16668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r>
              <a:rPr lang="en-US" sz="1000" dirty="0">
                <a:latin typeface="Avenir Light" charset="0"/>
                <a:cs typeface="Avenir Light" charset="0"/>
              </a:rPr>
              <a:t>According to the Healthcare Incentives Improvement Institute, over 55% of the costs to treat COPD result from complications such as ER visits and hospitalizations that could be avoided through better management of the condition</a:t>
            </a:r>
          </a:p>
        </p:txBody>
      </p:sp>
      <p:sp>
        <p:nvSpPr>
          <p:cNvPr id="12302" name="TextBox 12"/>
          <p:cNvSpPr txBox="1">
            <a:spLocks noChangeArrowheads="1"/>
          </p:cNvSpPr>
          <p:nvPr/>
        </p:nvSpPr>
        <p:spPr bwMode="auto">
          <a:xfrm>
            <a:off x="2352675" y="2806700"/>
            <a:ext cx="1472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Reoccurrence</a:t>
            </a:r>
          </a:p>
        </p:txBody>
      </p:sp>
      <p:sp>
        <p:nvSpPr>
          <p:cNvPr id="12303" name="TextBox 34"/>
          <p:cNvSpPr txBox="1">
            <a:spLocks noChangeArrowheads="1"/>
          </p:cNvSpPr>
          <p:nvPr/>
        </p:nvSpPr>
        <p:spPr bwMode="auto">
          <a:xfrm>
            <a:off x="4657725" y="2806700"/>
            <a:ext cx="103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High Risk</a:t>
            </a:r>
          </a:p>
        </p:txBody>
      </p:sp>
      <p:sp>
        <p:nvSpPr>
          <p:cNvPr id="12304" name="TextBox 35"/>
          <p:cNvSpPr txBox="1">
            <a:spLocks noChangeArrowheads="1"/>
          </p:cNvSpPr>
          <p:nvPr/>
        </p:nvSpPr>
        <p:spPr bwMode="auto">
          <a:xfrm>
            <a:off x="8715376" y="2806700"/>
            <a:ext cx="1673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Avoidable Costs</a:t>
            </a:r>
          </a:p>
        </p:txBody>
      </p:sp>
      <p:sp>
        <p:nvSpPr>
          <p:cNvPr id="14" name="TextBox 13"/>
          <p:cNvSpPr txBox="1">
            <a:spLocks noChangeArrowheads="1"/>
          </p:cNvSpPr>
          <p:nvPr/>
        </p:nvSpPr>
        <p:spPr bwMode="auto">
          <a:xfrm>
            <a:off x="2362202" y="3581402"/>
            <a:ext cx="71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solidFill>
                  <a:schemeClr val="bg1"/>
                </a:solidFill>
              </a:rPr>
              <a:t>26%</a:t>
            </a:r>
          </a:p>
        </p:txBody>
      </p:sp>
      <p:sp>
        <p:nvSpPr>
          <p:cNvPr id="37" name="TextBox 36"/>
          <p:cNvSpPr txBox="1">
            <a:spLocks noChangeArrowheads="1"/>
          </p:cNvSpPr>
          <p:nvPr/>
        </p:nvSpPr>
        <p:spPr bwMode="auto">
          <a:xfrm>
            <a:off x="4514852" y="3581402"/>
            <a:ext cx="71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solidFill>
                  <a:schemeClr val="bg1"/>
                </a:solidFill>
              </a:rPr>
              <a:t>30%</a:t>
            </a:r>
          </a:p>
        </p:txBody>
      </p:sp>
      <p:sp>
        <p:nvSpPr>
          <p:cNvPr id="38" name="TextBox 37"/>
          <p:cNvSpPr txBox="1">
            <a:spLocks noChangeArrowheads="1"/>
          </p:cNvSpPr>
          <p:nvPr/>
        </p:nvSpPr>
        <p:spPr bwMode="auto">
          <a:xfrm>
            <a:off x="6638927" y="3581402"/>
            <a:ext cx="71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solidFill>
                  <a:schemeClr val="bg1"/>
                </a:solidFill>
              </a:rPr>
              <a:t>50%</a:t>
            </a:r>
          </a:p>
        </p:txBody>
      </p:sp>
      <p:sp>
        <p:nvSpPr>
          <p:cNvPr id="39" name="TextBox 38"/>
          <p:cNvSpPr txBox="1">
            <a:spLocks noChangeArrowheads="1"/>
          </p:cNvSpPr>
          <p:nvPr/>
        </p:nvSpPr>
        <p:spPr bwMode="auto">
          <a:xfrm>
            <a:off x="8801102" y="3581402"/>
            <a:ext cx="71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solidFill>
                  <a:schemeClr val="bg1"/>
                </a:solidFill>
              </a:rPr>
              <a:t>55%</a:t>
            </a:r>
          </a:p>
        </p:txBody>
      </p:sp>
      <p:sp>
        <p:nvSpPr>
          <p:cNvPr id="12309" name="TextBox 39"/>
          <p:cNvSpPr txBox="1">
            <a:spLocks noChangeArrowheads="1"/>
          </p:cNvSpPr>
          <p:nvPr/>
        </p:nvSpPr>
        <p:spPr bwMode="auto">
          <a:xfrm>
            <a:off x="6543676" y="2806700"/>
            <a:ext cx="167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000000"/>
                </a:solidFill>
              </a:rPr>
              <a:t>Pareto Principle</a:t>
            </a:r>
          </a:p>
        </p:txBody>
      </p:sp>
    </p:spTree>
    <p:extLst>
      <p:ext uri="{BB962C8B-B14F-4D97-AF65-F5344CB8AC3E}">
        <p14:creationId xmlns:p14="http://schemas.microsoft.com/office/powerpoint/2010/main" val="125103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P spid="38" grpId="0"/>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Transition of Care</a:t>
            </a:r>
          </a:p>
        </p:txBody>
      </p:sp>
      <p:sp>
        <p:nvSpPr>
          <p:cNvPr id="4" name="Date Placeholder 3"/>
          <p:cNvSpPr>
            <a:spLocks noGrp="1"/>
          </p:cNvSpPr>
          <p:nvPr>
            <p:ph type="dt" sz="half" idx="10"/>
          </p:nvPr>
        </p:nvSpPr>
        <p:spPr/>
        <p:txBody>
          <a:bodyPr/>
          <a:lstStyle/>
          <a:p>
            <a:pPr>
              <a:defRPr/>
            </a:pPr>
            <a:fld id="{37B56E1C-0201-D34E-A11A-A0B9A894AF3C}"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6A3FE71B-651F-9A4B-B59F-86A1162FD9D4}" type="slidenum">
              <a:rPr lang="en-US" smtClean="0"/>
              <a:pPr>
                <a:defRPr/>
              </a:pPr>
              <a:t>57</a:t>
            </a:fld>
            <a:endParaRPr lang="en-US" dirty="0"/>
          </a:p>
        </p:txBody>
      </p:sp>
    </p:spTree>
    <p:extLst>
      <p:ext uri="{BB962C8B-B14F-4D97-AF65-F5344CB8AC3E}">
        <p14:creationId xmlns:p14="http://schemas.microsoft.com/office/powerpoint/2010/main" val="419856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1981200" y="609600"/>
            <a:ext cx="8458200" cy="914400"/>
          </a:xfrm>
        </p:spPr>
        <p:txBody>
          <a:bodyPr/>
          <a:lstStyle/>
          <a:p>
            <a:r>
              <a:rPr lang="en-US" altLang="en-US" dirty="0">
                <a:latin typeface="Times New Roman" pitchFamily="18" charset="0"/>
              </a:rPr>
              <a:t>The Care Transitions Intervention:</a:t>
            </a:r>
          </a:p>
        </p:txBody>
      </p:sp>
      <p:sp>
        <p:nvSpPr>
          <p:cNvPr id="1171459" name="Rectangle 3"/>
          <p:cNvSpPr>
            <a:spLocks noGrp="1" noChangeArrowheads="1"/>
          </p:cNvSpPr>
          <p:nvPr>
            <p:ph idx="1"/>
          </p:nvPr>
        </p:nvSpPr>
        <p:spPr>
          <a:xfrm>
            <a:off x="1905000" y="1676400"/>
            <a:ext cx="7988300" cy="4495800"/>
          </a:xfrm>
        </p:spPr>
        <p:txBody>
          <a:bodyPr/>
          <a:lstStyle/>
          <a:p>
            <a:pPr>
              <a:buFontTx/>
              <a:buNone/>
            </a:pPr>
            <a:r>
              <a:rPr lang="en-US" altLang="en-US" sz="3600" dirty="0">
                <a:cs typeface="Times New Roman" pitchFamily="18" charset="0"/>
              </a:rPr>
              <a:t>Designed to encourage older patients and their caregivers to assert a more active role during care transitions.</a:t>
            </a:r>
          </a:p>
          <a:p>
            <a:pPr>
              <a:buFontTx/>
              <a:buNone/>
            </a:pPr>
            <a:endParaRPr lang="en-US" altLang="en-US" b="1" dirty="0"/>
          </a:p>
          <a:p>
            <a:pPr>
              <a:buFontTx/>
              <a:buNone/>
            </a:pPr>
            <a:r>
              <a:rPr lang="en-US" altLang="en-US" b="1" dirty="0"/>
              <a:t>Nearly 30% of all hospital admissions for people over the age of 65 are directly attributable to medication non-adherence.</a:t>
            </a:r>
          </a:p>
        </p:txBody>
      </p:sp>
    </p:spTree>
    <p:extLst>
      <p:ext uri="{BB962C8B-B14F-4D97-AF65-F5344CB8AC3E}">
        <p14:creationId xmlns:p14="http://schemas.microsoft.com/office/powerpoint/2010/main" val="1508281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2127251" y="322264"/>
            <a:ext cx="7631113" cy="915987"/>
          </a:xfrm>
        </p:spPr>
        <p:txBody>
          <a:bodyPr/>
          <a:lstStyle/>
          <a:p>
            <a:r>
              <a:rPr lang="en-US" altLang="en-US" dirty="0">
                <a:latin typeface="Times New Roman" pitchFamily="18" charset="0"/>
              </a:rPr>
              <a:t>The Four Pillars</a:t>
            </a:r>
          </a:p>
        </p:txBody>
      </p:sp>
      <p:pic>
        <p:nvPicPr>
          <p:cNvPr id="16148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7600" y="3429000"/>
            <a:ext cx="2743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5250" name="Rectangle 2"/>
          <p:cNvSpPr>
            <a:spLocks noChangeArrowheads="1"/>
          </p:cNvSpPr>
          <p:nvPr/>
        </p:nvSpPr>
        <p:spPr bwMode="auto">
          <a:xfrm>
            <a:off x="2286000" y="1295400"/>
            <a:ext cx="7467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sz="3200" dirty="0">
                <a:latin typeface="Arial" charset="0"/>
              </a:rPr>
              <a:t>Medication Self-Management</a:t>
            </a:r>
          </a:p>
          <a:p>
            <a:pPr eaLnBrk="1" hangingPunct="1">
              <a:buFontTx/>
              <a:buAutoNum type="arabicPeriod"/>
            </a:pPr>
            <a:r>
              <a:rPr lang="en-US" altLang="en-US" sz="3200" dirty="0">
                <a:latin typeface="Arial" charset="0"/>
              </a:rPr>
              <a:t>Patient Centered Health Record  (PHR)</a:t>
            </a:r>
          </a:p>
          <a:p>
            <a:pPr eaLnBrk="1" hangingPunct="1">
              <a:buFontTx/>
              <a:buAutoNum type="arabicPeriod"/>
            </a:pPr>
            <a:r>
              <a:rPr lang="en-US" altLang="en-US" sz="3200" dirty="0">
                <a:latin typeface="Arial" charset="0"/>
              </a:rPr>
              <a:t>Primary Care Provider/Specialist Follow-Up</a:t>
            </a:r>
          </a:p>
          <a:p>
            <a:pPr eaLnBrk="1" hangingPunct="1">
              <a:buFontTx/>
              <a:buAutoNum type="arabicPeriod"/>
            </a:pPr>
            <a:r>
              <a:rPr lang="en-US" altLang="en-US" sz="3200" dirty="0">
                <a:latin typeface="Arial" charset="0"/>
              </a:rPr>
              <a:t>Knowledge of Red Flags</a:t>
            </a:r>
            <a:r>
              <a:rPr lang="en-US" altLang="en-US" sz="1800" dirty="0">
                <a:latin typeface="Arial" charset="0"/>
              </a:rPr>
              <a:t> </a:t>
            </a:r>
          </a:p>
        </p:txBody>
      </p:sp>
    </p:spTree>
    <p:extLst>
      <p:ext uri="{BB962C8B-B14F-4D97-AF65-F5344CB8AC3E}">
        <p14:creationId xmlns:p14="http://schemas.microsoft.com/office/powerpoint/2010/main" val="129743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Qualifications to Enroll</a:t>
            </a:r>
          </a:p>
        </p:txBody>
      </p:sp>
      <p:sp>
        <p:nvSpPr>
          <p:cNvPr id="3" name="Content Placeholder 2"/>
          <p:cNvSpPr>
            <a:spLocks noGrp="1"/>
          </p:cNvSpPr>
          <p:nvPr>
            <p:ph idx="1"/>
          </p:nvPr>
        </p:nvSpPr>
        <p:spPr/>
        <p:txBody>
          <a:bodyPr>
            <a:normAutofit/>
          </a:bodyPr>
          <a:lstStyle/>
          <a:p>
            <a:r>
              <a:rPr lang="en-US" dirty="0"/>
              <a:t>D-SNP - must be Medi-Medi.</a:t>
            </a:r>
          </a:p>
          <a:p>
            <a:r>
              <a:rPr lang="en-US" dirty="0"/>
              <a:t>C-SNP “Embrace” - must have diagnosis of CHF, CVD, or Diabetes</a:t>
            </a:r>
          </a:p>
          <a:p>
            <a:r>
              <a:rPr lang="en-US" dirty="0"/>
              <a:t>C-SNP “Bridges” - must have diagnosis of a type of Dementia</a:t>
            </a:r>
          </a:p>
          <a:p>
            <a:r>
              <a:rPr lang="en-US" dirty="0"/>
              <a:t>C-SNP “Harmony” – must have a severe and persistent mental illness</a:t>
            </a:r>
          </a:p>
          <a:p>
            <a:r>
              <a:rPr lang="en-US" dirty="0"/>
              <a:t>I-SNP – “Select Care” Must be institutionalized. </a:t>
            </a:r>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6</a:t>
            </a:fld>
            <a:endParaRPr lang="en-US" dirty="0"/>
          </a:p>
        </p:txBody>
      </p:sp>
    </p:spTree>
    <p:extLst>
      <p:ext uri="{BB962C8B-B14F-4D97-AF65-F5344CB8AC3E}">
        <p14:creationId xmlns:p14="http://schemas.microsoft.com/office/powerpoint/2010/main" val="4004418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3F22-8E33-4C61-85AD-32D626431AA9}"/>
              </a:ext>
            </a:extLst>
          </p:cNvPr>
          <p:cNvSpPr>
            <a:spLocks noGrp="1"/>
          </p:cNvSpPr>
          <p:nvPr>
            <p:ph type="title"/>
          </p:nvPr>
        </p:nvSpPr>
        <p:spPr/>
        <p:txBody>
          <a:bodyPr/>
          <a:lstStyle/>
          <a:p>
            <a:r>
              <a:rPr lang="en-US" altLang="en-US" dirty="0"/>
              <a:t>BND Transition of care includes 5 episodes of intervention:</a:t>
            </a:r>
            <a:endParaRPr lang="en-US" dirty="0"/>
          </a:p>
        </p:txBody>
      </p:sp>
      <p:sp>
        <p:nvSpPr>
          <p:cNvPr id="3" name="Content Placeholder 2">
            <a:extLst>
              <a:ext uri="{FF2B5EF4-FFF2-40B4-BE49-F238E27FC236}">
                <a16:creationId xmlns:a16="http://schemas.microsoft.com/office/drawing/2014/main" id="{2045A7A1-0D54-4B48-91FB-A5AE9A494EB6}"/>
              </a:ext>
            </a:extLst>
          </p:cNvPr>
          <p:cNvSpPr>
            <a:spLocks noGrp="1"/>
          </p:cNvSpPr>
          <p:nvPr>
            <p:ph idx="1"/>
          </p:nvPr>
        </p:nvSpPr>
        <p:spPr>
          <a:xfrm>
            <a:off x="425302" y="2052918"/>
            <a:ext cx="11255421" cy="4195481"/>
          </a:xfrm>
        </p:spPr>
        <p:txBody>
          <a:bodyPr/>
          <a:lstStyle/>
          <a:p>
            <a:r>
              <a:rPr lang="en-US" sz="2000" dirty="0"/>
              <a:t>TOC #1 : Hospital/Facility Visit or Call</a:t>
            </a:r>
          </a:p>
          <a:p>
            <a:r>
              <a:rPr lang="en-US" sz="2000" dirty="0"/>
              <a:t>TOC #2 : Home Visit </a:t>
            </a:r>
            <a:r>
              <a:rPr lang="en-US" sz="1600" dirty="0"/>
              <a:t>(telephonic if member declines F2F)</a:t>
            </a:r>
          </a:p>
          <a:p>
            <a:r>
              <a:rPr lang="en-US" sz="2000" dirty="0"/>
              <a:t>TOC #3 : </a:t>
            </a:r>
            <a:r>
              <a:rPr lang="en-US" dirty="0"/>
              <a:t>F</a:t>
            </a:r>
            <a:r>
              <a:rPr lang="en-US" sz="2000" dirty="0"/>
              <a:t>ollow-up call 7 days after TOC #2 at times</a:t>
            </a:r>
          </a:p>
          <a:p>
            <a:pPr marL="0" indent="0">
              <a:buNone/>
            </a:pPr>
            <a:r>
              <a:rPr lang="en-US" sz="2000" dirty="0"/>
              <a:t>			accompany member to doctor’s </a:t>
            </a:r>
          </a:p>
          <a:p>
            <a:pPr marL="0" indent="0">
              <a:buNone/>
            </a:pPr>
            <a:r>
              <a:rPr lang="en-US" dirty="0"/>
              <a:t>			</a:t>
            </a:r>
            <a:r>
              <a:rPr lang="en-US" sz="2000" dirty="0"/>
              <a:t>appts</a:t>
            </a:r>
          </a:p>
          <a:p>
            <a:r>
              <a:rPr lang="en-US" sz="2000" dirty="0"/>
              <a:t>TOC #4 : Follow-up call 7 days after TOC #3</a:t>
            </a:r>
          </a:p>
          <a:p>
            <a:r>
              <a:rPr lang="en-US" sz="2000" dirty="0"/>
              <a:t>TOC #5 : Follow-up call 7 days after TOC #4</a:t>
            </a:r>
          </a:p>
          <a:p>
            <a:pPr marL="0" indent="0">
              <a:buNone/>
            </a:pPr>
            <a:r>
              <a:rPr lang="en-US" b="1" dirty="0"/>
              <a:t>	*</a:t>
            </a:r>
            <a:r>
              <a:rPr lang="en-US" sz="1200" b="1" dirty="0"/>
              <a:t>At this point the TOC process is considered complete and only routine </a:t>
            </a:r>
          </a:p>
          <a:p>
            <a:pPr marL="0" indent="0">
              <a:buNone/>
            </a:pPr>
            <a:r>
              <a:rPr lang="en-US" sz="1200" b="1" dirty="0"/>
              <a:t>				follow-ups are required, as indicated</a:t>
            </a:r>
            <a:endParaRPr lang="en-US" sz="1200" dirty="0"/>
          </a:p>
          <a:p>
            <a:endParaRPr lang="en-US" dirty="0"/>
          </a:p>
        </p:txBody>
      </p:sp>
      <p:pic>
        <p:nvPicPr>
          <p:cNvPr id="4" name="Picture 3">
            <a:extLst>
              <a:ext uri="{FF2B5EF4-FFF2-40B4-BE49-F238E27FC236}">
                <a16:creationId xmlns:a16="http://schemas.microsoft.com/office/drawing/2014/main" id="{8C57138B-1954-42A0-BD34-4BF83BE92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082" y="1653702"/>
            <a:ext cx="4721488" cy="4594697"/>
          </a:xfrm>
          <a:prstGeom prst="rect">
            <a:avLst/>
          </a:prstGeom>
        </p:spPr>
      </p:pic>
    </p:spTree>
    <p:extLst>
      <p:ext uri="{BB962C8B-B14F-4D97-AF65-F5344CB8AC3E}">
        <p14:creationId xmlns:p14="http://schemas.microsoft.com/office/powerpoint/2010/main" val="2353257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1981200" y="274638"/>
            <a:ext cx="8229600" cy="944562"/>
          </a:xfrm>
        </p:spPr>
        <p:txBody>
          <a:bodyPr/>
          <a:lstStyle/>
          <a:p>
            <a:r>
              <a:rPr lang="en-US" altLang="en-US" sz="4000" dirty="0">
                <a:latin typeface="Times New Roman" pitchFamily="18" charset="0"/>
              </a:rPr>
              <a:t>Key Elements of Intervention</a:t>
            </a:r>
          </a:p>
        </p:txBody>
      </p:sp>
      <p:sp>
        <p:nvSpPr>
          <p:cNvPr id="1172483" name="Rectangle 3"/>
          <p:cNvSpPr>
            <a:spLocks noGrp="1" noChangeArrowheads="1"/>
          </p:cNvSpPr>
          <p:nvPr>
            <p:ph idx="1"/>
          </p:nvPr>
        </p:nvSpPr>
        <p:spPr>
          <a:xfrm>
            <a:off x="2133600" y="1143000"/>
            <a:ext cx="7772400" cy="3352800"/>
          </a:xfrm>
        </p:spPr>
        <p:txBody>
          <a:bodyPr>
            <a:normAutofit fontScale="92500" lnSpcReduction="20000"/>
          </a:bodyPr>
          <a:lstStyle/>
          <a:p>
            <a:pPr>
              <a:lnSpc>
                <a:spcPct val="90000"/>
              </a:lnSpc>
            </a:pPr>
            <a:r>
              <a:rPr lang="en-US" altLang="en-US" sz="2400" dirty="0">
                <a:latin typeface="Arial Narrow" pitchFamily="34" charset="0"/>
              </a:rPr>
              <a:t>“Transition Coach” (Nurse, Health Coach, or Behavioral Health Care Manager)</a:t>
            </a:r>
          </a:p>
          <a:p>
            <a:pPr lvl="1">
              <a:lnSpc>
                <a:spcPct val="90000"/>
              </a:lnSpc>
            </a:pPr>
            <a:r>
              <a:rPr lang="en-US" altLang="en-US" sz="2400" dirty="0">
                <a:latin typeface="Arial Narrow" pitchFamily="34" charset="0"/>
              </a:rPr>
              <a:t>Prepares patient for what to expect and to speak up</a:t>
            </a:r>
          </a:p>
          <a:p>
            <a:pPr lvl="1">
              <a:lnSpc>
                <a:spcPct val="90000"/>
              </a:lnSpc>
            </a:pPr>
            <a:r>
              <a:rPr lang="en-US" altLang="en-US" sz="2400" dirty="0">
                <a:latin typeface="Arial Narrow" pitchFamily="34" charset="0"/>
              </a:rPr>
              <a:t>Provides tools (Personal Health Record) </a:t>
            </a:r>
          </a:p>
          <a:p>
            <a:pPr>
              <a:lnSpc>
                <a:spcPct val="90000"/>
              </a:lnSpc>
            </a:pPr>
            <a:r>
              <a:rPr lang="en-US" altLang="en-US" sz="2400" dirty="0">
                <a:latin typeface="Arial Narrow" pitchFamily="34" charset="0"/>
              </a:rPr>
              <a:t>Follows patient to nursing facility or to the home</a:t>
            </a:r>
          </a:p>
          <a:p>
            <a:pPr lvl="1">
              <a:lnSpc>
                <a:spcPct val="90000"/>
              </a:lnSpc>
            </a:pPr>
            <a:r>
              <a:rPr lang="en-US" altLang="en-US" sz="2400" dirty="0">
                <a:latin typeface="Arial Narrow" pitchFamily="34" charset="0"/>
              </a:rPr>
              <a:t>Reconciles pre- and post-hospital medications</a:t>
            </a:r>
          </a:p>
          <a:p>
            <a:pPr lvl="1">
              <a:lnSpc>
                <a:spcPct val="90000"/>
              </a:lnSpc>
            </a:pPr>
            <a:r>
              <a:rPr lang="en-US" altLang="en-US" sz="2400" dirty="0">
                <a:latin typeface="Arial Narrow" pitchFamily="34" charset="0"/>
              </a:rPr>
              <a:t>Practices or “role-plays” next encounter or visit</a:t>
            </a:r>
          </a:p>
          <a:p>
            <a:pPr>
              <a:lnSpc>
                <a:spcPct val="90000"/>
              </a:lnSpc>
            </a:pPr>
            <a:r>
              <a:rPr lang="en-US" altLang="en-US" sz="2400" dirty="0">
                <a:latin typeface="Arial Narrow" pitchFamily="34" charset="0"/>
              </a:rPr>
              <a:t>Phone calls 2, 7 and 14 days after discharge</a:t>
            </a:r>
          </a:p>
          <a:p>
            <a:pPr lvl="1">
              <a:lnSpc>
                <a:spcPct val="90000"/>
              </a:lnSpc>
            </a:pPr>
            <a:r>
              <a:rPr lang="en-US" altLang="en-US" sz="2400" dirty="0">
                <a:latin typeface="Arial Narrow" pitchFamily="34" charset="0"/>
              </a:rPr>
              <a:t>Single point of contact; reinforce, ensure follow up</a:t>
            </a:r>
          </a:p>
        </p:txBody>
      </p:sp>
      <p:sp>
        <p:nvSpPr>
          <p:cNvPr id="1172484" name="Rectangle 4"/>
          <p:cNvSpPr>
            <a:spLocks noChangeArrowheads="1"/>
          </p:cNvSpPr>
          <p:nvPr/>
        </p:nvSpPr>
        <p:spPr bwMode="auto">
          <a:xfrm>
            <a:off x="4343400" y="5029201"/>
            <a:ext cx="335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FontTx/>
              <a:buChar char="•"/>
            </a:pPr>
            <a:r>
              <a:rPr lang="en-US" altLang="en-US" dirty="0"/>
              <a:t> Hospital Visit</a:t>
            </a:r>
          </a:p>
          <a:p>
            <a:pPr lvl="1">
              <a:buFontTx/>
              <a:buChar char="•"/>
            </a:pPr>
            <a:r>
              <a:rPr lang="en-US" altLang="en-US" dirty="0"/>
              <a:t> Home Visit</a:t>
            </a:r>
          </a:p>
          <a:p>
            <a:pPr lvl="1">
              <a:buFontTx/>
              <a:buChar char="•"/>
            </a:pPr>
            <a:r>
              <a:rPr lang="en-US" altLang="en-US" dirty="0"/>
              <a:t> 2-Day Follow-Up Call</a:t>
            </a:r>
          </a:p>
          <a:p>
            <a:pPr lvl="1">
              <a:buFontTx/>
              <a:buChar char="•"/>
            </a:pPr>
            <a:r>
              <a:rPr lang="en-US" altLang="en-US" dirty="0"/>
              <a:t> 7-Day Follow-Up Call</a:t>
            </a:r>
          </a:p>
          <a:p>
            <a:pPr lvl="1">
              <a:buFontTx/>
              <a:buChar char="•"/>
            </a:pPr>
            <a:r>
              <a:rPr lang="en-US" altLang="en-US" dirty="0"/>
              <a:t> 14-Day Follow-up Call</a:t>
            </a:r>
          </a:p>
        </p:txBody>
      </p:sp>
      <p:sp>
        <p:nvSpPr>
          <p:cNvPr id="1172485" name="Rectangle 5"/>
          <p:cNvSpPr>
            <a:spLocks noChangeArrowheads="1"/>
          </p:cNvSpPr>
          <p:nvPr/>
        </p:nvSpPr>
        <p:spPr bwMode="auto">
          <a:xfrm>
            <a:off x="2133600" y="4376739"/>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tx2"/>
                </a:solidFill>
              </a:rPr>
              <a:t>Intervention Activities</a:t>
            </a:r>
          </a:p>
        </p:txBody>
      </p:sp>
    </p:spTree>
    <p:extLst>
      <p:ext uri="{BB962C8B-B14F-4D97-AF65-F5344CB8AC3E}">
        <p14:creationId xmlns:p14="http://schemas.microsoft.com/office/powerpoint/2010/main" val="2380329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2E904-9089-4CFE-82E5-CAFF2E903225}"/>
              </a:ext>
            </a:extLst>
          </p:cNvPr>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3" name="Slide Number Placeholder 2">
            <a:extLst>
              <a:ext uri="{FF2B5EF4-FFF2-40B4-BE49-F238E27FC236}">
                <a16:creationId xmlns:a16="http://schemas.microsoft.com/office/drawing/2014/main" id="{A3278307-924B-4BAB-B7D4-271D0A371824}"/>
              </a:ext>
            </a:extLst>
          </p:cNvPr>
          <p:cNvSpPr>
            <a:spLocks noGrp="1"/>
          </p:cNvSpPr>
          <p:nvPr>
            <p:ph type="sldNum" sz="quarter" idx="12"/>
          </p:nvPr>
        </p:nvSpPr>
        <p:spPr/>
        <p:txBody>
          <a:bodyPr/>
          <a:lstStyle/>
          <a:p>
            <a:pPr>
              <a:defRPr/>
            </a:pPr>
            <a:fld id="{4BE85552-D197-4446-97CA-24E6172855D2}" type="slidenum">
              <a:rPr lang="en-US" smtClean="0"/>
              <a:pPr>
                <a:defRPr/>
              </a:pPr>
              <a:t>62</a:t>
            </a:fld>
            <a:endParaRPr lang="en-US" dirty="0"/>
          </a:p>
        </p:txBody>
      </p:sp>
      <p:pic>
        <p:nvPicPr>
          <p:cNvPr id="4" name="Picture 3">
            <a:extLst>
              <a:ext uri="{FF2B5EF4-FFF2-40B4-BE49-F238E27FC236}">
                <a16:creationId xmlns:a16="http://schemas.microsoft.com/office/drawing/2014/main" id="{C34A4FAA-C001-45B9-8A90-47E521264AEC}"/>
              </a:ext>
            </a:extLst>
          </p:cNvPr>
          <p:cNvPicPr>
            <a:picLocks noChangeAspect="1"/>
          </p:cNvPicPr>
          <p:nvPr/>
        </p:nvPicPr>
        <p:blipFill>
          <a:blip r:embed="rId2"/>
          <a:stretch>
            <a:fillRect/>
          </a:stretch>
        </p:blipFill>
        <p:spPr>
          <a:xfrm>
            <a:off x="952499" y="0"/>
            <a:ext cx="10287002" cy="6858000"/>
          </a:xfrm>
          <a:prstGeom prst="rect">
            <a:avLst/>
          </a:prstGeom>
        </p:spPr>
      </p:pic>
    </p:spTree>
    <p:extLst>
      <p:ext uri="{BB962C8B-B14F-4D97-AF65-F5344CB8AC3E}">
        <p14:creationId xmlns:p14="http://schemas.microsoft.com/office/powerpoint/2010/main" val="3895692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577" y="2404534"/>
            <a:ext cx="7392474" cy="1646302"/>
          </a:xfrm>
        </p:spPr>
        <p:txBody>
          <a:bodyPr/>
          <a:lstStyle/>
          <a:p>
            <a:r>
              <a:rPr lang="en-US" sz="6000" dirty="0"/>
              <a:t>Pharmacy Services</a:t>
            </a:r>
          </a:p>
        </p:txBody>
      </p:sp>
      <p:sp>
        <p:nvSpPr>
          <p:cNvPr id="4" name="Date Placeholder 3"/>
          <p:cNvSpPr>
            <a:spLocks noGrp="1"/>
          </p:cNvSpPr>
          <p:nvPr>
            <p:ph type="dt" sz="half" idx="10"/>
          </p:nvPr>
        </p:nvSpPr>
        <p:spPr/>
        <p:txBody>
          <a:bodyPr/>
          <a:lstStyle/>
          <a:p>
            <a:pPr>
              <a:defRPr/>
            </a:pPr>
            <a:fld id="{37B56E1C-0201-D34E-A11A-A0B9A894AF3C}"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6A3FE71B-651F-9A4B-B59F-86A1162FD9D4}" type="slidenum">
              <a:rPr lang="en-US" smtClean="0"/>
              <a:pPr>
                <a:defRPr/>
              </a:pPr>
              <a:t>63</a:t>
            </a:fld>
            <a:endParaRPr lang="en-US" dirty="0"/>
          </a:p>
        </p:txBody>
      </p:sp>
    </p:spTree>
    <p:extLst>
      <p:ext uri="{BB962C8B-B14F-4D97-AF65-F5344CB8AC3E}">
        <p14:creationId xmlns:p14="http://schemas.microsoft.com/office/powerpoint/2010/main" val="372404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altLang="en-US" dirty="0">
                <a:latin typeface="Trebuchet MS" pitchFamily="34" charset="0"/>
                <a:hlinkClick r:id="rId3"/>
              </a:rPr>
              <a:t>http://www.bndhmo.com</a:t>
            </a:r>
            <a:r>
              <a:rPr lang="en-US" altLang="en-US" dirty="0">
                <a:latin typeface="Trebuchet MS" pitchFamily="34" charset="0"/>
              </a:rPr>
              <a:t>/</a:t>
            </a:r>
          </a:p>
        </p:txBody>
      </p:sp>
      <p:sp>
        <p:nvSpPr>
          <p:cNvPr id="72707" name="Rectangle 3"/>
          <p:cNvSpPr>
            <a:spLocks noGrp="1"/>
          </p:cNvSpPr>
          <p:nvPr>
            <p:ph idx="1"/>
          </p:nvPr>
        </p:nvSpPr>
        <p:spPr>
          <a:xfrm>
            <a:off x="2162176" y="1597025"/>
            <a:ext cx="6348413" cy="4375150"/>
          </a:xfrm>
        </p:spPr>
        <p:txBody>
          <a:bodyPr/>
          <a:lstStyle/>
          <a:p>
            <a:pPr>
              <a:lnSpc>
                <a:spcPct val="80000"/>
              </a:lnSpc>
            </a:pPr>
            <a:r>
              <a:rPr lang="en-US" altLang="en-US" sz="2800" dirty="0">
                <a:latin typeface="Trebuchet MS" pitchFamily="34" charset="0"/>
              </a:rPr>
              <a:t>Select “Members”</a:t>
            </a:r>
          </a:p>
          <a:p>
            <a:pPr>
              <a:lnSpc>
                <a:spcPct val="80000"/>
              </a:lnSpc>
            </a:pPr>
            <a:r>
              <a:rPr lang="en-US" altLang="en-US" sz="2800" dirty="0">
                <a:latin typeface="Trebuchet MS" pitchFamily="34" charset="0"/>
              </a:rPr>
              <a:t>Select “Covered Medication List”</a:t>
            </a:r>
          </a:p>
          <a:p>
            <a:pPr>
              <a:lnSpc>
                <a:spcPct val="80000"/>
              </a:lnSpc>
            </a:pPr>
            <a:r>
              <a:rPr lang="en-US" altLang="en-US" sz="2800" dirty="0">
                <a:latin typeface="Trebuchet MS" pitchFamily="34" charset="0"/>
              </a:rPr>
              <a:t>The Formulary </a:t>
            </a:r>
          </a:p>
          <a:p>
            <a:pPr lvl="1">
              <a:lnSpc>
                <a:spcPct val="80000"/>
              </a:lnSpc>
            </a:pPr>
            <a:r>
              <a:rPr lang="en-US" altLang="en-US" sz="2400" dirty="0">
                <a:latin typeface="Trebuchet MS" pitchFamily="34" charset="0"/>
              </a:rPr>
              <a:t>List of medications covered by BND</a:t>
            </a:r>
          </a:p>
          <a:p>
            <a:pPr lvl="1">
              <a:lnSpc>
                <a:spcPct val="80000"/>
              </a:lnSpc>
            </a:pPr>
            <a:r>
              <a:rPr lang="en-US" altLang="en-US" sz="2400" dirty="0">
                <a:latin typeface="Trebuchet MS" pitchFamily="34" charset="0"/>
              </a:rPr>
              <a:t>Restrictions: PA, ST, QL</a:t>
            </a:r>
          </a:p>
          <a:p>
            <a:pPr lvl="2">
              <a:lnSpc>
                <a:spcPct val="80000"/>
              </a:lnSpc>
            </a:pPr>
            <a:r>
              <a:rPr lang="en-US" altLang="en-US" sz="2000" dirty="0">
                <a:latin typeface="Trebuchet MS" pitchFamily="34" charset="0"/>
              </a:rPr>
              <a:t>Prior Authorization Criteria</a:t>
            </a:r>
          </a:p>
          <a:p>
            <a:pPr lvl="2">
              <a:lnSpc>
                <a:spcPct val="80000"/>
              </a:lnSpc>
            </a:pPr>
            <a:r>
              <a:rPr lang="en-US" altLang="en-US" sz="2000" dirty="0">
                <a:latin typeface="Trebuchet MS" pitchFamily="34" charset="0"/>
              </a:rPr>
              <a:t>Step Therapy</a:t>
            </a:r>
          </a:p>
          <a:p>
            <a:pPr lvl="2">
              <a:lnSpc>
                <a:spcPct val="80000"/>
              </a:lnSpc>
            </a:pPr>
            <a:r>
              <a:rPr lang="en-US" altLang="en-US" sz="2000" dirty="0">
                <a:latin typeface="Trebuchet MS" pitchFamily="34" charset="0"/>
              </a:rPr>
              <a:t>Quantity Limit</a:t>
            </a:r>
          </a:p>
          <a:p>
            <a:pPr lvl="1">
              <a:lnSpc>
                <a:spcPct val="80000"/>
              </a:lnSpc>
            </a:pPr>
            <a:r>
              <a:rPr lang="en-US" altLang="en-US" sz="2400" dirty="0">
                <a:latin typeface="Trebuchet MS" pitchFamily="34" charset="0"/>
              </a:rPr>
              <a:t>Copay Information</a:t>
            </a:r>
          </a:p>
          <a:p>
            <a:pPr lvl="1">
              <a:lnSpc>
                <a:spcPct val="80000"/>
              </a:lnSpc>
            </a:pPr>
            <a:r>
              <a:rPr lang="en-US" altLang="en-US" sz="2400" dirty="0">
                <a:latin typeface="Trebuchet MS" pitchFamily="34" charset="0"/>
              </a:rPr>
              <a:t>Updated every month</a:t>
            </a:r>
          </a:p>
        </p:txBody>
      </p:sp>
    </p:spTree>
    <p:extLst>
      <p:ext uri="{BB962C8B-B14F-4D97-AF65-F5344CB8AC3E}">
        <p14:creationId xmlns:p14="http://schemas.microsoft.com/office/powerpoint/2010/main" val="1796404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altLang="en-US" dirty="0">
                <a:latin typeface="Trebuchet MS" pitchFamily="34" charset="0"/>
              </a:rPr>
              <a:t>The Formulary - October 2015 Abbreviations, page 8</a:t>
            </a:r>
          </a:p>
        </p:txBody>
      </p:sp>
      <p:pic>
        <p:nvPicPr>
          <p:cNvPr id="93187"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2176463" y="1816100"/>
            <a:ext cx="6958012" cy="4254500"/>
          </a:xfrm>
        </p:spPr>
      </p:pic>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15240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295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p:txBody>
          <a:bodyPr/>
          <a:lstStyle/>
          <a:p>
            <a:r>
              <a:rPr lang="en-US" altLang="en-US" dirty="0">
                <a:latin typeface="Trebuchet MS" pitchFamily="34" charset="0"/>
              </a:rPr>
              <a:t>NonFormulary Medications	 </a:t>
            </a:r>
          </a:p>
        </p:txBody>
      </p:sp>
      <p:sp>
        <p:nvSpPr>
          <p:cNvPr id="153603" name="Rectangle 3"/>
          <p:cNvSpPr>
            <a:spLocks noGrp="1"/>
          </p:cNvSpPr>
          <p:nvPr>
            <p:ph idx="1"/>
          </p:nvPr>
        </p:nvSpPr>
        <p:spPr>
          <a:xfrm>
            <a:off x="2133601" y="1709739"/>
            <a:ext cx="6348413" cy="3881437"/>
          </a:xfrm>
        </p:spPr>
        <p:txBody>
          <a:bodyPr/>
          <a:lstStyle/>
          <a:p>
            <a:r>
              <a:rPr lang="en-US" altLang="en-US" dirty="0">
                <a:latin typeface="Trebuchet MS" pitchFamily="34" charset="0"/>
              </a:rPr>
              <a:t>NonFormulary Medications can be requested via Medication Request Form (MRF)/Coverage Determination Form</a:t>
            </a:r>
          </a:p>
          <a:p>
            <a:r>
              <a:rPr lang="en-US" altLang="en-US" dirty="0">
                <a:latin typeface="Trebuchet MS" pitchFamily="34" charset="0"/>
              </a:rPr>
              <a:t>Please fax to MedImpact using number printed on form</a:t>
            </a:r>
          </a:p>
          <a:p>
            <a:pPr lvl="1"/>
            <a:r>
              <a:rPr lang="en-US" altLang="en-US" dirty="0">
                <a:latin typeface="Trebuchet MS" pitchFamily="34" charset="0"/>
              </a:rPr>
              <a:t>858-790-7100</a:t>
            </a:r>
          </a:p>
        </p:txBody>
      </p:sp>
      <p:sp>
        <p:nvSpPr>
          <p:cNvPr id="4" name="Slide Number Placeholder 4"/>
          <p:cNvSpPr>
            <a:spLocks noGrp="1"/>
          </p:cNvSpPr>
          <p:nvPr>
            <p:ph type="sldNum" sz="quarter" idx="12"/>
          </p:nvPr>
        </p:nvSpPr>
        <p:spPr/>
        <p:txBody>
          <a:bodyPr/>
          <a:lstStyle/>
          <a:p>
            <a:pPr>
              <a:defRPr/>
            </a:pPr>
            <a:fld id="{6A3FE71B-651F-9A4B-B59F-86A1162FD9D4}" type="slidenum">
              <a:rPr lang="en-US" smtClean="0"/>
              <a:pPr>
                <a:defRPr/>
              </a:pPr>
              <a:t>66</a:t>
            </a:fld>
            <a:endParaRPr lang="en-US" dirty="0"/>
          </a:p>
        </p:txBody>
      </p:sp>
    </p:spTree>
    <p:extLst>
      <p:ext uri="{BB962C8B-B14F-4D97-AF65-F5344CB8AC3E}">
        <p14:creationId xmlns:p14="http://schemas.microsoft.com/office/powerpoint/2010/main" val="172893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en-US" altLang="en-US" dirty="0">
                <a:latin typeface="Trebuchet MS" pitchFamily="34" charset="0"/>
              </a:rPr>
              <a:t>Helping Members with Medication Issues		</a:t>
            </a:r>
          </a:p>
        </p:txBody>
      </p:sp>
      <p:sp>
        <p:nvSpPr>
          <p:cNvPr id="106499" name="Rectangle 3"/>
          <p:cNvSpPr>
            <a:spLocks noGrp="1"/>
          </p:cNvSpPr>
          <p:nvPr>
            <p:ph idx="1"/>
          </p:nvPr>
        </p:nvSpPr>
        <p:spPr>
          <a:xfrm>
            <a:off x="2133601" y="1985964"/>
            <a:ext cx="6348413" cy="3881437"/>
          </a:xfrm>
        </p:spPr>
        <p:txBody>
          <a:bodyPr>
            <a:normAutofit/>
          </a:bodyPr>
          <a:lstStyle/>
          <a:p>
            <a:pPr>
              <a:lnSpc>
                <a:spcPct val="90000"/>
              </a:lnSpc>
            </a:pPr>
            <a:r>
              <a:rPr lang="en-US" altLang="en-US" sz="2800" dirty="0">
                <a:latin typeface="Trebuchet MS" pitchFamily="34" charset="0"/>
              </a:rPr>
              <a:t>Member needs medications transferred from one pharmacy to another</a:t>
            </a:r>
          </a:p>
          <a:p>
            <a:pPr lvl="1">
              <a:lnSpc>
                <a:spcPct val="90000"/>
              </a:lnSpc>
            </a:pPr>
            <a:r>
              <a:rPr lang="en-US" altLang="en-US" sz="2800" dirty="0">
                <a:latin typeface="Trebuchet MS" pitchFamily="34" charset="0"/>
              </a:rPr>
              <a:t>Please obtain list of medications, then call pharmacy that member wants medications transferred to</a:t>
            </a:r>
          </a:p>
          <a:p>
            <a:pPr lvl="1">
              <a:lnSpc>
                <a:spcPct val="90000"/>
              </a:lnSpc>
            </a:pPr>
            <a:r>
              <a:rPr lang="en-US" altLang="en-US" sz="2800" dirty="0">
                <a:latin typeface="Trebuchet MS" pitchFamily="34" charset="0"/>
              </a:rPr>
              <a:t>Please have member on line with pharmacy to give permission</a:t>
            </a:r>
          </a:p>
        </p:txBody>
      </p:sp>
      <p:sp>
        <p:nvSpPr>
          <p:cNvPr id="4" name="Slide Number Placeholder 4"/>
          <p:cNvSpPr>
            <a:spLocks noGrp="1"/>
          </p:cNvSpPr>
          <p:nvPr>
            <p:ph type="sldNum" sz="quarter" idx="12"/>
          </p:nvPr>
        </p:nvSpPr>
        <p:spPr/>
        <p:txBody>
          <a:bodyPr/>
          <a:lstStyle/>
          <a:p>
            <a:pPr>
              <a:defRPr/>
            </a:pPr>
            <a:fld id="{6A3FE71B-651F-9A4B-B59F-86A1162FD9D4}" type="slidenum">
              <a:rPr lang="en-US" smtClean="0"/>
              <a:pPr>
                <a:defRPr/>
              </a:pPr>
              <a:t>67</a:t>
            </a:fld>
            <a:endParaRPr lang="en-US" dirty="0"/>
          </a:p>
        </p:txBody>
      </p:sp>
    </p:spTree>
    <p:extLst>
      <p:ext uri="{BB962C8B-B14F-4D97-AF65-F5344CB8AC3E}">
        <p14:creationId xmlns:p14="http://schemas.microsoft.com/office/powerpoint/2010/main" val="3209443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altLang="en-US" dirty="0">
                <a:latin typeface="Trebuchet MS" pitchFamily="34" charset="0"/>
              </a:rPr>
              <a:t>Helping Members with Medication Issues	</a:t>
            </a:r>
          </a:p>
        </p:txBody>
      </p:sp>
      <p:sp>
        <p:nvSpPr>
          <p:cNvPr id="115715" name="Rectangle 3"/>
          <p:cNvSpPr>
            <a:spLocks noGrp="1"/>
          </p:cNvSpPr>
          <p:nvPr>
            <p:ph idx="1"/>
          </p:nvPr>
        </p:nvSpPr>
        <p:spPr>
          <a:xfrm>
            <a:off x="2133600" y="1884363"/>
            <a:ext cx="6884988" cy="4157662"/>
          </a:xfrm>
        </p:spPr>
        <p:txBody>
          <a:bodyPr>
            <a:normAutofit fontScale="92500" lnSpcReduction="10000"/>
          </a:bodyPr>
          <a:lstStyle/>
          <a:p>
            <a:r>
              <a:rPr lang="en-US" altLang="en-US" sz="2800" dirty="0">
                <a:latin typeface="Trebuchet MS" pitchFamily="34" charset="0"/>
              </a:rPr>
              <a:t>Member cannot go to pharmacy and pick up medications because member is bed bound/and or lacks transportation</a:t>
            </a:r>
          </a:p>
          <a:p>
            <a:pPr lvl="1"/>
            <a:r>
              <a:rPr lang="en-US" altLang="en-US" sz="2400" dirty="0">
                <a:latin typeface="Trebuchet MS" pitchFamily="34" charset="0"/>
              </a:rPr>
              <a:t>Please contact one of BND’s preferred pharmacies (delivery service)</a:t>
            </a:r>
          </a:p>
          <a:p>
            <a:pPr lvl="1"/>
            <a:r>
              <a:rPr lang="en-US" altLang="en-US" sz="2400" dirty="0">
                <a:latin typeface="Trebuchet MS" pitchFamily="34" charset="0"/>
              </a:rPr>
              <a:t>Help member apply for transportation benefits </a:t>
            </a:r>
          </a:p>
          <a:p>
            <a:pPr lvl="2"/>
            <a:r>
              <a:rPr lang="en-US" sz="2200" b="1" i="0" u="sng" dirty="0">
                <a:effectLst/>
                <a:latin typeface="Trebuchet MS" panose="020B0603020202020204" pitchFamily="34" charset="0"/>
              </a:rPr>
              <a:t>Members or Providers </a:t>
            </a:r>
            <a:r>
              <a:rPr lang="en-US" sz="2200" b="0" i="0" dirty="0">
                <a:effectLst/>
                <a:latin typeface="Trebuchet MS" panose="020B0603020202020204" pitchFamily="34" charset="0"/>
              </a:rPr>
              <a:t>can call CareCar direct at 1-844-743-4344 or the Brand New Day transportation line at 1-866-255-4795 ext 2047.</a:t>
            </a:r>
          </a:p>
          <a:p>
            <a:pPr lvl="1"/>
            <a:r>
              <a:rPr lang="en-US" altLang="en-US" sz="2400" dirty="0">
                <a:latin typeface="Trebuchet MS" pitchFamily="34" charset="0"/>
              </a:rPr>
              <a:t>Request help from Field Intervention Nurse (FIN)</a:t>
            </a:r>
          </a:p>
        </p:txBody>
      </p:sp>
      <p:sp>
        <p:nvSpPr>
          <p:cNvPr id="4" name="Slide Number Placeholder 4"/>
          <p:cNvSpPr>
            <a:spLocks noGrp="1"/>
          </p:cNvSpPr>
          <p:nvPr>
            <p:ph type="sldNum" sz="quarter" idx="12"/>
          </p:nvPr>
        </p:nvSpPr>
        <p:spPr/>
        <p:txBody>
          <a:bodyPr/>
          <a:lstStyle/>
          <a:p>
            <a:pPr>
              <a:defRPr/>
            </a:pPr>
            <a:fld id="{6A3FE71B-651F-9A4B-B59F-86A1162FD9D4}" type="slidenum">
              <a:rPr lang="en-US" smtClean="0"/>
              <a:pPr>
                <a:defRPr/>
              </a:pPr>
              <a:t>68</a:t>
            </a:fld>
            <a:endParaRPr lang="en-US" dirty="0"/>
          </a:p>
        </p:txBody>
      </p:sp>
    </p:spTree>
    <p:extLst>
      <p:ext uri="{BB962C8B-B14F-4D97-AF65-F5344CB8AC3E}">
        <p14:creationId xmlns:p14="http://schemas.microsoft.com/office/powerpoint/2010/main" val="36862992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en-US" altLang="en-US" dirty="0">
                <a:latin typeface="Trebuchet MS" pitchFamily="34" charset="0"/>
              </a:rPr>
              <a:t>Helping Members with Medication Issues - Vacation	</a:t>
            </a:r>
          </a:p>
        </p:txBody>
      </p:sp>
      <p:sp>
        <p:nvSpPr>
          <p:cNvPr id="141315" name="Rectangle 3"/>
          <p:cNvSpPr>
            <a:spLocks noGrp="1"/>
          </p:cNvSpPr>
          <p:nvPr>
            <p:ph idx="1"/>
          </p:nvPr>
        </p:nvSpPr>
        <p:spPr>
          <a:xfrm>
            <a:off x="2133600" y="1811339"/>
            <a:ext cx="6726238" cy="4230687"/>
          </a:xfrm>
        </p:spPr>
        <p:txBody>
          <a:bodyPr/>
          <a:lstStyle/>
          <a:p>
            <a:r>
              <a:rPr lang="en-US" altLang="en-US" sz="2800" dirty="0">
                <a:latin typeface="Trebuchet MS" pitchFamily="34" charset="0"/>
              </a:rPr>
              <a:t>If member is going on vacation and needs one month of medication in advance, please call member’s pharmacy and request.  </a:t>
            </a:r>
          </a:p>
          <a:p>
            <a:r>
              <a:rPr lang="en-US" altLang="en-US" sz="2800" dirty="0">
                <a:latin typeface="Trebuchet MS" pitchFamily="34" charset="0"/>
              </a:rPr>
              <a:t>Member’s pharmacy will contact Pharmacy Benefit Manager (PBM) to assist.</a:t>
            </a:r>
          </a:p>
          <a:p>
            <a:r>
              <a:rPr lang="en-US" altLang="en-US" sz="2800" dirty="0">
                <a:latin typeface="Trebuchet MS" pitchFamily="34" charset="0"/>
              </a:rPr>
              <a:t>Allowed one time per year for chronic medications with refills</a:t>
            </a:r>
          </a:p>
        </p:txBody>
      </p:sp>
      <p:sp>
        <p:nvSpPr>
          <p:cNvPr id="4" name="Slide Number Placeholder 4"/>
          <p:cNvSpPr>
            <a:spLocks noGrp="1"/>
          </p:cNvSpPr>
          <p:nvPr>
            <p:ph type="sldNum" sz="quarter" idx="12"/>
          </p:nvPr>
        </p:nvSpPr>
        <p:spPr/>
        <p:txBody>
          <a:bodyPr/>
          <a:lstStyle/>
          <a:p>
            <a:pPr>
              <a:defRPr/>
            </a:pPr>
            <a:fld id="{6A3FE71B-651F-9A4B-B59F-86A1162FD9D4}" type="slidenum">
              <a:rPr lang="en-US" smtClean="0"/>
              <a:pPr>
                <a:defRPr/>
              </a:pPr>
              <a:t>69</a:t>
            </a:fld>
            <a:endParaRPr lang="en-US" dirty="0"/>
          </a:p>
        </p:txBody>
      </p:sp>
    </p:spTree>
    <p:extLst>
      <p:ext uri="{BB962C8B-B14F-4D97-AF65-F5344CB8AC3E}">
        <p14:creationId xmlns:p14="http://schemas.microsoft.com/office/powerpoint/2010/main" val="250011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 Management</a:t>
            </a:r>
          </a:p>
        </p:txBody>
      </p:sp>
      <p:sp>
        <p:nvSpPr>
          <p:cNvPr id="3" name="Content Placeholder 2"/>
          <p:cNvSpPr>
            <a:spLocks noGrp="1"/>
          </p:cNvSpPr>
          <p:nvPr>
            <p:ph idx="1"/>
          </p:nvPr>
        </p:nvSpPr>
        <p:spPr/>
        <p:txBody>
          <a:bodyPr>
            <a:normAutofit/>
          </a:bodyPr>
          <a:lstStyle/>
          <a:p>
            <a:r>
              <a:rPr lang="en-US" dirty="0"/>
              <a:t>Medical Director </a:t>
            </a:r>
          </a:p>
          <a:p>
            <a:pPr lvl="1"/>
            <a:r>
              <a:rPr lang="en-US" dirty="0"/>
              <a:t>Oversees the programs &amp; directors</a:t>
            </a:r>
          </a:p>
          <a:p>
            <a:r>
              <a:rPr lang="en-US" dirty="0"/>
              <a:t>Program Directors</a:t>
            </a:r>
          </a:p>
          <a:p>
            <a:pPr lvl="1"/>
            <a:r>
              <a:rPr lang="en-US" dirty="0"/>
              <a:t>Oversee programs on a daily basis</a:t>
            </a:r>
          </a:p>
          <a:p>
            <a:r>
              <a:rPr lang="en-US" dirty="0"/>
              <a:t>Health Coaches</a:t>
            </a:r>
          </a:p>
          <a:p>
            <a:pPr lvl="1"/>
            <a:r>
              <a:rPr lang="en-US" dirty="0"/>
              <a:t>Work with members of C-SNPs &amp; I-SNP</a:t>
            </a:r>
          </a:p>
          <a:p>
            <a:r>
              <a:rPr lang="en-US" dirty="0"/>
              <a:t>Life Coaches</a:t>
            </a:r>
          </a:p>
          <a:p>
            <a:pPr lvl="1"/>
            <a:r>
              <a:rPr lang="en-US" dirty="0"/>
              <a:t>Work with Mental Illness C-SNP members</a:t>
            </a:r>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7</a:t>
            </a:fld>
            <a:endParaRPr lang="en-US" dirty="0"/>
          </a:p>
        </p:txBody>
      </p:sp>
    </p:spTree>
    <p:extLst>
      <p:ext uri="{BB962C8B-B14F-4D97-AF65-F5344CB8AC3E}">
        <p14:creationId xmlns:p14="http://schemas.microsoft.com/office/powerpoint/2010/main" val="60405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en-US" altLang="en-US" dirty="0">
                <a:latin typeface="Trebuchet MS" pitchFamily="34" charset="0"/>
              </a:rPr>
              <a:t>Helping Members w/ Med Issues	- Representatives</a:t>
            </a:r>
          </a:p>
        </p:txBody>
      </p:sp>
      <p:sp>
        <p:nvSpPr>
          <p:cNvPr id="111619" name="Rectangle 3"/>
          <p:cNvSpPr>
            <a:spLocks noGrp="1"/>
          </p:cNvSpPr>
          <p:nvPr>
            <p:ph idx="1"/>
          </p:nvPr>
        </p:nvSpPr>
        <p:spPr/>
        <p:txBody>
          <a:bodyPr/>
          <a:lstStyle/>
          <a:p>
            <a:r>
              <a:rPr lang="en-US" altLang="en-US" sz="2800" dirty="0">
                <a:latin typeface="Trebuchet MS" pitchFamily="34" charset="0"/>
              </a:rPr>
              <a:t>If member is unable to care for him/herself, member’s prescriber or Authorized Other Representative (Power of Attorney) may request medication on member’s behalf</a:t>
            </a:r>
          </a:p>
          <a:p>
            <a:r>
              <a:rPr lang="en-US" altLang="en-US" sz="2800" dirty="0">
                <a:latin typeface="Trebuchet MS" pitchFamily="34" charset="0"/>
              </a:rPr>
              <a:t>Representatives designated by the Plan must have CMS form 1696 filed with the Plan</a:t>
            </a:r>
          </a:p>
          <a:p>
            <a:endParaRPr lang="en-US" altLang="en-US" sz="2800" dirty="0">
              <a:latin typeface="Trebuchet MS" pitchFamily="34" charset="0"/>
            </a:endParaRPr>
          </a:p>
        </p:txBody>
      </p:sp>
      <p:sp>
        <p:nvSpPr>
          <p:cNvPr id="4" name="Slide Number Placeholder 4"/>
          <p:cNvSpPr>
            <a:spLocks noGrp="1"/>
          </p:cNvSpPr>
          <p:nvPr>
            <p:ph type="sldNum" sz="quarter" idx="12"/>
          </p:nvPr>
        </p:nvSpPr>
        <p:spPr/>
        <p:txBody>
          <a:bodyPr/>
          <a:lstStyle/>
          <a:p>
            <a:pPr>
              <a:defRPr/>
            </a:pPr>
            <a:fld id="{6A3FE71B-651F-9A4B-B59F-86A1162FD9D4}" type="slidenum">
              <a:rPr lang="en-US" smtClean="0"/>
              <a:pPr>
                <a:defRPr/>
              </a:pPr>
              <a:t>70</a:t>
            </a:fld>
            <a:endParaRPr lang="en-US" dirty="0"/>
          </a:p>
        </p:txBody>
      </p:sp>
    </p:spTree>
    <p:extLst>
      <p:ext uri="{BB962C8B-B14F-4D97-AF65-F5344CB8AC3E}">
        <p14:creationId xmlns:p14="http://schemas.microsoft.com/office/powerpoint/2010/main" val="241943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p:cNvSpPr>
          <p:nvPr>
            <p:ph type="title"/>
          </p:nvPr>
        </p:nvSpPr>
        <p:spPr/>
        <p:txBody>
          <a:bodyPr/>
          <a:lstStyle/>
          <a:p>
            <a:r>
              <a:rPr lang="en-US" altLang="en-US" dirty="0">
                <a:latin typeface="Trebuchet MS" pitchFamily="34" charset="0"/>
              </a:rPr>
              <a:t>Helping Members with Medication Issues</a:t>
            </a:r>
          </a:p>
        </p:txBody>
      </p:sp>
      <p:sp>
        <p:nvSpPr>
          <p:cNvPr id="207875" name="Rectangle 3"/>
          <p:cNvSpPr>
            <a:spLocks noGrp="1"/>
          </p:cNvSpPr>
          <p:nvPr>
            <p:ph idx="1"/>
          </p:nvPr>
        </p:nvSpPr>
        <p:spPr/>
        <p:txBody>
          <a:bodyPr>
            <a:normAutofit lnSpcReduction="10000"/>
          </a:bodyPr>
          <a:lstStyle/>
          <a:p>
            <a:pPr>
              <a:lnSpc>
                <a:spcPct val="90000"/>
              </a:lnSpc>
            </a:pPr>
            <a:r>
              <a:rPr lang="en-US" altLang="en-US" sz="3200" dirty="0">
                <a:latin typeface="Trebuchet MS" pitchFamily="34" charset="0"/>
              </a:rPr>
              <a:t>Member cannot afford medications:</a:t>
            </a:r>
          </a:p>
          <a:p>
            <a:pPr lvl="1">
              <a:lnSpc>
                <a:spcPct val="90000"/>
              </a:lnSpc>
            </a:pPr>
            <a:r>
              <a:rPr lang="en-US" altLang="en-US" sz="3200" dirty="0">
                <a:latin typeface="Trebuchet MS" pitchFamily="34" charset="0"/>
              </a:rPr>
              <a:t>Please help member explore whether or not member is eligible for MediCare Extra help</a:t>
            </a:r>
          </a:p>
          <a:p>
            <a:pPr lvl="1">
              <a:lnSpc>
                <a:spcPct val="90000"/>
              </a:lnSpc>
            </a:pPr>
            <a:r>
              <a:rPr lang="en-US" altLang="en-US" sz="3200" dirty="0">
                <a:latin typeface="Trebuchet MS" pitchFamily="34" charset="0"/>
              </a:rPr>
              <a:t>Please help member explore whether or not member is eligible for </a:t>
            </a:r>
            <a:r>
              <a:rPr lang="en-US" altLang="en-US" sz="3200" dirty="0" err="1">
                <a:latin typeface="Trebuchet MS" pitchFamily="34" charset="0"/>
              </a:rPr>
              <a:t>MediCal</a:t>
            </a:r>
            <a:endParaRPr lang="en-US" altLang="en-US" sz="3200" dirty="0">
              <a:latin typeface="Trebuchet MS" pitchFamily="34" charset="0"/>
            </a:endParaRPr>
          </a:p>
          <a:p>
            <a:pPr lvl="1">
              <a:lnSpc>
                <a:spcPct val="90000"/>
              </a:lnSpc>
            </a:pPr>
            <a:r>
              <a:rPr lang="en-US" altLang="en-US" sz="3200" dirty="0">
                <a:latin typeface="Trebuchet MS" pitchFamily="34" charset="0"/>
              </a:rPr>
              <a:t>BND has partnered with a vendor that can assist members in the application process for Medicare Extra help.</a:t>
            </a:r>
          </a:p>
        </p:txBody>
      </p:sp>
      <p:sp>
        <p:nvSpPr>
          <p:cNvPr id="3" name="Rectangle 2"/>
          <p:cNvSpPr/>
          <p:nvPr/>
        </p:nvSpPr>
        <p:spPr>
          <a:xfrm>
            <a:off x="7829041" y="6272147"/>
            <a:ext cx="325730" cy="246221"/>
          </a:xfrm>
          <a:prstGeom prst="rect">
            <a:avLst/>
          </a:prstGeom>
        </p:spPr>
        <p:txBody>
          <a:bodyPr wrap="none">
            <a:spAutoFit/>
          </a:bodyPr>
          <a:lstStyle/>
          <a:p>
            <a:pPr>
              <a:defRPr/>
            </a:pPr>
            <a:fld id="{6A3FE71B-651F-9A4B-B59F-86A1162FD9D4}" type="slidenum">
              <a:rPr lang="en-US" sz="1000" b="1">
                <a:solidFill>
                  <a:prstClr val="black"/>
                </a:solidFill>
              </a:rPr>
              <a:pPr>
                <a:defRPr/>
              </a:pPr>
              <a:t>71</a:t>
            </a:fld>
            <a:endParaRPr lang="en-US" sz="1000" b="1" dirty="0"/>
          </a:p>
        </p:txBody>
      </p:sp>
    </p:spTree>
    <p:extLst>
      <p:ext uri="{BB962C8B-B14F-4D97-AF65-F5344CB8AC3E}">
        <p14:creationId xmlns:p14="http://schemas.microsoft.com/office/powerpoint/2010/main" val="81843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a:lstStyle/>
          <a:p>
            <a:pPr algn="ctr"/>
            <a:r>
              <a:rPr lang="en-US" altLang="en-US" dirty="0">
                <a:latin typeface="Trebuchet MS" pitchFamily="34" charset="0"/>
              </a:rPr>
              <a:t>Helping Members with Medication Issues	</a:t>
            </a:r>
          </a:p>
        </p:txBody>
      </p:sp>
      <p:sp>
        <p:nvSpPr>
          <p:cNvPr id="130051" name="Rectangle 3"/>
          <p:cNvSpPr>
            <a:spLocks noGrp="1"/>
          </p:cNvSpPr>
          <p:nvPr>
            <p:ph idx="1"/>
          </p:nvPr>
        </p:nvSpPr>
        <p:spPr/>
        <p:txBody>
          <a:bodyPr>
            <a:normAutofit/>
          </a:bodyPr>
          <a:lstStyle/>
          <a:p>
            <a:r>
              <a:rPr lang="en-US" altLang="en-US" sz="2800" dirty="0">
                <a:latin typeface="Trebuchet MS" pitchFamily="34" charset="0"/>
              </a:rPr>
              <a:t>If MediCare member cannot afford medication copays, please help member apply for Extra Help from MediCare</a:t>
            </a:r>
          </a:p>
          <a:p>
            <a:r>
              <a:rPr lang="en-US" altLang="en-US" sz="2800" dirty="0">
                <a:latin typeface="Trebuchet MS" pitchFamily="34" charset="0"/>
              </a:rPr>
              <a:t>https://www.ssa.gov/medicare/prescriptionhelp/</a:t>
            </a:r>
          </a:p>
        </p:txBody>
      </p:sp>
      <p:sp>
        <p:nvSpPr>
          <p:cNvPr id="4" name="Rectangle 3"/>
          <p:cNvSpPr/>
          <p:nvPr/>
        </p:nvSpPr>
        <p:spPr>
          <a:xfrm>
            <a:off x="7829041" y="6272147"/>
            <a:ext cx="325730" cy="246221"/>
          </a:xfrm>
          <a:prstGeom prst="rect">
            <a:avLst/>
          </a:prstGeom>
        </p:spPr>
        <p:txBody>
          <a:bodyPr wrap="none">
            <a:spAutoFit/>
          </a:bodyPr>
          <a:lstStyle/>
          <a:p>
            <a:pPr>
              <a:defRPr/>
            </a:pPr>
            <a:fld id="{6A3FE71B-651F-9A4B-B59F-86A1162FD9D4}" type="slidenum">
              <a:rPr lang="en-US" sz="1000" b="1">
                <a:solidFill>
                  <a:prstClr val="black"/>
                </a:solidFill>
              </a:rPr>
              <a:pPr>
                <a:defRPr/>
              </a:pPr>
              <a:t>72</a:t>
            </a:fld>
            <a:endParaRPr lang="en-US" sz="1000" b="1" dirty="0"/>
          </a:p>
        </p:txBody>
      </p:sp>
    </p:spTree>
    <p:extLst>
      <p:ext uri="{BB962C8B-B14F-4D97-AF65-F5344CB8AC3E}">
        <p14:creationId xmlns:p14="http://schemas.microsoft.com/office/powerpoint/2010/main" val="1519186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r>
              <a:rPr lang="en-US" altLang="en-US" dirty="0">
                <a:latin typeface="Trebuchet MS" pitchFamily="34" charset="0"/>
              </a:rPr>
              <a:t>Mail Order Pharmacy	</a:t>
            </a:r>
          </a:p>
        </p:txBody>
      </p:sp>
      <p:sp>
        <p:nvSpPr>
          <p:cNvPr id="143363" name="Rectangle 3"/>
          <p:cNvSpPr>
            <a:spLocks noGrp="1"/>
          </p:cNvSpPr>
          <p:nvPr>
            <p:ph idx="1"/>
          </p:nvPr>
        </p:nvSpPr>
        <p:spPr>
          <a:xfrm>
            <a:off x="2133601" y="1493839"/>
            <a:ext cx="7674076" cy="4548187"/>
          </a:xfrm>
        </p:spPr>
        <p:txBody>
          <a:bodyPr>
            <a:normAutofit fontScale="92500" lnSpcReduction="10000"/>
          </a:bodyPr>
          <a:lstStyle/>
          <a:p>
            <a:pPr marL="0" marR="0">
              <a:lnSpc>
                <a:spcPct val="150000"/>
              </a:lnSpc>
              <a:spcBef>
                <a:spcPts val="0"/>
              </a:spcBef>
              <a:spcAft>
                <a:spcPts val="0"/>
              </a:spcAft>
            </a:pPr>
            <a:r>
              <a:rPr lang="en-US" dirty="0">
                <a:effectLst/>
                <a:latin typeface="Trebuchet MS" panose="020B0603020202020204" pitchFamily="34" charset="0"/>
                <a:ea typeface="Calibri" panose="020F0502020204030204" pitchFamily="34" charset="0"/>
              </a:rPr>
              <a:t>MedImpact Direct for mail order.  </a:t>
            </a:r>
          </a:p>
          <a:p>
            <a:pPr marL="0" marR="0">
              <a:lnSpc>
                <a:spcPct val="150000"/>
              </a:lnSpc>
              <a:spcBef>
                <a:spcPts val="0"/>
              </a:spcBef>
              <a:spcAft>
                <a:spcPts val="0"/>
              </a:spcAft>
            </a:pPr>
            <a:r>
              <a:rPr lang="en-US" altLang="en-US" dirty="0">
                <a:latin typeface="Trebuchet MS" pitchFamily="34" charset="0"/>
              </a:rPr>
              <a:t>To order by phone, call </a:t>
            </a:r>
            <a:r>
              <a:rPr lang="en-US" dirty="0">
                <a:effectLst/>
                <a:latin typeface="Trebuchet MS" panose="020B0603020202020204" pitchFamily="34" charset="0"/>
                <a:ea typeface="Calibri" panose="020F0502020204030204" pitchFamily="34" charset="0"/>
              </a:rPr>
              <a:t>(855) 873-8739.</a:t>
            </a:r>
          </a:p>
          <a:p>
            <a:pPr marL="0" marR="0">
              <a:lnSpc>
                <a:spcPct val="150000"/>
              </a:lnSpc>
              <a:spcBef>
                <a:spcPts val="0"/>
              </a:spcBef>
              <a:spcAft>
                <a:spcPts val="0"/>
              </a:spcAft>
            </a:pPr>
            <a:r>
              <a:rPr lang="en-US" altLang="en-US" dirty="0">
                <a:latin typeface="Trebuchet MS" pitchFamily="34" charset="0"/>
              </a:rPr>
              <a:t>To order via internet, go to</a:t>
            </a:r>
            <a:r>
              <a:rPr lang="en-US" dirty="0">
                <a:effectLst/>
                <a:latin typeface="Trebuchet MS" panose="020B0603020202020204" pitchFamily="34" charset="0"/>
                <a:ea typeface="Calibri" panose="020F0502020204030204" pitchFamily="34" charset="0"/>
              </a:rPr>
              <a:t> </a:t>
            </a:r>
            <a:r>
              <a:rPr lang="en-US" u="sng" dirty="0">
                <a:solidFill>
                  <a:srgbClr val="0563C1"/>
                </a:solidFill>
                <a:effectLst/>
                <a:latin typeface="Trebuchet MS" panose="020B0603020202020204" pitchFamily="34" charset="0"/>
                <a:ea typeface="Calibri" panose="020F0502020204030204" pitchFamily="34" charset="0"/>
                <a:hlinkClick r:id="rId2"/>
              </a:rPr>
              <a:t>https://www.medimpactdirect.com/</a:t>
            </a:r>
            <a:endParaRPr lang="en-US" dirty="0">
              <a:effectLst/>
              <a:latin typeface="Trebuchet MS" panose="020B0603020202020204" pitchFamily="34" charset="0"/>
              <a:ea typeface="Calibri" panose="020F0502020204030204" pitchFamily="34" charset="0"/>
            </a:endParaRPr>
          </a:p>
          <a:p>
            <a:endParaRPr lang="en-US" altLang="en-US" dirty="0">
              <a:latin typeface="Trebuchet MS" pitchFamily="34" charset="0"/>
            </a:endParaRPr>
          </a:p>
          <a:p>
            <a:pPr marL="0" indent="0" algn="ctr">
              <a:buNone/>
            </a:pPr>
            <a:r>
              <a:rPr lang="en-US" altLang="en-US" dirty="0">
                <a:latin typeface="Trebuchet MS" pitchFamily="34" charset="0"/>
              </a:rPr>
              <a:t>Or</a:t>
            </a:r>
          </a:p>
          <a:p>
            <a:endParaRPr lang="en-US" altLang="en-US" dirty="0">
              <a:latin typeface="Trebuchet MS" pitchFamily="34" charset="0"/>
            </a:endParaRPr>
          </a:p>
          <a:p>
            <a:r>
              <a:rPr lang="en-US" altLang="en-US" dirty="0">
                <a:latin typeface="Trebuchet MS" pitchFamily="34" charset="0"/>
              </a:rPr>
              <a:t>Postal Prescription Services PPS</a:t>
            </a:r>
          </a:p>
          <a:p>
            <a:r>
              <a:rPr lang="en-US" altLang="en-US" dirty="0">
                <a:latin typeface="Trebuchet MS" pitchFamily="34" charset="0"/>
              </a:rPr>
              <a:t>To order by phone, call 1-800-552-6694</a:t>
            </a:r>
          </a:p>
          <a:p>
            <a:r>
              <a:rPr lang="en-US" altLang="en-US" dirty="0">
                <a:latin typeface="Trebuchet MS" pitchFamily="34" charset="0"/>
              </a:rPr>
              <a:t>To order via internet, go to </a:t>
            </a:r>
            <a:r>
              <a:rPr lang="en-US" altLang="en-US" dirty="0">
                <a:latin typeface="Trebuchet MS" pitchFamily="34" charset="0"/>
                <a:hlinkClick r:id="rId3"/>
              </a:rPr>
              <a:t>www.ppsrx.com</a:t>
            </a:r>
            <a:endParaRPr lang="en-US" altLang="en-US" dirty="0">
              <a:latin typeface="Trebuchet MS" pitchFamily="34" charset="0"/>
            </a:endParaRPr>
          </a:p>
          <a:p>
            <a:r>
              <a:rPr lang="en-US" altLang="en-US" dirty="0">
                <a:latin typeface="Trebuchet MS" pitchFamily="34" charset="0"/>
              </a:rPr>
              <a:t>Member will need to send payment via check, money order or credit card</a:t>
            </a:r>
          </a:p>
        </p:txBody>
      </p:sp>
      <p:sp>
        <p:nvSpPr>
          <p:cNvPr id="4" name="Rectangle 3"/>
          <p:cNvSpPr/>
          <p:nvPr/>
        </p:nvSpPr>
        <p:spPr>
          <a:xfrm>
            <a:off x="7829041" y="6272147"/>
            <a:ext cx="325730" cy="246221"/>
          </a:xfrm>
          <a:prstGeom prst="rect">
            <a:avLst/>
          </a:prstGeom>
        </p:spPr>
        <p:txBody>
          <a:bodyPr wrap="none">
            <a:spAutoFit/>
          </a:bodyPr>
          <a:lstStyle/>
          <a:p>
            <a:pPr>
              <a:defRPr/>
            </a:pPr>
            <a:fld id="{6A3FE71B-651F-9A4B-B59F-86A1162FD9D4}" type="slidenum">
              <a:rPr lang="en-US" sz="1000" b="1">
                <a:solidFill>
                  <a:prstClr val="black"/>
                </a:solidFill>
              </a:rPr>
              <a:pPr>
                <a:defRPr/>
              </a:pPr>
              <a:t>73</a:t>
            </a:fld>
            <a:endParaRPr lang="en-US" sz="1000" b="1" dirty="0"/>
          </a:p>
        </p:txBody>
      </p:sp>
    </p:spTree>
    <p:extLst>
      <p:ext uri="{BB962C8B-B14F-4D97-AF65-F5344CB8AC3E}">
        <p14:creationId xmlns:p14="http://schemas.microsoft.com/office/powerpoint/2010/main" val="1334960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p:txBody>
          <a:bodyPr/>
          <a:lstStyle/>
          <a:p>
            <a:r>
              <a:rPr lang="en-US" altLang="en-US" dirty="0">
                <a:latin typeface="Trebuchet MS" pitchFamily="34" charset="0"/>
              </a:rPr>
              <a:t>Medication Adherence – </a:t>
            </a:r>
            <a:br>
              <a:rPr lang="en-US" altLang="en-US" dirty="0">
                <a:latin typeface="Trebuchet MS" pitchFamily="34" charset="0"/>
              </a:rPr>
            </a:br>
            <a:r>
              <a:rPr lang="en-US" altLang="en-US" dirty="0">
                <a:latin typeface="Trebuchet MS" pitchFamily="34" charset="0"/>
              </a:rPr>
              <a:t>Chronic Medications</a:t>
            </a:r>
          </a:p>
        </p:txBody>
      </p:sp>
      <p:sp>
        <p:nvSpPr>
          <p:cNvPr id="196611" name="Rectangle 3"/>
          <p:cNvSpPr>
            <a:spLocks noGrp="1"/>
          </p:cNvSpPr>
          <p:nvPr>
            <p:ph idx="1"/>
          </p:nvPr>
        </p:nvSpPr>
        <p:spPr/>
        <p:txBody>
          <a:bodyPr/>
          <a:lstStyle/>
          <a:p>
            <a:r>
              <a:rPr lang="en-US" altLang="en-US" dirty="0">
                <a:latin typeface="Trebuchet MS" pitchFamily="34" charset="0"/>
              </a:rPr>
              <a:t>Chronic Medications</a:t>
            </a:r>
          </a:p>
          <a:p>
            <a:pPr lvl="1"/>
            <a:r>
              <a:rPr lang="en-US" altLang="en-US" dirty="0">
                <a:latin typeface="Trebuchet MS" pitchFamily="34" charset="0"/>
              </a:rPr>
              <a:t>Blood Pressure Medications</a:t>
            </a:r>
          </a:p>
          <a:p>
            <a:pPr lvl="1"/>
            <a:r>
              <a:rPr lang="en-US" altLang="en-US" dirty="0">
                <a:latin typeface="Trebuchet MS" pitchFamily="34" charset="0"/>
              </a:rPr>
              <a:t>Cholesterol Medications</a:t>
            </a:r>
          </a:p>
          <a:p>
            <a:pPr lvl="1"/>
            <a:r>
              <a:rPr lang="en-US" altLang="en-US" dirty="0">
                <a:latin typeface="Trebuchet MS" pitchFamily="34" charset="0"/>
              </a:rPr>
              <a:t>Diabetes Medications</a:t>
            </a:r>
          </a:p>
          <a:p>
            <a:pPr lvl="1"/>
            <a:r>
              <a:rPr lang="en-US" altLang="en-US" dirty="0">
                <a:latin typeface="Trebuchet MS" pitchFamily="34" charset="0"/>
              </a:rPr>
              <a:t>Psych Medications</a:t>
            </a:r>
          </a:p>
        </p:txBody>
      </p:sp>
      <p:sp>
        <p:nvSpPr>
          <p:cNvPr id="4" name="Rectangle 3"/>
          <p:cNvSpPr/>
          <p:nvPr/>
        </p:nvSpPr>
        <p:spPr>
          <a:xfrm>
            <a:off x="7829041" y="6272147"/>
            <a:ext cx="325730" cy="246221"/>
          </a:xfrm>
          <a:prstGeom prst="rect">
            <a:avLst/>
          </a:prstGeom>
        </p:spPr>
        <p:txBody>
          <a:bodyPr wrap="none">
            <a:spAutoFit/>
          </a:bodyPr>
          <a:lstStyle/>
          <a:p>
            <a:pPr>
              <a:defRPr/>
            </a:pPr>
            <a:fld id="{6A3FE71B-651F-9A4B-B59F-86A1162FD9D4}" type="slidenum">
              <a:rPr lang="en-US" sz="1000" b="1">
                <a:solidFill>
                  <a:prstClr val="black"/>
                </a:solidFill>
              </a:rPr>
              <a:pPr>
                <a:defRPr/>
              </a:pPr>
              <a:t>74</a:t>
            </a:fld>
            <a:endParaRPr lang="en-US" sz="1000" b="1" dirty="0"/>
          </a:p>
        </p:txBody>
      </p:sp>
      <p:sp>
        <p:nvSpPr>
          <p:cNvPr id="2" name="TextBox 1">
            <a:extLst>
              <a:ext uri="{FF2B5EF4-FFF2-40B4-BE49-F238E27FC236}">
                <a16:creationId xmlns:a16="http://schemas.microsoft.com/office/drawing/2014/main" id="{8120D75E-6C89-4DB4-BD15-99DD62B19F52}"/>
              </a:ext>
            </a:extLst>
          </p:cNvPr>
          <p:cNvSpPr txBox="1"/>
          <p:nvPr/>
        </p:nvSpPr>
        <p:spPr>
          <a:xfrm>
            <a:off x="510363" y="4114800"/>
            <a:ext cx="10473070" cy="1384995"/>
          </a:xfrm>
          <a:prstGeom prst="rect">
            <a:avLst/>
          </a:prstGeom>
          <a:noFill/>
        </p:spPr>
        <p:txBody>
          <a:bodyPr wrap="square" rtlCol="0">
            <a:spAutoFit/>
          </a:bodyPr>
          <a:lstStyle/>
          <a:p>
            <a:r>
              <a:rPr lang="en-US" sz="2800" dirty="0"/>
              <a:t>Brand New Day monitors adherence to these medications and then reaches out to both members and providers in order to intervene on any barriers to adherence</a:t>
            </a:r>
          </a:p>
        </p:txBody>
      </p:sp>
    </p:spTree>
    <p:extLst>
      <p:ext uri="{BB962C8B-B14F-4D97-AF65-F5344CB8AC3E}">
        <p14:creationId xmlns:p14="http://schemas.microsoft.com/office/powerpoint/2010/main" val="2234413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en-US" altLang="en-US" dirty="0">
                <a:latin typeface="Trebuchet MS" pitchFamily="34" charset="0"/>
              </a:rPr>
              <a:t>Member Reimbursement Form	</a:t>
            </a:r>
          </a:p>
        </p:txBody>
      </p:sp>
      <p:sp>
        <p:nvSpPr>
          <p:cNvPr id="136195" name="Rectangle 3"/>
          <p:cNvSpPr>
            <a:spLocks noGrp="1"/>
          </p:cNvSpPr>
          <p:nvPr>
            <p:ph idx="1"/>
          </p:nvPr>
        </p:nvSpPr>
        <p:spPr>
          <a:xfrm>
            <a:off x="2003425" y="1347788"/>
            <a:ext cx="6870700" cy="4737100"/>
          </a:xfrm>
        </p:spPr>
        <p:txBody>
          <a:bodyPr/>
          <a:lstStyle/>
          <a:p>
            <a:pPr>
              <a:lnSpc>
                <a:spcPct val="80000"/>
              </a:lnSpc>
            </a:pPr>
            <a:r>
              <a:rPr lang="en-US" altLang="en-US" sz="2800" dirty="0">
                <a:latin typeface="Trebuchet MS" pitchFamily="34" charset="0"/>
              </a:rPr>
              <a:t>Allows member to receive a coverage determination for direct member reimbursement if a member has to pay out of pocket for a medication while eligible for insurance</a:t>
            </a:r>
          </a:p>
          <a:p>
            <a:pPr>
              <a:lnSpc>
                <a:spcPct val="80000"/>
              </a:lnSpc>
            </a:pPr>
            <a:r>
              <a:rPr lang="en-US" altLang="en-US" sz="2800" dirty="0">
                <a:latin typeface="Trebuchet MS" pitchFamily="34" charset="0"/>
              </a:rPr>
              <a:t>Member is not required to use form</a:t>
            </a:r>
          </a:p>
          <a:p>
            <a:pPr>
              <a:lnSpc>
                <a:spcPct val="80000"/>
              </a:lnSpc>
            </a:pPr>
            <a:r>
              <a:rPr lang="en-US" altLang="en-US" sz="2800" dirty="0">
                <a:latin typeface="Trebuchet MS" pitchFamily="34" charset="0"/>
              </a:rPr>
              <a:t>Turn around time is 14 days</a:t>
            </a:r>
          </a:p>
          <a:p>
            <a:pPr>
              <a:lnSpc>
                <a:spcPct val="80000"/>
              </a:lnSpc>
            </a:pPr>
            <a:r>
              <a:rPr lang="en-US" altLang="en-US" sz="2800" dirty="0">
                <a:latin typeface="Trebuchet MS" pitchFamily="34" charset="0"/>
              </a:rPr>
              <a:t>All information on form is required for reimbursement</a:t>
            </a:r>
          </a:p>
          <a:p>
            <a:pPr>
              <a:lnSpc>
                <a:spcPct val="80000"/>
              </a:lnSpc>
            </a:pPr>
            <a:r>
              <a:rPr lang="en-US" altLang="en-US" sz="2800" dirty="0">
                <a:latin typeface="Trebuchet MS" pitchFamily="34" charset="0"/>
              </a:rPr>
              <a:t>A copy of the member reimbursement form is provided in your packet</a:t>
            </a:r>
          </a:p>
        </p:txBody>
      </p:sp>
      <p:sp>
        <p:nvSpPr>
          <p:cNvPr id="4" name="Rectangle 3"/>
          <p:cNvSpPr/>
          <p:nvPr/>
        </p:nvSpPr>
        <p:spPr>
          <a:xfrm>
            <a:off x="7829041" y="6272147"/>
            <a:ext cx="396262" cy="246221"/>
          </a:xfrm>
          <a:prstGeom prst="rect">
            <a:avLst/>
          </a:prstGeom>
        </p:spPr>
        <p:txBody>
          <a:bodyPr wrap="none">
            <a:spAutoFit/>
          </a:bodyPr>
          <a:lstStyle/>
          <a:p>
            <a:pPr>
              <a:defRPr/>
            </a:pPr>
            <a:fld id="{6A3FE71B-651F-9A4B-B59F-86A1162FD9D4}" type="slidenum">
              <a:rPr lang="en-US" sz="1000" b="1">
                <a:solidFill>
                  <a:prstClr val="black"/>
                </a:solidFill>
              </a:rPr>
              <a:pPr>
                <a:defRPr/>
              </a:pPr>
              <a:t>75</a:t>
            </a:fld>
            <a:endParaRPr lang="en-US" sz="1000" b="1" dirty="0"/>
          </a:p>
        </p:txBody>
      </p:sp>
    </p:spTree>
    <p:extLst>
      <p:ext uri="{BB962C8B-B14F-4D97-AF65-F5344CB8AC3E}">
        <p14:creationId xmlns:p14="http://schemas.microsoft.com/office/powerpoint/2010/main" val="4131131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latin typeface="Trebuchet MS" pitchFamily="34" charset="0"/>
              </a:rPr>
              <a:t>Member Reimbursement Form</a:t>
            </a:r>
          </a:p>
        </p:txBody>
      </p:sp>
      <p:pic>
        <p:nvPicPr>
          <p:cNvPr id="140291"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916113" y="1406525"/>
            <a:ext cx="7626350" cy="4662488"/>
          </a:xfrm>
        </p:spPr>
      </p:pic>
      <p:sp>
        <p:nvSpPr>
          <p:cNvPr id="4" name="Rectangle 3"/>
          <p:cNvSpPr/>
          <p:nvPr/>
        </p:nvSpPr>
        <p:spPr>
          <a:xfrm>
            <a:off x="7829041" y="6272147"/>
            <a:ext cx="396262" cy="246221"/>
          </a:xfrm>
          <a:prstGeom prst="rect">
            <a:avLst/>
          </a:prstGeom>
        </p:spPr>
        <p:txBody>
          <a:bodyPr wrap="none">
            <a:spAutoFit/>
          </a:bodyPr>
          <a:lstStyle/>
          <a:p>
            <a:pPr>
              <a:defRPr/>
            </a:pPr>
            <a:fld id="{6A3FE71B-651F-9A4B-B59F-86A1162FD9D4}" type="slidenum">
              <a:rPr lang="en-US" sz="1000" b="1">
                <a:solidFill>
                  <a:prstClr val="black"/>
                </a:solidFill>
              </a:rPr>
              <a:pPr>
                <a:defRPr/>
              </a:pPr>
              <a:t>76</a:t>
            </a:fld>
            <a:endParaRPr lang="en-US" sz="1000" b="1" dirty="0"/>
          </a:p>
        </p:txBody>
      </p:sp>
    </p:spTree>
    <p:extLst>
      <p:ext uri="{BB962C8B-B14F-4D97-AF65-F5344CB8AC3E}">
        <p14:creationId xmlns:p14="http://schemas.microsoft.com/office/powerpoint/2010/main" val="1730384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D949-DA30-4CA0-BEC6-44591C1B09AD}"/>
              </a:ext>
            </a:extLst>
          </p:cNvPr>
          <p:cNvSpPr>
            <a:spLocks noGrp="1"/>
          </p:cNvSpPr>
          <p:nvPr>
            <p:ph type="title"/>
          </p:nvPr>
        </p:nvSpPr>
        <p:spPr/>
        <p:txBody>
          <a:bodyPr/>
          <a:lstStyle/>
          <a:p>
            <a:r>
              <a:rPr lang="en-US" dirty="0"/>
              <a:t>Harmony and Hope SNP Plans</a:t>
            </a:r>
          </a:p>
        </p:txBody>
      </p:sp>
      <p:sp>
        <p:nvSpPr>
          <p:cNvPr id="3" name="Content Placeholder 2">
            <a:extLst>
              <a:ext uri="{FF2B5EF4-FFF2-40B4-BE49-F238E27FC236}">
                <a16:creationId xmlns:a16="http://schemas.microsoft.com/office/drawing/2014/main" id="{02E2E844-AE5B-4EF2-9D0F-D4673EA1540E}"/>
              </a:ext>
            </a:extLst>
          </p:cNvPr>
          <p:cNvSpPr>
            <a:spLocks noGrp="1"/>
          </p:cNvSpPr>
          <p:nvPr>
            <p:ph idx="1"/>
          </p:nvPr>
        </p:nvSpPr>
        <p:spPr/>
        <p:txBody>
          <a:bodyPr/>
          <a:lstStyle/>
          <a:p>
            <a:r>
              <a:rPr lang="en-US" dirty="0"/>
              <a:t>These are Brand New Day’s Behavioral Health CSNP Plans.</a:t>
            </a:r>
          </a:p>
          <a:p>
            <a:r>
              <a:rPr lang="en-US" dirty="0"/>
              <a:t>These are for individuals with Severe or Persistent Mental Illnesses, and we refer to theses plans as our SPMI Plans.</a:t>
            </a:r>
          </a:p>
          <a:p>
            <a:r>
              <a:rPr lang="en-US" dirty="0"/>
              <a:t>Members must have one of the following diagnoses:</a:t>
            </a:r>
          </a:p>
          <a:p>
            <a:pPr marL="67945" marR="48260">
              <a:lnSpc>
                <a:spcPct val="105000"/>
              </a:lnSpc>
              <a:spcBef>
                <a:spcPts val="10"/>
              </a:spcBef>
              <a:spcAft>
                <a:spcPts val="0"/>
              </a:spcAft>
            </a:pPr>
            <a:r>
              <a:rPr lang="en-US" dirty="0"/>
              <a:t>F20-F29:  </a:t>
            </a:r>
            <a:r>
              <a:rPr lang="en-US" sz="1800" dirty="0">
                <a:effectLst/>
                <a:latin typeface="Arial" panose="020B0604020202020204" pitchFamily="34" charset="0"/>
                <a:ea typeface="Arial" panose="020B0604020202020204" pitchFamily="34" charset="0"/>
              </a:rPr>
              <a:t>Schizophrenia, schizotypal, delusional, and other non-mood psychotic disorders</a:t>
            </a:r>
            <a:endParaRPr lang="en-US" dirty="0"/>
          </a:p>
          <a:p>
            <a:pPr marL="67945" marR="0">
              <a:lnSpc>
                <a:spcPct val="105000"/>
              </a:lnSpc>
              <a:spcBef>
                <a:spcPts val="10"/>
              </a:spcBef>
              <a:spcAft>
                <a:spcPts val="0"/>
              </a:spcAft>
            </a:pPr>
            <a:r>
              <a:rPr lang="en-US" dirty="0"/>
              <a:t>F30-F36: </a:t>
            </a:r>
            <a:r>
              <a:rPr lang="en-US" sz="1800" dirty="0">
                <a:effectLst/>
                <a:latin typeface="Arial" panose="020B0604020202020204" pitchFamily="34" charset="0"/>
                <a:ea typeface="Arial" panose="020B0604020202020204" pitchFamily="34" charset="0"/>
              </a:rPr>
              <a:t>Mood [affective] disorders – Bipolar Disorders, Major Depressive Disorders</a:t>
            </a:r>
          </a:p>
          <a:p>
            <a:pPr marL="67945" marR="0">
              <a:lnSpc>
                <a:spcPct val="105000"/>
              </a:lnSpc>
              <a:spcBef>
                <a:spcPts val="10"/>
              </a:spcBef>
              <a:spcAft>
                <a:spcPts val="0"/>
              </a:spcAft>
            </a:pPr>
            <a:r>
              <a:rPr lang="en-US" sz="1800" dirty="0">
                <a:latin typeface="Arial" panose="020B0604020202020204" pitchFamily="34" charset="0"/>
              </a:rPr>
              <a:t>F20: </a:t>
            </a:r>
            <a:r>
              <a:rPr lang="en-US" sz="1800" dirty="0">
                <a:effectLst/>
                <a:latin typeface="Arial" panose="020B0604020202020204" pitchFamily="34" charset="0"/>
                <a:ea typeface="Arial" panose="020B0604020202020204" pitchFamily="34" charset="0"/>
              </a:rPr>
              <a:t>Paranoid Disorders</a:t>
            </a:r>
          </a:p>
          <a:p>
            <a:pPr marL="67945" marR="0">
              <a:lnSpc>
                <a:spcPct val="105000"/>
              </a:lnSpc>
              <a:spcBef>
                <a:spcPts val="10"/>
              </a:spcBef>
              <a:spcAft>
                <a:spcPts val="0"/>
              </a:spcAft>
            </a:pPr>
            <a:r>
              <a:rPr lang="en-US" sz="1800" dirty="0">
                <a:latin typeface="Arial" panose="020B0604020202020204" pitchFamily="34" charset="0"/>
              </a:rPr>
              <a:t>Brand New Day has been cited by CMS to have one of the best Behavioral Health Plans in the country.</a:t>
            </a:r>
            <a:endParaRPr lang="en-US" dirty="0"/>
          </a:p>
        </p:txBody>
      </p:sp>
      <p:sp>
        <p:nvSpPr>
          <p:cNvPr id="6" name="Rectangle 1">
            <a:extLst>
              <a:ext uri="{FF2B5EF4-FFF2-40B4-BE49-F238E27FC236}">
                <a16:creationId xmlns:a16="http://schemas.microsoft.com/office/drawing/2014/main" id="{F657B450-BBAB-4DB8-B6B3-3E49702F6FB6}"/>
              </a:ext>
            </a:extLst>
          </p:cNvPr>
          <p:cNvSpPr>
            <a:spLocks noChangeArrowheads="1"/>
          </p:cNvSpPr>
          <p:nvPr/>
        </p:nvSpPr>
        <p:spPr bwMode="auto">
          <a:xfrm flipV="1">
            <a:off x="-2755970" y="3460968"/>
            <a:ext cx="245731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9210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634-0AA8-423C-A85E-417791E6AFB5}"/>
              </a:ext>
            </a:extLst>
          </p:cNvPr>
          <p:cNvSpPr>
            <a:spLocks noGrp="1"/>
          </p:cNvSpPr>
          <p:nvPr>
            <p:ph type="title"/>
          </p:nvPr>
        </p:nvSpPr>
        <p:spPr>
          <a:xfrm>
            <a:off x="646111" y="452718"/>
            <a:ext cx="9404723" cy="612511"/>
          </a:xfrm>
        </p:spPr>
        <p:txBody>
          <a:bodyPr/>
          <a:lstStyle/>
          <a:p>
            <a:r>
              <a:rPr lang="en-US" sz="3600" dirty="0"/>
              <a:t>SPMI Plans Model Of Care</a:t>
            </a:r>
          </a:p>
        </p:txBody>
      </p:sp>
      <p:sp>
        <p:nvSpPr>
          <p:cNvPr id="3" name="Content Placeholder 2">
            <a:extLst>
              <a:ext uri="{FF2B5EF4-FFF2-40B4-BE49-F238E27FC236}">
                <a16:creationId xmlns:a16="http://schemas.microsoft.com/office/drawing/2014/main" id="{FC3ED69E-A32D-4BE2-AF9A-F89E3CEA2A11}"/>
              </a:ext>
            </a:extLst>
          </p:cNvPr>
          <p:cNvSpPr>
            <a:spLocks noGrp="1"/>
          </p:cNvSpPr>
          <p:nvPr>
            <p:ph idx="1"/>
          </p:nvPr>
        </p:nvSpPr>
        <p:spPr>
          <a:xfrm>
            <a:off x="1103312" y="1065230"/>
            <a:ext cx="8946541" cy="5183170"/>
          </a:xfrm>
        </p:spPr>
        <p:txBody>
          <a:bodyPr/>
          <a:lstStyle/>
          <a:p>
            <a:r>
              <a:rPr lang="en-US" dirty="0"/>
              <a:t>BND utilizes a holistic approach to determine a member’s physical, psychological, spiritual, and social needs. </a:t>
            </a:r>
          </a:p>
          <a:p>
            <a:pPr lvl="3"/>
            <a:r>
              <a:rPr lang="en-US" sz="2000" dirty="0"/>
              <a:t>Medical and Behavioral health needs are based on social determinants of each member.</a:t>
            </a:r>
          </a:p>
          <a:p>
            <a:pPr lvl="3"/>
            <a:r>
              <a:rPr lang="en-US" sz="2000" dirty="0"/>
              <a:t>The BH Care Managers (BHCM) work closely with Medical add-on nurses to provide hands on care, support, guidance, education, and act as a liaison between the member’s PCP, PTP (psychiatrist), and specialty physicians to maximize health outcomes and prevent unnecessary hospitalizations.</a:t>
            </a:r>
          </a:p>
          <a:p>
            <a:pPr lvl="3"/>
            <a:r>
              <a:rPr lang="en-US" sz="2000" dirty="0"/>
              <a:t>Our Main Focus is on preventative care.</a:t>
            </a:r>
          </a:p>
          <a:p>
            <a:pPr lvl="3"/>
            <a:endParaRPr lang="en-US" sz="2000" dirty="0"/>
          </a:p>
          <a:p>
            <a:endParaRPr lang="en-US" dirty="0"/>
          </a:p>
        </p:txBody>
      </p:sp>
    </p:spTree>
    <p:extLst>
      <p:ext uri="{BB962C8B-B14F-4D97-AF65-F5344CB8AC3E}">
        <p14:creationId xmlns:p14="http://schemas.microsoft.com/office/powerpoint/2010/main" val="4113817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9CDA-1337-42A6-8866-28C0274ECE6D}"/>
              </a:ext>
            </a:extLst>
          </p:cNvPr>
          <p:cNvSpPr>
            <a:spLocks noGrp="1"/>
          </p:cNvSpPr>
          <p:nvPr>
            <p:ph type="title"/>
          </p:nvPr>
        </p:nvSpPr>
        <p:spPr>
          <a:xfrm>
            <a:off x="646111" y="452718"/>
            <a:ext cx="9404723" cy="782193"/>
          </a:xfrm>
        </p:spPr>
        <p:txBody>
          <a:bodyPr/>
          <a:lstStyle/>
          <a:p>
            <a:r>
              <a:rPr lang="en-US" sz="4400" dirty="0"/>
              <a:t>SPMI Plans Model Of Care</a:t>
            </a:r>
            <a:endParaRPr lang="en-US" dirty="0"/>
          </a:p>
        </p:txBody>
      </p:sp>
      <p:sp>
        <p:nvSpPr>
          <p:cNvPr id="3" name="Content Placeholder 2">
            <a:extLst>
              <a:ext uri="{FF2B5EF4-FFF2-40B4-BE49-F238E27FC236}">
                <a16:creationId xmlns:a16="http://schemas.microsoft.com/office/drawing/2014/main" id="{33F4C1FF-E677-4820-9D73-47431AA46F6A}"/>
              </a:ext>
            </a:extLst>
          </p:cNvPr>
          <p:cNvSpPr>
            <a:spLocks noGrp="1"/>
          </p:cNvSpPr>
          <p:nvPr>
            <p:ph idx="1"/>
          </p:nvPr>
        </p:nvSpPr>
        <p:spPr>
          <a:xfrm>
            <a:off x="1103312" y="1442302"/>
            <a:ext cx="8946541" cy="4806098"/>
          </a:xfrm>
        </p:spPr>
        <p:txBody>
          <a:bodyPr/>
          <a:lstStyle/>
          <a:p>
            <a:pPr marL="342900" indent="-342900">
              <a:buFont typeface="Arial" panose="020B0604020202020204" pitchFamily="34" charset="0"/>
              <a:buChar char="•"/>
            </a:pPr>
            <a:r>
              <a:rPr lang="en-US" sz="2400" dirty="0"/>
              <a:t>Initial intakes for newly enrolled members are completed by an LCSW, PCP and PTP. During the intake, risk factors are identified, and interventions are implemented (i.e., housing problem or poor medication adherence or substance use issues).</a:t>
            </a:r>
          </a:p>
          <a:p>
            <a:pPr marL="342900" indent="-342900">
              <a:buFont typeface="Arial" panose="020B0604020202020204" pitchFamily="34" charset="0"/>
              <a:buChar char="•"/>
            </a:pPr>
            <a:r>
              <a:rPr lang="en-US" sz="2400" dirty="0"/>
              <a:t>BHCM’s closely monitor for medication adherence, PCP and PTP visits, as well as member’s substance use. This helps with preventing decompensation and unnecessary hospitalizations. </a:t>
            </a:r>
          </a:p>
          <a:p>
            <a:endParaRPr lang="en-US" dirty="0"/>
          </a:p>
        </p:txBody>
      </p:sp>
    </p:spTree>
    <p:extLst>
      <p:ext uri="{BB962C8B-B14F-4D97-AF65-F5344CB8AC3E}">
        <p14:creationId xmlns:p14="http://schemas.microsoft.com/office/powerpoint/2010/main" val="417638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Staff</a:t>
            </a:r>
          </a:p>
        </p:txBody>
      </p:sp>
      <p:sp>
        <p:nvSpPr>
          <p:cNvPr id="3" name="Content Placeholder 2"/>
          <p:cNvSpPr>
            <a:spLocks noGrp="1"/>
          </p:cNvSpPr>
          <p:nvPr>
            <p:ph idx="1"/>
          </p:nvPr>
        </p:nvSpPr>
        <p:spPr/>
        <p:txBody>
          <a:bodyPr>
            <a:normAutofit/>
          </a:bodyPr>
          <a:lstStyle/>
          <a:p>
            <a:r>
              <a:rPr lang="en-US" dirty="0"/>
              <a:t>FINs</a:t>
            </a:r>
          </a:p>
          <a:p>
            <a:pPr lvl="1"/>
            <a:r>
              <a:rPr lang="en-US" dirty="0"/>
              <a:t>Field Intervention Nurses visit members in their homes to teach, provide care, including transition of care</a:t>
            </a:r>
          </a:p>
          <a:p>
            <a:r>
              <a:rPr lang="en-US" dirty="0"/>
              <a:t>Activity Center Staff</a:t>
            </a:r>
          </a:p>
          <a:p>
            <a:pPr lvl="1"/>
            <a:r>
              <a:rPr lang="en-US" dirty="0"/>
              <a:t>Mental Illness SNP members have an activity center available with staff leading groups, providing recreation, and assisting members in scheduling appointments, etc.</a:t>
            </a:r>
          </a:p>
        </p:txBody>
      </p:sp>
      <p:sp>
        <p:nvSpPr>
          <p:cNvPr id="4" name="Date Placeholder 3"/>
          <p:cNvSpPr>
            <a:spLocks noGrp="1"/>
          </p:cNvSpPr>
          <p:nvPr>
            <p:ph type="dt" sz="half" idx="10"/>
          </p:nvPr>
        </p:nvSpPr>
        <p:spPr/>
        <p:txBody>
          <a:bodyPr/>
          <a:lstStyle/>
          <a:p>
            <a:pPr>
              <a:defRPr/>
            </a:pPr>
            <a:fld id="{4E2D26A1-4BCC-084E-88A7-B7469D8A5B14}"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83B8C69D-41E3-7049-A1C3-160E7FCE5B0F}" type="slidenum">
              <a:rPr lang="en-US" smtClean="0"/>
              <a:pPr>
                <a:defRPr/>
              </a:pPr>
              <a:t>8</a:t>
            </a:fld>
            <a:endParaRPr lang="en-US" dirty="0"/>
          </a:p>
        </p:txBody>
      </p:sp>
    </p:spTree>
    <p:extLst>
      <p:ext uri="{BB962C8B-B14F-4D97-AF65-F5344CB8AC3E}">
        <p14:creationId xmlns:p14="http://schemas.microsoft.com/office/powerpoint/2010/main" val="3146759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6954-B995-4263-B845-2163BB4FFD5C}"/>
              </a:ext>
            </a:extLst>
          </p:cNvPr>
          <p:cNvSpPr>
            <a:spLocks noGrp="1"/>
          </p:cNvSpPr>
          <p:nvPr>
            <p:ph type="title"/>
          </p:nvPr>
        </p:nvSpPr>
        <p:spPr>
          <a:xfrm>
            <a:off x="646111" y="452718"/>
            <a:ext cx="9404723" cy="584230"/>
          </a:xfrm>
        </p:spPr>
        <p:txBody>
          <a:bodyPr/>
          <a:lstStyle/>
          <a:p>
            <a:r>
              <a:rPr lang="en-US" sz="4400" dirty="0">
                <a:solidFill>
                  <a:schemeClr val="tx1"/>
                </a:solidFill>
              </a:rPr>
              <a:t>The </a:t>
            </a:r>
            <a:r>
              <a:rPr lang="en-US" sz="4400">
                <a:solidFill>
                  <a:schemeClr val="tx1"/>
                </a:solidFill>
              </a:rPr>
              <a:t>wellness centers</a:t>
            </a:r>
            <a:endParaRPr lang="en-US" dirty="0">
              <a:solidFill>
                <a:schemeClr val="tx1"/>
              </a:solidFill>
            </a:endParaRPr>
          </a:p>
        </p:txBody>
      </p:sp>
      <p:sp>
        <p:nvSpPr>
          <p:cNvPr id="3" name="Content Placeholder 2">
            <a:extLst>
              <a:ext uri="{FF2B5EF4-FFF2-40B4-BE49-F238E27FC236}">
                <a16:creationId xmlns:a16="http://schemas.microsoft.com/office/drawing/2014/main" id="{BEC93C18-B9F5-4472-B56E-DCA7E42BF57F}"/>
              </a:ext>
            </a:extLst>
          </p:cNvPr>
          <p:cNvSpPr>
            <a:spLocks noGrp="1"/>
          </p:cNvSpPr>
          <p:nvPr>
            <p:ph idx="1"/>
          </p:nvPr>
        </p:nvSpPr>
        <p:spPr>
          <a:xfrm>
            <a:off x="1103312" y="1366888"/>
            <a:ext cx="8946541" cy="4881512"/>
          </a:xfrm>
        </p:spPr>
        <p:txBody>
          <a:bodyPr>
            <a:normAutofit lnSpcReduction="10000"/>
          </a:bodyPr>
          <a:lstStyle/>
          <a:p>
            <a:pPr marL="342900" indent="-342900">
              <a:buFont typeface="Arial" panose="020B0604020202020204" pitchFamily="34" charset="0"/>
              <a:buChar char="•"/>
            </a:pPr>
            <a:r>
              <a:rPr lang="en-US" sz="2000" dirty="0"/>
              <a:t>The Wellness Centers are designed like partial hospitalization programs and operate between 8:30am to 5pm. BH care managers are available to members. Groups and activities are provided by staff daily (i.e., Coping Skills, Symptom Management, Daily Living Skills).</a:t>
            </a:r>
          </a:p>
          <a:p>
            <a:pPr marL="342900" lvl="0" indent="-342900">
              <a:buFont typeface="Arial" panose="020B0604020202020204" pitchFamily="34" charset="0"/>
              <a:buChar char="•"/>
            </a:pPr>
            <a:r>
              <a:rPr lang="en-US" sz="2000" dirty="0"/>
              <a:t>A full time LCSW oversees the day-to-day operations of the wellness center and provides supervision to the BHCM. The LCSW  provides ongoing treatment and individual psychotherapy to members based on needs. </a:t>
            </a:r>
          </a:p>
          <a:p>
            <a:pPr marL="342900" indent="-342900">
              <a:buFont typeface="Arial" panose="020B0604020202020204" pitchFamily="34" charset="0"/>
              <a:buChar char="•"/>
            </a:pPr>
            <a:r>
              <a:rPr lang="en-US" sz="2000" dirty="0"/>
              <a:t>The weekly treatment team is very interactive. All members who are being discussed are given opportunity to participate if interested. Recommendations from PCP, PTP’s and/or other specialists are gathered by behavioral health team or Medical add-on team for consideration. Recommendations are discussed with members and documented in members’ ICT record. </a:t>
            </a:r>
          </a:p>
          <a:p>
            <a:endParaRPr lang="en-US" dirty="0"/>
          </a:p>
        </p:txBody>
      </p:sp>
    </p:spTree>
    <p:extLst>
      <p:ext uri="{BB962C8B-B14F-4D97-AF65-F5344CB8AC3E}">
        <p14:creationId xmlns:p14="http://schemas.microsoft.com/office/powerpoint/2010/main" val="4056172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76B1D-B799-41E0-BC63-AB17FB4D8456}"/>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400" b="0" i="0" kern="1200" dirty="0">
                <a:solidFill>
                  <a:srgbClr val="EBEBEB"/>
                </a:solidFill>
                <a:latin typeface="+mj-lt"/>
                <a:ea typeface="+mj-ea"/>
                <a:cs typeface="+mj-cs"/>
              </a:rPr>
              <a:t>Member Centered Care Model</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9AB6EFAD-654F-43E4-9661-DDBA51332636}"/>
              </a:ext>
            </a:extLst>
          </p:cNvPr>
          <p:cNvPicPr>
            <a:picLocks noGrp="1" noChangeAspect="1"/>
          </p:cNvPicPr>
          <p:nvPr>
            <p:ph idx="1"/>
          </p:nvPr>
        </p:nvPicPr>
        <p:blipFill>
          <a:blip r:embed="rId6" cstate="email">
            <a:extLst>
              <a:ext uri="{28A0092B-C50C-407E-A947-70E740481C1C}">
                <a14:useLocalDpi xmlns:a14="http://schemas.microsoft.com/office/drawing/2010/main" val="0"/>
              </a:ext>
            </a:extLst>
          </a:blip>
          <a:stretch>
            <a:fillRect/>
          </a:stretch>
        </p:blipFill>
        <p:spPr bwMode="auto">
          <a:xfrm>
            <a:off x="998115" y="647698"/>
            <a:ext cx="6465566" cy="55621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869105"/>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65CD-FCAE-49E7-AC63-A4C7320BBB49}"/>
              </a:ext>
            </a:extLst>
          </p:cNvPr>
          <p:cNvSpPr>
            <a:spLocks noGrp="1"/>
          </p:cNvSpPr>
          <p:nvPr>
            <p:ph type="title"/>
          </p:nvPr>
        </p:nvSpPr>
        <p:spPr>
          <a:xfrm>
            <a:off x="646111" y="452718"/>
            <a:ext cx="9404723" cy="980156"/>
          </a:xfrm>
        </p:spPr>
        <p:txBody>
          <a:bodyPr/>
          <a:lstStyle/>
          <a:p>
            <a:r>
              <a:rPr lang="en-US" dirty="0"/>
              <a:t>Medical Risk Criteria</a:t>
            </a:r>
          </a:p>
        </p:txBody>
      </p:sp>
      <p:sp>
        <p:nvSpPr>
          <p:cNvPr id="3" name="Content Placeholder 2">
            <a:extLst>
              <a:ext uri="{FF2B5EF4-FFF2-40B4-BE49-F238E27FC236}">
                <a16:creationId xmlns:a16="http://schemas.microsoft.com/office/drawing/2014/main" id="{5145D7EC-5BFE-41C8-A4D3-CB89E8E348B5}"/>
              </a:ext>
            </a:extLst>
          </p:cNvPr>
          <p:cNvSpPr>
            <a:spLocks noGrp="1"/>
          </p:cNvSpPr>
          <p:nvPr>
            <p:ph idx="1"/>
          </p:nvPr>
        </p:nvSpPr>
        <p:spPr>
          <a:xfrm>
            <a:off x="1103312" y="1319754"/>
            <a:ext cx="8946541" cy="4928646"/>
          </a:xfrm>
        </p:spPr>
        <p:txBody>
          <a:bodyPr>
            <a:normAutofit/>
          </a:bodyPr>
          <a:lstStyle/>
          <a:p>
            <a:pPr indent="-228600">
              <a:lnSpc>
                <a:spcPct val="90000"/>
              </a:lnSpc>
              <a:buFont typeface="Arial" panose="020B0604020202020204" pitchFamily="34" charset="0"/>
              <a:buChar char="•"/>
            </a:pPr>
            <a:r>
              <a:rPr lang="en-US" dirty="0"/>
              <a:t>Members are also evaluated for their medical risk level. High risk, mover and low risk. High risk includes two categories; stable and unstable.</a:t>
            </a:r>
          </a:p>
          <a:p>
            <a:pPr>
              <a:lnSpc>
                <a:spcPct val="90000"/>
              </a:lnSpc>
            </a:pPr>
            <a:endParaRPr lang="en-US" dirty="0"/>
          </a:p>
          <a:p>
            <a:pPr marL="1028700" lvl="1">
              <a:lnSpc>
                <a:spcPct val="90000"/>
              </a:lnSpc>
              <a:buFont typeface="Arial" panose="020B0604020202020204" pitchFamily="34" charset="0"/>
              <a:buChar char="•"/>
            </a:pPr>
            <a:r>
              <a:rPr lang="en-US" sz="2000" dirty="0"/>
              <a:t>High Risk Members are deemed by Artificial Intelligence (AI) to experience adverse event related to their medical comorbidities. These members are assigned to a </a:t>
            </a:r>
          </a:p>
          <a:p>
            <a:pPr marL="800100" lvl="1" indent="0">
              <a:lnSpc>
                <a:spcPct val="90000"/>
              </a:lnSpc>
              <a:buNone/>
            </a:pPr>
            <a:r>
              <a:rPr lang="en-US" sz="2000" dirty="0"/>
              <a:t>    Medical Add-on nurse.</a:t>
            </a:r>
          </a:p>
          <a:p>
            <a:pPr marL="800100" lvl="1" indent="0">
              <a:lnSpc>
                <a:spcPct val="90000"/>
              </a:lnSpc>
              <a:buNone/>
            </a:pPr>
            <a:endParaRPr lang="en-US" sz="2000" dirty="0"/>
          </a:p>
          <a:p>
            <a:pPr marL="1543050" lvl="2" indent="-285750">
              <a:lnSpc>
                <a:spcPct val="90000"/>
              </a:lnSpc>
            </a:pPr>
            <a:r>
              <a:rPr lang="en-US" sz="2000" b="1" dirty="0"/>
              <a:t>Stable</a:t>
            </a:r>
            <a:r>
              <a:rPr lang="en-US" sz="2000" dirty="0"/>
              <a:t> - Readmission is </a:t>
            </a:r>
            <a:r>
              <a:rPr lang="en-US" sz="2000" u="sng" dirty="0"/>
              <a:t>not</a:t>
            </a:r>
            <a:r>
              <a:rPr lang="en-US" sz="2000" dirty="0"/>
              <a:t> likely within the next 6 months.</a:t>
            </a:r>
          </a:p>
          <a:p>
            <a:pPr marL="1257300" lvl="2" indent="0">
              <a:lnSpc>
                <a:spcPct val="90000"/>
              </a:lnSpc>
              <a:buNone/>
            </a:pPr>
            <a:r>
              <a:rPr lang="en-US" sz="2000" dirty="0"/>
              <a:t>  </a:t>
            </a:r>
          </a:p>
          <a:p>
            <a:pPr marL="1543050" lvl="2" indent="-285750">
              <a:lnSpc>
                <a:spcPct val="90000"/>
              </a:lnSpc>
            </a:pPr>
            <a:r>
              <a:rPr lang="en-US" sz="2000" b="1" dirty="0"/>
              <a:t>Unstable</a:t>
            </a:r>
            <a:r>
              <a:rPr lang="en-US" sz="2000" dirty="0"/>
              <a:t> - Members are likely to be readmitted within the next 6 months. </a:t>
            </a:r>
          </a:p>
          <a:p>
            <a:endParaRPr lang="en-US" dirty="0"/>
          </a:p>
        </p:txBody>
      </p:sp>
    </p:spTree>
    <p:extLst>
      <p:ext uri="{BB962C8B-B14F-4D97-AF65-F5344CB8AC3E}">
        <p14:creationId xmlns:p14="http://schemas.microsoft.com/office/powerpoint/2010/main" val="3098285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E31F-4D9F-4683-A12D-2C2D3FE8134E}"/>
              </a:ext>
            </a:extLst>
          </p:cNvPr>
          <p:cNvSpPr>
            <a:spLocks noGrp="1"/>
          </p:cNvSpPr>
          <p:nvPr>
            <p:ph type="title"/>
          </p:nvPr>
        </p:nvSpPr>
        <p:spPr/>
        <p:txBody>
          <a:bodyPr/>
          <a:lstStyle/>
          <a:p>
            <a:r>
              <a:rPr lang="en-US" sz="4000" dirty="0"/>
              <a:t>Medical Risk Criteria cont.</a:t>
            </a:r>
          </a:p>
        </p:txBody>
      </p:sp>
      <p:sp>
        <p:nvSpPr>
          <p:cNvPr id="3" name="Content Placeholder 2">
            <a:extLst>
              <a:ext uri="{FF2B5EF4-FFF2-40B4-BE49-F238E27FC236}">
                <a16:creationId xmlns:a16="http://schemas.microsoft.com/office/drawing/2014/main" id="{E4A5727D-D0A4-45AE-90F1-F4B1D9A6BEB2}"/>
              </a:ext>
            </a:extLst>
          </p:cNvPr>
          <p:cNvSpPr>
            <a:spLocks noGrp="1"/>
          </p:cNvSpPr>
          <p:nvPr>
            <p:ph idx="1"/>
          </p:nvPr>
        </p:nvSpPr>
        <p:spPr>
          <a:xfrm>
            <a:off x="1103312" y="1395168"/>
            <a:ext cx="8946541" cy="4853232"/>
          </a:xfrm>
        </p:spPr>
        <p:txBody>
          <a:bodyPr/>
          <a:lstStyle/>
          <a:p>
            <a:pPr marL="342900" indent="-342900">
              <a:buFont typeface="Arial" panose="020B0604020202020204" pitchFamily="34" charset="0"/>
              <a:buChar char="•"/>
            </a:pPr>
            <a:r>
              <a:rPr lang="en-US" sz="2000" dirty="0"/>
              <a:t>Mover- Members that according to AI may be low risk of experiencing adverse event related to their medical comorbidities that are not managing their chronic diagnosis well as evidenced by having  medical risk factors that includes but not limited to polypharmacy, no visit to their PCP in the past year, HbA1C &gt; 8, LDL &gt;=160 and Chronic Condition without prescription.</a:t>
            </a:r>
          </a:p>
          <a:p>
            <a:endParaRPr lang="en-US" sz="2000" dirty="0"/>
          </a:p>
          <a:p>
            <a:pPr marL="342900" indent="-342900">
              <a:buFont typeface="Arial" panose="020B0604020202020204" pitchFamily="34" charset="0"/>
              <a:buChar char="•"/>
            </a:pPr>
            <a:r>
              <a:rPr lang="en-US" sz="2000" dirty="0"/>
              <a:t>Low Risk- Members that according to AI are at low risk for of experiencing adverse event related to their medical comorbidities that manages their chronic diagnosis well as evidence by not having any medical risk factors.</a:t>
            </a:r>
          </a:p>
          <a:p>
            <a:endParaRPr lang="en-US" dirty="0"/>
          </a:p>
        </p:txBody>
      </p:sp>
    </p:spTree>
    <p:extLst>
      <p:ext uri="{BB962C8B-B14F-4D97-AF65-F5344CB8AC3E}">
        <p14:creationId xmlns:p14="http://schemas.microsoft.com/office/powerpoint/2010/main" val="8851743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4751-78C9-4638-A6C5-F0AE58C5ACC4}"/>
              </a:ext>
            </a:extLst>
          </p:cNvPr>
          <p:cNvSpPr>
            <a:spLocks noGrp="1"/>
          </p:cNvSpPr>
          <p:nvPr>
            <p:ph type="title"/>
          </p:nvPr>
        </p:nvSpPr>
        <p:spPr>
          <a:xfrm>
            <a:off x="646111" y="452718"/>
            <a:ext cx="9404723" cy="838754"/>
          </a:xfrm>
        </p:spPr>
        <p:txBody>
          <a:bodyPr/>
          <a:lstStyle/>
          <a:p>
            <a:r>
              <a:rPr lang="en-US" dirty="0"/>
              <a:t>Transitions of care</a:t>
            </a:r>
          </a:p>
        </p:txBody>
      </p:sp>
      <p:sp>
        <p:nvSpPr>
          <p:cNvPr id="3" name="Content Placeholder 2">
            <a:extLst>
              <a:ext uri="{FF2B5EF4-FFF2-40B4-BE49-F238E27FC236}">
                <a16:creationId xmlns:a16="http://schemas.microsoft.com/office/drawing/2014/main" id="{61CBE6EC-A743-45B5-8334-A5839BEF3F0D}"/>
              </a:ext>
            </a:extLst>
          </p:cNvPr>
          <p:cNvSpPr>
            <a:spLocks noGrp="1"/>
          </p:cNvSpPr>
          <p:nvPr>
            <p:ph idx="1"/>
          </p:nvPr>
        </p:nvSpPr>
        <p:spPr>
          <a:xfrm>
            <a:off x="1103312" y="1291472"/>
            <a:ext cx="8946541" cy="4956927"/>
          </a:xfrm>
        </p:spPr>
        <p:txBody>
          <a:bodyPr>
            <a:normAutofit lnSpcReduction="10000"/>
          </a:bodyPr>
          <a:lstStyle/>
          <a:p>
            <a:pPr marL="342900" lvl="0" indent="-342900">
              <a:buFont typeface="Arial" panose="020B0604020202020204" pitchFamily="34" charset="0"/>
              <a:buChar char="•"/>
            </a:pPr>
            <a:r>
              <a:rPr lang="en-US" dirty="0"/>
              <a:t>BHCM &amp; Medical add-on nurses are responsible to follow up with members post ED visit, provide follow up with PCP or PTP appointments and medications. </a:t>
            </a:r>
          </a:p>
          <a:p>
            <a:pPr marL="342900" lvl="0" indent="-342900">
              <a:buFont typeface="Arial" panose="020B0604020202020204" pitchFamily="34" charset="0"/>
              <a:buChar char="•"/>
            </a:pPr>
            <a:r>
              <a:rPr lang="en-US" dirty="0"/>
              <a:t>They will address housing needs, help with placement, provides all DMEs, arrange for nurse follow up or care if needed. </a:t>
            </a:r>
          </a:p>
          <a:p>
            <a:pPr marL="342900" lvl="0" indent="-342900">
              <a:buFont typeface="Arial" panose="020B0604020202020204" pitchFamily="34" charset="0"/>
              <a:buChar char="•"/>
            </a:pPr>
            <a:r>
              <a:rPr lang="en-US" dirty="0"/>
              <a:t>All social determinant needs will be addressed, such as applying for IHSS, meals on wheels or transportation.</a:t>
            </a:r>
          </a:p>
          <a:p>
            <a:pPr marL="274320" lvl="2" indent="0">
              <a:buNone/>
            </a:pPr>
            <a:r>
              <a:rPr lang="en-US" sz="2000" dirty="0"/>
              <a:t>BH Care Manager is notified by UM Dept of inpatient hospitalization.</a:t>
            </a:r>
          </a:p>
          <a:p>
            <a:pPr marL="342900" lvl="0" indent="-342900">
              <a:buFont typeface="Arial" panose="020B0604020202020204" pitchFamily="34" charset="0"/>
              <a:buChar char="•"/>
            </a:pPr>
            <a:r>
              <a:rPr lang="en-US" sz="2000" dirty="0"/>
              <a:t>The UM Nurse communicates with the hospital UM Dept, Social Worker and medical director about member’s needs </a:t>
            </a:r>
          </a:p>
          <a:p>
            <a:pPr marL="342900" lvl="0" indent="-342900">
              <a:buFont typeface="Arial" panose="020B0604020202020204" pitchFamily="34" charset="0"/>
              <a:buChar char="•"/>
            </a:pPr>
            <a:r>
              <a:rPr lang="en-US" sz="2000" dirty="0"/>
              <a:t>BH care manager works with the member to implement safe discharge plan. BND  Medical Director &amp; psychiatrist oversee the course of hospitalization and make sure member is getting proper care.</a:t>
            </a:r>
          </a:p>
          <a:p>
            <a:endParaRPr lang="en-US" dirty="0"/>
          </a:p>
        </p:txBody>
      </p:sp>
    </p:spTree>
    <p:extLst>
      <p:ext uri="{BB962C8B-B14F-4D97-AF65-F5344CB8AC3E}">
        <p14:creationId xmlns:p14="http://schemas.microsoft.com/office/powerpoint/2010/main" val="3595444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B81F-2E3F-454F-BBBE-6EEA2261D76C}"/>
              </a:ext>
            </a:extLst>
          </p:cNvPr>
          <p:cNvSpPr>
            <a:spLocks noGrp="1"/>
          </p:cNvSpPr>
          <p:nvPr>
            <p:ph type="title"/>
          </p:nvPr>
        </p:nvSpPr>
        <p:spPr>
          <a:xfrm>
            <a:off x="646111" y="329938"/>
            <a:ext cx="9404723" cy="593889"/>
          </a:xfrm>
        </p:spPr>
        <p:txBody>
          <a:bodyPr/>
          <a:lstStyle/>
          <a:p>
            <a:r>
              <a:rPr lang="en-US" dirty="0"/>
              <a:t>Transitions of care</a:t>
            </a:r>
          </a:p>
        </p:txBody>
      </p:sp>
      <p:sp>
        <p:nvSpPr>
          <p:cNvPr id="3" name="Content Placeholder 2">
            <a:extLst>
              <a:ext uri="{FF2B5EF4-FFF2-40B4-BE49-F238E27FC236}">
                <a16:creationId xmlns:a16="http://schemas.microsoft.com/office/drawing/2014/main" id="{9DB147C1-25A2-4D77-876A-A1358B54020D}"/>
              </a:ext>
            </a:extLst>
          </p:cNvPr>
          <p:cNvSpPr>
            <a:spLocks noGrp="1"/>
          </p:cNvSpPr>
          <p:nvPr>
            <p:ph idx="1"/>
          </p:nvPr>
        </p:nvSpPr>
        <p:spPr>
          <a:xfrm>
            <a:off x="1103312" y="1036948"/>
            <a:ext cx="8946541" cy="5211451"/>
          </a:xfrm>
        </p:spPr>
        <p:txBody>
          <a:bodyPr/>
          <a:lstStyle/>
          <a:p>
            <a:r>
              <a:rPr lang="en-US" sz="2000" dirty="0"/>
              <a:t>If member requires a higher level of care, BND makes all arrangements which include contracted facilities, assisted living facilities, Board &amp; Cares or sober living. </a:t>
            </a:r>
          </a:p>
          <a:p>
            <a:r>
              <a:rPr lang="en-US" sz="2000" dirty="0"/>
              <a:t>Due to all the coordinated efforts our length of stay is usually brief, and we do not overutilize the limited hospital beds.</a:t>
            </a:r>
          </a:p>
          <a:p>
            <a:pPr marL="342900" indent="-342900">
              <a:buFont typeface="Arial" panose="020B0604020202020204" pitchFamily="34" charset="0"/>
              <a:buChar char="•"/>
            </a:pPr>
            <a:r>
              <a:rPr lang="en-US" sz="2000" dirty="0"/>
              <a:t>Members are encouraged to be transported to the Wellness Centers post discharge in order to provide them prescriptions and go over the D/C instructions. </a:t>
            </a:r>
          </a:p>
          <a:p>
            <a:pPr marL="342900" indent="-342900">
              <a:buFont typeface="Arial" panose="020B0604020202020204" pitchFamily="34" charset="0"/>
              <a:buChar char="•"/>
            </a:pPr>
            <a:r>
              <a:rPr lang="en-US" sz="2000" dirty="0"/>
              <a:t>Follow-up appointments for psych or medical are made.</a:t>
            </a:r>
          </a:p>
          <a:p>
            <a:pPr marL="342900" indent="-342900">
              <a:buFont typeface="Arial" panose="020B0604020202020204" pitchFamily="34" charset="0"/>
              <a:buChar char="•"/>
            </a:pPr>
            <a:r>
              <a:rPr lang="en-US" sz="2000" dirty="0"/>
              <a:t>DME equipment are in place if needed.</a:t>
            </a:r>
          </a:p>
          <a:p>
            <a:pPr marL="342900" indent="-342900">
              <a:buFont typeface="Arial" panose="020B0604020202020204" pitchFamily="34" charset="0"/>
              <a:buChar char="•"/>
            </a:pPr>
            <a:r>
              <a:rPr lang="en-US" sz="2000" dirty="0"/>
              <a:t>BHCM’s make sure members have support to provide food and care and that the living situation is appropriate for members level of care.</a:t>
            </a:r>
          </a:p>
          <a:p>
            <a:endParaRPr lang="en-US" dirty="0"/>
          </a:p>
          <a:p>
            <a:endParaRPr lang="en-US" dirty="0"/>
          </a:p>
        </p:txBody>
      </p:sp>
    </p:spTree>
    <p:extLst>
      <p:ext uri="{BB962C8B-B14F-4D97-AF65-F5344CB8AC3E}">
        <p14:creationId xmlns:p14="http://schemas.microsoft.com/office/powerpoint/2010/main" val="3761197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E47D-D108-4E1F-9DEC-56C63C4D16E8}"/>
              </a:ext>
            </a:extLst>
          </p:cNvPr>
          <p:cNvSpPr>
            <a:spLocks noGrp="1"/>
          </p:cNvSpPr>
          <p:nvPr>
            <p:ph type="title"/>
          </p:nvPr>
        </p:nvSpPr>
        <p:spPr>
          <a:xfrm>
            <a:off x="646111" y="273377"/>
            <a:ext cx="9404723" cy="801279"/>
          </a:xfrm>
        </p:spPr>
        <p:txBody>
          <a:bodyPr/>
          <a:lstStyle/>
          <a:p>
            <a:r>
              <a:rPr lang="en-US" dirty="0"/>
              <a:t>Transitions of care</a:t>
            </a:r>
          </a:p>
        </p:txBody>
      </p:sp>
      <p:sp>
        <p:nvSpPr>
          <p:cNvPr id="3" name="Content Placeholder 2">
            <a:extLst>
              <a:ext uri="{FF2B5EF4-FFF2-40B4-BE49-F238E27FC236}">
                <a16:creationId xmlns:a16="http://schemas.microsoft.com/office/drawing/2014/main" id="{BEECADE3-2A23-4021-8076-906D5BDA0F91}"/>
              </a:ext>
            </a:extLst>
          </p:cNvPr>
          <p:cNvSpPr>
            <a:spLocks noGrp="1"/>
          </p:cNvSpPr>
          <p:nvPr>
            <p:ph idx="1"/>
          </p:nvPr>
        </p:nvSpPr>
        <p:spPr>
          <a:xfrm>
            <a:off x="1103312" y="1206632"/>
            <a:ext cx="8946541" cy="5041768"/>
          </a:xfrm>
        </p:spPr>
        <p:txBody>
          <a:bodyPr/>
          <a:lstStyle/>
          <a:p>
            <a:pPr marL="342900" indent="-342900">
              <a:buFont typeface="Arial" panose="020B0604020202020204" pitchFamily="34" charset="0"/>
              <a:buChar char="•"/>
            </a:pPr>
            <a:r>
              <a:rPr lang="en-US" sz="2000" dirty="0"/>
              <a:t>Members are encouraged to be transported to the Wellness Centers post discharge in order to provide them prescriptions and go over the D/C instructions. </a:t>
            </a:r>
          </a:p>
          <a:p>
            <a:pPr marL="342900" indent="-342900">
              <a:buFont typeface="Arial" panose="020B0604020202020204" pitchFamily="34" charset="0"/>
              <a:buChar char="•"/>
            </a:pPr>
            <a:r>
              <a:rPr lang="en-US" sz="2000" dirty="0"/>
              <a:t>Follow-up appointments for psych or medical are made.</a:t>
            </a:r>
          </a:p>
          <a:p>
            <a:pPr marL="342900" indent="-342900">
              <a:buFont typeface="Arial" panose="020B0604020202020204" pitchFamily="34" charset="0"/>
              <a:buChar char="•"/>
            </a:pPr>
            <a:r>
              <a:rPr lang="en-US" sz="2000" dirty="0"/>
              <a:t>DME equipment are in place if needed.</a:t>
            </a:r>
          </a:p>
          <a:p>
            <a:pPr marL="342900" indent="-342900">
              <a:buFont typeface="Arial" panose="020B0604020202020204" pitchFamily="34" charset="0"/>
              <a:buChar char="•"/>
            </a:pPr>
            <a:r>
              <a:rPr lang="en-US" sz="2000" dirty="0"/>
              <a:t>BHCM’s make sure members have support to provide food and care and that the living situation is appropriate for members level of care.</a:t>
            </a:r>
          </a:p>
          <a:p>
            <a:endParaRPr lang="en-US" dirty="0"/>
          </a:p>
        </p:txBody>
      </p:sp>
    </p:spTree>
    <p:extLst>
      <p:ext uri="{BB962C8B-B14F-4D97-AF65-F5344CB8AC3E}">
        <p14:creationId xmlns:p14="http://schemas.microsoft.com/office/powerpoint/2010/main" val="19871383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A5D6-C826-4F42-8BA6-A16072E711F8}"/>
              </a:ext>
            </a:extLst>
          </p:cNvPr>
          <p:cNvSpPr>
            <a:spLocks noGrp="1"/>
          </p:cNvSpPr>
          <p:nvPr>
            <p:ph type="title"/>
          </p:nvPr>
        </p:nvSpPr>
        <p:spPr>
          <a:xfrm>
            <a:off x="646111" y="452718"/>
            <a:ext cx="9404723" cy="1036718"/>
          </a:xfrm>
        </p:spPr>
        <p:txBody>
          <a:bodyPr/>
          <a:lstStyle/>
          <a:p>
            <a:r>
              <a:rPr lang="en-US" sz="4000" dirty="0">
                <a:solidFill>
                  <a:schemeClr val="tx1"/>
                </a:solidFill>
              </a:rPr>
              <a:t>Substance Use Disorder Services</a:t>
            </a:r>
          </a:p>
        </p:txBody>
      </p:sp>
      <p:sp>
        <p:nvSpPr>
          <p:cNvPr id="3" name="Content Placeholder 2">
            <a:extLst>
              <a:ext uri="{FF2B5EF4-FFF2-40B4-BE49-F238E27FC236}">
                <a16:creationId xmlns:a16="http://schemas.microsoft.com/office/drawing/2014/main" id="{70C0ADE3-C595-4CF2-8865-6CD2CF001F4E}"/>
              </a:ext>
            </a:extLst>
          </p:cNvPr>
          <p:cNvSpPr>
            <a:spLocks noGrp="1"/>
          </p:cNvSpPr>
          <p:nvPr>
            <p:ph idx="1"/>
          </p:nvPr>
        </p:nvSpPr>
        <p:spPr>
          <a:xfrm>
            <a:off x="1103312" y="1489436"/>
            <a:ext cx="8946541" cy="4758964"/>
          </a:xfrm>
        </p:spPr>
        <p:txBody>
          <a:bodyPr/>
          <a:lstStyle/>
          <a:p>
            <a:pPr marL="342900" indent="-342900">
              <a:buFont typeface="Arial" panose="020B0604020202020204" pitchFamily="34" charset="0"/>
              <a:buChar char="•"/>
            </a:pPr>
            <a:r>
              <a:rPr lang="en-US" sz="2000" dirty="0"/>
              <a:t>Appropriateness and willingness for sobriety is evaluated by LCSW.</a:t>
            </a:r>
          </a:p>
          <a:p>
            <a:pPr marL="342900" indent="-342900">
              <a:buFont typeface="Arial" panose="020B0604020202020204" pitchFamily="34" charset="0"/>
              <a:buChar char="•"/>
            </a:pPr>
            <a:r>
              <a:rPr lang="en-US" sz="2000" dirty="0"/>
              <a:t>Use the least restrictive environment based on individual needs.</a:t>
            </a:r>
          </a:p>
          <a:p>
            <a:pPr marL="342900" indent="-342900">
              <a:buFont typeface="Arial" panose="020B0604020202020204" pitchFamily="34" charset="0"/>
              <a:buChar char="•"/>
            </a:pPr>
            <a:r>
              <a:rPr lang="en-US" sz="2000" dirty="0"/>
              <a:t>Ongoing motivational interviewing by BH care manager.</a:t>
            </a:r>
          </a:p>
          <a:p>
            <a:pPr marL="342900" indent="-342900">
              <a:buFont typeface="Arial" panose="020B0604020202020204" pitchFamily="34" charset="0"/>
              <a:buChar char="•"/>
            </a:pPr>
            <a:r>
              <a:rPr lang="en-US" sz="2000" dirty="0"/>
              <a:t>Medication Assisted Treatment (MAT)</a:t>
            </a:r>
          </a:p>
          <a:p>
            <a:pPr marL="342900" indent="-342900">
              <a:buFont typeface="Arial" panose="020B0604020202020204" pitchFamily="34" charset="0"/>
              <a:buChar char="•"/>
            </a:pPr>
            <a:r>
              <a:rPr lang="en-US" sz="2000" dirty="0"/>
              <a:t>Referral to contracted detox and residential Rehab center if required.</a:t>
            </a:r>
          </a:p>
          <a:p>
            <a:pPr marL="342900" indent="-342900">
              <a:buFont typeface="Arial" panose="020B0604020202020204" pitchFamily="34" charset="0"/>
              <a:buChar char="•"/>
            </a:pPr>
            <a:r>
              <a:rPr lang="en-US" sz="2000" dirty="0"/>
              <a:t>Assisting with sober living placement upon discharge.</a:t>
            </a:r>
          </a:p>
          <a:p>
            <a:pPr marL="342900" indent="-342900">
              <a:buFont typeface="Arial" panose="020B0604020202020204" pitchFamily="34" charset="0"/>
              <a:buChar char="•"/>
            </a:pPr>
            <a:r>
              <a:rPr lang="en-US" sz="2000" dirty="0"/>
              <a:t>Referral to community addiction support groups, monitor attendance and provide positive feedback.</a:t>
            </a:r>
          </a:p>
          <a:p>
            <a:pPr marL="342900" indent="-342900">
              <a:buFont typeface="Arial" panose="020B0604020202020204" pitchFamily="34" charset="0"/>
              <a:buChar char="•"/>
            </a:pPr>
            <a:r>
              <a:rPr lang="en-US" sz="2000" dirty="0"/>
              <a:t>Ongoing random urine test.</a:t>
            </a:r>
          </a:p>
          <a:p>
            <a:pPr marL="342900" indent="-342900">
              <a:buFont typeface="Arial" panose="020B0604020202020204" pitchFamily="34" charset="0"/>
              <a:buChar char="•"/>
            </a:pPr>
            <a:r>
              <a:rPr lang="en-US" sz="2000" dirty="0"/>
              <a:t>Referral to individual Psychotherapy by Addiction Specialist.</a:t>
            </a:r>
          </a:p>
        </p:txBody>
      </p:sp>
    </p:spTree>
    <p:extLst>
      <p:ext uri="{BB962C8B-B14F-4D97-AF65-F5344CB8AC3E}">
        <p14:creationId xmlns:p14="http://schemas.microsoft.com/office/powerpoint/2010/main" val="470238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0724-7463-4D77-9AF4-A65EB3A07179}"/>
              </a:ext>
            </a:extLst>
          </p:cNvPr>
          <p:cNvSpPr>
            <a:spLocks noGrp="1"/>
          </p:cNvSpPr>
          <p:nvPr>
            <p:ph type="title"/>
          </p:nvPr>
        </p:nvSpPr>
        <p:spPr/>
        <p:txBody>
          <a:bodyPr/>
          <a:lstStyle/>
          <a:p>
            <a:r>
              <a:rPr lang="en-US" sz="4000" dirty="0"/>
              <a:t>Referral for Substance Use Treatment</a:t>
            </a:r>
          </a:p>
        </p:txBody>
      </p:sp>
      <p:sp>
        <p:nvSpPr>
          <p:cNvPr id="3" name="Content Placeholder 2">
            <a:extLst>
              <a:ext uri="{FF2B5EF4-FFF2-40B4-BE49-F238E27FC236}">
                <a16:creationId xmlns:a16="http://schemas.microsoft.com/office/drawing/2014/main" id="{BEC8327E-42E5-4D3A-9D54-3C9162D4BAA0}"/>
              </a:ext>
            </a:extLst>
          </p:cNvPr>
          <p:cNvSpPr>
            <a:spLocks noGrp="1"/>
          </p:cNvSpPr>
          <p:nvPr>
            <p:ph idx="1"/>
          </p:nvPr>
        </p:nvSpPr>
        <p:spPr>
          <a:xfrm>
            <a:off x="1103312" y="1451728"/>
            <a:ext cx="8946541" cy="4796671"/>
          </a:xfrm>
        </p:spPr>
        <p:txBody>
          <a:bodyPr/>
          <a:lstStyle/>
          <a:p>
            <a:pPr marL="342900" indent="-342900">
              <a:buFont typeface="Arial" panose="020B0604020202020204" pitchFamily="34" charset="0"/>
              <a:buChar char="•"/>
            </a:pPr>
            <a:r>
              <a:rPr lang="en-US" sz="2000" dirty="0"/>
              <a:t>BH UM Dept manages all the referrals for substance use disorder treatment.</a:t>
            </a:r>
          </a:p>
          <a:p>
            <a:pPr marL="342900" indent="-342900">
              <a:buFont typeface="Arial" panose="020B0604020202020204" pitchFamily="34" charset="0"/>
              <a:buChar char="•"/>
            </a:pPr>
            <a:r>
              <a:rPr lang="en-US" sz="2000" dirty="0"/>
              <a:t>Every request is evaluated by a licensed clinician and an appropriate referral is made.</a:t>
            </a:r>
          </a:p>
          <a:p>
            <a:pPr marL="342900" indent="-342900">
              <a:buFont typeface="Arial" panose="020B0604020202020204" pitchFamily="34" charset="0"/>
              <a:buChar char="•"/>
            </a:pPr>
            <a:r>
              <a:rPr lang="en-US" sz="2000" dirty="0"/>
              <a:t>Request can be made by members, treating physician or treating team members.</a:t>
            </a:r>
          </a:p>
          <a:p>
            <a:pPr marL="342900" indent="-342900">
              <a:buFont typeface="Arial" panose="020B0604020202020204" pitchFamily="34" charset="0"/>
              <a:buChar char="•"/>
            </a:pPr>
            <a:r>
              <a:rPr lang="en-US" sz="2000" dirty="0"/>
              <a:t>Some members are identified during ICT meetings.</a:t>
            </a:r>
          </a:p>
          <a:p>
            <a:pPr marL="342900" indent="-342900">
              <a:buFont typeface="Arial" panose="020B0604020202020204" pitchFamily="34" charset="0"/>
              <a:buChar char="•"/>
            </a:pPr>
            <a:r>
              <a:rPr lang="en-US" sz="2000" dirty="0"/>
              <a:t>BH UM Nurse identifies appropriate provider and authorizes services.</a:t>
            </a:r>
          </a:p>
          <a:p>
            <a:endParaRPr lang="en-US" dirty="0"/>
          </a:p>
        </p:txBody>
      </p:sp>
    </p:spTree>
    <p:extLst>
      <p:ext uri="{BB962C8B-B14F-4D97-AF65-F5344CB8AC3E}">
        <p14:creationId xmlns:p14="http://schemas.microsoft.com/office/powerpoint/2010/main" val="25218745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922-41FF-4A01-A740-9C9DAA3E7423}"/>
              </a:ext>
            </a:extLst>
          </p:cNvPr>
          <p:cNvSpPr>
            <a:spLocks noGrp="1"/>
          </p:cNvSpPr>
          <p:nvPr>
            <p:ph type="title"/>
          </p:nvPr>
        </p:nvSpPr>
        <p:spPr/>
        <p:txBody>
          <a:bodyPr/>
          <a:lstStyle/>
          <a:p>
            <a:r>
              <a:rPr lang="en-US" sz="4000" dirty="0"/>
              <a:t>Outpatient Psychiatric Services</a:t>
            </a:r>
          </a:p>
        </p:txBody>
      </p:sp>
      <p:sp>
        <p:nvSpPr>
          <p:cNvPr id="3" name="Content Placeholder 2">
            <a:extLst>
              <a:ext uri="{FF2B5EF4-FFF2-40B4-BE49-F238E27FC236}">
                <a16:creationId xmlns:a16="http://schemas.microsoft.com/office/drawing/2014/main" id="{B8C344FC-9BDF-4D29-8DCC-0D5C8012D1CC}"/>
              </a:ext>
            </a:extLst>
          </p:cNvPr>
          <p:cNvSpPr>
            <a:spLocks noGrp="1"/>
          </p:cNvSpPr>
          <p:nvPr>
            <p:ph idx="1"/>
          </p:nvPr>
        </p:nvSpPr>
        <p:spPr/>
        <p:txBody>
          <a:bodyPr/>
          <a:lstStyle/>
          <a:p>
            <a:pPr marL="342900" indent="-342900">
              <a:buFont typeface="Arial" panose="020B0604020202020204" pitchFamily="34" charset="0"/>
              <a:buChar char="•"/>
            </a:pPr>
            <a:r>
              <a:rPr lang="en-US" sz="2000" dirty="0"/>
              <a:t>Outpatient psychiatric services are now available through our Behavioral Health department to all non-SPMI members who need psychiatric care or Substance use treatment.</a:t>
            </a:r>
          </a:p>
          <a:p>
            <a:pPr marL="342900" indent="-342900">
              <a:buFont typeface="Arial" panose="020B0604020202020204" pitchFamily="34" charset="0"/>
              <a:buChar char="•"/>
            </a:pPr>
            <a:r>
              <a:rPr lang="en-US" sz="2000" dirty="0"/>
              <a:t>All referrals will be evaluated by a licensed clinician and appropriate referrals will be made.</a:t>
            </a:r>
          </a:p>
          <a:p>
            <a:endParaRPr lang="en-US" dirty="0"/>
          </a:p>
        </p:txBody>
      </p:sp>
    </p:spTree>
    <p:extLst>
      <p:ext uri="{BB962C8B-B14F-4D97-AF65-F5344CB8AC3E}">
        <p14:creationId xmlns:p14="http://schemas.microsoft.com/office/powerpoint/2010/main" val="60545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E562-F54D-4A41-9AD7-9CE6602D3276}"/>
              </a:ext>
            </a:extLst>
          </p:cNvPr>
          <p:cNvSpPr>
            <a:spLocks noGrp="1"/>
          </p:cNvSpPr>
          <p:nvPr>
            <p:ph type="title"/>
          </p:nvPr>
        </p:nvSpPr>
        <p:spPr/>
        <p:txBody>
          <a:bodyPr/>
          <a:lstStyle/>
          <a:p>
            <a:r>
              <a:rPr lang="en-US" dirty="0"/>
              <a:t>Member care philosophy</a:t>
            </a:r>
          </a:p>
        </p:txBody>
      </p:sp>
      <p:sp>
        <p:nvSpPr>
          <p:cNvPr id="3" name="Content Placeholder 2">
            <a:extLst>
              <a:ext uri="{FF2B5EF4-FFF2-40B4-BE49-F238E27FC236}">
                <a16:creationId xmlns:a16="http://schemas.microsoft.com/office/drawing/2014/main" id="{142513C1-A06E-429B-8C22-C26B025C2D07}"/>
              </a:ext>
            </a:extLst>
          </p:cNvPr>
          <p:cNvSpPr>
            <a:spLocks noGrp="1"/>
          </p:cNvSpPr>
          <p:nvPr>
            <p:ph idx="1"/>
          </p:nvPr>
        </p:nvSpPr>
        <p:spPr>
          <a:xfrm>
            <a:off x="425303" y="1371601"/>
            <a:ext cx="5670698" cy="4784650"/>
          </a:xfrm>
        </p:spPr>
        <p:txBody>
          <a:bodyPr>
            <a:normAutofit/>
          </a:bodyPr>
          <a:lstStyle/>
          <a:p>
            <a:pPr marL="342900" indent="-342900">
              <a:buFont typeface="Arial" panose="020B0604020202020204" pitchFamily="34" charset="0"/>
              <a:buChar char="•"/>
            </a:pPr>
            <a:r>
              <a:rPr lang="en-US" dirty="0"/>
              <a:t>“Health care” not “sick care”</a:t>
            </a:r>
          </a:p>
          <a:p>
            <a:pPr marL="342900" indent="-342900">
              <a:buFont typeface="Arial" panose="020B0604020202020204" pitchFamily="34" charset="0"/>
              <a:buChar char="•"/>
            </a:pPr>
            <a:r>
              <a:rPr lang="en-US" dirty="0"/>
              <a:t>Evidence-based care yields better outcomes</a:t>
            </a:r>
          </a:p>
          <a:p>
            <a:pPr marL="342900" indent="-342900">
              <a:buFont typeface="Arial" panose="020B0604020202020204" pitchFamily="34" charset="0"/>
              <a:buChar char="•"/>
            </a:pPr>
            <a:r>
              <a:rPr lang="en-US" dirty="0"/>
              <a:t>Managed care gives higher quality and lower cost</a:t>
            </a:r>
          </a:p>
          <a:p>
            <a:pPr marL="342900" indent="-342900">
              <a:buFont typeface="Arial" panose="020B0604020202020204" pitchFamily="34" charset="0"/>
              <a:buChar char="•"/>
            </a:pPr>
            <a:r>
              <a:rPr lang="en-US" dirty="0"/>
              <a:t>Effective partnership is essential</a:t>
            </a:r>
          </a:p>
          <a:p>
            <a:pPr marL="342900" indent="-342900">
              <a:buFont typeface="Arial" panose="020B0604020202020204" pitchFamily="34" charset="0"/>
              <a:buChar char="•"/>
            </a:pPr>
            <a:r>
              <a:rPr lang="en-US" dirty="0"/>
              <a:t>Healthcare is a people business</a:t>
            </a:r>
          </a:p>
          <a:p>
            <a:pPr marL="342900" indent="-342900">
              <a:buFont typeface="Arial" panose="020B0604020202020204" pitchFamily="34" charset="0"/>
              <a:buChar char="•"/>
            </a:pPr>
            <a:r>
              <a:rPr lang="en-US" dirty="0"/>
              <a:t>Healthcare is a local business</a:t>
            </a:r>
          </a:p>
          <a:p>
            <a:pPr marL="342900" indent="-342900">
              <a:buFont typeface="Arial" panose="020B0604020202020204" pitchFamily="34" charset="0"/>
              <a:buChar char="•"/>
            </a:pPr>
            <a:r>
              <a:rPr lang="en-US" dirty="0"/>
              <a:t>We match care desired to care given</a:t>
            </a:r>
          </a:p>
          <a:p>
            <a:pPr marL="342900" indent="-342900">
              <a:buFont typeface="Arial" panose="020B0604020202020204" pitchFamily="34" charset="0"/>
              <a:buChar char="•"/>
            </a:pPr>
            <a:r>
              <a:rPr lang="en-US" dirty="0"/>
              <a:t>You can achieve profits by keeping members healthy and happy!</a:t>
            </a:r>
          </a:p>
          <a:p>
            <a:endParaRPr lang="en-US" dirty="0"/>
          </a:p>
        </p:txBody>
      </p:sp>
      <p:sp>
        <p:nvSpPr>
          <p:cNvPr id="4" name="TextBox 3">
            <a:extLst>
              <a:ext uri="{FF2B5EF4-FFF2-40B4-BE49-F238E27FC236}">
                <a16:creationId xmlns:a16="http://schemas.microsoft.com/office/drawing/2014/main" id="{3177C122-6D7E-4F38-AB5E-D712E5E5BE00}"/>
              </a:ext>
            </a:extLst>
          </p:cNvPr>
          <p:cNvSpPr txBox="1"/>
          <p:nvPr/>
        </p:nvSpPr>
        <p:spPr>
          <a:xfrm>
            <a:off x="7719237" y="1956391"/>
            <a:ext cx="3944679" cy="369332"/>
          </a:xfrm>
          <a:prstGeom prst="rect">
            <a:avLst/>
          </a:prstGeom>
          <a:noFill/>
        </p:spPr>
        <p:txBody>
          <a:bodyPr wrap="square" rtlCol="0">
            <a:spAutoFit/>
          </a:bodyPr>
          <a:lstStyle/>
          <a:p>
            <a:r>
              <a:rPr lang="en-US" b="1" dirty="0"/>
              <a:t>We believe… So we invested in</a:t>
            </a:r>
            <a:r>
              <a:rPr lang="mr-IN" b="1"/>
              <a:t>…</a:t>
            </a:r>
            <a:endParaRPr lang="en-US" b="1" dirty="0"/>
          </a:p>
        </p:txBody>
      </p:sp>
      <p:graphicFrame>
        <p:nvGraphicFramePr>
          <p:cNvPr id="6" name="Diagram 5">
            <a:extLst>
              <a:ext uri="{FF2B5EF4-FFF2-40B4-BE49-F238E27FC236}">
                <a16:creationId xmlns:a16="http://schemas.microsoft.com/office/drawing/2014/main" id="{0AF49BBE-44A8-49CF-9717-FB458D219980}"/>
              </a:ext>
            </a:extLst>
          </p:cNvPr>
          <p:cNvGraphicFramePr/>
          <p:nvPr>
            <p:extLst>
              <p:ext uri="{D42A27DB-BD31-4B8C-83A1-F6EECF244321}">
                <p14:modId xmlns:p14="http://schemas.microsoft.com/office/powerpoint/2010/main" val="521897259"/>
              </p:ext>
            </p:extLst>
          </p:nvPr>
        </p:nvGraphicFramePr>
        <p:xfrm>
          <a:off x="6096000" y="2428866"/>
          <a:ext cx="6079546" cy="3163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846962"/>
      </p:ext>
    </p:extLst>
  </p:cSld>
  <p:clrMapOvr>
    <a:masterClrMapping/>
  </p:clrMapOvr>
  <p:extLst>
    <p:ext uri="{6950BFC3-D8DA-4A85-94F7-54DA5524770B}">
      <p188:commentRel xmlns:p188="http://schemas.microsoft.com/office/powerpoint/2018/8/main" xmlns="" r:id="rId7"/>
    </p:ext>
  </p:extLs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398" y="2404534"/>
            <a:ext cx="7044744" cy="1646302"/>
          </a:xfrm>
        </p:spPr>
        <p:txBody>
          <a:bodyPr/>
          <a:lstStyle/>
          <a:p>
            <a:r>
              <a:rPr lang="en-US" dirty="0"/>
              <a:t>SAC-Semi Acute Care</a:t>
            </a:r>
            <a:br>
              <a:rPr lang="en-US" dirty="0"/>
            </a:br>
            <a:r>
              <a:rPr lang="en-US" dirty="0"/>
              <a:t>Transitions</a:t>
            </a:r>
          </a:p>
        </p:txBody>
      </p:sp>
      <p:sp>
        <p:nvSpPr>
          <p:cNvPr id="4" name="Date Placeholder 3"/>
          <p:cNvSpPr>
            <a:spLocks noGrp="1"/>
          </p:cNvSpPr>
          <p:nvPr>
            <p:ph type="dt" sz="half" idx="10"/>
          </p:nvPr>
        </p:nvSpPr>
        <p:spPr/>
        <p:txBody>
          <a:bodyPr/>
          <a:lstStyle/>
          <a:p>
            <a:pPr>
              <a:defRPr/>
            </a:pPr>
            <a:fld id="{37B56E1C-0201-D34E-A11A-A0B9A894AF3C}" type="datetime1">
              <a:rPr lang="en-US" smtClean="0"/>
              <a:pPr>
                <a:defRPr/>
              </a:pPr>
              <a:t>01/21/2022</a:t>
            </a:fld>
            <a:endParaRPr lang="en-US" dirty="0"/>
          </a:p>
        </p:txBody>
      </p:sp>
      <p:sp>
        <p:nvSpPr>
          <p:cNvPr id="5" name="Slide Number Placeholder 4"/>
          <p:cNvSpPr>
            <a:spLocks noGrp="1"/>
          </p:cNvSpPr>
          <p:nvPr>
            <p:ph type="sldNum" sz="quarter" idx="12"/>
          </p:nvPr>
        </p:nvSpPr>
        <p:spPr/>
        <p:txBody>
          <a:bodyPr/>
          <a:lstStyle/>
          <a:p>
            <a:pPr>
              <a:defRPr/>
            </a:pPr>
            <a:fld id="{6A3FE71B-651F-9A4B-B59F-86A1162FD9D4}" type="slidenum">
              <a:rPr lang="en-US" smtClean="0"/>
              <a:pPr>
                <a:defRPr/>
              </a:pPr>
              <a:t>90</a:t>
            </a:fld>
            <a:endParaRPr lang="en-US" dirty="0"/>
          </a:p>
        </p:txBody>
      </p:sp>
    </p:spTree>
    <p:extLst>
      <p:ext uri="{BB962C8B-B14F-4D97-AF65-F5344CB8AC3E}">
        <p14:creationId xmlns:p14="http://schemas.microsoft.com/office/powerpoint/2010/main" val="2704104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pPr algn="ctr"/>
            <a:r>
              <a:rPr lang="en-US" dirty="0">
                <a:latin typeface="Trebuchet MS" charset="0"/>
              </a:rPr>
              <a:t>What is Semi Acute Care?</a:t>
            </a:r>
          </a:p>
        </p:txBody>
      </p:sp>
      <p:sp>
        <p:nvSpPr>
          <p:cNvPr id="72707" name="Rectangle 3"/>
          <p:cNvSpPr>
            <a:spLocks noGrp="1"/>
          </p:cNvSpPr>
          <p:nvPr>
            <p:ph idx="1"/>
          </p:nvPr>
        </p:nvSpPr>
        <p:spPr/>
        <p:txBody>
          <a:bodyPr>
            <a:normAutofit/>
          </a:bodyPr>
          <a:lstStyle/>
          <a:p>
            <a:r>
              <a:rPr lang="en-US" sz="2800" i="1" dirty="0">
                <a:latin typeface="Trebuchet MS" charset="0"/>
              </a:rPr>
              <a:t>Semi Acute Care (SAC) is the use of a SNF in lieu of a hospitalization.</a:t>
            </a:r>
          </a:p>
          <a:p>
            <a:r>
              <a:rPr lang="en-US" sz="2800" i="1" dirty="0">
                <a:latin typeface="Trebuchet MS" charset="0"/>
              </a:rPr>
              <a:t>Diversions to a SNF can be arranged from a clinic, ER, or even a member’s home.</a:t>
            </a:r>
            <a:r>
              <a:rPr lang="en-US" sz="2800" dirty="0">
                <a:latin typeface="Trebuchet MS" charset="0"/>
              </a:rPr>
              <a:t> </a:t>
            </a:r>
          </a:p>
          <a:p>
            <a:r>
              <a:rPr lang="en-US" sz="2800" i="1" dirty="0">
                <a:latin typeface="Trebuchet MS" charset="0"/>
              </a:rPr>
              <a:t>If the member is experiencing a change in condition that requires a higher level of care (e.g. UTI, cellulitis, pneumonia) they may be appropriate for SAC.</a:t>
            </a:r>
          </a:p>
          <a:p>
            <a:endParaRPr lang="en-US" sz="2800"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91</a:t>
            </a:fld>
            <a:endParaRPr lang="en-US" sz="1000" b="1" dirty="0"/>
          </a:p>
        </p:txBody>
      </p:sp>
    </p:spTree>
    <p:extLst>
      <p:ext uri="{BB962C8B-B14F-4D97-AF65-F5344CB8AC3E}">
        <p14:creationId xmlns:p14="http://schemas.microsoft.com/office/powerpoint/2010/main" val="12371314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algn="ctr"/>
            <a:r>
              <a:rPr lang="en-US" b="1" i="1" dirty="0">
                <a:latin typeface="Trebuchet MS" charset="0"/>
              </a:rPr>
              <a:t>Exclusion Criteria</a:t>
            </a:r>
            <a:r>
              <a:rPr lang="en-US" dirty="0">
                <a:latin typeface="Trebuchet MS" charset="0"/>
              </a:rPr>
              <a:t> </a:t>
            </a:r>
          </a:p>
        </p:txBody>
      </p:sp>
      <p:sp>
        <p:nvSpPr>
          <p:cNvPr id="79875" name="Rectangle 3"/>
          <p:cNvSpPr>
            <a:spLocks noGrp="1"/>
          </p:cNvSpPr>
          <p:nvPr>
            <p:ph idx="1"/>
          </p:nvPr>
        </p:nvSpPr>
        <p:spPr/>
        <p:txBody>
          <a:bodyPr>
            <a:normAutofit fontScale="92500" lnSpcReduction="10000"/>
          </a:bodyPr>
          <a:lstStyle/>
          <a:p>
            <a:r>
              <a:rPr lang="en-US" sz="2800" i="1" dirty="0">
                <a:latin typeface="Trebuchet MS" charset="0"/>
              </a:rPr>
              <a:t>If member has a witnessed fall to their head, a fall with a fracture, or chest pain</a:t>
            </a:r>
          </a:p>
          <a:p>
            <a:r>
              <a:rPr lang="en-US" sz="2800" i="1" dirty="0">
                <a:latin typeface="Trebuchet MS" charset="0"/>
              </a:rPr>
              <a:t>Member placed on 5150 for DTS or DTO must be admitted to acute care inpatient psych hospital.</a:t>
            </a:r>
          </a:p>
          <a:p>
            <a:r>
              <a:rPr lang="en-US" sz="2800" i="1" dirty="0">
                <a:latin typeface="Trebuchet MS" charset="0"/>
              </a:rPr>
              <a:t>If a member placed on 5150 for GD, placing in SAC can be discussed with treating psychiatrist as an alternative</a:t>
            </a:r>
          </a:p>
          <a:p>
            <a:r>
              <a:rPr lang="en-US" sz="2800" i="1" dirty="0">
                <a:latin typeface="Trebuchet MS" charset="0"/>
              </a:rPr>
              <a:t>If the member is displaying any aggressive behavior.</a:t>
            </a:r>
          </a:p>
          <a:p>
            <a:r>
              <a:rPr lang="en-US" sz="2800" i="1" dirty="0">
                <a:latin typeface="Trebuchet MS" charset="0"/>
              </a:rPr>
              <a:t>Members with current substance abuse issues need to be evaluated for detox or drug rehab programs.</a:t>
            </a:r>
            <a:r>
              <a:rPr lang="en-US" sz="3200" dirty="0">
                <a:latin typeface="Trebuchet MS" charset="0"/>
              </a:rPr>
              <a:t>  </a:t>
            </a:r>
          </a:p>
          <a:p>
            <a:endParaRPr lang="en-US" sz="2800" i="1" dirty="0">
              <a:latin typeface="Trebuchet MS" charset="0"/>
            </a:endParaRP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92</a:t>
            </a:fld>
            <a:endParaRPr lang="en-US" sz="1000" b="1" dirty="0"/>
          </a:p>
        </p:txBody>
      </p:sp>
    </p:spTree>
    <p:extLst>
      <p:ext uri="{BB962C8B-B14F-4D97-AF65-F5344CB8AC3E}">
        <p14:creationId xmlns:p14="http://schemas.microsoft.com/office/powerpoint/2010/main" val="3793353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pPr algn="ctr"/>
            <a:r>
              <a:rPr lang="en-US" b="1" i="1" dirty="0">
                <a:latin typeface="Trebuchet MS" charset="0"/>
              </a:rPr>
              <a:t>What facilities do we utilize?</a:t>
            </a:r>
          </a:p>
        </p:txBody>
      </p:sp>
      <p:sp>
        <p:nvSpPr>
          <p:cNvPr id="82947" name="Rectangle 3"/>
          <p:cNvSpPr>
            <a:spLocks noGrp="1"/>
          </p:cNvSpPr>
          <p:nvPr>
            <p:ph idx="1"/>
          </p:nvPr>
        </p:nvSpPr>
        <p:spPr/>
        <p:txBody>
          <a:bodyPr/>
          <a:lstStyle/>
          <a:p>
            <a:pPr>
              <a:lnSpc>
                <a:spcPct val="90000"/>
              </a:lnSpc>
            </a:pPr>
            <a:r>
              <a:rPr lang="en-US" sz="2800" i="1" dirty="0">
                <a:latin typeface="Trebuchet MS" charset="0"/>
              </a:rPr>
              <a:t>We utilize SNF’s across our service network</a:t>
            </a:r>
          </a:p>
          <a:p>
            <a:pPr>
              <a:lnSpc>
                <a:spcPct val="90000"/>
              </a:lnSpc>
            </a:pPr>
            <a:r>
              <a:rPr lang="en-US" sz="2800" i="1" dirty="0">
                <a:latin typeface="Trebuchet MS" charset="0"/>
              </a:rPr>
              <a:t>We have community partners that work directly with our SNF UM team to assist in placement and management of these members</a:t>
            </a:r>
          </a:p>
        </p:txBody>
      </p:sp>
      <p:sp>
        <p:nvSpPr>
          <p:cNvPr id="4" name="Slide Number Placeholder 4"/>
          <p:cNvSpPr>
            <a:spLocks noGrp="1"/>
          </p:cNvSpPr>
          <p:nvPr>
            <p:ph type="sldNum" sz="quarter" idx="12"/>
          </p:nvPr>
        </p:nvSpPr>
        <p:spPr>
          <a:xfrm>
            <a:off x="7969251" y="6054905"/>
            <a:ext cx="512763" cy="365125"/>
          </a:xfrm>
        </p:spPr>
        <p:txBody>
          <a:bodyPr/>
          <a:lstStyle/>
          <a:p>
            <a:pPr>
              <a:defRPr/>
            </a:pPr>
            <a:fld id="{6A3FE71B-651F-9A4B-B59F-86A1162FD9D4}" type="slidenum">
              <a:rPr lang="en-US" sz="1000" b="1"/>
              <a:pPr>
                <a:defRPr/>
              </a:pPr>
              <a:t>93</a:t>
            </a:fld>
            <a:endParaRPr lang="en-US" sz="1000" b="1" dirty="0"/>
          </a:p>
        </p:txBody>
      </p:sp>
    </p:spTree>
    <p:extLst>
      <p:ext uri="{BB962C8B-B14F-4D97-AF65-F5344CB8AC3E}">
        <p14:creationId xmlns:p14="http://schemas.microsoft.com/office/powerpoint/2010/main" val="15335964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1394-E9E0-459A-9BB8-460438F8469D}"/>
              </a:ext>
            </a:extLst>
          </p:cNvPr>
          <p:cNvSpPr>
            <a:spLocks noGrp="1"/>
          </p:cNvSpPr>
          <p:nvPr>
            <p:ph type="title"/>
          </p:nvPr>
        </p:nvSpPr>
        <p:spPr/>
        <p:txBody>
          <a:bodyPr/>
          <a:lstStyle/>
          <a:p>
            <a:r>
              <a:rPr lang="en-US" dirty="0"/>
              <a:t>For help with SAC admissions, call Brand New Day UM Department at 866-255-4795 and follow prompts for UM Department</a:t>
            </a:r>
          </a:p>
        </p:txBody>
      </p:sp>
    </p:spTree>
    <p:extLst>
      <p:ext uri="{BB962C8B-B14F-4D97-AF65-F5344CB8AC3E}">
        <p14:creationId xmlns:p14="http://schemas.microsoft.com/office/powerpoint/2010/main" val="2797714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03B8-601A-4CDC-8FFA-BB9D54D8E6C1}"/>
              </a:ext>
            </a:extLst>
          </p:cNvPr>
          <p:cNvSpPr>
            <a:spLocks noGrp="1"/>
          </p:cNvSpPr>
          <p:nvPr>
            <p:ph type="title"/>
          </p:nvPr>
        </p:nvSpPr>
        <p:spPr/>
        <p:txBody>
          <a:bodyPr/>
          <a:lstStyle/>
          <a:p>
            <a:r>
              <a:rPr lang="en-US" dirty="0"/>
              <a:t>SNP Compliance Requirements</a:t>
            </a:r>
          </a:p>
        </p:txBody>
      </p:sp>
      <p:sp>
        <p:nvSpPr>
          <p:cNvPr id="3" name="Content Placeholder 2">
            <a:extLst>
              <a:ext uri="{FF2B5EF4-FFF2-40B4-BE49-F238E27FC236}">
                <a16:creationId xmlns:a16="http://schemas.microsoft.com/office/drawing/2014/main" id="{C61E580B-D269-4A1E-9F28-41BD14EF30C7}"/>
              </a:ext>
            </a:extLst>
          </p:cNvPr>
          <p:cNvSpPr>
            <a:spLocks noGrp="1"/>
          </p:cNvSpPr>
          <p:nvPr>
            <p:ph idx="1"/>
          </p:nvPr>
        </p:nvSpPr>
        <p:spPr/>
        <p:txBody>
          <a:bodyPr/>
          <a:lstStyle/>
          <a:p>
            <a:r>
              <a:rPr lang="en-US" dirty="0"/>
              <a:t>HRA’s- Health Risk Assessments- must be completed within 90 days of enrollment, after a Transition of care, and at least annually.</a:t>
            </a:r>
          </a:p>
          <a:p>
            <a:r>
              <a:rPr lang="en-US" dirty="0"/>
              <a:t>ICP’s-Interdisciplinary Care Plans- must be completed for each HRA, and at least annually</a:t>
            </a:r>
          </a:p>
          <a:p>
            <a:r>
              <a:rPr lang="en-US" dirty="0"/>
              <a:t>ICT- Interdisciplinary Care Team- reviews must be completed at least annually on all SNP members.  </a:t>
            </a:r>
          </a:p>
          <a:p>
            <a:r>
              <a:rPr lang="en-US" dirty="0"/>
              <a:t>These requirements are the responsibility of the Health Plan, so Brand New Day does not give this to any of it’s Delegated Providers to complete.</a:t>
            </a:r>
          </a:p>
          <a:p>
            <a:r>
              <a:rPr lang="en-US" dirty="0"/>
              <a:t>Brand New Day uses an electronic Case Management program to document these, so reporting and tracking can occur               </a:t>
            </a:r>
          </a:p>
        </p:txBody>
      </p:sp>
    </p:spTree>
    <p:extLst>
      <p:ext uri="{BB962C8B-B14F-4D97-AF65-F5344CB8AC3E}">
        <p14:creationId xmlns:p14="http://schemas.microsoft.com/office/powerpoint/2010/main" val="1149562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7510-225E-4904-BDFB-7E1B3D232239}"/>
              </a:ext>
            </a:extLst>
          </p:cNvPr>
          <p:cNvSpPr>
            <a:spLocks noGrp="1"/>
          </p:cNvSpPr>
          <p:nvPr>
            <p:ph type="title"/>
          </p:nvPr>
        </p:nvSpPr>
        <p:spPr/>
        <p:txBody>
          <a:bodyPr/>
          <a:lstStyle/>
          <a:p>
            <a:r>
              <a:rPr lang="en-US" dirty="0"/>
              <a:t>The End</a:t>
            </a:r>
          </a:p>
        </p:txBody>
      </p:sp>
      <p:sp>
        <p:nvSpPr>
          <p:cNvPr id="3" name="Date Placeholder 2">
            <a:extLst>
              <a:ext uri="{FF2B5EF4-FFF2-40B4-BE49-F238E27FC236}">
                <a16:creationId xmlns:a16="http://schemas.microsoft.com/office/drawing/2014/main" id="{98BE1610-0E0F-4CB0-8ACE-D3F6683BDB3B}"/>
              </a:ext>
            </a:extLst>
          </p:cNvPr>
          <p:cNvSpPr>
            <a:spLocks noGrp="1"/>
          </p:cNvSpPr>
          <p:nvPr>
            <p:ph type="dt" sz="half" idx="10"/>
          </p:nvPr>
        </p:nvSpPr>
        <p:spPr/>
        <p:txBody>
          <a:bodyPr/>
          <a:lstStyle/>
          <a:p>
            <a:pPr>
              <a:defRPr/>
            </a:pPr>
            <a:fld id="{716A04E7-5A71-9649-BAA8-CF2400F1262D}" type="datetime1">
              <a:rPr lang="en-US" smtClean="0"/>
              <a:pPr>
                <a:defRPr/>
              </a:pPr>
              <a:t>01/21/2022</a:t>
            </a:fld>
            <a:endParaRPr lang="en-US" dirty="0"/>
          </a:p>
        </p:txBody>
      </p:sp>
      <p:sp>
        <p:nvSpPr>
          <p:cNvPr id="4" name="Slide Number Placeholder 3">
            <a:extLst>
              <a:ext uri="{FF2B5EF4-FFF2-40B4-BE49-F238E27FC236}">
                <a16:creationId xmlns:a16="http://schemas.microsoft.com/office/drawing/2014/main" id="{7F6A61D0-4EAD-442F-BC24-FA051D10298B}"/>
              </a:ext>
            </a:extLst>
          </p:cNvPr>
          <p:cNvSpPr>
            <a:spLocks noGrp="1"/>
          </p:cNvSpPr>
          <p:nvPr>
            <p:ph type="sldNum" sz="quarter" idx="12"/>
          </p:nvPr>
        </p:nvSpPr>
        <p:spPr/>
        <p:txBody>
          <a:bodyPr/>
          <a:lstStyle/>
          <a:p>
            <a:pPr>
              <a:defRPr/>
            </a:pPr>
            <a:fld id="{4BE85552-D197-4446-97CA-24E6172855D2}" type="slidenum">
              <a:rPr lang="en-US" smtClean="0"/>
              <a:pPr>
                <a:defRPr/>
              </a:pPr>
              <a:t>96</a:t>
            </a:fld>
            <a:endParaRPr lang="en-US" dirty="0"/>
          </a:p>
        </p:txBody>
      </p:sp>
    </p:spTree>
    <p:extLst>
      <p:ext uri="{BB962C8B-B14F-4D97-AF65-F5344CB8AC3E}">
        <p14:creationId xmlns:p14="http://schemas.microsoft.com/office/powerpoint/2010/main" val="4336441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BND -Template 08-2015 v2-2.pot</Template>
  <TotalTime>2246</TotalTime>
  <Words>5437</Words>
  <Application>Microsoft Office PowerPoint</Application>
  <PresentationFormat>Widescreen</PresentationFormat>
  <Paragraphs>633</Paragraphs>
  <Slides>96</Slides>
  <Notes>20</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96</vt:i4>
      </vt:variant>
    </vt:vector>
  </HeadingPairs>
  <TitlesOfParts>
    <vt:vector size="120" baseType="lpstr">
      <vt:lpstr>メイリオ</vt:lpstr>
      <vt:lpstr>MS PGothic</vt:lpstr>
      <vt:lpstr>MS PGothic</vt:lpstr>
      <vt:lpstr>AppleSymbols</vt:lpstr>
      <vt:lpstr>Arial</vt:lpstr>
      <vt:lpstr>Arial Narrow</vt:lpstr>
      <vt:lpstr>Avenir Light</vt:lpstr>
      <vt:lpstr>Avenir Medium</vt:lpstr>
      <vt:lpstr>Book Antiqua</vt:lpstr>
      <vt:lpstr>Calibri</vt:lpstr>
      <vt:lpstr>Century Gothic</vt:lpstr>
      <vt:lpstr>Georgia</vt:lpstr>
      <vt:lpstr>Helvetica</vt:lpstr>
      <vt:lpstr>Helvetica Neue Light</vt:lpstr>
      <vt:lpstr>Lucida Fax</vt:lpstr>
      <vt:lpstr>Lucida Sans</vt:lpstr>
      <vt:lpstr>Lucida Sans Unicode</vt:lpstr>
      <vt:lpstr>Mangal</vt:lpstr>
      <vt:lpstr>Times New Roman</vt:lpstr>
      <vt:lpstr>Trebuchet MS</vt:lpstr>
      <vt:lpstr>Wingdings</vt:lpstr>
      <vt:lpstr>Wingdings 3</vt:lpstr>
      <vt:lpstr>Custom Design</vt:lpstr>
      <vt:lpstr>Ion</vt:lpstr>
      <vt:lpstr>Special Needs Plans Model of Care Annual Training</vt:lpstr>
      <vt:lpstr>Topics to be Covered</vt:lpstr>
      <vt:lpstr>Topics to be Covered (cont)</vt:lpstr>
      <vt:lpstr>What is a SNP?</vt:lpstr>
      <vt:lpstr>Types of SNPs?</vt:lpstr>
      <vt:lpstr>Qualifications to Enroll</vt:lpstr>
      <vt:lpstr>SNP Management</vt:lpstr>
      <vt:lpstr>Supplemental Staff</vt:lpstr>
      <vt:lpstr>Member care philosophy</vt:lpstr>
      <vt:lpstr>AI-Powered Risk Stratification &amp; Intervention Planning</vt:lpstr>
      <vt:lpstr>Chronic care support programs</vt:lpstr>
      <vt:lpstr>7 Fundamentals of Chronic Care Management </vt:lpstr>
      <vt:lpstr>Embrace CSNP Plan</vt:lpstr>
      <vt:lpstr>The BND Diabetic, CHF and CV Disease Program</vt:lpstr>
      <vt:lpstr>The Ecosystem for BND Diabetes Program</vt:lpstr>
      <vt:lpstr>Telcare Diabetic Meter</vt:lpstr>
      <vt:lpstr>The freedom of Cellular connectivity </vt:lpstr>
      <vt:lpstr>PowerPoint Presentation</vt:lpstr>
      <vt:lpstr>Health Coach</vt:lpstr>
      <vt:lpstr>Health Coach</vt:lpstr>
      <vt:lpstr>Diabetes Care Partners</vt:lpstr>
      <vt:lpstr>Diabetes Care Partners</vt:lpstr>
      <vt:lpstr>CHF and CV Disease Programs</vt:lpstr>
      <vt:lpstr>PowerPoint Presentation</vt:lpstr>
      <vt:lpstr>PowerPoint Presentation</vt:lpstr>
      <vt:lpstr>Assistive devices available</vt:lpstr>
      <vt:lpstr>PowerPoint Presentation</vt:lpstr>
      <vt:lpstr>DSNP Plans</vt:lpstr>
      <vt:lpstr>Dementia CSNP Plan</vt:lpstr>
      <vt:lpstr>The Brand New Day Dementia Program</vt:lpstr>
      <vt:lpstr>The Bridges programs support the following aspects of care: </vt:lpstr>
      <vt:lpstr>                                                 </vt:lpstr>
      <vt:lpstr>Support for Family &amp; Caregivers                                    </vt:lpstr>
      <vt:lpstr>In Home Supportive Services</vt:lpstr>
      <vt:lpstr>IHSS (cont’d)</vt:lpstr>
      <vt:lpstr>Other Support</vt:lpstr>
      <vt:lpstr>More Support</vt:lpstr>
      <vt:lpstr>PowerPoint Presentation</vt:lpstr>
      <vt:lpstr>Pharmacy Support Services</vt:lpstr>
      <vt:lpstr>Workbook for Dementia Caregivers</vt:lpstr>
      <vt:lpstr>Caregiver Stress Check 10 symptoms of caregiver stress</vt:lpstr>
      <vt:lpstr>PowerPoint Presentation</vt:lpstr>
      <vt:lpstr>                                                     </vt:lpstr>
      <vt:lpstr>“This is Me,” - Booklet</vt:lpstr>
      <vt:lpstr>PowerPoint Presentation</vt:lpstr>
      <vt:lpstr>PowerPoint Presentation</vt:lpstr>
      <vt:lpstr>I-SNP and IE-SNP</vt:lpstr>
      <vt:lpstr>Mobile Medicine and Nursing</vt:lpstr>
      <vt:lpstr>Mobile Primary Care</vt:lpstr>
      <vt:lpstr>Mobile Nursing Care</vt:lpstr>
      <vt:lpstr>SNF Diversion Program</vt:lpstr>
      <vt:lpstr>PowerPoint Presentation</vt:lpstr>
      <vt:lpstr>PULSE OXIMETRY</vt:lpstr>
      <vt:lpstr>THE PROGRAM IS GOLD!</vt:lpstr>
      <vt:lpstr>PowerPoint Presentation</vt:lpstr>
      <vt:lpstr>COPD &amp; Asthma Challenge</vt:lpstr>
      <vt:lpstr>Transition of Care</vt:lpstr>
      <vt:lpstr>The Care Transitions Intervention:</vt:lpstr>
      <vt:lpstr>The Four Pillars</vt:lpstr>
      <vt:lpstr>BND Transition of care includes 5 episodes of intervention:</vt:lpstr>
      <vt:lpstr>Key Elements of Intervention</vt:lpstr>
      <vt:lpstr>PowerPoint Presentation</vt:lpstr>
      <vt:lpstr>Pharmacy Services</vt:lpstr>
      <vt:lpstr>http://www.bndhmo.com/</vt:lpstr>
      <vt:lpstr>The Formulary - October 2015 Abbreviations, page 8</vt:lpstr>
      <vt:lpstr>NonFormulary Medications  </vt:lpstr>
      <vt:lpstr>Helping Members with Medication Issues  </vt:lpstr>
      <vt:lpstr>Helping Members with Medication Issues </vt:lpstr>
      <vt:lpstr>Helping Members with Medication Issues - Vacation </vt:lpstr>
      <vt:lpstr>Helping Members w/ Med Issues - Representatives</vt:lpstr>
      <vt:lpstr>Helping Members with Medication Issues</vt:lpstr>
      <vt:lpstr>Helping Members with Medication Issues </vt:lpstr>
      <vt:lpstr>Mail Order Pharmacy </vt:lpstr>
      <vt:lpstr>Medication Adherence –  Chronic Medications</vt:lpstr>
      <vt:lpstr>Member Reimbursement Form </vt:lpstr>
      <vt:lpstr>Member Reimbursement Form</vt:lpstr>
      <vt:lpstr>Harmony and Hope SNP Plans</vt:lpstr>
      <vt:lpstr>SPMI Plans Model Of Care</vt:lpstr>
      <vt:lpstr>SPMI Plans Model Of Care</vt:lpstr>
      <vt:lpstr>The wellness centers</vt:lpstr>
      <vt:lpstr>Member Centered Care Model</vt:lpstr>
      <vt:lpstr>Medical Risk Criteria</vt:lpstr>
      <vt:lpstr>Medical Risk Criteria cont.</vt:lpstr>
      <vt:lpstr>Transitions of care</vt:lpstr>
      <vt:lpstr>Transitions of care</vt:lpstr>
      <vt:lpstr>Transitions of care</vt:lpstr>
      <vt:lpstr>Substance Use Disorder Services</vt:lpstr>
      <vt:lpstr>Referral for Substance Use Treatment</vt:lpstr>
      <vt:lpstr>Outpatient Psychiatric Services</vt:lpstr>
      <vt:lpstr>SAC-Semi Acute Care Transitions</vt:lpstr>
      <vt:lpstr>What is Semi Acute Care?</vt:lpstr>
      <vt:lpstr>Exclusion Criteria </vt:lpstr>
      <vt:lpstr>What facilities do we utilize?</vt:lpstr>
      <vt:lpstr>For help with SAC admissions, call Brand New Day UM Department at 866-255-4795 and follow prompts for UM Department</vt:lpstr>
      <vt:lpstr>SNP Compliance Requirements</vt:lpstr>
      <vt:lpstr>The End</vt:lpstr>
    </vt:vector>
  </TitlesOfParts>
  <Company>UNIVERSAL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 Processes for Delegated Medical Groups</dc:title>
  <dc:creator>connies</dc:creator>
  <cp:lastModifiedBy>Annie Hsu Shieh</cp:lastModifiedBy>
  <cp:revision>85</cp:revision>
  <cp:lastPrinted>2015-08-29T19:36:24Z</cp:lastPrinted>
  <dcterms:created xsi:type="dcterms:W3CDTF">2013-05-29T00:44:30Z</dcterms:created>
  <dcterms:modified xsi:type="dcterms:W3CDTF">2022-01-22T01:03:22Z</dcterms:modified>
</cp:coreProperties>
</file>