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8" r:id="rId1"/>
    <p:sldMasterId id="2147483688" r:id="rId2"/>
  </p:sldMasterIdLst>
  <p:notesMasterIdLst>
    <p:notesMasterId r:id="rId52"/>
  </p:notesMasterIdLst>
  <p:sldIdLst>
    <p:sldId id="269" r:id="rId3"/>
    <p:sldId id="439" r:id="rId4"/>
    <p:sldId id="441" r:id="rId5"/>
    <p:sldId id="442" r:id="rId6"/>
    <p:sldId id="362" r:id="rId7"/>
    <p:sldId id="444" r:id="rId8"/>
    <p:sldId id="445" r:id="rId9"/>
    <p:sldId id="446" r:id="rId10"/>
    <p:sldId id="447" r:id="rId11"/>
    <p:sldId id="448" r:id="rId12"/>
    <p:sldId id="454" r:id="rId13"/>
    <p:sldId id="449" r:id="rId14"/>
    <p:sldId id="450" r:id="rId15"/>
    <p:sldId id="451" r:id="rId16"/>
    <p:sldId id="452" r:id="rId17"/>
    <p:sldId id="453" r:id="rId18"/>
    <p:sldId id="458" r:id="rId19"/>
    <p:sldId id="455" r:id="rId20"/>
    <p:sldId id="456" r:id="rId21"/>
    <p:sldId id="457" r:id="rId22"/>
    <p:sldId id="459" r:id="rId23"/>
    <p:sldId id="460" r:id="rId24"/>
    <p:sldId id="461" r:id="rId25"/>
    <p:sldId id="462" r:id="rId26"/>
    <p:sldId id="463" r:id="rId27"/>
    <p:sldId id="464" r:id="rId28"/>
    <p:sldId id="465" r:id="rId29"/>
    <p:sldId id="466" r:id="rId30"/>
    <p:sldId id="467" r:id="rId31"/>
    <p:sldId id="468" r:id="rId32"/>
    <p:sldId id="469" r:id="rId33"/>
    <p:sldId id="470" r:id="rId34"/>
    <p:sldId id="471" r:id="rId35"/>
    <p:sldId id="472" r:id="rId36"/>
    <p:sldId id="473" r:id="rId37"/>
    <p:sldId id="474" r:id="rId38"/>
    <p:sldId id="475" r:id="rId39"/>
    <p:sldId id="476" r:id="rId40"/>
    <p:sldId id="477" r:id="rId41"/>
    <p:sldId id="478" r:id="rId42"/>
    <p:sldId id="479" r:id="rId43"/>
    <p:sldId id="480" r:id="rId44"/>
    <p:sldId id="481" r:id="rId45"/>
    <p:sldId id="482" r:id="rId46"/>
    <p:sldId id="483" r:id="rId47"/>
    <p:sldId id="484" r:id="rId48"/>
    <p:sldId id="485" r:id="rId49"/>
    <p:sldId id="372" r:id="rId50"/>
    <p:sldId id="373" r:id="rId5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819F"/>
    <a:srgbClr val="35538D"/>
    <a:srgbClr val="F7D54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0"/>
    <p:restoredTop sz="86410"/>
  </p:normalViewPr>
  <p:slideViewPr>
    <p:cSldViewPr snapToGrid="0" snapToObjects="1">
      <p:cViewPr varScale="1">
        <p:scale>
          <a:sx n="75" d="100"/>
          <a:sy n="75" d="100"/>
        </p:scale>
        <p:origin x="786" y="60"/>
      </p:cViewPr>
      <p:guideLst>
        <p:guide orient="horz" pos="2160"/>
        <p:guide pos="2880"/>
      </p:guideLst>
    </p:cSldViewPr>
  </p:slideViewPr>
  <p:outlineViewPr>
    <p:cViewPr>
      <p:scale>
        <a:sx n="33" d="100"/>
        <a:sy n="33" d="100"/>
      </p:scale>
      <p:origin x="0" y="-53"/>
    </p:cViewPr>
  </p:outlineViewPr>
  <p:notesTextViewPr>
    <p:cViewPr>
      <p:scale>
        <a:sx n="1" d="1"/>
        <a:sy n="1" d="1"/>
      </p:scale>
      <p:origin x="0" y="0"/>
    </p:cViewPr>
  </p:notesTextViewPr>
  <p:notesViewPr>
    <p:cSldViewPr snapToGrid="0" snapToObjects="1">
      <p:cViewPr varScale="1">
        <p:scale>
          <a:sx n="83" d="100"/>
          <a:sy n="83" d="100"/>
        </p:scale>
        <p:origin x="2880"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0A8DB5DB-BC49-654A-9509-5FD78D538DE4}" type="datetimeFigureOut">
              <a:rPr lang="en-US" smtClean="0"/>
              <a:t>5/1/2025</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0A4ED3E-583B-BC4C-9160-D1817F600AD9}" type="slidenum">
              <a:rPr lang="en-US" smtClean="0"/>
              <a:t>‹#›</a:t>
            </a:fld>
            <a:endParaRPr lang="en-US" dirty="0"/>
          </a:p>
        </p:txBody>
      </p:sp>
    </p:spTree>
    <p:extLst>
      <p:ext uri="{BB962C8B-B14F-4D97-AF65-F5344CB8AC3E}">
        <p14:creationId xmlns:p14="http://schemas.microsoft.com/office/powerpoint/2010/main" val="1236014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0A4ED3E-583B-BC4C-9160-D1817F600AD9}" type="slidenum">
              <a:rPr lang="en-US" smtClean="0"/>
              <a:t>1</a:t>
            </a:fld>
            <a:endParaRPr lang="en-US" dirty="0"/>
          </a:p>
        </p:txBody>
      </p:sp>
    </p:spTree>
    <p:extLst>
      <p:ext uri="{BB962C8B-B14F-4D97-AF65-F5344CB8AC3E}">
        <p14:creationId xmlns:p14="http://schemas.microsoft.com/office/powerpoint/2010/main" val="20076534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0A4ED3E-583B-BC4C-9160-D1817F600AD9}" type="slidenum">
              <a:rPr lang="en-US" smtClean="0"/>
              <a:t>13</a:t>
            </a:fld>
            <a:endParaRPr lang="en-US" dirty="0"/>
          </a:p>
        </p:txBody>
      </p:sp>
    </p:spTree>
    <p:extLst>
      <p:ext uri="{BB962C8B-B14F-4D97-AF65-F5344CB8AC3E}">
        <p14:creationId xmlns:p14="http://schemas.microsoft.com/office/powerpoint/2010/main" val="16793095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0A4ED3E-583B-BC4C-9160-D1817F600AD9}" type="slidenum">
              <a:rPr lang="en-US" smtClean="0"/>
              <a:t>28</a:t>
            </a:fld>
            <a:endParaRPr lang="en-US" dirty="0"/>
          </a:p>
        </p:txBody>
      </p:sp>
    </p:spTree>
    <p:extLst>
      <p:ext uri="{BB962C8B-B14F-4D97-AF65-F5344CB8AC3E}">
        <p14:creationId xmlns:p14="http://schemas.microsoft.com/office/powerpoint/2010/main" val="29646907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0A4ED3E-583B-BC4C-9160-D1817F600AD9}" type="slidenum">
              <a:rPr lang="en-US" smtClean="0"/>
              <a:t>47</a:t>
            </a:fld>
            <a:endParaRPr lang="en-US" dirty="0"/>
          </a:p>
        </p:txBody>
      </p:sp>
    </p:spTree>
    <p:extLst>
      <p:ext uri="{BB962C8B-B14F-4D97-AF65-F5344CB8AC3E}">
        <p14:creationId xmlns:p14="http://schemas.microsoft.com/office/powerpoint/2010/main" val="344345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Major Division Slide">
    <p:bg>
      <p:bgPr>
        <a:solidFill>
          <a:srgbClr val="35538D"/>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55377" y="1738430"/>
            <a:ext cx="7255562" cy="2714300"/>
          </a:xfrm>
        </p:spPr>
        <p:txBody>
          <a:bodyPr anchor="b">
            <a:normAutofit/>
          </a:bodyPr>
          <a:lstStyle>
            <a:lvl1pPr algn="l">
              <a:defRPr sz="4000" baseline="0">
                <a:gradFill>
                  <a:gsLst>
                    <a:gs pos="0">
                      <a:schemeClr val="tx1"/>
                    </a:gs>
                    <a:gs pos="23000">
                      <a:schemeClr val="tx1"/>
                    </a:gs>
                    <a:gs pos="69000">
                      <a:schemeClr val="tx1"/>
                    </a:gs>
                    <a:gs pos="97000">
                      <a:schemeClr val="tx1"/>
                    </a:gs>
                  </a:gsLst>
                  <a:path path="circle">
                    <a:fillToRect l="50000" t="50000" r="50000" b="50000"/>
                  </a:path>
                </a:gradFill>
              </a:defRPr>
            </a:lvl1pPr>
          </a:lstStyle>
          <a:p>
            <a:r>
              <a:rPr lang="en-US" dirty="0"/>
              <a:t>Click to edit Master title style</a:t>
            </a:r>
          </a:p>
        </p:txBody>
      </p:sp>
      <p:sp>
        <p:nvSpPr>
          <p:cNvPr id="9" name="TextBox 8"/>
          <p:cNvSpPr txBox="1"/>
          <p:nvPr/>
        </p:nvSpPr>
        <p:spPr>
          <a:xfrm>
            <a:off x="312497" y="424712"/>
            <a:ext cx="1867819" cy="297517"/>
          </a:xfrm>
          <a:prstGeom prst="rect">
            <a:avLst/>
          </a:prstGeom>
          <a:noFill/>
        </p:spPr>
        <p:txBody>
          <a:bodyPr wrap="none" rtlCol="0">
            <a:spAutoFit/>
          </a:bodyPr>
          <a:lstStyle/>
          <a:p>
            <a:pPr>
              <a:lnSpc>
                <a:spcPts val="1600"/>
              </a:lnSpc>
            </a:pPr>
            <a:r>
              <a:rPr lang="en-US" sz="700" b="1" spc="100" baseline="0" dirty="0">
                <a:gradFill>
                  <a:gsLst>
                    <a:gs pos="0">
                      <a:schemeClr val="tx1"/>
                    </a:gs>
                    <a:gs pos="23000">
                      <a:schemeClr val="tx1"/>
                    </a:gs>
                    <a:gs pos="69000">
                      <a:schemeClr val="tx1"/>
                    </a:gs>
                    <a:gs pos="97000">
                      <a:schemeClr val="tx1"/>
                    </a:gs>
                  </a:gsLst>
                  <a:path path="circle">
                    <a:fillToRect l="50000" t="50000" r="50000" b="50000"/>
                  </a:path>
                </a:gradFill>
                <a:latin typeface="Arial" charset="0"/>
                <a:ea typeface="Arial" charset="0"/>
                <a:cs typeface="Arial" charset="0"/>
              </a:rPr>
              <a:t>PROSPECT MEDICAL SYSTEMS</a:t>
            </a:r>
          </a:p>
        </p:txBody>
      </p:sp>
      <p:cxnSp>
        <p:nvCxnSpPr>
          <p:cNvPr id="10" name="Straight Connector 9"/>
          <p:cNvCxnSpPr/>
          <p:nvPr/>
        </p:nvCxnSpPr>
        <p:spPr>
          <a:xfrm>
            <a:off x="394494" y="424712"/>
            <a:ext cx="1715660" cy="60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170613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without Text">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395288" y="1003300"/>
            <a:ext cx="8356600" cy="5000625"/>
          </a:xfrm>
        </p:spPr>
        <p:txBody>
          <a:bodyPr/>
          <a:lstStyle>
            <a:lvl1pPr>
              <a:defRPr baseline="0"/>
            </a:lvl1pPr>
          </a:lstStyle>
          <a:p>
            <a:r>
              <a:rPr lang="en-US" dirty="0"/>
              <a:t>Drag picture to placeholder or click icon to add</a:t>
            </a:r>
          </a:p>
        </p:txBody>
      </p:sp>
      <p:sp>
        <p:nvSpPr>
          <p:cNvPr id="5" name="TextBox 4"/>
          <p:cNvSpPr txBox="1"/>
          <p:nvPr userDrawn="1"/>
        </p:nvSpPr>
        <p:spPr>
          <a:xfrm>
            <a:off x="312497" y="424712"/>
            <a:ext cx="1867819" cy="266676"/>
          </a:xfrm>
          <a:prstGeom prst="rect">
            <a:avLst/>
          </a:prstGeom>
          <a:noFill/>
        </p:spPr>
        <p:txBody>
          <a:bodyPr wrap="none" rtlCol="0">
            <a:spAutoFit/>
          </a:bodyPr>
          <a:lstStyle/>
          <a:p>
            <a:pPr>
              <a:lnSpc>
                <a:spcPts val="1600"/>
              </a:lnSpc>
            </a:pPr>
            <a:r>
              <a:rPr lang="en-US" sz="700" b="1" spc="100" baseline="0" dirty="0">
                <a:gradFill flip="none" rotWithShape="1">
                  <a:gsLst>
                    <a:gs pos="0">
                      <a:srgbClr val="35538D"/>
                    </a:gs>
                    <a:gs pos="34000">
                      <a:srgbClr val="35538D"/>
                    </a:gs>
                    <a:gs pos="69000">
                      <a:srgbClr val="35538D"/>
                    </a:gs>
                    <a:gs pos="97000">
                      <a:srgbClr val="35538D"/>
                    </a:gs>
                  </a:gsLst>
                  <a:path path="circle">
                    <a:fillToRect l="100000" t="100000"/>
                  </a:path>
                  <a:tileRect r="-100000" b="-100000"/>
                </a:gradFill>
                <a:latin typeface="Arial" charset="0"/>
                <a:ea typeface="Arial" charset="0"/>
                <a:cs typeface="Arial" charset="0"/>
              </a:rPr>
              <a:t>PROSPECT MEDICAL SYSTEMS</a:t>
            </a:r>
          </a:p>
        </p:txBody>
      </p:sp>
      <p:cxnSp>
        <p:nvCxnSpPr>
          <p:cNvPr id="6" name="Straight Connector 5"/>
          <p:cNvCxnSpPr/>
          <p:nvPr userDrawn="1"/>
        </p:nvCxnSpPr>
        <p:spPr>
          <a:xfrm>
            <a:off x="394494" y="424712"/>
            <a:ext cx="1715660" cy="604"/>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Footer Placeholder 4">
            <a:extLst>
              <a:ext uri="{FF2B5EF4-FFF2-40B4-BE49-F238E27FC236}">
                <a16:creationId xmlns:a16="http://schemas.microsoft.com/office/drawing/2014/main" id="{6D681D3F-AA2E-47F0-90B0-8661FE25325E}"/>
              </a:ext>
            </a:extLst>
          </p:cNvPr>
          <p:cNvSpPr>
            <a:spLocks noGrp="1"/>
          </p:cNvSpPr>
          <p:nvPr>
            <p:ph type="ftr" sz="quarter" idx="3"/>
          </p:nvPr>
        </p:nvSpPr>
        <p:spPr>
          <a:xfrm>
            <a:off x="5171722" y="6298939"/>
            <a:ext cx="3086100" cy="365125"/>
          </a:xfrm>
          <a:prstGeom prst="rect">
            <a:avLst/>
          </a:prstGeom>
        </p:spPr>
        <p:txBody>
          <a:bodyPr vert="horz" lIns="91440" tIns="45720" rIns="91440" bIns="45720" rtlCol="0" anchor="ctr"/>
          <a:lstStyle>
            <a:lvl1pPr algn="r">
              <a:defRPr sz="1200">
                <a:solidFill>
                  <a:schemeClr val="bg1">
                    <a:lumMod val="50000"/>
                  </a:schemeClr>
                </a:solidFill>
              </a:defRPr>
            </a:lvl1pPr>
          </a:lstStyle>
          <a:p>
            <a:r>
              <a:rPr lang="en-US" dirty="0"/>
              <a:t>Proprietary and Confidential |</a:t>
            </a:r>
          </a:p>
        </p:txBody>
      </p:sp>
      <p:sp>
        <p:nvSpPr>
          <p:cNvPr id="8" name="Slide Number Placeholder 5">
            <a:extLst>
              <a:ext uri="{FF2B5EF4-FFF2-40B4-BE49-F238E27FC236}">
                <a16:creationId xmlns:a16="http://schemas.microsoft.com/office/drawing/2014/main" id="{6412E24B-E145-4C3F-B6DD-6D52950158F2}"/>
              </a:ext>
            </a:extLst>
          </p:cNvPr>
          <p:cNvSpPr>
            <a:spLocks noGrp="1"/>
          </p:cNvSpPr>
          <p:nvPr>
            <p:ph type="sldNum" sz="quarter" idx="4"/>
          </p:nvPr>
        </p:nvSpPr>
        <p:spPr>
          <a:xfrm>
            <a:off x="8090452" y="6298939"/>
            <a:ext cx="424898" cy="365125"/>
          </a:xfrm>
          <a:prstGeom prst="rect">
            <a:avLst/>
          </a:prstGeom>
        </p:spPr>
        <p:txBody>
          <a:bodyPr vert="horz" lIns="91440" tIns="45720" rIns="91440" bIns="45720" rtlCol="0" anchor="ctr"/>
          <a:lstStyle>
            <a:lvl1pPr algn="r">
              <a:defRPr sz="1200">
                <a:solidFill>
                  <a:schemeClr val="bg1">
                    <a:lumMod val="50000"/>
                  </a:schemeClr>
                </a:solidFill>
              </a:defRPr>
            </a:lvl1pPr>
          </a:lstStyle>
          <a:p>
            <a:fld id="{4FFF2922-2BC4-4EEC-89B9-4A4477398F2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TextBox 4"/>
          <p:cNvSpPr txBox="1"/>
          <p:nvPr userDrawn="1"/>
        </p:nvSpPr>
        <p:spPr>
          <a:xfrm>
            <a:off x="312497" y="424712"/>
            <a:ext cx="1867819" cy="266676"/>
          </a:xfrm>
          <a:prstGeom prst="rect">
            <a:avLst/>
          </a:prstGeom>
          <a:noFill/>
        </p:spPr>
        <p:txBody>
          <a:bodyPr wrap="none" rtlCol="0">
            <a:spAutoFit/>
          </a:bodyPr>
          <a:lstStyle/>
          <a:p>
            <a:pPr>
              <a:lnSpc>
                <a:spcPts val="1600"/>
              </a:lnSpc>
            </a:pPr>
            <a:r>
              <a:rPr lang="en-US" sz="700" b="1" spc="100" baseline="0" dirty="0">
                <a:gradFill flip="none" rotWithShape="1">
                  <a:gsLst>
                    <a:gs pos="0">
                      <a:srgbClr val="35538D"/>
                    </a:gs>
                    <a:gs pos="34000">
                      <a:srgbClr val="35538D"/>
                    </a:gs>
                    <a:gs pos="69000">
                      <a:srgbClr val="35538D"/>
                    </a:gs>
                    <a:gs pos="97000">
                      <a:srgbClr val="35538D"/>
                    </a:gs>
                  </a:gsLst>
                  <a:path path="circle">
                    <a:fillToRect l="100000" t="100000"/>
                  </a:path>
                  <a:tileRect r="-100000" b="-100000"/>
                </a:gradFill>
                <a:latin typeface="Arial" charset="0"/>
                <a:ea typeface="Arial" charset="0"/>
                <a:cs typeface="Arial" charset="0"/>
              </a:rPr>
              <a:t>PROSPECT MEDICAL SYSTEMS</a:t>
            </a:r>
          </a:p>
        </p:txBody>
      </p:sp>
      <p:cxnSp>
        <p:nvCxnSpPr>
          <p:cNvPr id="6" name="Straight Connector 5"/>
          <p:cNvCxnSpPr/>
          <p:nvPr userDrawn="1"/>
        </p:nvCxnSpPr>
        <p:spPr>
          <a:xfrm>
            <a:off x="394494" y="424712"/>
            <a:ext cx="1715660" cy="604"/>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sp>
        <p:nvSpPr>
          <p:cNvPr id="8" name="Footer Placeholder 4">
            <a:extLst>
              <a:ext uri="{FF2B5EF4-FFF2-40B4-BE49-F238E27FC236}">
                <a16:creationId xmlns:a16="http://schemas.microsoft.com/office/drawing/2014/main" id="{98769847-A07C-4E86-AD8A-5ED0BA20D099}"/>
              </a:ext>
            </a:extLst>
          </p:cNvPr>
          <p:cNvSpPr>
            <a:spLocks noGrp="1"/>
          </p:cNvSpPr>
          <p:nvPr>
            <p:ph type="ftr" sz="quarter" idx="3"/>
          </p:nvPr>
        </p:nvSpPr>
        <p:spPr>
          <a:xfrm>
            <a:off x="5171722" y="6495496"/>
            <a:ext cx="3086100" cy="365125"/>
          </a:xfrm>
          <a:prstGeom prst="rect">
            <a:avLst/>
          </a:prstGeom>
        </p:spPr>
        <p:txBody>
          <a:bodyPr vert="horz" lIns="91440" tIns="45720" rIns="91440" bIns="45720" rtlCol="0" anchor="ctr"/>
          <a:lstStyle>
            <a:lvl1pPr algn="r">
              <a:defRPr sz="1200">
                <a:solidFill>
                  <a:schemeClr val="bg1">
                    <a:lumMod val="50000"/>
                  </a:schemeClr>
                </a:solidFill>
              </a:defRPr>
            </a:lvl1pPr>
          </a:lstStyle>
          <a:p>
            <a:r>
              <a:rPr lang="en-US" dirty="0"/>
              <a:t>Proprietary and Confidential |</a:t>
            </a:r>
          </a:p>
        </p:txBody>
      </p:sp>
      <p:sp>
        <p:nvSpPr>
          <p:cNvPr id="9" name="Slide Number Placeholder 5">
            <a:extLst>
              <a:ext uri="{FF2B5EF4-FFF2-40B4-BE49-F238E27FC236}">
                <a16:creationId xmlns:a16="http://schemas.microsoft.com/office/drawing/2014/main" id="{67DCAB48-35D1-4154-9D34-6EE3C87352A8}"/>
              </a:ext>
            </a:extLst>
          </p:cNvPr>
          <p:cNvSpPr>
            <a:spLocks noGrp="1"/>
          </p:cNvSpPr>
          <p:nvPr>
            <p:ph type="sldNum" sz="quarter" idx="4"/>
          </p:nvPr>
        </p:nvSpPr>
        <p:spPr>
          <a:xfrm>
            <a:off x="8090452" y="6495496"/>
            <a:ext cx="424898" cy="365125"/>
          </a:xfrm>
          <a:prstGeom prst="rect">
            <a:avLst/>
          </a:prstGeom>
        </p:spPr>
        <p:txBody>
          <a:bodyPr vert="horz" lIns="91440" tIns="45720" rIns="91440" bIns="45720" rtlCol="0" anchor="ctr"/>
          <a:lstStyle>
            <a:lvl1pPr algn="r">
              <a:defRPr sz="1200">
                <a:solidFill>
                  <a:schemeClr val="bg1">
                    <a:lumMod val="50000"/>
                  </a:schemeClr>
                </a:solidFill>
              </a:defRPr>
            </a:lvl1pPr>
          </a:lstStyle>
          <a:p>
            <a:fld id="{4FFF2922-2BC4-4EEC-89B9-4A4477398F2A}"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Major Division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55377" y="1583154"/>
            <a:ext cx="7255562" cy="1185925"/>
          </a:xfrm>
        </p:spPr>
        <p:txBody>
          <a:bodyPr anchor="b">
            <a:normAutofit/>
          </a:bodyPr>
          <a:lstStyle>
            <a:lvl1pPr algn="l">
              <a:defRPr sz="4000" baseline="0">
                <a:gradFill>
                  <a:gsLst>
                    <a:gs pos="0">
                      <a:schemeClr val="tx1"/>
                    </a:gs>
                    <a:gs pos="23000">
                      <a:schemeClr val="tx1"/>
                    </a:gs>
                    <a:gs pos="69000">
                      <a:schemeClr val="tx1"/>
                    </a:gs>
                    <a:gs pos="97000">
                      <a:schemeClr val="tx1"/>
                    </a:gs>
                  </a:gsLst>
                  <a:path path="circle">
                    <a:fillToRect l="50000" t="50000" r="50000" b="50000"/>
                  </a:path>
                </a:gradFill>
              </a:defRPr>
            </a:lvl1pPr>
          </a:lstStyle>
          <a:p>
            <a:r>
              <a:rPr lang="en-US" dirty="0"/>
              <a:t>Click to edit Master title style</a:t>
            </a:r>
          </a:p>
        </p:txBody>
      </p:sp>
      <p:sp>
        <p:nvSpPr>
          <p:cNvPr id="5" name="Text Placeholder 4">
            <a:extLst>
              <a:ext uri="{FF2B5EF4-FFF2-40B4-BE49-F238E27FC236}">
                <a16:creationId xmlns:a16="http://schemas.microsoft.com/office/drawing/2014/main" id="{98AAED5C-5BFC-4479-A201-42A9E7590061}"/>
              </a:ext>
            </a:extLst>
          </p:cNvPr>
          <p:cNvSpPr>
            <a:spLocks noGrp="1"/>
          </p:cNvSpPr>
          <p:nvPr>
            <p:ph type="body" sz="quarter" idx="10" hasCustomPrompt="1"/>
          </p:nvPr>
        </p:nvSpPr>
        <p:spPr>
          <a:xfrm>
            <a:off x="755650" y="2906713"/>
            <a:ext cx="7254875" cy="854075"/>
          </a:xfrm>
        </p:spPr>
        <p:txBody>
          <a:bodyPr/>
          <a:lstStyle>
            <a:lvl1pPr>
              <a:defRPr b="0">
                <a:solidFill>
                  <a:schemeClr val="tx1"/>
                </a:solidFill>
                <a:latin typeface="Calibri Light" panose="020F0302020204030204" pitchFamily="34" charset="0"/>
                <a:cs typeface="Calibri Light" panose="020F0302020204030204" pitchFamily="34" charset="0"/>
              </a:defRPr>
            </a:lvl1pPr>
          </a:lstStyle>
          <a:p>
            <a:pPr lvl="0"/>
            <a:r>
              <a:rPr lang="en-US" dirty="0"/>
              <a:t>Click here to edit subtext </a:t>
            </a:r>
          </a:p>
        </p:txBody>
      </p:sp>
      <p:pic>
        <p:nvPicPr>
          <p:cNvPr id="12" name="Picture 11" descr="Prospect_Transparent_Logo_S">
            <a:extLst>
              <a:ext uri="{FF2B5EF4-FFF2-40B4-BE49-F238E27FC236}">
                <a16:creationId xmlns:a16="http://schemas.microsoft.com/office/drawing/2014/main" id="{EBDED0A2-8E21-4372-A2F7-F8B8A21ED4FB}"/>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l="6970" t="14668" r="9390" b="14923"/>
          <a:stretch>
            <a:fillRect/>
          </a:stretch>
        </p:blipFill>
        <p:spPr bwMode="auto">
          <a:xfrm>
            <a:off x="529626" y="5233745"/>
            <a:ext cx="12954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13" name="TextBox 12">
            <a:extLst>
              <a:ext uri="{FF2B5EF4-FFF2-40B4-BE49-F238E27FC236}">
                <a16:creationId xmlns:a16="http://schemas.microsoft.com/office/drawing/2014/main" id="{4AC72AC9-769B-421F-99CA-1C26FA526DD1}"/>
              </a:ext>
            </a:extLst>
          </p:cNvPr>
          <p:cNvSpPr txBox="1"/>
          <p:nvPr userDrawn="1"/>
        </p:nvSpPr>
        <p:spPr>
          <a:xfrm>
            <a:off x="802780" y="1289603"/>
            <a:ext cx="3002873" cy="297517"/>
          </a:xfrm>
          <a:prstGeom prst="rect">
            <a:avLst/>
          </a:prstGeom>
          <a:noFill/>
        </p:spPr>
        <p:txBody>
          <a:bodyPr wrap="none" rtlCol="0">
            <a:spAutoFit/>
          </a:bodyPr>
          <a:lstStyle/>
          <a:p>
            <a:pPr>
              <a:lnSpc>
                <a:spcPts val="1600"/>
              </a:lnSpc>
            </a:pPr>
            <a:r>
              <a:rPr lang="en-US" sz="1200" b="1" spc="300" dirty="0">
                <a:solidFill>
                  <a:schemeClr val="tx1"/>
                </a:solidFill>
                <a:latin typeface="Calibri" charset="0"/>
                <a:ea typeface="Calibri" charset="0"/>
                <a:cs typeface="Calibri" charset="0"/>
              </a:rPr>
              <a:t>PROSPECT MEDICAL SYSTEMS</a:t>
            </a:r>
          </a:p>
        </p:txBody>
      </p:sp>
    </p:spTree>
    <p:extLst>
      <p:ext uri="{BB962C8B-B14F-4D97-AF65-F5344CB8AC3E}">
        <p14:creationId xmlns:p14="http://schemas.microsoft.com/office/powerpoint/2010/main" val="2298602282"/>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9CDFE2-324A-40DC-A52B-14F5DC9DA631}"/>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2D562B7-0C8A-402A-ADA4-CB09EB6FF479}"/>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0AB12D2-ED28-4DF1-A8CB-A943F2BAFEFC}"/>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D183E7DE-B597-46AB-8495-26047BCD7003}"/>
              </a:ext>
            </a:extLst>
          </p:cNvPr>
          <p:cNvSpPr>
            <a:spLocks noGrp="1"/>
          </p:cNvSpPr>
          <p:nvPr>
            <p:ph type="ftr" sz="quarter" idx="11"/>
          </p:nvPr>
        </p:nvSpPr>
        <p:spPr/>
        <p:txBody>
          <a:bodyPr/>
          <a:lstStyle/>
          <a:p>
            <a:r>
              <a:rPr lang="en-US"/>
              <a:t>Proprietary and Confidential |</a:t>
            </a:r>
          </a:p>
        </p:txBody>
      </p:sp>
      <p:sp>
        <p:nvSpPr>
          <p:cNvPr id="6" name="Slide Number Placeholder 5">
            <a:extLst>
              <a:ext uri="{FF2B5EF4-FFF2-40B4-BE49-F238E27FC236}">
                <a16:creationId xmlns:a16="http://schemas.microsoft.com/office/drawing/2014/main" id="{A0EA7D1F-C6EB-4EFE-BB90-2C1E9DDBECB5}"/>
              </a:ext>
            </a:extLst>
          </p:cNvPr>
          <p:cNvSpPr>
            <a:spLocks noGrp="1"/>
          </p:cNvSpPr>
          <p:nvPr>
            <p:ph type="sldNum" sz="quarter" idx="12"/>
          </p:nvPr>
        </p:nvSpPr>
        <p:spPr/>
        <p:txBody>
          <a:bodyPr/>
          <a:lstStyle/>
          <a:p>
            <a:fld id="{4FFF2922-2BC4-4EEC-89B9-4A4477398F2A}" type="slidenum">
              <a:rPr lang="en-US" smtClean="0"/>
              <a:t>‹#›</a:t>
            </a:fld>
            <a:endParaRPr lang="en-US"/>
          </a:p>
        </p:txBody>
      </p:sp>
    </p:spTree>
    <p:extLst>
      <p:ext uri="{BB962C8B-B14F-4D97-AF65-F5344CB8AC3E}">
        <p14:creationId xmlns:p14="http://schemas.microsoft.com/office/powerpoint/2010/main" val="35211449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5122E-4376-4A68-82C1-5B60B5D5FB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4295F88-2F67-4568-8F61-946209683F9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EDE1A3-DD5D-4A8C-8360-C9B2D3A2497B}"/>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86F3C0DB-D447-412A-9980-D20882BA884D}"/>
              </a:ext>
            </a:extLst>
          </p:cNvPr>
          <p:cNvSpPr>
            <a:spLocks noGrp="1"/>
          </p:cNvSpPr>
          <p:nvPr>
            <p:ph type="ftr" sz="quarter" idx="11"/>
          </p:nvPr>
        </p:nvSpPr>
        <p:spPr/>
        <p:txBody>
          <a:bodyPr/>
          <a:lstStyle/>
          <a:p>
            <a:r>
              <a:rPr lang="en-US"/>
              <a:t>Proprietary and Confidential |</a:t>
            </a:r>
          </a:p>
        </p:txBody>
      </p:sp>
      <p:sp>
        <p:nvSpPr>
          <p:cNvPr id="6" name="Slide Number Placeholder 5">
            <a:extLst>
              <a:ext uri="{FF2B5EF4-FFF2-40B4-BE49-F238E27FC236}">
                <a16:creationId xmlns:a16="http://schemas.microsoft.com/office/drawing/2014/main" id="{22C98764-8751-4334-8309-AD6E6A1AADD3}"/>
              </a:ext>
            </a:extLst>
          </p:cNvPr>
          <p:cNvSpPr>
            <a:spLocks noGrp="1"/>
          </p:cNvSpPr>
          <p:nvPr>
            <p:ph type="sldNum" sz="quarter" idx="12"/>
          </p:nvPr>
        </p:nvSpPr>
        <p:spPr/>
        <p:txBody>
          <a:bodyPr/>
          <a:lstStyle/>
          <a:p>
            <a:fld id="{4FFF2922-2BC4-4EEC-89B9-4A4477398F2A}" type="slidenum">
              <a:rPr lang="en-US" smtClean="0"/>
              <a:t>‹#›</a:t>
            </a:fld>
            <a:endParaRPr lang="en-US"/>
          </a:p>
        </p:txBody>
      </p:sp>
    </p:spTree>
    <p:extLst>
      <p:ext uri="{BB962C8B-B14F-4D97-AF65-F5344CB8AC3E}">
        <p14:creationId xmlns:p14="http://schemas.microsoft.com/office/powerpoint/2010/main" val="38443663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29E3D-0736-41E6-A8FB-B5A58B04E035}"/>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DBEAC1E-28C4-4E3F-9BD9-F6E859B90BB1}"/>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6F156AF-DA5C-491E-B0A2-DDCFA5377218}"/>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0644D6BD-DF31-4C90-B9D3-FEDA360AF281}"/>
              </a:ext>
            </a:extLst>
          </p:cNvPr>
          <p:cNvSpPr>
            <a:spLocks noGrp="1"/>
          </p:cNvSpPr>
          <p:nvPr>
            <p:ph type="ftr" sz="quarter" idx="11"/>
          </p:nvPr>
        </p:nvSpPr>
        <p:spPr/>
        <p:txBody>
          <a:bodyPr/>
          <a:lstStyle/>
          <a:p>
            <a:r>
              <a:rPr lang="en-US"/>
              <a:t>Proprietary and Confidential |</a:t>
            </a:r>
          </a:p>
        </p:txBody>
      </p:sp>
      <p:sp>
        <p:nvSpPr>
          <p:cNvPr id="6" name="Slide Number Placeholder 5">
            <a:extLst>
              <a:ext uri="{FF2B5EF4-FFF2-40B4-BE49-F238E27FC236}">
                <a16:creationId xmlns:a16="http://schemas.microsoft.com/office/drawing/2014/main" id="{D777F6C3-CBBA-463B-B9BF-142B4FBC0F81}"/>
              </a:ext>
            </a:extLst>
          </p:cNvPr>
          <p:cNvSpPr>
            <a:spLocks noGrp="1"/>
          </p:cNvSpPr>
          <p:nvPr>
            <p:ph type="sldNum" sz="quarter" idx="12"/>
          </p:nvPr>
        </p:nvSpPr>
        <p:spPr/>
        <p:txBody>
          <a:bodyPr/>
          <a:lstStyle/>
          <a:p>
            <a:fld id="{4FFF2922-2BC4-4EEC-89B9-4A4477398F2A}" type="slidenum">
              <a:rPr lang="en-US" smtClean="0"/>
              <a:t>‹#›</a:t>
            </a:fld>
            <a:endParaRPr lang="en-US"/>
          </a:p>
        </p:txBody>
      </p:sp>
    </p:spTree>
    <p:extLst>
      <p:ext uri="{BB962C8B-B14F-4D97-AF65-F5344CB8AC3E}">
        <p14:creationId xmlns:p14="http://schemas.microsoft.com/office/powerpoint/2010/main" val="891020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E0022-517B-45BE-BAF2-B094098657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28B285-953D-4FCB-B83C-078D22E237BE}"/>
              </a:ext>
            </a:extLst>
          </p:cNvPr>
          <p:cNvSpPr>
            <a:spLocks noGrp="1"/>
          </p:cNvSpPr>
          <p:nvPr>
            <p:ph sz="half" idx="1"/>
          </p:nvPr>
        </p:nvSpPr>
        <p:spPr>
          <a:xfrm>
            <a:off x="62865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B856D70-258E-4D1F-B9E4-ADF0D70DA5F6}"/>
              </a:ext>
            </a:extLst>
          </p:cNvPr>
          <p:cNvSpPr>
            <a:spLocks noGrp="1"/>
          </p:cNvSpPr>
          <p:nvPr>
            <p:ph sz="half" idx="2"/>
          </p:nvPr>
        </p:nvSpPr>
        <p:spPr>
          <a:xfrm>
            <a:off x="464820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A162F41-7069-4B47-80AD-ABA7A2AF6757}"/>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34605F23-5D5C-483B-8F23-1DC49E0CC965}"/>
              </a:ext>
            </a:extLst>
          </p:cNvPr>
          <p:cNvSpPr>
            <a:spLocks noGrp="1"/>
          </p:cNvSpPr>
          <p:nvPr>
            <p:ph type="ftr" sz="quarter" idx="11"/>
          </p:nvPr>
        </p:nvSpPr>
        <p:spPr/>
        <p:txBody>
          <a:bodyPr/>
          <a:lstStyle/>
          <a:p>
            <a:r>
              <a:rPr lang="en-US"/>
              <a:t>Proprietary and Confidential |</a:t>
            </a:r>
          </a:p>
        </p:txBody>
      </p:sp>
      <p:sp>
        <p:nvSpPr>
          <p:cNvPr id="7" name="Slide Number Placeholder 6">
            <a:extLst>
              <a:ext uri="{FF2B5EF4-FFF2-40B4-BE49-F238E27FC236}">
                <a16:creationId xmlns:a16="http://schemas.microsoft.com/office/drawing/2014/main" id="{56AEB5F2-6F00-42FF-A344-103981111A54}"/>
              </a:ext>
            </a:extLst>
          </p:cNvPr>
          <p:cNvSpPr>
            <a:spLocks noGrp="1"/>
          </p:cNvSpPr>
          <p:nvPr>
            <p:ph type="sldNum" sz="quarter" idx="12"/>
          </p:nvPr>
        </p:nvSpPr>
        <p:spPr/>
        <p:txBody>
          <a:bodyPr/>
          <a:lstStyle/>
          <a:p>
            <a:fld id="{4FFF2922-2BC4-4EEC-89B9-4A4477398F2A}" type="slidenum">
              <a:rPr lang="en-US" smtClean="0"/>
              <a:t>‹#›</a:t>
            </a:fld>
            <a:endParaRPr lang="en-US"/>
          </a:p>
        </p:txBody>
      </p:sp>
    </p:spTree>
    <p:extLst>
      <p:ext uri="{BB962C8B-B14F-4D97-AF65-F5344CB8AC3E}">
        <p14:creationId xmlns:p14="http://schemas.microsoft.com/office/powerpoint/2010/main" val="24829152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CCB51-3373-44AF-B758-241D3070B91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0DEF062-E37F-46B9-AA72-241630534ECA}"/>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1078ABB-7CCF-4483-B720-43B4B9DF4BAD}"/>
              </a:ext>
            </a:extLst>
          </p:cNvPr>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28943DA-50E7-4B6C-ACD4-D4037B6895F6}"/>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7C2B928-D99F-48B8-A7C6-332D5017C78C}"/>
              </a:ext>
            </a:extLst>
          </p:cNvPr>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100306B-E7BB-4918-8B52-62C064DF1EAC}"/>
              </a:ext>
            </a:extLst>
          </p:cNvPr>
          <p:cNvSpPr>
            <a:spLocks noGrp="1"/>
          </p:cNvSpPr>
          <p:nvPr>
            <p:ph type="dt" sz="half" idx="10"/>
          </p:nvPr>
        </p:nvSpPr>
        <p:spPr/>
        <p:txBody>
          <a:bodyPr/>
          <a:lstStyle/>
          <a:p>
            <a:endParaRPr lang="en-US"/>
          </a:p>
        </p:txBody>
      </p:sp>
      <p:sp>
        <p:nvSpPr>
          <p:cNvPr id="8" name="Footer Placeholder 7">
            <a:extLst>
              <a:ext uri="{FF2B5EF4-FFF2-40B4-BE49-F238E27FC236}">
                <a16:creationId xmlns:a16="http://schemas.microsoft.com/office/drawing/2014/main" id="{FF312AED-9738-4586-A2F1-11C15C5C943D}"/>
              </a:ext>
            </a:extLst>
          </p:cNvPr>
          <p:cNvSpPr>
            <a:spLocks noGrp="1"/>
          </p:cNvSpPr>
          <p:nvPr>
            <p:ph type="ftr" sz="quarter" idx="11"/>
          </p:nvPr>
        </p:nvSpPr>
        <p:spPr/>
        <p:txBody>
          <a:bodyPr/>
          <a:lstStyle/>
          <a:p>
            <a:r>
              <a:rPr lang="en-US"/>
              <a:t>Proprietary and Confidential |</a:t>
            </a:r>
          </a:p>
        </p:txBody>
      </p:sp>
      <p:sp>
        <p:nvSpPr>
          <p:cNvPr id="9" name="Slide Number Placeholder 8">
            <a:extLst>
              <a:ext uri="{FF2B5EF4-FFF2-40B4-BE49-F238E27FC236}">
                <a16:creationId xmlns:a16="http://schemas.microsoft.com/office/drawing/2014/main" id="{1118B55B-6358-4D0A-9615-197122DD19ED}"/>
              </a:ext>
            </a:extLst>
          </p:cNvPr>
          <p:cNvSpPr>
            <a:spLocks noGrp="1"/>
          </p:cNvSpPr>
          <p:nvPr>
            <p:ph type="sldNum" sz="quarter" idx="12"/>
          </p:nvPr>
        </p:nvSpPr>
        <p:spPr/>
        <p:txBody>
          <a:bodyPr/>
          <a:lstStyle/>
          <a:p>
            <a:fld id="{4FFF2922-2BC4-4EEC-89B9-4A4477398F2A}" type="slidenum">
              <a:rPr lang="en-US" smtClean="0"/>
              <a:t>‹#›</a:t>
            </a:fld>
            <a:endParaRPr lang="en-US"/>
          </a:p>
        </p:txBody>
      </p:sp>
    </p:spTree>
    <p:extLst>
      <p:ext uri="{BB962C8B-B14F-4D97-AF65-F5344CB8AC3E}">
        <p14:creationId xmlns:p14="http://schemas.microsoft.com/office/powerpoint/2010/main" val="12495791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F99B0-6ECD-495A-A2A7-7463A326908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A9850D-38AB-48D7-AACA-BE0DC69543BF}"/>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ABF11005-3ED5-409E-8F1A-1EF5109CC16C}"/>
              </a:ext>
            </a:extLst>
          </p:cNvPr>
          <p:cNvSpPr>
            <a:spLocks noGrp="1"/>
          </p:cNvSpPr>
          <p:nvPr>
            <p:ph type="ftr" sz="quarter" idx="11"/>
          </p:nvPr>
        </p:nvSpPr>
        <p:spPr/>
        <p:txBody>
          <a:bodyPr/>
          <a:lstStyle/>
          <a:p>
            <a:r>
              <a:rPr lang="en-US"/>
              <a:t>Proprietary and Confidential |</a:t>
            </a:r>
          </a:p>
        </p:txBody>
      </p:sp>
      <p:sp>
        <p:nvSpPr>
          <p:cNvPr id="5" name="Slide Number Placeholder 4">
            <a:extLst>
              <a:ext uri="{FF2B5EF4-FFF2-40B4-BE49-F238E27FC236}">
                <a16:creationId xmlns:a16="http://schemas.microsoft.com/office/drawing/2014/main" id="{CBF50005-D95E-4CE2-964B-2419858308DA}"/>
              </a:ext>
            </a:extLst>
          </p:cNvPr>
          <p:cNvSpPr>
            <a:spLocks noGrp="1"/>
          </p:cNvSpPr>
          <p:nvPr>
            <p:ph type="sldNum" sz="quarter" idx="12"/>
          </p:nvPr>
        </p:nvSpPr>
        <p:spPr/>
        <p:txBody>
          <a:bodyPr/>
          <a:lstStyle/>
          <a:p>
            <a:fld id="{4FFF2922-2BC4-4EEC-89B9-4A4477398F2A}" type="slidenum">
              <a:rPr lang="en-US" smtClean="0"/>
              <a:t>‹#›</a:t>
            </a:fld>
            <a:endParaRPr lang="en-US"/>
          </a:p>
        </p:txBody>
      </p:sp>
    </p:spTree>
    <p:extLst>
      <p:ext uri="{BB962C8B-B14F-4D97-AF65-F5344CB8AC3E}">
        <p14:creationId xmlns:p14="http://schemas.microsoft.com/office/powerpoint/2010/main" val="34952700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223A295-6AA2-4E02-A5D7-E3EB505B0ECA}"/>
              </a:ext>
            </a:extLst>
          </p:cNvPr>
          <p:cNvSpPr>
            <a:spLocks noGrp="1"/>
          </p:cNvSpPr>
          <p:nvPr>
            <p:ph type="dt" sz="half" idx="10"/>
          </p:nvPr>
        </p:nvSpPr>
        <p:spPr/>
        <p:txBody>
          <a:bodyPr/>
          <a:lstStyle/>
          <a:p>
            <a:endParaRPr lang="en-US"/>
          </a:p>
        </p:txBody>
      </p:sp>
      <p:sp>
        <p:nvSpPr>
          <p:cNvPr id="3" name="Footer Placeholder 2">
            <a:extLst>
              <a:ext uri="{FF2B5EF4-FFF2-40B4-BE49-F238E27FC236}">
                <a16:creationId xmlns:a16="http://schemas.microsoft.com/office/drawing/2014/main" id="{957544AA-3C6F-4E44-9B4C-78F1BCA7A98F}"/>
              </a:ext>
            </a:extLst>
          </p:cNvPr>
          <p:cNvSpPr>
            <a:spLocks noGrp="1"/>
          </p:cNvSpPr>
          <p:nvPr>
            <p:ph type="ftr" sz="quarter" idx="11"/>
          </p:nvPr>
        </p:nvSpPr>
        <p:spPr/>
        <p:txBody>
          <a:bodyPr/>
          <a:lstStyle/>
          <a:p>
            <a:r>
              <a:rPr lang="en-US"/>
              <a:t>Proprietary and Confidential |</a:t>
            </a:r>
          </a:p>
        </p:txBody>
      </p:sp>
      <p:sp>
        <p:nvSpPr>
          <p:cNvPr id="4" name="Slide Number Placeholder 3">
            <a:extLst>
              <a:ext uri="{FF2B5EF4-FFF2-40B4-BE49-F238E27FC236}">
                <a16:creationId xmlns:a16="http://schemas.microsoft.com/office/drawing/2014/main" id="{D9D1A5FB-D701-4EB0-841B-B9C2C08BFA4A}"/>
              </a:ext>
            </a:extLst>
          </p:cNvPr>
          <p:cNvSpPr>
            <a:spLocks noGrp="1"/>
          </p:cNvSpPr>
          <p:nvPr>
            <p:ph type="sldNum" sz="quarter" idx="12"/>
          </p:nvPr>
        </p:nvSpPr>
        <p:spPr/>
        <p:txBody>
          <a:bodyPr/>
          <a:lstStyle/>
          <a:p>
            <a:fld id="{4FFF2922-2BC4-4EEC-89B9-4A4477398F2A}" type="slidenum">
              <a:rPr lang="en-US" smtClean="0"/>
              <a:t>‹#›</a:t>
            </a:fld>
            <a:endParaRPr lang="en-US"/>
          </a:p>
        </p:txBody>
      </p:sp>
    </p:spTree>
    <p:extLst>
      <p:ext uri="{BB962C8B-B14F-4D97-AF65-F5344CB8AC3E}">
        <p14:creationId xmlns:p14="http://schemas.microsoft.com/office/powerpoint/2010/main" val="3670679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Major Division Slide with Subtitle">
    <p:bg>
      <p:bgPr>
        <a:solidFill>
          <a:srgbClr val="35538D"/>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55377" y="1738430"/>
            <a:ext cx="7255561" cy="2073684"/>
          </a:xfrm>
        </p:spPr>
        <p:txBody>
          <a:bodyPr anchor="b">
            <a:normAutofit/>
          </a:bodyPr>
          <a:lstStyle>
            <a:lvl1pPr algn="l">
              <a:defRPr sz="4000" baseline="0">
                <a:gradFill>
                  <a:gsLst>
                    <a:gs pos="0">
                      <a:schemeClr val="bg1"/>
                    </a:gs>
                    <a:gs pos="23000">
                      <a:schemeClr val="bg1"/>
                    </a:gs>
                    <a:gs pos="69000">
                      <a:schemeClr val="bg1"/>
                    </a:gs>
                    <a:gs pos="97000">
                      <a:schemeClr val="bg1"/>
                    </a:gs>
                  </a:gsLst>
                  <a:path path="circle">
                    <a:fillToRect l="50000" t="50000" r="50000" b="50000"/>
                  </a:path>
                </a:gradFill>
              </a:defRPr>
            </a:lvl1pPr>
          </a:lstStyle>
          <a:p>
            <a:r>
              <a:rPr lang="en-US" dirty="0"/>
              <a:t>Click to edit Master title style</a:t>
            </a:r>
          </a:p>
        </p:txBody>
      </p:sp>
      <p:sp>
        <p:nvSpPr>
          <p:cNvPr id="3" name="Subtitle 2"/>
          <p:cNvSpPr>
            <a:spLocks noGrp="1"/>
          </p:cNvSpPr>
          <p:nvPr>
            <p:ph type="subTitle" idx="1"/>
          </p:nvPr>
        </p:nvSpPr>
        <p:spPr>
          <a:xfrm>
            <a:off x="758436" y="4032101"/>
            <a:ext cx="7252502" cy="1314991"/>
          </a:xfrm>
        </p:spPr>
        <p:txBody>
          <a:bodyPr/>
          <a:lstStyle>
            <a:lvl1pPr marL="0" indent="0" algn="l">
              <a:buNone/>
              <a:defRPr sz="2400" b="0" i="0" spc="80" baseline="0">
                <a:gradFill>
                  <a:gsLst>
                    <a:gs pos="0">
                      <a:schemeClr val="bg1"/>
                    </a:gs>
                    <a:gs pos="23000">
                      <a:schemeClr val="bg1"/>
                    </a:gs>
                    <a:gs pos="69000">
                      <a:schemeClr val="bg1"/>
                    </a:gs>
                    <a:gs pos="97000">
                      <a:schemeClr val="bg1"/>
                    </a:gs>
                  </a:gsLst>
                  <a:path path="circle">
                    <a:fillToRect l="50000" t="50000" r="50000" b="50000"/>
                  </a:path>
                </a:gradFill>
                <a:latin typeface="Calibri" charset="0"/>
                <a:ea typeface="Calibri" charset="0"/>
                <a:cs typeface="Calibri"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9" name="TextBox 8"/>
          <p:cNvSpPr txBox="1"/>
          <p:nvPr userDrawn="1"/>
        </p:nvSpPr>
        <p:spPr>
          <a:xfrm>
            <a:off x="312497" y="424712"/>
            <a:ext cx="1867819" cy="297517"/>
          </a:xfrm>
          <a:prstGeom prst="rect">
            <a:avLst/>
          </a:prstGeom>
          <a:noFill/>
        </p:spPr>
        <p:txBody>
          <a:bodyPr wrap="none" rtlCol="0">
            <a:spAutoFit/>
          </a:bodyPr>
          <a:lstStyle/>
          <a:p>
            <a:pPr>
              <a:lnSpc>
                <a:spcPts val="1600"/>
              </a:lnSpc>
            </a:pPr>
            <a:r>
              <a:rPr lang="en-US" sz="700" b="1" spc="100" baseline="0" dirty="0">
                <a:gradFill>
                  <a:gsLst>
                    <a:gs pos="0">
                      <a:schemeClr val="bg1"/>
                    </a:gs>
                    <a:gs pos="23000">
                      <a:schemeClr val="bg1"/>
                    </a:gs>
                    <a:gs pos="69000">
                      <a:schemeClr val="bg1"/>
                    </a:gs>
                    <a:gs pos="97000">
                      <a:schemeClr val="bg1"/>
                    </a:gs>
                  </a:gsLst>
                  <a:path path="circle">
                    <a:fillToRect l="50000" t="50000" r="50000" b="50000"/>
                  </a:path>
                </a:gradFill>
                <a:latin typeface="Arial" charset="0"/>
                <a:ea typeface="Arial" charset="0"/>
                <a:cs typeface="Arial" charset="0"/>
              </a:rPr>
              <a:t>PROSPECT MEDICAL SYSTEMS</a:t>
            </a:r>
          </a:p>
        </p:txBody>
      </p:sp>
      <p:cxnSp>
        <p:nvCxnSpPr>
          <p:cNvPr id="10" name="Straight Connector 9"/>
          <p:cNvCxnSpPr/>
          <p:nvPr userDrawn="1"/>
        </p:nvCxnSpPr>
        <p:spPr>
          <a:xfrm>
            <a:off x="394494" y="424712"/>
            <a:ext cx="1715660" cy="604"/>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3F839-8E89-431D-88CC-8F85D019611E}"/>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79A0041-DF63-483D-8DAE-2F01E21F4C02}"/>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485C031-A790-4686-BF49-2291425BFE1D}"/>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9D26C11-4606-4D6D-8288-6C279C8D31F2}"/>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F5F187B5-5D8D-41F9-AC04-84B266DE136D}"/>
              </a:ext>
            </a:extLst>
          </p:cNvPr>
          <p:cNvSpPr>
            <a:spLocks noGrp="1"/>
          </p:cNvSpPr>
          <p:nvPr>
            <p:ph type="ftr" sz="quarter" idx="11"/>
          </p:nvPr>
        </p:nvSpPr>
        <p:spPr/>
        <p:txBody>
          <a:bodyPr/>
          <a:lstStyle/>
          <a:p>
            <a:r>
              <a:rPr lang="en-US"/>
              <a:t>Proprietary and Confidential |</a:t>
            </a:r>
          </a:p>
        </p:txBody>
      </p:sp>
      <p:sp>
        <p:nvSpPr>
          <p:cNvPr id="7" name="Slide Number Placeholder 6">
            <a:extLst>
              <a:ext uri="{FF2B5EF4-FFF2-40B4-BE49-F238E27FC236}">
                <a16:creationId xmlns:a16="http://schemas.microsoft.com/office/drawing/2014/main" id="{626C05FF-1B9C-4621-8B8E-448879078687}"/>
              </a:ext>
            </a:extLst>
          </p:cNvPr>
          <p:cNvSpPr>
            <a:spLocks noGrp="1"/>
          </p:cNvSpPr>
          <p:nvPr>
            <p:ph type="sldNum" sz="quarter" idx="12"/>
          </p:nvPr>
        </p:nvSpPr>
        <p:spPr/>
        <p:txBody>
          <a:bodyPr/>
          <a:lstStyle/>
          <a:p>
            <a:fld id="{4FFF2922-2BC4-4EEC-89B9-4A4477398F2A}" type="slidenum">
              <a:rPr lang="en-US" smtClean="0"/>
              <a:t>‹#›</a:t>
            </a:fld>
            <a:endParaRPr lang="en-US"/>
          </a:p>
        </p:txBody>
      </p:sp>
    </p:spTree>
    <p:extLst>
      <p:ext uri="{BB962C8B-B14F-4D97-AF65-F5344CB8AC3E}">
        <p14:creationId xmlns:p14="http://schemas.microsoft.com/office/powerpoint/2010/main" val="35145276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D987F-EBCD-44E8-B6F5-DEF0107275DE}"/>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4BB5191-2488-494A-B9EF-53C379085F31}"/>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43BB1A4-5934-4541-A908-85B2383CBA4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D6360F0-089E-4799-AB5A-4FF8AE379730}"/>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C38FBE2A-7B98-48ED-AA32-E1DF65B2F5AE}"/>
              </a:ext>
            </a:extLst>
          </p:cNvPr>
          <p:cNvSpPr>
            <a:spLocks noGrp="1"/>
          </p:cNvSpPr>
          <p:nvPr>
            <p:ph type="ftr" sz="quarter" idx="11"/>
          </p:nvPr>
        </p:nvSpPr>
        <p:spPr/>
        <p:txBody>
          <a:bodyPr/>
          <a:lstStyle/>
          <a:p>
            <a:r>
              <a:rPr lang="en-US"/>
              <a:t>Proprietary and Confidential |</a:t>
            </a:r>
          </a:p>
        </p:txBody>
      </p:sp>
      <p:sp>
        <p:nvSpPr>
          <p:cNvPr id="7" name="Slide Number Placeholder 6">
            <a:extLst>
              <a:ext uri="{FF2B5EF4-FFF2-40B4-BE49-F238E27FC236}">
                <a16:creationId xmlns:a16="http://schemas.microsoft.com/office/drawing/2014/main" id="{BAC2632D-FF3B-44A1-A1D2-2434E5D865D0}"/>
              </a:ext>
            </a:extLst>
          </p:cNvPr>
          <p:cNvSpPr>
            <a:spLocks noGrp="1"/>
          </p:cNvSpPr>
          <p:nvPr>
            <p:ph type="sldNum" sz="quarter" idx="12"/>
          </p:nvPr>
        </p:nvSpPr>
        <p:spPr/>
        <p:txBody>
          <a:bodyPr/>
          <a:lstStyle/>
          <a:p>
            <a:fld id="{4FFF2922-2BC4-4EEC-89B9-4A4477398F2A}" type="slidenum">
              <a:rPr lang="en-US" smtClean="0"/>
              <a:t>‹#›</a:t>
            </a:fld>
            <a:endParaRPr lang="en-US"/>
          </a:p>
        </p:txBody>
      </p:sp>
    </p:spTree>
    <p:extLst>
      <p:ext uri="{BB962C8B-B14F-4D97-AF65-F5344CB8AC3E}">
        <p14:creationId xmlns:p14="http://schemas.microsoft.com/office/powerpoint/2010/main" val="37158757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73903-2552-4BF3-9662-457E7854D67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06FB00F-F190-4F9B-BB42-CAEEDE5669C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F7E212-A580-4131-A529-3BEFFF772431}"/>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E5A4BB6-A692-45BF-94C6-4F8019609BC8}"/>
              </a:ext>
            </a:extLst>
          </p:cNvPr>
          <p:cNvSpPr>
            <a:spLocks noGrp="1"/>
          </p:cNvSpPr>
          <p:nvPr>
            <p:ph type="ftr" sz="quarter" idx="11"/>
          </p:nvPr>
        </p:nvSpPr>
        <p:spPr/>
        <p:txBody>
          <a:bodyPr/>
          <a:lstStyle/>
          <a:p>
            <a:r>
              <a:rPr lang="en-US"/>
              <a:t>Proprietary and Confidential |</a:t>
            </a:r>
          </a:p>
        </p:txBody>
      </p:sp>
      <p:sp>
        <p:nvSpPr>
          <p:cNvPr id="6" name="Slide Number Placeholder 5">
            <a:extLst>
              <a:ext uri="{FF2B5EF4-FFF2-40B4-BE49-F238E27FC236}">
                <a16:creationId xmlns:a16="http://schemas.microsoft.com/office/drawing/2014/main" id="{0219AE63-BE16-4F19-B96A-6A3F2DC79CFE}"/>
              </a:ext>
            </a:extLst>
          </p:cNvPr>
          <p:cNvSpPr>
            <a:spLocks noGrp="1"/>
          </p:cNvSpPr>
          <p:nvPr>
            <p:ph type="sldNum" sz="quarter" idx="12"/>
          </p:nvPr>
        </p:nvSpPr>
        <p:spPr/>
        <p:txBody>
          <a:bodyPr/>
          <a:lstStyle/>
          <a:p>
            <a:fld id="{4FFF2922-2BC4-4EEC-89B9-4A4477398F2A}" type="slidenum">
              <a:rPr lang="en-US" smtClean="0"/>
              <a:t>‹#›</a:t>
            </a:fld>
            <a:endParaRPr lang="en-US"/>
          </a:p>
        </p:txBody>
      </p:sp>
    </p:spTree>
    <p:extLst>
      <p:ext uri="{BB962C8B-B14F-4D97-AF65-F5344CB8AC3E}">
        <p14:creationId xmlns:p14="http://schemas.microsoft.com/office/powerpoint/2010/main" val="424053820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36DC8A-47B2-4400-934D-CAEBA5E94816}"/>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DBE6E1E-E806-437C-973F-DB05679F4027}"/>
              </a:ext>
            </a:extLst>
          </p:cNvPr>
          <p:cNvSpPr>
            <a:spLocks noGrp="1"/>
          </p:cNvSpPr>
          <p:nvPr>
            <p:ph type="body" orient="vert" idx="1"/>
          </p:nvPr>
        </p:nvSpPr>
        <p:spPr>
          <a:xfrm>
            <a:off x="628650" y="365125"/>
            <a:ext cx="57626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D5DF7A-63F0-48D1-AA43-E3E715C7FC99}"/>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245D6D94-FC24-40CE-8E3A-B407A75B4F79}"/>
              </a:ext>
            </a:extLst>
          </p:cNvPr>
          <p:cNvSpPr>
            <a:spLocks noGrp="1"/>
          </p:cNvSpPr>
          <p:nvPr>
            <p:ph type="ftr" sz="quarter" idx="11"/>
          </p:nvPr>
        </p:nvSpPr>
        <p:spPr/>
        <p:txBody>
          <a:bodyPr/>
          <a:lstStyle/>
          <a:p>
            <a:r>
              <a:rPr lang="en-US"/>
              <a:t>Proprietary and Confidential |</a:t>
            </a:r>
          </a:p>
        </p:txBody>
      </p:sp>
      <p:sp>
        <p:nvSpPr>
          <p:cNvPr id="6" name="Slide Number Placeholder 5">
            <a:extLst>
              <a:ext uri="{FF2B5EF4-FFF2-40B4-BE49-F238E27FC236}">
                <a16:creationId xmlns:a16="http://schemas.microsoft.com/office/drawing/2014/main" id="{8FC6F3BC-FBFC-4132-97EC-05E20FA23A05}"/>
              </a:ext>
            </a:extLst>
          </p:cNvPr>
          <p:cNvSpPr>
            <a:spLocks noGrp="1"/>
          </p:cNvSpPr>
          <p:nvPr>
            <p:ph type="sldNum" sz="quarter" idx="12"/>
          </p:nvPr>
        </p:nvSpPr>
        <p:spPr/>
        <p:txBody>
          <a:bodyPr/>
          <a:lstStyle/>
          <a:p>
            <a:fld id="{4FFF2922-2BC4-4EEC-89B9-4A4477398F2A}" type="slidenum">
              <a:rPr lang="en-US" smtClean="0"/>
              <a:t>‹#›</a:t>
            </a:fld>
            <a:endParaRPr lang="en-US"/>
          </a:p>
        </p:txBody>
      </p:sp>
    </p:spTree>
    <p:extLst>
      <p:ext uri="{BB962C8B-B14F-4D97-AF65-F5344CB8AC3E}">
        <p14:creationId xmlns:p14="http://schemas.microsoft.com/office/powerpoint/2010/main" val="809198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Minor Division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253D6C5-5E17-4993-8A6A-AB5FBB412C6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36131" cy="6858000"/>
          </a:xfrm>
          <a:prstGeom prst="rect">
            <a:avLst/>
          </a:prstGeom>
        </p:spPr>
      </p:pic>
      <p:sp>
        <p:nvSpPr>
          <p:cNvPr id="2" name="Title 1"/>
          <p:cNvSpPr>
            <a:spLocks noGrp="1"/>
          </p:cNvSpPr>
          <p:nvPr>
            <p:ph type="ctrTitle"/>
          </p:nvPr>
        </p:nvSpPr>
        <p:spPr>
          <a:xfrm>
            <a:off x="755377" y="1738430"/>
            <a:ext cx="7255561" cy="1961899"/>
          </a:xfrm>
        </p:spPr>
        <p:txBody>
          <a:bodyPr anchor="b">
            <a:normAutofit/>
          </a:bodyPr>
          <a:lstStyle>
            <a:lvl1pPr algn="l">
              <a:defRPr sz="4000" baseline="0">
                <a:solidFill>
                  <a:schemeClr val="bg1"/>
                </a:solidFill>
              </a:defRPr>
            </a:lvl1pPr>
          </a:lstStyle>
          <a:p>
            <a:r>
              <a:rPr lang="en-US" dirty="0"/>
              <a:t>Click to edit Master title style</a:t>
            </a:r>
          </a:p>
        </p:txBody>
      </p:sp>
      <p:sp>
        <p:nvSpPr>
          <p:cNvPr id="12" name="TextBox 11"/>
          <p:cNvSpPr txBox="1"/>
          <p:nvPr/>
        </p:nvSpPr>
        <p:spPr>
          <a:xfrm>
            <a:off x="312497" y="424712"/>
            <a:ext cx="1867819" cy="266676"/>
          </a:xfrm>
          <a:prstGeom prst="rect">
            <a:avLst/>
          </a:prstGeom>
          <a:noFill/>
        </p:spPr>
        <p:txBody>
          <a:bodyPr wrap="none" rtlCol="0">
            <a:spAutoFit/>
          </a:bodyPr>
          <a:lstStyle/>
          <a:p>
            <a:pPr>
              <a:lnSpc>
                <a:spcPts val="1600"/>
              </a:lnSpc>
            </a:pPr>
            <a:r>
              <a:rPr lang="en-US" sz="700" b="1" spc="100" baseline="0" dirty="0">
                <a:solidFill>
                  <a:schemeClr val="bg1"/>
                </a:solidFill>
                <a:latin typeface="Arial" charset="0"/>
                <a:ea typeface="Arial" charset="0"/>
                <a:cs typeface="Arial" charset="0"/>
              </a:rPr>
              <a:t>PROSPECT MEDICAL SYSTEMS</a:t>
            </a:r>
          </a:p>
        </p:txBody>
      </p:sp>
      <p:cxnSp>
        <p:nvCxnSpPr>
          <p:cNvPr id="13" name="Straight Connector 12"/>
          <p:cNvCxnSpPr/>
          <p:nvPr/>
        </p:nvCxnSpPr>
        <p:spPr>
          <a:xfrm>
            <a:off x="394494" y="424712"/>
            <a:ext cx="1715660" cy="604"/>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pic>
        <p:nvPicPr>
          <p:cNvPr id="8" name="Picture 7" descr="Prospect_Transparent_Logo_S">
            <a:extLst>
              <a:ext uri="{FF2B5EF4-FFF2-40B4-BE49-F238E27FC236}">
                <a16:creationId xmlns:a16="http://schemas.microsoft.com/office/drawing/2014/main" id="{BE088BA2-06EF-493D-8A60-D69907BAF96B}"/>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l="6970" t="14668" r="9390" b="14923"/>
          <a:stretch>
            <a:fillRect/>
          </a:stretch>
        </p:blipFill>
        <p:spPr bwMode="auto">
          <a:xfrm>
            <a:off x="529626" y="5233745"/>
            <a:ext cx="12954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_Minor Division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377" y="1738430"/>
            <a:ext cx="7255561" cy="2714300"/>
          </a:xfrm>
        </p:spPr>
        <p:txBody>
          <a:bodyPr anchor="b">
            <a:normAutofit/>
          </a:bodyPr>
          <a:lstStyle>
            <a:lvl1pPr algn="l">
              <a:defRPr sz="4000" baseline="0">
                <a:gradFill flip="none" rotWithShape="1">
                  <a:gsLst>
                    <a:gs pos="0">
                      <a:schemeClr val="accent3">
                        <a:lumMod val="75000"/>
                      </a:schemeClr>
                    </a:gs>
                    <a:gs pos="23000">
                      <a:schemeClr val="accent3">
                        <a:lumMod val="75000"/>
                      </a:schemeClr>
                    </a:gs>
                    <a:gs pos="69000">
                      <a:schemeClr val="accent3">
                        <a:lumMod val="75000"/>
                      </a:schemeClr>
                    </a:gs>
                    <a:gs pos="97000">
                      <a:schemeClr val="accent3">
                        <a:lumMod val="70000"/>
                      </a:schemeClr>
                    </a:gs>
                  </a:gsLst>
                  <a:path path="circle">
                    <a:fillToRect l="50000" t="50000" r="50000" b="50000"/>
                  </a:path>
                  <a:tileRect/>
                </a:gradFill>
              </a:defRPr>
            </a:lvl1pPr>
          </a:lstStyle>
          <a:p>
            <a:r>
              <a:rPr lang="en-US"/>
              <a:t>Click to edit Master title style</a:t>
            </a:r>
            <a:endParaRPr lang="en-US" dirty="0"/>
          </a:p>
        </p:txBody>
      </p:sp>
      <p:sp>
        <p:nvSpPr>
          <p:cNvPr id="12" name="TextBox 11"/>
          <p:cNvSpPr txBox="1"/>
          <p:nvPr/>
        </p:nvSpPr>
        <p:spPr>
          <a:xfrm>
            <a:off x="312497" y="424712"/>
            <a:ext cx="1867819" cy="266676"/>
          </a:xfrm>
          <a:prstGeom prst="rect">
            <a:avLst/>
          </a:prstGeom>
          <a:noFill/>
        </p:spPr>
        <p:txBody>
          <a:bodyPr wrap="none" rtlCol="0">
            <a:spAutoFit/>
          </a:bodyPr>
          <a:lstStyle/>
          <a:p>
            <a:pPr>
              <a:lnSpc>
                <a:spcPts val="1600"/>
              </a:lnSpc>
            </a:pPr>
            <a:r>
              <a:rPr lang="en-US" sz="700" b="1" spc="100" baseline="0" dirty="0">
                <a:gradFill flip="none" rotWithShape="1">
                  <a:gsLst>
                    <a:gs pos="0">
                      <a:srgbClr val="35538D"/>
                    </a:gs>
                    <a:gs pos="34000">
                      <a:srgbClr val="35538D"/>
                    </a:gs>
                    <a:gs pos="69000">
                      <a:srgbClr val="35538D"/>
                    </a:gs>
                    <a:gs pos="97000">
                      <a:srgbClr val="35538D"/>
                    </a:gs>
                  </a:gsLst>
                  <a:path path="circle">
                    <a:fillToRect l="100000" t="100000"/>
                  </a:path>
                  <a:tileRect r="-100000" b="-100000"/>
                </a:gradFill>
                <a:latin typeface="Arial" charset="0"/>
                <a:ea typeface="Arial" charset="0"/>
                <a:cs typeface="Arial" charset="0"/>
              </a:rPr>
              <a:t>PROSPECT MEDICAL SYSTEMS</a:t>
            </a:r>
          </a:p>
        </p:txBody>
      </p:sp>
      <p:cxnSp>
        <p:nvCxnSpPr>
          <p:cNvPr id="13" name="Straight Connector 12"/>
          <p:cNvCxnSpPr/>
          <p:nvPr/>
        </p:nvCxnSpPr>
        <p:spPr>
          <a:xfrm>
            <a:off x="394494" y="424712"/>
            <a:ext cx="1715660" cy="604"/>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0561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Minor Division Slide with Subtitle">
    <p:spTree>
      <p:nvGrpSpPr>
        <p:cNvPr id="1" name=""/>
        <p:cNvGrpSpPr/>
        <p:nvPr/>
      </p:nvGrpSpPr>
      <p:grpSpPr>
        <a:xfrm>
          <a:off x="0" y="0"/>
          <a:ext cx="0" cy="0"/>
          <a:chOff x="0" y="0"/>
          <a:chExt cx="0" cy="0"/>
        </a:xfrm>
      </p:grpSpPr>
      <p:sp>
        <p:nvSpPr>
          <p:cNvPr id="2" name="Title 1"/>
          <p:cNvSpPr>
            <a:spLocks noGrp="1"/>
          </p:cNvSpPr>
          <p:nvPr>
            <p:ph type="ctrTitle"/>
          </p:nvPr>
        </p:nvSpPr>
        <p:spPr>
          <a:xfrm>
            <a:off x="755377" y="1738430"/>
            <a:ext cx="7255561" cy="2073684"/>
          </a:xfrm>
        </p:spPr>
        <p:txBody>
          <a:bodyPr anchor="b">
            <a:normAutofit/>
          </a:bodyPr>
          <a:lstStyle>
            <a:lvl1pPr algn="l">
              <a:defRPr sz="4000" baseline="0">
                <a:gradFill flip="none" rotWithShape="1">
                  <a:gsLst>
                    <a:gs pos="0">
                      <a:schemeClr val="accent3">
                        <a:lumMod val="75000"/>
                      </a:schemeClr>
                    </a:gs>
                    <a:gs pos="23000">
                      <a:schemeClr val="accent3">
                        <a:lumMod val="75000"/>
                      </a:schemeClr>
                    </a:gs>
                    <a:gs pos="69000">
                      <a:schemeClr val="accent3">
                        <a:lumMod val="75000"/>
                      </a:schemeClr>
                    </a:gs>
                    <a:gs pos="97000">
                      <a:schemeClr val="accent3">
                        <a:lumMod val="70000"/>
                      </a:schemeClr>
                    </a:gs>
                  </a:gsLst>
                  <a:path path="circle">
                    <a:fillToRect l="50000" t="50000" r="50000" b="50000"/>
                  </a:path>
                  <a:tileRect/>
                </a:gradFill>
              </a:defRPr>
            </a:lvl1pPr>
          </a:lstStyle>
          <a:p>
            <a:r>
              <a:rPr lang="en-US"/>
              <a:t>Click to edit Master title style</a:t>
            </a:r>
            <a:endParaRPr lang="en-US" dirty="0"/>
          </a:p>
        </p:txBody>
      </p:sp>
      <p:sp>
        <p:nvSpPr>
          <p:cNvPr id="3" name="Subtitle 2"/>
          <p:cNvSpPr>
            <a:spLocks noGrp="1"/>
          </p:cNvSpPr>
          <p:nvPr>
            <p:ph type="subTitle" idx="1"/>
          </p:nvPr>
        </p:nvSpPr>
        <p:spPr>
          <a:xfrm>
            <a:off x="758436" y="4032101"/>
            <a:ext cx="7252502" cy="1314991"/>
          </a:xfrm>
        </p:spPr>
        <p:txBody>
          <a:bodyPr/>
          <a:lstStyle>
            <a:lvl1pPr marL="0" indent="0" algn="l">
              <a:buNone/>
              <a:defRPr sz="2400" b="0" i="0" spc="80" baseline="0">
                <a:gradFill flip="none" rotWithShape="1">
                  <a:gsLst>
                    <a:gs pos="0">
                      <a:schemeClr val="bg2">
                        <a:lumMod val="50000"/>
                      </a:schemeClr>
                    </a:gs>
                    <a:gs pos="23000">
                      <a:schemeClr val="bg2">
                        <a:lumMod val="50000"/>
                      </a:schemeClr>
                    </a:gs>
                    <a:gs pos="69000">
                      <a:schemeClr val="bg2">
                        <a:lumMod val="50000"/>
                      </a:schemeClr>
                    </a:gs>
                    <a:gs pos="97000">
                      <a:schemeClr val="bg2">
                        <a:lumMod val="50000"/>
                      </a:schemeClr>
                    </a:gs>
                  </a:gsLst>
                  <a:path path="circle">
                    <a:fillToRect l="50000" t="50000" r="50000" b="50000"/>
                  </a:path>
                  <a:tileRect/>
                </a:gradFill>
                <a:latin typeface="Tahoma" charset="0"/>
                <a:ea typeface="Tahoma" charset="0"/>
                <a:cs typeface="Tahoma"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TextBox 5"/>
          <p:cNvSpPr txBox="1"/>
          <p:nvPr userDrawn="1"/>
        </p:nvSpPr>
        <p:spPr>
          <a:xfrm>
            <a:off x="312497" y="424712"/>
            <a:ext cx="1867819" cy="266676"/>
          </a:xfrm>
          <a:prstGeom prst="rect">
            <a:avLst/>
          </a:prstGeom>
          <a:noFill/>
        </p:spPr>
        <p:txBody>
          <a:bodyPr wrap="none" rtlCol="0">
            <a:spAutoFit/>
          </a:bodyPr>
          <a:lstStyle/>
          <a:p>
            <a:pPr>
              <a:lnSpc>
                <a:spcPts val="1600"/>
              </a:lnSpc>
            </a:pPr>
            <a:r>
              <a:rPr lang="en-US" sz="700" b="1" spc="100" baseline="0" dirty="0">
                <a:gradFill flip="none" rotWithShape="1">
                  <a:gsLst>
                    <a:gs pos="0">
                      <a:srgbClr val="35538D"/>
                    </a:gs>
                    <a:gs pos="34000">
                      <a:srgbClr val="35538D"/>
                    </a:gs>
                    <a:gs pos="69000">
                      <a:srgbClr val="35538D"/>
                    </a:gs>
                    <a:gs pos="97000">
                      <a:srgbClr val="35538D"/>
                    </a:gs>
                  </a:gsLst>
                  <a:path path="circle">
                    <a:fillToRect l="100000" t="100000"/>
                  </a:path>
                  <a:tileRect r="-100000" b="-100000"/>
                </a:gradFill>
                <a:latin typeface="Arial" charset="0"/>
                <a:ea typeface="Arial" charset="0"/>
                <a:cs typeface="Arial" charset="0"/>
              </a:rPr>
              <a:t>PROSPECT MEDICAL SYSTEMS</a:t>
            </a:r>
          </a:p>
        </p:txBody>
      </p:sp>
      <p:cxnSp>
        <p:nvCxnSpPr>
          <p:cNvPr id="7" name="Straight Connector 6"/>
          <p:cNvCxnSpPr/>
          <p:nvPr userDrawn="1"/>
        </p:nvCxnSpPr>
        <p:spPr>
          <a:xfrm>
            <a:off x="394494" y="424712"/>
            <a:ext cx="1715660" cy="604"/>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tandard Content Slide">
    <p:spTree>
      <p:nvGrpSpPr>
        <p:cNvPr id="1" name=""/>
        <p:cNvGrpSpPr/>
        <p:nvPr/>
      </p:nvGrpSpPr>
      <p:grpSpPr>
        <a:xfrm>
          <a:off x="0" y="0"/>
          <a:ext cx="0" cy="0"/>
          <a:chOff x="0" y="0"/>
          <a:chExt cx="0" cy="0"/>
        </a:xfrm>
      </p:grpSpPr>
      <p:sp>
        <p:nvSpPr>
          <p:cNvPr id="19" name="Text Placeholder 2"/>
          <p:cNvSpPr>
            <a:spLocks noGrp="1"/>
          </p:cNvSpPr>
          <p:nvPr>
            <p:ph idx="1"/>
          </p:nvPr>
        </p:nvSpPr>
        <p:spPr>
          <a:xfrm>
            <a:off x="628650" y="1989479"/>
            <a:ext cx="7886700" cy="41874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0" name="Title Placeholder 1"/>
          <p:cNvSpPr>
            <a:spLocks noGrp="1"/>
          </p:cNvSpPr>
          <p:nvPr>
            <p:ph type="title"/>
          </p:nvPr>
        </p:nvSpPr>
        <p:spPr>
          <a:xfrm>
            <a:off x="628650" y="765313"/>
            <a:ext cx="7886700" cy="1060312"/>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6" name="TextBox 5"/>
          <p:cNvSpPr txBox="1"/>
          <p:nvPr userDrawn="1"/>
        </p:nvSpPr>
        <p:spPr>
          <a:xfrm>
            <a:off x="312497" y="424712"/>
            <a:ext cx="1867819" cy="266676"/>
          </a:xfrm>
          <a:prstGeom prst="rect">
            <a:avLst/>
          </a:prstGeom>
          <a:noFill/>
        </p:spPr>
        <p:txBody>
          <a:bodyPr wrap="none" rtlCol="0">
            <a:spAutoFit/>
          </a:bodyPr>
          <a:lstStyle/>
          <a:p>
            <a:pPr>
              <a:lnSpc>
                <a:spcPts val="1600"/>
              </a:lnSpc>
            </a:pPr>
            <a:r>
              <a:rPr lang="en-US" sz="700" b="1" spc="100" baseline="0" dirty="0">
                <a:gradFill flip="none" rotWithShape="1">
                  <a:gsLst>
                    <a:gs pos="0">
                      <a:srgbClr val="35538D"/>
                    </a:gs>
                    <a:gs pos="34000">
                      <a:srgbClr val="35538D"/>
                    </a:gs>
                    <a:gs pos="69000">
                      <a:srgbClr val="35538D"/>
                    </a:gs>
                    <a:gs pos="97000">
                      <a:srgbClr val="35538D"/>
                    </a:gs>
                  </a:gsLst>
                  <a:path path="circle">
                    <a:fillToRect l="100000" t="100000"/>
                  </a:path>
                  <a:tileRect r="-100000" b="-100000"/>
                </a:gradFill>
                <a:latin typeface="Arial" charset="0"/>
                <a:ea typeface="Arial" charset="0"/>
                <a:cs typeface="Arial" charset="0"/>
              </a:rPr>
              <a:t>PROSPECT MEDICAL SYSTEMS</a:t>
            </a:r>
          </a:p>
        </p:txBody>
      </p:sp>
      <p:cxnSp>
        <p:nvCxnSpPr>
          <p:cNvPr id="7" name="Straight Connector 6"/>
          <p:cNvCxnSpPr/>
          <p:nvPr userDrawn="1"/>
        </p:nvCxnSpPr>
        <p:spPr>
          <a:xfrm>
            <a:off x="394494" y="424712"/>
            <a:ext cx="1715660" cy="604"/>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sp>
        <p:nvSpPr>
          <p:cNvPr id="8" name="Footer Placeholder 4">
            <a:extLst>
              <a:ext uri="{FF2B5EF4-FFF2-40B4-BE49-F238E27FC236}">
                <a16:creationId xmlns:a16="http://schemas.microsoft.com/office/drawing/2014/main" id="{2D949E9A-7D0D-41AD-9E99-B08FAE0BD58D}"/>
              </a:ext>
            </a:extLst>
          </p:cNvPr>
          <p:cNvSpPr>
            <a:spLocks noGrp="1"/>
          </p:cNvSpPr>
          <p:nvPr>
            <p:ph type="ftr" sz="quarter" idx="3"/>
          </p:nvPr>
        </p:nvSpPr>
        <p:spPr>
          <a:xfrm>
            <a:off x="5171722" y="6298939"/>
            <a:ext cx="3086100" cy="365125"/>
          </a:xfrm>
          <a:prstGeom prst="rect">
            <a:avLst/>
          </a:prstGeom>
        </p:spPr>
        <p:txBody>
          <a:bodyPr vert="horz" lIns="91440" tIns="45720" rIns="91440" bIns="45720" rtlCol="0" anchor="ctr"/>
          <a:lstStyle>
            <a:lvl1pPr algn="r">
              <a:defRPr sz="1200">
                <a:solidFill>
                  <a:schemeClr val="bg1">
                    <a:lumMod val="50000"/>
                  </a:schemeClr>
                </a:solidFill>
              </a:defRPr>
            </a:lvl1pPr>
          </a:lstStyle>
          <a:p>
            <a:r>
              <a:rPr lang="en-US" dirty="0"/>
              <a:t>Proprietary and Confidential |</a:t>
            </a:r>
          </a:p>
        </p:txBody>
      </p:sp>
      <p:sp>
        <p:nvSpPr>
          <p:cNvPr id="9" name="Slide Number Placeholder 5">
            <a:extLst>
              <a:ext uri="{FF2B5EF4-FFF2-40B4-BE49-F238E27FC236}">
                <a16:creationId xmlns:a16="http://schemas.microsoft.com/office/drawing/2014/main" id="{AB6BF00B-6A45-42DF-8364-90E2D9714FF1}"/>
              </a:ext>
            </a:extLst>
          </p:cNvPr>
          <p:cNvSpPr>
            <a:spLocks noGrp="1"/>
          </p:cNvSpPr>
          <p:nvPr>
            <p:ph type="sldNum" sz="quarter" idx="4"/>
          </p:nvPr>
        </p:nvSpPr>
        <p:spPr>
          <a:xfrm>
            <a:off x="8090452" y="6298939"/>
            <a:ext cx="424898" cy="365125"/>
          </a:xfrm>
          <a:prstGeom prst="rect">
            <a:avLst/>
          </a:prstGeom>
        </p:spPr>
        <p:txBody>
          <a:bodyPr vert="horz" lIns="91440" tIns="45720" rIns="91440" bIns="45720" rtlCol="0" anchor="ctr"/>
          <a:lstStyle>
            <a:lvl1pPr algn="r">
              <a:defRPr sz="1200">
                <a:solidFill>
                  <a:schemeClr val="bg1">
                    <a:lumMod val="50000"/>
                  </a:schemeClr>
                </a:solidFill>
              </a:defRPr>
            </a:lvl1pPr>
          </a:lstStyle>
          <a:p>
            <a:fld id="{4FFF2922-2BC4-4EEC-89B9-4A4477398F2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989479"/>
            <a:ext cx="3886200" cy="4351338"/>
          </a:xfrm>
        </p:spPr>
        <p:txBody>
          <a:bodyPr/>
          <a:lstStyle>
            <a:lvl1pPr>
              <a:spcAft>
                <a:spcPts val="500"/>
              </a:spcAft>
              <a:defRPr sz="2000"/>
            </a:lvl1pPr>
            <a:lvl2pPr>
              <a:spcAft>
                <a:spcPts val="500"/>
              </a:spcAft>
              <a:defRPr sz="1500"/>
            </a:lvl2pPr>
            <a:lvl3pPr>
              <a:spcAft>
                <a:spcPts val="500"/>
              </a:spcAft>
              <a:defRPr sz="1500"/>
            </a:lvl3pPr>
            <a:lvl4pPr>
              <a:spcAft>
                <a:spcPts val="500"/>
              </a:spcAft>
              <a:defRPr sz="1200"/>
            </a:lvl4pPr>
            <a:lvl5pPr>
              <a:spcAft>
                <a:spcPts val="500"/>
              </a:spcAft>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989479"/>
            <a:ext cx="3886200" cy="4351338"/>
          </a:xfrm>
        </p:spPr>
        <p:txBody>
          <a:bodyPr/>
          <a:lstStyle>
            <a:lvl1pPr>
              <a:spcAft>
                <a:spcPts val="500"/>
              </a:spcAft>
              <a:defRPr sz="2000"/>
            </a:lvl1pPr>
            <a:lvl2pPr>
              <a:spcAft>
                <a:spcPts val="500"/>
              </a:spcAft>
              <a:defRPr sz="1500"/>
            </a:lvl2pPr>
            <a:lvl3pPr>
              <a:spcAft>
                <a:spcPts val="500"/>
              </a:spcAft>
              <a:defRPr sz="1500"/>
            </a:lvl3pPr>
            <a:lvl4pPr>
              <a:spcAft>
                <a:spcPts val="500"/>
              </a:spcAft>
              <a:defRPr sz="1200"/>
            </a:lvl4pPr>
            <a:lvl5pPr>
              <a:spcAft>
                <a:spcPts val="500"/>
              </a:spcAft>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Box 6"/>
          <p:cNvSpPr txBox="1"/>
          <p:nvPr userDrawn="1"/>
        </p:nvSpPr>
        <p:spPr>
          <a:xfrm>
            <a:off x="312497" y="424712"/>
            <a:ext cx="1867819" cy="266676"/>
          </a:xfrm>
          <a:prstGeom prst="rect">
            <a:avLst/>
          </a:prstGeom>
          <a:noFill/>
        </p:spPr>
        <p:txBody>
          <a:bodyPr wrap="none" rtlCol="0">
            <a:spAutoFit/>
          </a:bodyPr>
          <a:lstStyle/>
          <a:p>
            <a:pPr>
              <a:lnSpc>
                <a:spcPts val="1600"/>
              </a:lnSpc>
            </a:pPr>
            <a:r>
              <a:rPr lang="en-US" sz="700" b="1" spc="100" baseline="0" dirty="0">
                <a:gradFill flip="none" rotWithShape="1">
                  <a:gsLst>
                    <a:gs pos="0">
                      <a:srgbClr val="35538D"/>
                    </a:gs>
                    <a:gs pos="34000">
                      <a:srgbClr val="35538D"/>
                    </a:gs>
                    <a:gs pos="69000">
                      <a:srgbClr val="35538D"/>
                    </a:gs>
                    <a:gs pos="97000">
                      <a:srgbClr val="35538D"/>
                    </a:gs>
                  </a:gsLst>
                  <a:path path="circle">
                    <a:fillToRect l="100000" t="100000"/>
                  </a:path>
                  <a:tileRect r="-100000" b="-100000"/>
                </a:gradFill>
                <a:latin typeface="Arial" charset="0"/>
                <a:ea typeface="Arial" charset="0"/>
                <a:cs typeface="Arial" charset="0"/>
              </a:rPr>
              <a:t>PROSPECT MEDICAL SYSTEMS</a:t>
            </a:r>
          </a:p>
        </p:txBody>
      </p:sp>
      <p:cxnSp>
        <p:nvCxnSpPr>
          <p:cNvPr id="8" name="Straight Connector 7"/>
          <p:cNvCxnSpPr/>
          <p:nvPr userDrawn="1"/>
        </p:nvCxnSpPr>
        <p:spPr>
          <a:xfrm>
            <a:off x="394494" y="424712"/>
            <a:ext cx="1715660" cy="604"/>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sp>
        <p:nvSpPr>
          <p:cNvPr id="11" name="Footer Placeholder 4">
            <a:extLst>
              <a:ext uri="{FF2B5EF4-FFF2-40B4-BE49-F238E27FC236}">
                <a16:creationId xmlns:a16="http://schemas.microsoft.com/office/drawing/2014/main" id="{E8B5ED3D-2F29-441B-92CD-C21738152184}"/>
              </a:ext>
            </a:extLst>
          </p:cNvPr>
          <p:cNvSpPr>
            <a:spLocks noGrp="1"/>
          </p:cNvSpPr>
          <p:nvPr>
            <p:ph type="ftr" sz="quarter" idx="3"/>
          </p:nvPr>
        </p:nvSpPr>
        <p:spPr>
          <a:xfrm>
            <a:off x="5171722" y="6298939"/>
            <a:ext cx="3086100" cy="365125"/>
          </a:xfrm>
          <a:prstGeom prst="rect">
            <a:avLst/>
          </a:prstGeom>
        </p:spPr>
        <p:txBody>
          <a:bodyPr vert="horz" lIns="91440" tIns="45720" rIns="91440" bIns="45720" rtlCol="0" anchor="ctr"/>
          <a:lstStyle>
            <a:lvl1pPr algn="r">
              <a:defRPr sz="1200">
                <a:solidFill>
                  <a:schemeClr val="bg1">
                    <a:lumMod val="50000"/>
                  </a:schemeClr>
                </a:solidFill>
              </a:defRPr>
            </a:lvl1pPr>
          </a:lstStyle>
          <a:p>
            <a:r>
              <a:rPr lang="en-US" dirty="0"/>
              <a:t>Proprietary and Confidential |</a:t>
            </a:r>
          </a:p>
        </p:txBody>
      </p:sp>
      <p:sp>
        <p:nvSpPr>
          <p:cNvPr id="12" name="Slide Number Placeholder 5">
            <a:extLst>
              <a:ext uri="{FF2B5EF4-FFF2-40B4-BE49-F238E27FC236}">
                <a16:creationId xmlns:a16="http://schemas.microsoft.com/office/drawing/2014/main" id="{D31E0A1B-1F7C-47F9-807B-BA688C90EAC3}"/>
              </a:ext>
            </a:extLst>
          </p:cNvPr>
          <p:cNvSpPr>
            <a:spLocks noGrp="1"/>
          </p:cNvSpPr>
          <p:nvPr>
            <p:ph type="sldNum" sz="quarter" idx="4"/>
          </p:nvPr>
        </p:nvSpPr>
        <p:spPr>
          <a:xfrm>
            <a:off x="8090452" y="6298939"/>
            <a:ext cx="424898" cy="365125"/>
          </a:xfrm>
          <a:prstGeom prst="rect">
            <a:avLst/>
          </a:prstGeom>
        </p:spPr>
        <p:txBody>
          <a:bodyPr vert="horz" lIns="91440" tIns="45720" rIns="91440" bIns="45720" rtlCol="0" anchor="ctr"/>
          <a:lstStyle>
            <a:lvl1pPr algn="r">
              <a:defRPr sz="1200">
                <a:solidFill>
                  <a:schemeClr val="bg1">
                    <a:lumMod val="50000"/>
                  </a:schemeClr>
                </a:solidFill>
              </a:defRPr>
            </a:lvl1pPr>
          </a:lstStyle>
          <a:p>
            <a:fld id="{4FFF2922-2BC4-4EEC-89B9-4A4477398F2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mage with Text">
    <p:spTree>
      <p:nvGrpSpPr>
        <p:cNvPr id="1" name=""/>
        <p:cNvGrpSpPr/>
        <p:nvPr/>
      </p:nvGrpSpPr>
      <p:grpSpPr>
        <a:xfrm>
          <a:off x="0" y="0"/>
          <a:ext cx="0" cy="0"/>
          <a:chOff x="0" y="0"/>
          <a:chExt cx="0" cy="0"/>
        </a:xfrm>
      </p:grpSpPr>
      <p:sp>
        <p:nvSpPr>
          <p:cNvPr id="2" name="Title 1"/>
          <p:cNvSpPr>
            <a:spLocks noGrp="1"/>
          </p:cNvSpPr>
          <p:nvPr>
            <p:ph type="title"/>
          </p:nvPr>
        </p:nvSpPr>
        <p:spPr>
          <a:xfrm>
            <a:off x="629841" y="1348293"/>
            <a:ext cx="2949178" cy="1600200"/>
          </a:xfrm>
        </p:spPr>
        <p:txBody>
          <a:bodyPr anchor="b"/>
          <a:lstStyle>
            <a:lvl1pPr algn="r">
              <a:defRPr sz="3200"/>
            </a:lvl1pPr>
          </a:lstStyle>
          <a:p>
            <a:r>
              <a:rPr lang="en-US" dirty="0"/>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629841" y="3092002"/>
            <a:ext cx="2949178" cy="2563074"/>
          </a:xfrm>
        </p:spPr>
        <p:txBody>
          <a:bodyPr/>
          <a:lstStyle>
            <a:lvl1pPr marL="0" indent="0" algn="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cxnSp>
        <p:nvCxnSpPr>
          <p:cNvPr id="15" name="Straight Connector 14"/>
          <p:cNvCxnSpPr/>
          <p:nvPr/>
        </p:nvCxnSpPr>
        <p:spPr>
          <a:xfrm>
            <a:off x="3707514" y="817183"/>
            <a:ext cx="0" cy="5187377"/>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userDrawn="1"/>
        </p:nvCxnSpPr>
        <p:spPr>
          <a:xfrm>
            <a:off x="3707514" y="817183"/>
            <a:ext cx="0" cy="5187377"/>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a:xfrm>
            <a:off x="312497" y="424712"/>
            <a:ext cx="1867819" cy="266676"/>
          </a:xfrm>
          <a:prstGeom prst="rect">
            <a:avLst/>
          </a:prstGeom>
          <a:noFill/>
        </p:spPr>
        <p:txBody>
          <a:bodyPr wrap="none" rtlCol="0">
            <a:spAutoFit/>
          </a:bodyPr>
          <a:lstStyle/>
          <a:p>
            <a:pPr>
              <a:lnSpc>
                <a:spcPts val="1600"/>
              </a:lnSpc>
            </a:pPr>
            <a:r>
              <a:rPr lang="en-US" sz="700" b="1" spc="100" baseline="0" dirty="0">
                <a:gradFill flip="none" rotWithShape="1">
                  <a:gsLst>
                    <a:gs pos="0">
                      <a:srgbClr val="35538D"/>
                    </a:gs>
                    <a:gs pos="34000">
                      <a:srgbClr val="35538D"/>
                    </a:gs>
                    <a:gs pos="69000">
                      <a:srgbClr val="35538D"/>
                    </a:gs>
                    <a:gs pos="97000">
                      <a:srgbClr val="35538D"/>
                    </a:gs>
                  </a:gsLst>
                  <a:path path="circle">
                    <a:fillToRect l="100000" t="100000"/>
                  </a:path>
                  <a:tileRect r="-100000" b="-100000"/>
                </a:gradFill>
                <a:latin typeface="Arial" charset="0"/>
                <a:ea typeface="Arial" charset="0"/>
                <a:cs typeface="Arial" charset="0"/>
              </a:rPr>
              <a:t>PROSPECT MEDICAL SYSTEMS</a:t>
            </a:r>
          </a:p>
        </p:txBody>
      </p:sp>
      <p:cxnSp>
        <p:nvCxnSpPr>
          <p:cNvPr id="10" name="Straight Connector 9"/>
          <p:cNvCxnSpPr/>
          <p:nvPr userDrawn="1"/>
        </p:nvCxnSpPr>
        <p:spPr>
          <a:xfrm>
            <a:off x="394494" y="424712"/>
            <a:ext cx="1715660" cy="604"/>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5DFB5161-2797-4425-ABD9-484866BB827A}"/>
              </a:ext>
            </a:extLst>
          </p:cNvPr>
          <p:cNvSpPr>
            <a:spLocks noGrp="1"/>
          </p:cNvSpPr>
          <p:nvPr>
            <p:ph type="ftr" sz="quarter" idx="3"/>
          </p:nvPr>
        </p:nvSpPr>
        <p:spPr>
          <a:xfrm>
            <a:off x="5171722" y="6495496"/>
            <a:ext cx="3086100" cy="365125"/>
          </a:xfrm>
          <a:prstGeom prst="rect">
            <a:avLst/>
          </a:prstGeom>
        </p:spPr>
        <p:txBody>
          <a:bodyPr vert="horz" lIns="91440" tIns="45720" rIns="91440" bIns="45720" rtlCol="0" anchor="ctr"/>
          <a:lstStyle>
            <a:lvl1pPr algn="r">
              <a:defRPr sz="1200">
                <a:solidFill>
                  <a:schemeClr val="bg1">
                    <a:lumMod val="50000"/>
                  </a:schemeClr>
                </a:solidFill>
              </a:defRPr>
            </a:lvl1pPr>
          </a:lstStyle>
          <a:p>
            <a:r>
              <a:rPr lang="en-US" dirty="0"/>
              <a:t>Proprietary and Confidential |</a:t>
            </a:r>
          </a:p>
        </p:txBody>
      </p:sp>
      <p:sp>
        <p:nvSpPr>
          <p:cNvPr id="14" name="Slide Number Placeholder 5">
            <a:extLst>
              <a:ext uri="{FF2B5EF4-FFF2-40B4-BE49-F238E27FC236}">
                <a16:creationId xmlns:a16="http://schemas.microsoft.com/office/drawing/2014/main" id="{88FFB270-47A3-4B77-973B-671EC0A1A567}"/>
              </a:ext>
            </a:extLst>
          </p:cNvPr>
          <p:cNvSpPr>
            <a:spLocks noGrp="1"/>
          </p:cNvSpPr>
          <p:nvPr>
            <p:ph type="sldNum" sz="quarter" idx="4"/>
          </p:nvPr>
        </p:nvSpPr>
        <p:spPr>
          <a:xfrm>
            <a:off x="8090452" y="6495496"/>
            <a:ext cx="424898" cy="365125"/>
          </a:xfrm>
          <a:prstGeom prst="rect">
            <a:avLst/>
          </a:prstGeom>
        </p:spPr>
        <p:txBody>
          <a:bodyPr vert="horz" lIns="91440" tIns="45720" rIns="91440" bIns="45720" rtlCol="0" anchor="ctr"/>
          <a:lstStyle>
            <a:lvl1pPr algn="r">
              <a:defRPr sz="1200">
                <a:solidFill>
                  <a:schemeClr val="bg1">
                    <a:lumMod val="50000"/>
                  </a:schemeClr>
                </a:solidFill>
              </a:defRPr>
            </a:lvl1pPr>
          </a:lstStyle>
          <a:p>
            <a:fld id="{4FFF2922-2BC4-4EEC-89B9-4A4477398F2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Image with Text">
    <p:spTree>
      <p:nvGrpSpPr>
        <p:cNvPr id="1" name=""/>
        <p:cNvGrpSpPr/>
        <p:nvPr/>
      </p:nvGrpSpPr>
      <p:grpSpPr>
        <a:xfrm>
          <a:off x="0" y="0"/>
          <a:ext cx="0" cy="0"/>
          <a:chOff x="0" y="0"/>
          <a:chExt cx="0" cy="0"/>
        </a:xfrm>
      </p:grpSpPr>
      <p:sp>
        <p:nvSpPr>
          <p:cNvPr id="2" name="Title 1"/>
          <p:cNvSpPr>
            <a:spLocks noGrp="1"/>
          </p:cNvSpPr>
          <p:nvPr>
            <p:ph type="title"/>
          </p:nvPr>
        </p:nvSpPr>
        <p:spPr>
          <a:xfrm>
            <a:off x="5496088" y="1254288"/>
            <a:ext cx="2949178" cy="1600200"/>
          </a:xfrm>
        </p:spPr>
        <p:txBody>
          <a:bodyPr anchor="b"/>
          <a:lstStyle>
            <a:lvl1pPr algn="l">
              <a:defRPr sz="3200"/>
            </a:lvl1pPr>
          </a:lstStyle>
          <a:p>
            <a:r>
              <a:rPr lang="en-US" dirty="0"/>
              <a:t>Click to edit Master title style</a:t>
            </a:r>
          </a:p>
        </p:txBody>
      </p:sp>
      <p:sp>
        <p:nvSpPr>
          <p:cNvPr id="3" name="Picture Placeholder 2"/>
          <p:cNvSpPr>
            <a:spLocks noGrp="1" noChangeAspect="1"/>
          </p:cNvSpPr>
          <p:nvPr>
            <p:ph type="pic" idx="1"/>
          </p:nvPr>
        </p:nvSpPr>
        <p:spPr>
          <a:xfrm>
            <a:off x="628650" y="952865"/>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5496088" y="2960716"/>
            <a:ext cx="2949178" cy="2563074"/>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cxnSp>
        <p:nvCxnSpPr>
          <p:cNvPr id="18" name="Straight Connector 17"/>
          <p:cNvCxnSpPr/>
          <p:nvPr userDrawn="1"/>
        </p:nvCxnSpPr>
        <p:spPr>
          <a:xfrm>
            <a:off x="5356853" y="817183"/>
            <a:ext cx="0" cy="5187377"/>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a:xfrm>
            <a:off x="312497" y="424712"/>
            <a:ext cx="1867819" cy="266676"/>
          </a:xfrm>
          <a:prstGeom prst="rect">
            <a:avLst/>
          </a:prstGeom>
          <a:noFill/>
        </p:spPr>
        <p:txBody>
          <a:bodyPr wrap="none" rtlCol="0">
            <a:spAutoFit/>
          </a:bodyPr>
          <a:lstStyle/>
          <a:p>
            <a:pPr>
              <a:lnSpc>
                <a:spcPts val="1600"/>
              </a:lnSpc>
            </a:pPr>
            <a:r>
              <a:rPr lang="en-US" sz="700" b="1" spc="100" baseline="0" dirty="0">
                <a:gradFill flip="none" rotWithShape="1">
                  <a:gsLst>
                    <a:gs pos="0">
                      <a:srgbClr val="35538D"/>
                    </a:gs>
                    <a:gs pos="34000">
                      <a:srgbClr val="35538D"/>
                    </a:gs>
                    <a:gs pos="69000">
                      <a:srgbClr val="35538D"/>
                    </a:gs>
                    <a:gs pos="97000">
                      <a:srgbClr val="35538D"/>
                    </a:gs>
                  </a:gsLst>
                  <a:path path="circle">
                    <a:fillToRect l="100000" t="100000"/>
                  </a:path>
                  <a:tileRect r="-100000" b="-100000"/>
                </a:gradFill>
                <a:latin typeface="Arial" charset="0"/>
                <a:ea typeface="Arial" charset="0"/>
                <a:cs typeface="Arial" charset="0"/>
              </a:rPr>
              <a:t>PROSPECT MEDICAL SYSTEMS</a:t>
            </a:r>
          </a:p>
        </p:txBody>
      </p:sp>
      <p:cxnSp>
        <p:nvCxnSpPr>
          <p:cNvPr id="10" name="Straight Connector 9"/>
          <p:cNvCxnSpPr/>
          <p:nvPr userDrawn="1"/>
        </p:nvCxnSpPr>
        <p:spPr>
          <a:xfrm>
            <a:off x="394494" y="424712"/>
            <a:ext cx="1715660" cy="604"/>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5DFB5161-2797-4425-ABD9-484866BB827A}"/>
              </a:ext>
            </a:extLst>
          </p:cNvPr>
          <p:cNvSpPr>
            <a:spLocks noGrp="1"/>
          </p:cNvSpPr>
          <p:nvPr>
            <p:ph type="ftr" sz="quarter" idx="3"/>
          </p:nvPr>
        </p:nvSpPr>
        <p:spPr>
          <a:xfrm>
            <a:off x="5171722" y="6495496"/>
            <a:ext cx="3086100" cy="365125"/>
          </a:xfrm>
          <a:prstGeom prst="rect">
            <a:avLst/>
          </a:prstGeom>
        </p:spPr>
        <p:txBody>
          <a:bodyPr vert="horz" lIns="91440" tIns="45720" rIns="91440" bIns="45720" rtlCol="0" anchor="ctr"/>
          <a:lstStyle>
            <a:lvl1pPr algn="r">
              <a:defRPr sz="1200">
                <a:solidFill>
                  <a:schemeClr val="bg1">
                    <a:lumMod val="50000"/>
                  </a:schemeClr>
                </a:solidFill>
              </a:defRPr>
            </a:lvl1pPr>
          </a:lstStyle>
          <a:p>
            <a:r>
              <a:rPr lang="en-US" dirty="0"/>
              <a:t>Proprietary and Confidential |</a:t>
            </a:r>
          </a:p>
        </p:txBody>
      </p:sp>
      <p:sp>
        <p:nvSpPr>
          <p:cNvPr id="14" name="Slide Number Placeholder 5">
            <a:extLst>
              <a:ext uri="{FF2B5EF4-FFF2-40B4-BE49-F238E27FC236}">
                <a16:creationId xmlns:a16="http://schemas.microsoft.com/office/drawing/2014/main" id="{88FFB270-47A3-4B77-973B-671EC0A1A567}"/>
              </a:ext>
            </a:extLst>
          </p:cNvPr>
          <p:cNvSpPr>
            <a:spLocks noGrp="1"/>
          </p:cNvSpPr>
          <p:nvPr>
            <p:ph type="sldNum" sz="quarter" idx="4"/>
          </p:nvPr>
        </p:nvSpPr>
        <p:spPr>
          <a:xfrm>
            <a:off x="8090452" y="6495496"/>
            <a:ext cx="424898" cy="365125"/>
          </a:xfrm>
          <a:prstGeom prst="rect">
            <a:avLst/>
          </a:prstGeom>
        </p:spPr>
        <p:txBody>
          <a:bodyPr vert="horz" lIns="91440" tIns="45720" rIns="91440" bIns="45720" rtlCol="0" anchor="ctr"/>
          <a:lstStyle>
            <a:lvl1pPr algn="r">
              <a:defRPr sz="1200">
                <a:solidFill>
                  <a:schemeClr val="bg1">
                    <a:lumMod val="50000"/>
                  </a:schemeClr>
                </a:solidFill>
              </a:defRPr>
            </a:lvl1pPr>
          </a:lstStyle>
          <a:p>
            <a:fld id="{4FFF2922-2BC4-4EEC-89B9-4A4477398F2A}" type="slidenum">
              <a:rPr lang="en-US" smtClean="0"/>
              <a:pPr/>
              <a:t>‹#›</a:t>
            </a:fld>
            <a:endParaRPr lang="en-US"/>
          </a:p>
        </p:txBody>
      </p:sp>
    </p:spTree>
    <p:extLst>
      <p:ext uri="{BB962C8B-B14F-4D97-AF65-F5344CB8AC3E}">
        <p14:creationId xmlns:p14="http://schemas.microsoft.com/office/powerpoint/2010/main" val="4270448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765313"/>
            <a:ext cx="7886700" cy="1060312"/>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628650" y="1989479"/>
            <a:ext cx="7886700" cy="418748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0" y="6004560"/>
            <a:ext cx="9144000" cy="853440"/>
          </a:xfrm>
          <a:prstGeom prst="rect">
            <a:avLst/>
          </a:prstGeom>
        </p:spPr>
      </p:pic>
      <p:sp>
        <p:nvSpPr>
          <p:cNvPr id="6" name="Footer Placeholder 4">
            <a:extLst>
              <a:ext uri="{FF2B5EF4-FFF2-40B4-BE49-F238E27FC236}">
                <a16:creationId xmlns:a16="http://schemas.microsoft.com/office/drawing/2014/main" id="{1159DC36-B869-49BC-916C-49D4D846A003}"/>
              </a:ext>
            </a:extLst>
          </p:cNvPr>
          <p:cNvSpPr>
            <a:spLocks noGrp="1"/>
          </p:cNvSpPr>
          <p:nvPr>
            <p:ph type="ftr" sz="quarter" idx="3"/>
          </p:nvPr>
        </p:nvSpPr>
        <p:spPr>
          <a:xfrm>
            <a:off x="5171722" y="6298939"/>
            <a:ext cx="3086100" cy="365125"/>
          </a:xfrm>
          <a:prstGeom prst="rect">
            <a:avLst/>
          </a:prstGeom>
        </p:spPr>
        <p:txBody>
          <a:bodyPr vert="horz" lIns="91440" tIns="45720" rIns="91440" bIns="45720" rtlCol="0" anchor="ctr"/>
          <a:lstStyle>
            <a:lvl1pPr algn="r">
              <a:defRPr sz="1200">
                <a:solidFill>
                  <a:schemeClr val="bg1">
                    <a:lumMod val="50000"/>
                  </a:schemeClr>
                </a:solidFill>
              </a:defRPr>
            </a:lvl1pPr>
          </a:lstStyle>
          <a:p>
            <a:r>
              <a:rPr lang="en-US" dirty="0"/>
              <a:t>Proprietary and Confidential |</a:t>
            </a:r>
          </a:p>
        </p:txBody>
      </p:sp>
      <p:sp>
        <p:nvSpPr>
          <p:cNvPr id="7" name="Slide Number Placeholder 5">
            <a:extLst>
              <a:ext uri="{FF2B5EF4-FFF2-40B4-BE49-F238E27FC236}">
                <a16:creationId xmlns:a16="http://schemas.microsoft.com/office/drawing/2014/main" id="{1D8885B6-25A1-4F94-9E02-C5006E40DD12}"/>
              </a:ext>
            </a:extLst>
          </p:cNvPr>
          <p:cNvSpPr>
            <a:spLocks noGrp="1"/>
          </p:cNvSpPr>
          <p:nvPr>
            <p:ph type="sldNum" sz="quarter" idx="4"/>
          </p:nvPr>
        </p:nvSpPr>
        <p:spPr>
          <a:xfrm>
            <a:off x="8090452" y="6298939"/>
            <a:ext cx="424898" cy="365125"/>
          </a:xfrm>
          <a:prstGeom prst="rect">
            <a:avLst/>
          </a:prstGeom>
        </p:spPr>
        <p:txBody>
          <a:bodyPr vert="horz" lIns="91440" tIns="45720" rIns="91440" bIns="45720" rtlCol="0" anchor="ctr"/>
          <a:lstStyle>
            <a:lvl1pPr algn="r">
              <a:defRPr sz="1200">
                <a:solidFill>
                  <a:schemeClr val="bg1">
                    <a:lumMod val="50000"/>
                  </a:schemeClr>
                </a:solidFill>
              </a:defRPr>
            </a:lvl1pPr>
          </a:lstStyle>
          <a:p>
            <a:fld id="{4FFF2922-2BC4-4EEC-89B9-4A4477398F2A}" type="slidenum">
              <a:rPr lang="en-US" smtClean="0"/>
              <a:pPr/>
              <a:t>‹#›</a:t>
            </a:fld>
            <a:endParaRPr lang="en-US"/>
          </a:p>
        </p:txBody>
      </p:sp>
    </p:spTree>
    <p:extLst>
      <p:ext uri="{BB962C8B-B14F-4D97-AF65-F5344CB8AC3E}">
        <p14:creationId xmlns:p14="http://schemas.microsoft.com/office/powerpoint/2010/main" val="537460243"/>
      </p:ext>
    </p:extLst>
  </p:cSld>
  <p:clrMap bg1="lt1" tx1="dk1" bg2="lt2" tx2="dk2" accent1="accent1" accent2="accent2" accent3="accent3" accent4="accent4" accent5="accent5" accent6="accent6" hlink="hlink" folHlink="folHlink"/>
  <p:sldLayoutIdLst>
    <p:sldLayoutId id="2147483700" r:id="rId1"/>
    <p:sldLayoutId id="2147483680" r:id="rId2"/>
    <p:sldLayoutId id="2147483681" r:id="rId3"/>
    <p:sldLayoutId id="2147483701" r:id="rId4"/>
    <p:sldLayoutId id="2147483682" r:id="rId5"/>
    <p:sldLayoutId id="2147483684" r:id="rId6"/>
    <p:sldLayoutId id="2147483685" r:id="rId7"/>
    <p:sldLayoutId id="2147483687" r:id="rId8"/>
    <p:sldLayoutId id="2147483702" r:id="rId9"/>
    <p:sldLayoutId id="2147483686" r:id="rId10"/>
    <p:sldLayoutId id="2147483683" r:id="rId11"/>
    <p:sldLayoutId id="2147483703" r:id="rId12"/>
  </p:sldLayoutIdLst>
  <p:hf hdr="0" dt="0"/>
  <p:txStyles>
    <p:titleStyle>
      <a:lvl1pPr algn="l" defTabSz="914400" rtl="0" eaLnBrk="1" latinLnBrk="0" hangingPunct="1">
        <a:lnSpc>
          <a:spcPct val="80000"/>
        </a:lnSpc>
        <a:spcBef>
          <a:spcPct val="0"/>
        </a:spcBef>
        <a:buNone/>
        <a:defRPr sz="3200" kern="1200" spc="-20" baseline="0">
          <a:gradFill flip="none" rotWithShape="1">
            <a:gsLst>
              <a:gs pos="0">
                <a:schemeClr val="accent3">
                  <a:lumMod val="75000"/>
                </a:schemeClr>
              </a:gs>
              <a:gs pos="23000">
                <a:schemeClr val="accent3">
                  <a:lumMod val="75000"/>
                </a:schemeClr>
              </a:gs>
              <a:gs pos="69000">
                <a:schemeClr val="accent3">
                  <a:lumMod val="75000"/>
                </a:schemeClr>
              </a:gs>
              <a:gs pos="97000">
                <a:schemeClr val="accent3">
                  <a:lumMod val="75000"/>
                </a:schemeClr>
              </a:gs>
            </a:gsLst>
            <a:path path="circle">
              <a:fillToRect l="50000" t="50000" r="50000" b="50000"/>
            </a:path>
            <a:tileRect/>
          </a:gradFill>
          <a:latin typeface="Calibri Light" charset="0"/>
          <a:ea typeface="+mj-ea"/>
          <a:cs typeface="+mj-cs"/>
        </a:defRPr>
      </a:lvl1pPr>
    </p:titleStyle>
    <p:bodyStyle>
      <a:lvl1pPr marL="0" indent="0" algn="l" defTabSz="914400" rtl="0" eaLnBrk="1" latinLnBrk="0" hangingPunct="1">
        <a:lnSpc>
          <a:spcPct val="90000"/>
        </a:lnSpc>
        <a:spcBef>
          <a:spcPts val="0"/>
        </a:spcBef>
        <a:spcAft>
          <a:spcPts val="800"/>
        </a:spcAft>
        <a:buFontTx/>
        <a:buNone/>
        <a:defRPr sz="2500" b="0" i="0" kern="1200" spc="80" baseline="0">
          <a:gradFill>
            <a:gsLst>
              <a:gs pos="0">
                <a:schemeClr val="bg2">
                  <a:lumMod val="50000"/>
                </a:schemeClr>
              </a:gs>
              <a:gs pos="23000">
                <a:schemeClr val="bg2">
                  <a:lumMod val="50000"/>
                </a:schemeClr>
              </a:gs>
              <a:gs pos="69000">
                <a:schemeClr val="bg2">
                  <a:lumMod val="50000"/>
                </a:schemeClr>
              </a:gs>
              <a:gs pos="97000">
                <a:schemeClr val="bg2">
                  <a:lumMod val="50000"/>
                </a:schemeClr>
              </a:gs>
            </a:gsLst>
            <a:path path="circle">
              <a:fillToRect l="50000" t="50000" r="50000" b="50000"/>
            </a:path>
          </a:gradFill>
          <a:latin typeface="Tahoma" charset="0"/>
          <a:ea typeface="Tahoma" charset="0"/>
          <a:cs typeface="Tahoma" charset="0"/>
        </a:defRPr>
      </a:lvl1pPr>
      <a:lvl2pPr marL="0" indent="-228600" algn="l" defTabSz="914400" rtl="0" eaLnBrk="1" latinLnBrk="0" hangingPunct="1">
        <a:lnSpc>
          <a:spcPct val="90000"/>
        </a:lnSpc>
        <a:spcBef>
          <a:spcPts val="0"/>
        </a:spcBef>
        <a:spcAft>
          <a:spcPts val="800"/>
        </a:spcAft>
        <a:buClr>
          <a:schemeClr val="accent3">
            <a:lumMod val="75000"/>
          </a:schemeClr>
        </a:buClr>
        <a:buFont typeface="Arial" panose="020B0604020202020204" pitchFamily="34" charset="0"/>
        <a:buChar char="•"/>
        <a:defRPr sz="2200" b="0" i="0" kern="1200" spc="50" baseline="0">
          <a:gradFill>
            <a:gsLst>
              <a:gs pos="0">
                <a:schemeClr val="bg2">
                  <a:lumMod val="50000"/>
                </a:schemeClr>
              </a:gs>
              <a:gs pos="23000">
                <a:schemeClr val="bg2">
                  <a:lumMod val="50000"/>
                </a:schemeClr>
              </a:gs>
              <a:gs pos="69000">
                <a:schemeClr val="bg2">
                  <a:lumMod val="50000"/>
                </a:schemeClr>
              </a:gs>
              <a:gs pos="97000">
                <a:schemeClr val="bg2">
                  <a:lumMod val="50000"/>
                </a:schemeClr>
              </a:gs>
            </a:gsLst>
            <a:path path="circle">
              <a:fillToRect l="50000" t="50000" r="50000" b="50000"/>
            </a:path>
          </a:gradFill>
          <a:latin typeface="Tahoma" charset="0"/>
          <a:ea typeface="Tahoma" charset="0"/>
          <a:cs typeface="Tahoma" charset="0"/>
        </a:defRPr>
      </a:lvl2pPr>
      <a:lvl3pPr marL="461963" indent="-228600" algn="l" defTabSz="914400" rtl="0" eaLnBrk="1" latinLnBrk="0" hangingPunct="1">
        <a:lnSpc>
          <a:spcPct val="90000"/>
        </a:lnSpc>
        <a:spcBef>
          <a:spcPts val="0"/>
        </a:spcBef>
        <a:spcAft>
          <a:spcPts val="800"/>
        </a:spcAft>
        <a:buClr>
          <a:schemeClr val="bg1">
            <a:lumMod val="75000"/>
          </a:schemeClr>
        </a:buClr>
        <a:buFont typeface="Calibri" panose="020F0502020204030204" pitchFamily="34" charset="0"/>
        <a:buChar char="─"/>
        <a:tabLst/>
        <a:defRPr sz="2000" b="0" i="0" kern="1200" spc="50" baseline="0">
          <a:gradFill>
            <a:gsLst>
              <a:gs pos="0">
                <a:schemeClr val="bg2">
                  <a:lumMod val="50000"/>
                </a:schemeClr>
              </a:gs>
              <a:gs pos="23000">
                <a:schemeClr val="bg2">
                  <a:lumMod val="50000"/>
                </a:schemeClr>
              </a:gs>
              <a:gs pos="69000">
                <a:schemeClr val="bg2">
                  <a:lumMod val="50000"/>
                </a:schemeClr>
              </a:gs>
              <a:gs pos="97000">
                <a:schemeClr val="bg2">
                  <a:lumMod val="50000"/>
                </a:schemeClr>
              </a:gs>
            </a:gsLst>
            <a:path path="circle">
              <a:fillToRect l="50000" t="50000" r="50000" b="50000"/>
            </a:path>
          </a:gradFill>
          <a:latin typeface="Tahoma" charset="0"/>
          <a:ea typeface="Tahoma" charset="0"/>
          <a:cs typeface="Tahoma" charset="0"/>
        </a:defRPr>
      </a:lvl3pPr>
      <a:lvl4pPr marL="684213" indent="-228600" algn="l" defTabSz="914400" rtl="0" eaLnBrk="1" latinLnBrk="0" hangingPunct="1">
        <a:lnSpc>
          <a:spcPct val="90000"/>
        </a:lnSpc>
        <a:spcBef>
          <a:spcPts val="0"/>
        </a:spcBef>
        <a:spcAft>
          <a:spcPts val="800"/>
        </a:spcAft>
        <a:buClr>
          <a:schemeClr val="bg1">
            <a:lumMod val="65000"/>
          </a:schemeClr>
        </a:buClr>
        <a:buFont typeface="LucidaGrande" charset="0"/>
        <a:buChar char="▪︎"/>
        <a:defRPr sz="1800" b="0" i="0" kern="1200" spc="50" baseline="0">
          <a:gradFill>
            <a:gsLst>
              <a:gs pos="0">
                <a:schemeClr val="bg2">
                  <a:lumMod val="50000"/>
                </a:schemeClr>
              </a:gs>
              <a:gs pos="23000">
                <a:schemeClr val="bg2">
                  <a:lumMod val="50000"/>
                </a:schemeClr>
              </a:gs>
              <a:gs pos="69000">
                <a:schemeClr val="bg2">
                  <a:lumMod val="50000"/>
                </a:schemeClr>
              </a:gs>
              <a:gs pos="97000">
                <a:schemeClr val="bg2">
                  <a:lumMod val="50000"/>
                </a:schemeClr>
              </a:gs>
            </a:gsLst>
            <a:path path="circle">
              <a:fillToRect l="50000" t="50000" r="50000" b="50000"/>
            </a:path>
          </a:gradFill>
          <a:latin typeface="Tahoma" charset="0"/>
          <a:ea typeface="Tahoma" charset="0"/>
          <a:cs typeface="Tahoma" charset="0"/>
        </a:defRPr>
      </a:lvl4pPr>
      <a:lvl5pPr marL="914400" indent="-228600" algn="l" defTabSz="914400" rtl="0" eaLnBrk="1" latinLnBrk="0" hangingPunct="1">
        <a:lnSpc>
          <a:spcPct val="90000"/>
        </a:lnSpc>
        <a:spcBef>
          <a:spcPts val="0"/>
        </a:spcBef>
        <a:spcAft>
          <a:spcPts val="800"/>
        </a:spcAft>
        <a:buClr>
          <a:schemeClr val="bg1">
            <a:lumMod val="75000"/>
          </a:schemeClr>
        </a:buClr>
        <a:buFont typeface="LucidaGrande" charset="0"/>
        <a:buChar char="‣"/>
        <a:tabLst/>
        <a:defRPr sz="1600" b="0" i="0" kern="1200" spc="50" baseline="0">
          <a:gradFill>
            <a:gsLst>
              <a:gs pos="0">
                <a:schemeClr val="bg2">
                  <a:lumMod val="50000"/>
                </a:schemeClr>
              </a:gs>
              <a:gs pos="23000">
                <a:schemeClr val="bg2">
                  <a:lumMod val="50000"/>
                </a:schemeClr>
              </a:gs>
              <a:gs pos="69000">
                <a:schemeClr val="bg2">
                  <a:lumMod val="50000"/>
                </a:schemeClr>
              </a:gs>
              <a:gs pos="97000">
                <a:schemeClr val="bg2">
                  <a:lumMod val="50000"/>
                </a:schemeClr>
              </a:gs>
            </a:gsLst>
            <a:path path="circle">
              <a:fillToRect l="50000" t="50000" r="50000" b="50000"/>
            </a:path>
          </a:gradFill>
          <a:latin typeface="Tahoma" charset="0"/>
          <a:ea typeface="Tahoma" charset="0"/>
          <a:cs typeface="Tahoma"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94AFEF2-038C-4196-AABC-18382E9DD6B4}"/>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C50DF12-D671-4719-867C-81BFAE609E0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0FF03E-DC1D-46DF-9CD8-252B982DBCD6}"/>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a:extLst>
              <a:ext uri="{FF2B5EF4-FFF2-40B4-BE49-F238E27FC236}">
                <a16:creationId xmlns:a16="http://schemas.microsoft.com/office/drawing/2014/main" id="{075A3E02-0FC0-4026-A25A-E233408234E7}"/>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Proprietary and Confidential |</a:t>
            </a:r>
          </a:p>
        </p:txBody>
      </p:sp>
      <p:sp>
        <p:nvSpPr>
          <p:cNvPr id="6" name="Slide Number Placeholder 5">
            <a:extLst>
              <a:ext uri="{FF2B5EF4-FFF2-40B4-BE49-F238E27FC236}">
                <a16:creationId xmlns:a16="http://schemas.microsoft.com/office/drawing/2014/main" id="{61D83E73-3AF8-495F-986A-5015D845D454}"/>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FF2922-2BC4-4EEC-89B9-4A4477398F2A}" type="slidenum">
              <a:rPr lang="en-US" smtClean="0"/>
              <a:t>‹#›</a:t>
            </a:fld>
            <a:endParaRPr lang="en-US"/>
          </a:p>
        </p:txBody>
      </p:sp>
    </p:spTree>
    <p:extLst>
      <p:ext uri="{BB962C8B-B14F-4D97-AF65-F5344CB8AC3E}">
        <p14:creationId xmlns:p14="http://schemas.microsoft.com/office/powerpoint/2010/main" val="1670512927"/>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hyperlink" Target="https://www.cms.gov/apps/glossary" TargetMode="External"/><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8" Type="http://schemas.openxmlformats.org/officeDocument/2006/relationships/hyperlink" Target="https://www.govinfo.gov/content/pkg/USCODE-2017-title42/pdf/USCODE-2017-title42-chap7-subchapXVIII-partE-sec1395nn.pdf" TargetMode="External"/><Relationship Id="rId3" Type="http://schemas.openxmlformats.org/officeDocument/2006/relationships/hyperlink" Target="https://www.govinfo.gov/content/pkg/USCODE-2017-title31/pdf/USCODE-2017-title31-subtitleIII-chap37-subchapIII.pdf" TargetMode="External"/><Relationship Id="rId7" Type="http://schemas.openxmlformats.org/officeDocument/2006/relationships/hyperlink" Target="https://www.govinfo.gov/content/pkg/USCODE-2017-title18/pdf/USCODE-2017-title18-partI-chap63-sec1347.pdf" TargetMode="External"/><Relationship Id="rId2" Type="http://schemas.openxmlformats.org/officeDocument/2006/relationships/hyperlink" Target="https://www.govinfo.gov/content/pkg/USCODE-2017-title42/pdf/USCODE-2017-title42-chap7-subchapXI-partA-sec1320a-7b.pdf" TargetMode="External"/><Relationship Id="rId1" Type="http://schemas.openxmlformats.org/officeDocument/2006/relationships/slideLayout" Target="../slideLayouts/slideLayout6.xml"/><Relationship Id="rId6" Type="http://schemas.openxmlformats.org/officeDocument/2006/relationships/hyperlink" Target="https://www.govinfo.gov/content/pkg/USCODE-2017-title42/pdf/USCODE-2017-title42-chap7-subchapXI-partA-sec1320a-7.pdf" TargetMode="External"/><Relationship Id="rId5" Type="http://schemas.openxmlformats.org/officeDocument/2006/relationships/hyperlink" Target="https://www.govinfo.gov/content/pkg/USCODE-2017-title18/pdf/USCODE-2017-title18-partI-chap15-sec287.pdf" TargetMode="External"/><Relationship Id="rId4" Type="http://schemas.openxmlformats.org/officeDocument/2006/relationships/hyperlink" Target="https://www.govinfo.gov/content/pkg/USCODE-2017-title42/pdf/USCODE-2017-title42-chap7-subchapXI-partA-sec1320a-7a.pdf" TargetMode="External"/></Relationships>
</file>

<file path=ppt/slides/_rels/slide46.xml.rels><?xml version="1.0" encoding="UTF-8" standalone="yes"?>
<Relationships xmlns="http://schemas.openxmlformats.org/package/2006/relationships"><Relationship Id="rId3" Type="http://schemas.openxmlformats.org/officeDocument/2006/relationships/hyperlink" Target="https://oig.hhs.gov/compliance/self-disclosure-info/files/Provider-Self-Disclosure-Protocol.pdf" TargetMode="External"/><Relationship Id="rId2" Type="http://schemas.openxmlformats.org/officeDocument/2006/relationships/hyperlink" Target="https://oig.hhs.gov/compliance/provider-compliance-training" TargetMode="External"/><Relationship Id="rId1" Type="http://schemas.openxmlformats.org/officeDocument/2006/relationships/slideLayout" Target="../slideLayouts/slideLayout6.xml"/><Relationship Id="rId6" Type="http://schemas.openxmlformats.org/officeDocument/2006/relationships/hyperlink" Target="https://oig.hhs.gov/compliance/safe-harbor-regulations" TargetMode="External"/><Relationship Id="rId5" Type="http://schemas.openxmlformats.org/officeDocument/2006/relationships/hyperlink" Target="https://www.cms.gov/Outreach-and-Education/Medicare-Learning-Network-MLN/MLNProducts/MLN-Publications-Items/CMS1254524.html" TargetMode="External"/><Relationship Id="rId4" Type="http://schemas.openxmlformats.org/officeDocument/2006/relationships/hyperlink" Target="https://www.cms.gov/Medicare/Fraud-and-Abuse/PhysicianSelfReferral" TargetMode="Externa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4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Prospect_Transparent_Logo_S"/>
          <p:cNvPicPr>
            <a:picLocks noChangeAspect="1" noChangeArrowheads="1"/>
          </p:cNvPicPr>
          <p:nvPr/>
        </p:nvPicPr>
        <p:blipFill>
          <a:blip r:embed="rId3" cstate="print">
            <a:extLst>
              <a:ext uri="{28A0092B-C50C-407E-A947-70E740481C1C}">
                <a14:useLocalDpi xmlns:a14="http://schemas.microsoft.com/office/drawing/2010/main" val="0"/>
              </a:ext>
            </a:extLst>
          </a:blip>
          <a:srcRect l="6970" t="14668" r="9390" b="14923"/>
          <a:stretch>
            <a:fillRect/>
          </a:stretch>
        </p:blipFill>
        <p:spPr bwMode="auto">
          <a:xfrm>
            <a:off x="529626" y="5233745"/>
            <a:ext cx="12954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2" name="Title 1">
            <a:extLst>
              <a:ext uri="{FF2B5EF4-FFF2-40B4-BE49-F238E27FC236}">
                <a16:creationId xmlns:a16="http://schemas.microsoft.com/office/drawing/2014/main" id="{CAF44A2A-3949-40BF-A031-476EF70472BD}"/>
              </a:ext>
            </a:extLst>
          </p:cNvPr>
          <p:cNvSpPr>
            <a:spLocks noGrp="1"/>
          </p:cNvSpPr>
          <p:nvPr>
            <p:ph type="ctrTitle"/>
          </p:nvPr>
        </p:nvSpPr>
        <p:spPr/>
        <p:txBody>
          <a:bodyPr/>
          <a:lstStyle/>
          <a:p>
            <a:r>
              <a:rPr lang="en-US" dirty="0"/>
              <a:t>Fraud Waste and Abuse</a:t>
            </a:r>
            <a:br>
              <a:rPr lang="en-US" dirty="0"/>
            </a:br>
            <a:r>
              <a:rPr lang="en-US" sz="2400" dirty="0"/>
              <a:t>Medicare Parts C and D</a:t>
            </a:r>
          </a:p>
        </p:txBody>
      </p:sp>
    </p:spTree>
    <p:extLst>
      <p:ext uri="{BB962C8B-B14F-4D97-AF65-F5344CB8AC3E}">
        <p14:creationId xmlns:p14="http://schemas.microsoft.com/office/powerpoint/2010/main" val="2139517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E9CAB4A-0D5F-45C0-BA91-C18279320476}"/>
              </a:ext>
            </a:extLst>
          </p:cNvPr>
          <p:cNvSpPr>
            <a:spLocks noGrp="1"/>
          </p:cNvSpPr>
          <p:nvPr>
            <p:ph idx="1"/>
          </p:nvPr>
        </p:nvSpPr>
        <p:spPr>
          <a:xfrm>
            <a:off x="628650" y="2295727"/>
            <a:ext cx="7886700" cy="3881235"/>
          </a:xfrm>
        </p:spPr>
        <p:txBody>
          <a:bodyPr/>
          <a:lstStyle/>
          <a:p>
            <a:r>
              <a:rPr lang="en-US" dirty="0"/>
              <a:t>There are differences among fraud, waste, and abuse. One of the primary differences is intent and knowledge. Fraud requires intent to obtain payment and the knowledge the actions are wrong. Waste and abuse may involve obtaining an improper payment or creating an unnecessary cost to the Medicare Program but do not require the same intent and knowledge. </a:t>
            </a:r>
          </a:p>
        </p:txBody>
      </p:sp>
      <p:sp>
        <p:nvSpPr>
          <p:cNvPr id="4" name="Title 3">
            <a:extLst>
              <a:ext uri="{FF2B5EF4-FFF2-40B4-BE49-F238E27FC236}">
                <a16:creationId xmlns:a16="http://schemas.microsoft.com/office/drawing/2014/main" id="{64601DD6-A524-4597-AA03-74039A3B3282}"/>
              </a:ext>
            </a:extLst>
          </p:cNvPr>
          <p:cNvSpPr>
            <a:spLocks noGrp="1"/>
          </p:cNvSpPr>
          <p:nvPr>
            <p:ph type="title"/>
          </p:nvPr>
        </p:nvSpPr>
        <p:spPr>
          <a:xfrm>
            <a:off x="628650" y="765313"/>
            <a:ext cx="7886700" cy="878661"/>
          </a:xfrm>
        </p:spPr>
        <p:txBody>
          <a:bodyPr/>
          <a:lstStyle/>
          <a:p>
            <a:r>
              <a:rPr lang="en-US" dirty="0"/>
              <a:t>Differences Among Fraud, Waste and Abuse</a:t>
            </a:r>
          </a:p>
        </p:txBody>
      </p:sp>
      <p:sp>
        <p:nvSpPr>
          <p:cNvPr id="2" name="Footer Placeholder 1">
            <a:extLst>
              <a:ext uri="{FF2B5EF4-FFF2-40B4-BE49-F238E27FC236}">
                <a16:creationId xmlns:a16="http://schemas.microsoft.com/office/drawing/2014/main" id="{8354E45B-2B78-4F99-BFD4-1CE32631B370}"/>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DD116DA5-3E7C-4EDA-BE91-87DCE2A70AE5}"/>
              </a:ext>
            </a:extLst>
          </p:cNvPr>
          <p:cNvSpPr>
            <a:spLocks noGrp="1"/>
          </p:cNvSpPr>
          <p:nvPr>
            <p:ph type="sldNum" sz="quarter" idx="4"/>
          </p:nvPr>
        </p:nvSpPr>
        <p:spPr/>
        <p:txBody>
          <a:bodyPr/>
          <a:lstStyle/>
          <a:p>
            <a:fld id="{4FFF2922-2BC4-4EEC-89B9-4A4477398F2A}" type="slidenum">
              <a:rPr lang="en-US" smtClean="0"/>
              <a:pPr/>
              <a:t>10</a:t>
            </a:fld>
            <a:endParaRPr lang="en-US"/>
          </a:p>
        </p:txBody>
      </p:sp>
    </p:spTree>
    <p:extLst>
      <p:ext uri="{BB962C8B-B14F-4D97-AF65-F5344CB8AC3E}">
        <p14:creationId xmlns:p14="http://schemas.microsoft.com/office/powerpoint/2010/main" val="10677340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5E3EED5-314E-42A9-959F-6B85F7E70F66}"/>
              </a:ext>
            </a:extLst>
          </p:cNvPr>
          <p:cNvSpPr>
            <a:spLocks noGrp="1"/>
          </p:cNvSpPr>
          <p:nvPr>
            <p:ph idx="1"/>
          </p:nvPr>
        </p:nvSpPr>
        <p:spPr/>
        <p:txBody>
          <a:bodyPr>
            <a:normAutofit fontScale="85000" lnSpcReduction="20000"/>
          </a:bodyPr>
          <a:lstStyle/>
          <a:p>
            <a:r>
              <a:rPr lang="en-US" dirty="0"/>
              <a:t>To detect FWA, you need to know the </a:t>
            </a:r>
            <a:r>
              <a:rPr lang="en-US" b="1" dirty="0"/>
              <a:t>law</a:t>
            </a:r>
            <a:r>
              <a:rPr lang="en-US" dirty="0"/>
              <a:t>. </a:t>
            </a:r>
          </a:p>
          <a:p>
            <a:endParaRPr lang="en-US" dirty="0"/>
          </a:p>
          <a:p>
            <a:r>
              <a:rPr lang="en-US" dirty="0"/>
              <a:t>The following pages provide high-level information about the following laws: </a:t>
            </a:r>
          </a:p>
          <a:p>
            <a:r>
              <a:rPr lang="en-US" dirty="0"/>
              <a:t>• Civil False Claims Act, Health Care Fraud Statute, and Criminal Fraud </a:t>
            </a:r>
          </a:p>
          <a:p>
            <a:r>
              <a:rPr lang="en-US" dirty="0"/>
              <a:t>• Anti-Kickback Statute </a:t>
            </a:r>
          </a:p>
          <a:p>
            <a:r>
              <a:rPr lang="en-US" dirty="0"/>
              <a:t>• Stark Statute (Physician Self-Referral Law) </a:t>
            </a:r>
          </a:p>
          <a:p>
            <a:r>
              <a:rPr lang="en-US" dirty="0"/>
              <a:t>• Exclusion from all Federal health care programs </a:t>
            </a:r>
          </a:p>
          <a:p>
            <a:r>
              <a:rPr lang="en-US" dirty="0"/>
              <a:t>• Health Insurance Portability and Accountability Act (HIPAA) </a:t>
            </a:r>
          </a:p>
          <a:p>
            <a:endParaRPr lang="en-US" dirty="0"/>
          </a:p>
          <a:p>
            <a:r>
              <a:rPr lang="en-US" dirty="0"/>
              <a:t>For details about specific laws, such as safe harbor provisions, consult the applicable statute and regulations. </a:t>
            </a:r>
          </a:p>
        </p:txBody>
      </p:sp>
      <p:sp>
        <p:nvSpPr>
          <p:cNvPr id="4" name="Title 3">
            <a:extLst>
              <a:ext uri="{FF2B5EF4-FFF2-40B4-BE49-F238E27FC236}">
                <a16:creationId xmlns:a16="http://schemas.microsoft.com/office/drawing/2014/main" id="{2414F709-E199-4540-852F-A22D9924A847}"/>
              </a:ext>
            </a:extLst>
          </p:cNvPr>
          <p:cNvSpPr>
            <a:spLocks noGrp="1"/>
          </p:cNvSpPr>
          <p:nvPr>
            <p:ph type="title"/>
          </p:nvPr>
        </p:nvSpPr>
        <p:spPr>
          <a:xfrm>
            <a:off x="628650" y="765313"/>
            <a:ext cx="7886700" cy="810568"/>
          </a:xfrm>
        </p:spPr>
        <p:txBody>
          <a:bodyPr/>
          <a:lstStyle/>
          <a:p>
            <a:r>
              <a:rPr lang="en-US" dirty="0"/>
              <a:t>Understanding FWA</a:t>
            </a:r>
          </a:p>
        </p:txBody>
      </p:sp>
      <p:sp>
        <p:nvSpPr>
          <p:cNvPr id="2" name="Footer Placeholder 1">
            <a:extLst>
              <a:ext uri="{FF2B5EF4-FFF2-40B4-BE49-F238E27FC236}">
                <a16:creationId xmlns:a16="http://schemas.microsoft.com/office/drawing/2014/main" id="{6FCD0BC8-A5BF-41C3-98C4-DFC87CD4B726}"/>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D0BA7575-CDF6-4B8C-9EA0-E6563A6BA8F2}"/>
              </a:ext>
            </a:extLst>
          </p:cNvPr>
          <p:cNvSpPr>
            <a:spLocks noGrp="1"/>
          </p:cNvSpPr>
          <p:nvPr>
            <p:ph type="sldNum" sz="quarter" idx="4"/>
          </p:nvPr>
        </p:nvSpPr>
        <p:spPr/>
        <p:txBody>
          <a:bodyPr/>
          <a:lstStyle/>
          <a:p>
            <a:fld id="{4FFF2922-2BC4-4EEC-89B9-4A4477398F2A}" type="slidenum">
              <a:rPr lang="en-US" smtClean="0"/>
              <a:pPr/>
              <a:t>11</a:t>
            </a:fld>
            <a:endParaRPr lang="en-US"/>
          </a:p>
        </p:txBody>
      </p:sp>
    </p:spTree>
    <p:extLst>
      <p:ext uri="{BB962C8B-B14F-4D97-AF65-F5344CB8AC3E}">
        <p14:creationId xmlns:p14="http://schemas.microsoft.com/office/powerpoint/2010/main" val="34712145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0D72712-0C85-4C05-AA80-E8C345572B0C}"/>
              </a:ext>
            </a:extLst>
          </p:cNvPr>
          <p:cNvSpPr>
            <a:spLocks noGrp="1"/>
          </p:cNvSpPr>
          <p:nvPr>
            <p:ph type="title"/>
          </p:nvPr>
        </p:nvSpPr>
        <p:spPr>
          <a:xfrm>
            <a:off x="628650" y="765313"/>
            <a:ext cx="7886700" cy="1151036"/>
          </a:xfrm>
        </p:spPr>
        <p:txBody>
          <a:bodyPr/>
          <a:lstStyle/>
          <a:p>
            <a:r>
              <a:rPr lang="en-US" dirty="0"/>
              <a:t>Civil False Claims Act (FCA)</a:t>
            </a:r>
          </a:p>
        </p:txBody>
      </p:sp>
      <p:sp>
        <p:nvSpPr>
          <p:cNvPr id="5" name="Content Placeholder 4">
            <a:extLst>
              <a:ext uri="{FF2B5EF4-FFF2-40B4-BE49-F238E27FC236}">
                <a16:creationId xmlns:a16="http://schemas.microsoft.com/office/drawing/2014/main" id="{FC3EA182-914C-437C-AC66-557172E2ED24}"/>
              </a:ext>
            </a:extLst>
          </p:cNvPr>
          <p:cNvSpPr>
            <a:spLocks noGrp="1"/>
          </p:cNvSpPr>
          <p:nvPr>
            <p:ph sz="half" idx="1"/>
          </p:nvPr>
        </p:nvSpPr>
        <p:spPr>
          <a:xfrm>
            <a:off x="628650" y="2315183"/>
            <a:ext cx="4215980" cy="4348880"/>
          </a:xfrm>
        </p:spPr>
        <p:txBody>
          <a:bodyPr>
            <a:noAutofit/>
          </a:bodyPr>
          <a:lstStyle/>
          <a:p>
            <a:r>
              <a:rPr lang="en-US" sz="1200" dirty="0"/>
              <a:t>The civil provisions of the </a:t>
            </a:r>
            <a:r>
              <a:rPr lang="en-US" sz="1200" b="1" dirty="0"/>
              <a:t>FCA </a:t>
            </a:r>
            <a:r>
              <a:rPr lang="en-US" sz="1200" dirty="0"/>
              <a:t>make a person liable to pay damages to the Government if he or she knowingly: </a:t>
            </a:r>
          </a:p>
          <a:p>
            <a:r>
              <a:rPr lang="en-US" sz="1200" dirty="0"/>
              <a:t>• Conspires to violate the FCA </a:t>
            </a:r>
          </a:p>
          <a:p>
            <a:r>
              <a:rPr lang="en-US" sz="1200" dirty="0"/>
              <a:t>• Carries out other acts to obtain property from the Government by misrepresentation </a:t>
            </a:r>
          </a:p>
          <a:p>
            <a:r>
              <a:rPr lang="en-US" sz="1200" dirty="0"/>
              <a:t>• Conceals or improperly avoids or decreases an obligation to pay the Government </a:t>
            </a:r>
          </a:p>
          <a:p>
            <a:r>
              <a:rPr lang="en-US" sz="1200" dirty="0"/>
              <a:t>• Makes or uses a false record or statement supporting a false claim </a:t>
            </a:r>
          </a:p>
          <a:p>
            <a:r>
              <a:rPr lang="en-US" sz="1200" dirty="0"/>
              <a:t>• Presents a false claim for payment or approval </a:t>
            </a:r>
          </a:p>
          <a:p>
            <a:endParaRPr lang="en-US" sz="1200" dirty="0"/>
          </a:p>
          <a:p>
            <a:r>
              <a:rPr lang="en-US" sz="1200" b="1" dirty="0"/>
              <a:t>Damages and Penalties </a:t>
            </a:r>
            <a:endParaRPr lang="en-US" sz="1200" dirty="0"/>
          </a:p>
          <a:p>
            <a:r>
              <a:rPr lang="en-US" sz="1200" dirty="0"/>
              <a:t>Any person who knowingly submits false claims to the Government is liable for three times the Government’s damages caused by the violator plus a penalty. </a:t>
            </a:r>
          </a:p>
          <a:p>
            <a:endParaRPr lang="en-US" sz="1200" dirty="0"/>
          </a:p>
          <a:p>
            <a:r>
              <a:rPr lang="en-US" sz="1200" dirty="0"/>
              <a:t>For more information, refer to 31 United States Code (USC) Sections 3729–3733. </a:t>
            </a:r>
          </a:p>
        </p:txBody>
      </p:sp>
      <p:sp>
        <p:nvSpPr>
          <p:cNvPr id="6" name="Content Placeholder 5">
            <a:extLst>
              <a:ext uri="{FF2B5EF4-FFF2-40B4-BE49-F238E27FC236}">
                <a16:creationId xmlns:a16="http://schemas.microsoft.com/office/drawing/2014/main" id="{D4C31433-EDA5-4EC3-AEAC-A2A268791D54}"/>
              </a:ext>
            </a:extLst>
          </p:cNvPr>
          <p:cNvSpPr>
            <a:spLocks noGrp="1"/>
          </p:cNvSpPr>
          <p:nvPr>
            <p:ph sz="half" idx="2"/>
          </p:nvPr>
        </p:nvSpPr>
        <p:spPr>
          <a:xfrm>
            <a:off x="4956242" y="2315183"/>
            <a:ext cx="3886200" cy="4025634"/>
          </a:xfrm>
        </p:spPr>
        <p:txBody>
          <a:bodyPr>
            <a:normAutofit fontScale="55000" lnSpcReduction="20000"/>
          </a:bodyPr>
          <a:lstStyle/>
          <a:p>
            <a:endParaRPr lang="en-US" b="1" dirty="0"/>
          </a:p>
          <a:p>
            <a:r>
              <a:rPr lang="en-US" b="1" dirty="0"/>
              <a:t>EXAMPLES </a:t>
            </a:r>
            <a:endParaRPr lang="en-US" dirty="0"/>
          </a:p>
          <a:p>
            <a:r>
              <a:rPr lang="en-US" dirty="0"/>
              <a:t>A Medicare Part C plan in Florida: </a:t>
            </a:r>
          </a:p>
          <a:p>
            <a:r>
              <a:rPr lang="en-US" dirty="0"/>
              <a:t>• Hired an outside company to review medical records to find additional diagnosis codes it could submit to increase risk capitation payments from CMS </a:t>
            </a:r>
          </a:p>
          <a:p>
            <a:r>
              <a:rPr lang="en-US" dirty="0"/>
              <a:t>• Was informed by the outside company that certain diagnosis codes previously submitted to Medicare were undocumented or unsupported </a:t>
            </a:r>
          </a:p>
          <a:p>
            <a:r>
              <a:rPr lang="en-US" dirty="0"/>
              <a:t>• Failed to report the unsupported diagnosis codes to Medicare </a:t>
            </a:r>
          </a:p>
          <a:p>
            <a:r>
              <a:rPr lang="en-US" dirty="0"/>
              <a:t>• Agreed to pay $22.6 million to settle FCA allegations </a:t>
            </a:r>
          </a:p>
          <a:p>
            <a:endParaRPr lang="en-US" dirty="0"/>
          </a:p>
          <a:p>
            <a:r>
              <a:rPr lang="en-US" dirty="0"/>
              <a:t>The owner-operator of a medical clinic in California: </a:t>
            </a:r>
          </a:p>
          <a:p>
            <a:r>
              <a:rPr lang="en-US" dirty="0"/>
              <a:t>• Used marketers to recruit individuals for medically unnecessary office visits </a:t>
            </a:r>
          </a:p>
          <a:p>
            <a:r>
              <a:rPr lang="en-US" dirty="0"/>
              <a:t>• Promised free, medically unnecessary equipment or free food to entice individuals </a:t>
            </a:r>
          </a:p>
          <a:p>
            <a:r>
              <a:rPr lang="en-US" dirty="0"/>
              <a:t>• Charged Medicare more than $1.7 million for the scheme </a:t>
            </a:r>
          </a:p>
          <a:p>
            <a:r>
              <a:rPr lang="en-US" dirty="0"/>
              <a:t>• Was sentenced to 37 months in prison </a:t>
            </a:r>
          </a:p>
          <a:p>
            <a:endParaRPr lang="en-US" dirty="0"/>
          </a:p>
        </p:txBody>
      </p:sp>
      <p:sp>
        <p:nvSpPr>
          <p:cNvPr id="2" name="Footer Placeholder 1">
            <a:extLst>
              <a:ext uri="{FF2B5EF4-FFF2-40B4-BE49-F238E27FC236}">
                <a16:creationId xmlns:a16="http://schemas.microsoft.com/office/drawing/2014/main" id="{BAF52866-60B7-4BD5-A2E6-7174152CD2A0}"/>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DA18FBB0-D591-4825-B223-A63CC9938FA5}"/>
              </a:ext>
            </a:extLst>
          </p:cNvPr>
          <p:cNvSpPr>
            <a:spLocks noGrp="1"/>
          </p:cNvSpPr>
          <p:nvPr>
            <p:ph type="sldNum" sz="quarter" idx="4"/>
          </p:nvPr>
        </p:nvSpPr>
        <p:spPr/>
        <p:txBody>
          <a:bodyPr/>
          <a:lstStyle/>
          <a:p>
            <a:fld id="{4FFF2922-2BC4-4EEC-89B9-4A4477398F2A}" type="slidenum">
              <a:rPr lang="en-US" smtClean="0"/>
              <a:pPr/>
              <a:t>12</a:t>
            </a:fld>
            <a:endParaRPr lang="en-US"/>
          </a:p>
        </p:txBody>
      </p:sp>
    </p:spTree>
    <p:extLst>
      <p:ext uri="{BB962C8B-B14F-4D97-AF65-F5344CB8AC3E}">
        <p14:creationId xmlns:p14="http://schemas.microsoft.com/office/powerpoint/2010/main" val="2120298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D69F19F6-6602-474F-AA95-3097DBBD02A8}"/>
              </a:ext>
            </a:extLst>
          </p:cNvPr>
          <p:cNvSpPr>
            <a:spLocks noGrp="1"/>
          </p:cNvSpPr>
          <p:nvPr>
            <p:ph idx="1"/>
          </p:nvPr>
        </p:nvSpPr>
        <p:spPr>
          <a:xfrm>
            <a:off x="628650" y="2140085"/>
            <a:ext cx="7886700" cy="4036878"/>
          </a:xfrm>
        </p:spPr>
        <p:txBody>
          <a:bodyPr>
            <a:normAutofit fontScale="92500" lnSpcReduction="20000"/>
          </a:bodyPr>
          <a:lstStyle/>
          <a:p>
            <a:r>
              <a:rPr lang="en-US" b="1" dirty="0"/>
              <a:t>Whistleblowers </a:t>
            </a:r>
            <a:endParaRPr lang="en-US" dirty="0"/>
          </a:p>
          <a:p>
            <a:r>
              <a:rPr lang="en-US" dirty="0"/>
              <a:t>A whistleblower is a person who exposes information or activity that is deemed illegal, dishonest, or violates professional or clinical standards. </a:t>
            </a:r>
          </a:p>
          <a:p>
            <a:endParaRPr lang="en-US" dirty="0"/>
          </a:p>
          <a:p>
            <a:pPr marL="342900" indent="-342900">
              <a:buFont typeface="Arial" panose="020B0604020202020204" pitchFamily="34" charset="0"/>
              <a:buChar char="•"/>
            </a:pPr>
            <a:r>
              <a:rPr lang="en-US" b="1" dirty="0"/>
              <a:t>Protected: </a:t>
            </a:r>
            <a:r>
              <a:rPr lang="en-US" dirty="0"/>
              <a:t>Persons who report false claims or bring legal actions to recover money paid on false claims are protected from retaliation. </a:t>
            </a:r>
          </a:p>
          <a:p>
            <a:endParaRPr lang="en-US" dirty="0"/>
          </a:p>
          <a:p>
            <a:pPr marL="342900" indent="-342900">
              <a:buFont typeface="Arial" panose="020B0604020202020204" pitchFamily="34" charset="0"/>
              <a:buChar char="•"/>
            </a:pPr>
            <a:r>
              <a:rPr lang="en-US" b="1" dirty="0"/>
              <a:t>Rewarded: </a:t>
            </a:r>
            <a:r>
              <a:rPr lang="en-US" dirty="0"/>
              <a:t>Persons who bring a successful whistleblower lawsuit receive at least 15 percent, but not more than 30 percent, of the money collected. </a:t>
            </a:r>
          </a:p>
        </p:txBody>
      </p:sp>
      <p:sp>
        <p:nvSpPr>
          <p:cNvPr id="4" name="Title 3">
            <a:extLst>
              <a:ext uri="{FF2B5EF4-FFF2-40B4-BE49-F238E27FC236}">
                <a16:creationId xmlns:a16="http://schemas.microsoft.com/office/drawing/2014/main" id="{0722DFE7-311B-4440-B0A4-B832D1C70942}"/>
              </a:ext>
            </a:extLst>
          </p:cNvPr>
          <p:cNvSpPr>
            <a:spLocks noGrp="1"/>
          </p:cNvSpPr>
          <p:nvPr>
            <p:ph type="title"/>
          </p:nvPr>
        </p:nvSpPr>
        <p:spPr/>
        <p:txBody>
          <a:bodyPr/>
          <a:lstStyle/>
          <a:p>
            <a:r>
              <a:rPr lang="en-US" dirty="0"/>
              <a:t>Civil FCA (continued)</a:t>
            </a:r>
          </a:p>
        </p:txBody>
      </p:sp>
      <p:sp>
        <p:nvSpPr>
          <p:cNvPr id="2" name="Footer Placeholder 1">
            <a:extLst>
              <a:ext uri="{FF2B5EF4-FFF2-40B4-BE49-F238E27FC236}">
                <a16:creationId xmlns:a16="http://schemas.microsoft.com/office/drawing/2014/main" id="{354C4798-4E7B-46BD-833C-2E9C7038CCDD}"/>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1A4F0821-FB4B-4BDD-B308-AD1F34DBF737}"/>
              </a:ext>
            </a:extLst>
          </p:cNvPr>
          <p:cNvSpPr>
            <a:spLocks noGrp="1"/>
          </p:cNvSpPr>
          <p:nvPr>
            <p:ph type="sldNum" sz="quarter" idx="4"/>
          </p:nvPr>
        </p:nvSpPr>
        <p:spPr/>
        <p:txBody>
          <a:bodyPr/>
          <a:lstStyle/>
          <a:p>
            <a:fld id="{4FFF2922-2BC4-4EEC-89B9-4A4477398F2A}" type="slidenum">
              <a:rPr lang="en-US" smtClean="0"/>
              <a:pPr/>
              <a:t>13</a:t>
            </a:fld>
            <a:endParaRPr lang="en-US"/>
          </a:p>
        </p:txBody>
      </p:sp>
    </p:spTree>
    <p:extLst>
      <p:ext uri="{BB962C8B-B14F-4D97-AF65-F5344CB8AC3E}">
        <p14:creationId xmlns:p14="http://schemas.microsoft.com/office/powerpoint/2010/main" val="25715781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9432BE5B-78FD-4528-8DD5-8255C90A4FD8}"/>
              </a:ext>
            </a:extLst>
          </p:cNvPr>
          <p:cNvSpPr>
            <a:spLocks noGrp="1"/>
          </p:cNvSpPr>
          <p:nvPr>
            <p:ph idx="1"/>
          </p:nvPr>
        </p:nvSpPr>
        <p:spPr/>
        <p:txBody>
          <a:bodyPr>
            <a:normAutofit fontScale="25000" lnSpcReduction="20000"/>
          </a:bodyPr>
          <a:lstStyle/>
          <a:p>
            <a:r>
              <a:rPr lang="en-US" sz="5500" dirty="0"/>
              <a:t>The </a:t>
            </a:r>
            <a:r>
              <a:rPr lang="en-US" sz="5500" b="1" dirty="0"/>
              <a:t>Health Care Fraud Statute </a:t>
            </a:r>
            <a:r>
              <a:rPr lang="en-US" sz="5500" dirty="0"/>
              <a:t>states, “Whoever knowingly and willfully executes, or attempts to execute, a scheme or artifice to defraud any health care benefit program … shall be fined under this title or imprisoned not more than 10 years, or both.” </a:t>
            </a:r>
          </a:p>
          <a:p>
            <a:r>
              <a:rPr lang="en-US" sz="5500" dirty="0"/>
              <a:t>Conviction under the statute does not require proof the violator had knowledge of the law or specific intent to violate the law. For more information, refer to 18 USC Sections 1346–1347.</a:t>
            </a:r>
          </a:p>
          <a:p>
            <a:endParaRPr lang="en-US" b="1" dirty="0"/>
          </a:p>
          <a:p>
            <a:endParaRPr lang="en-US" b="1" dirty="0"/>
          </a:p>
          <a:p>
            <a:r>
              <a:rPr lang="en-US" sz="4200" b="1" dirty="0"/>
              <a:t>EXAMPLES </a:t>
            </a:r>
            <a:endParaRPr lang="en-US" sz="4200" dirty="0"/>
          </a:p>
          <a:p>
            <a:r>
              <a:rPr lang="en-US" sz="4200" dirty="0"/>
              <a:t>A Pennsylvania pharmacist: </a:t>
            </a:r>
          </a:p>
          <a:p>
            <a:r>
              <a:rPr lang="en-US" sz="4200" dirty="0"/>
              <a:t>• Submitted claims to a Medicare Part D plan for non-existent prescriptions and drugs not dispensed </a:t>
            </a:r>
          </a:p>
          <a:p>
            <a:r>
              <a:rPr lang="en-US" sz="4200" dirty="0"/>
              <a:t>• Pleaded guilty to health care fraud </a:t>
            </a:r>
          </a:p>
          <a:p>
            <a:r>
              <a:rPr lang="en-US" sz="4200" dirty="0"/>
              <a:t>• Received a 15-month prison sentence and was ordered to pay more than $166,000 in restitution to the plan </a:t>
            </a:r>
          </a:p>
          <a:p>
            <a:endParaRPr lang="en-US" sz="4200" dirty="0"/>
          </a:p>
          <a:p>
            <a:r>
              <a:rPr lang="en-US" sz="4200" dirty="0"/>
              <a:t>The owner of multiple Durable Medical Equipment (DME) companies in New York: </a:t>
            </a:r>
          </a:p>
          <a:p>
            <a:r>
              <a:rPr lang="en-US" sz="4200" dirty="0"/>
              <a:t>• Falsely represented themselves as one of a nonprofit health maintenance organization’s (that administered a Medicare Advantage plan) authorized vendors </a:t>
            </a:r>
          </a:p>
          <a:p>
            <a:r>
              <a:rPr lang="en-US" sz="4200" dirty="0"/>
              <a:t>• Provided no DME to any beneficiaries as claimed </a:t>
            </a:r>
          </a:p>
          <a:p>
            <a:r>
              <a:rPr lang="en-US" sz="4200" dirty="0"/>
              <a:t>• Submitted almost $1 million in false claims to the nonprofit; $300,000 was paid </a:t>
            </a:r>
          </a:p>
          <a:p>
            <a:r>
              <a:rPr lang="en-US" sz="4200" dirty="0"/>
              <a:t>• Pleaded guilty to one count of conspiracy to commit health care fraud </a:t>
            </a:r>
          </a:p>
          <a:p>
            <a:r>
              <a:rPr lang="en-US" dirty="0"/>
              <a:t> </a:t>
            </a:r>
          </a:p>
          <a:p>
            <a:endParaRPr lang="en-US" dirty="0"/>
          </a:p>
          <a:p>
            <a:endParaRPr lang="en-US" dirty="0"/>
          </a:p>
        </p:txBody>
      </p:sp>
      <p:sp>
        <p:nvSpPr>
          <p:cNvPr id="4" name="Title 3">
            <a:extLst>
              <a:ext uri="{FF2B5EF4-FFF2-40B4-BE49-F238E27FC236}">
                <a16:creationId xmlns:a16="http://schemas.microsoft.com/office/drawing/2014/main" id="{0CFC8DEB-B8CA-4553-A8FC-249F8E5C90B6}"/>
              </a:ext>
            </a:extLst>
          </p:cNvPr>
          <p:cNvSpPr>
            <a:spLocks noGrp="1"/>
          </p:cNvSpPr>
          <p:nvPr>
            <p:ph type="title"/>
          </p:nvPr>
        </p:nvSpPr>
        <p:spPr>
          <a:xfrm>
            <a:off x="628650" y="765313"/>
            <a:ext cx="7886700" cy="781385"/>
          </a:xfrm>
        </p:spPr>
        <p:txBody>
          <a:bodyPr/>
          <a:lstStyle/>
          <a:p>
            <a:r>
              <a:rPr lang="en-US" dirty="0"/>
              <a:t>Health Care Fraud Statute</a:t>
            </a:r>
          </a:p>
        </p:txBody>
      </p:sp>
      <p:sp>
        <p:nvSpPr>
          <p:cNvPr id="2" name="Footer Placeholder 1">
            <a:extLst>
              <a:ext uri="{FF2B5EF4-FFF2-40B4-BE49-F238E27FC236}">
                <a16:creationId xmlns:a16="http://schemas.microsoft.com/office/drawing/2014/main" id="{5344E1EC-DA02-464C-A06F-41B8AFE472AD}"/>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E3655B44-BF56-478A-BEEC-526F9986F0E4}"/>
              </a:ext>
            </a:extLst>
          </p:cNvPr>
          <p:cNvSpPr>
            <a:spLocks noGrp="1"/>
          </p:cNvSpPr>
          <p:nvPr>
            <p:ph type="sldNum" sz="quarter" idx="4"/>
          </p:nvPr>
        </p:nvSpPr>
        <p:spPr/>
        <p:txBody>
          <a:bodyPr/>
          <a:lstStyle/>
          <a:p>
            <a:fld id="{4FFF2922-2BC4-4EEC-89B9-4A4477398F2A}" type="slidenum">
              <a:rPr lang="en-US" smtClean="0"/>
              <a:pPr/>
              <a:t>14</a:t>
            </a:fld>
            <a:endParaRPr lang="en-US"/>
          </a:p>
        </p:txBody>
      </p:sp>
    </p:spTree>
    <p:extLst>
      <p:ext uri="{BB962C8B-B14F-4D97-AF65-F5344CB8AC3E}">
        <p14:creationId xmlns:p14="http://schemas.microsoft.com/office/powerpoint/2010/main" val="18125442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B5D02D35-7369-40C4-A754-732836BC7644}"/>
              </a:ext>
            </a:extLst>
          </p:cNvPr>
          <p:cNvSpPr>
            <a:spLocks noGrp="1"/>
          </p:cNvSpPr>
          <p:nvPr>
            <p:ph idx="1"/>
          </p:nvPr>
        </p:nvSpPr>
        <p:spPr>
          <a:xfrm>
            <a:off x="749030" y="1989479"/>
            <a:ext cx="7508792" cy="4187484"/>
          </a:xfrm>
        </p:spPr>
        <p:txBody>
          <a:bodyPr/>
          <a:lstStyle/>
          <a:p>
            <a:r>
              <a:rPr lang="en-US" dirty="0"/>
              <a:t>Persons who knowingly make a false claim may be subject to: </a:t>
            </a:r>
          </a:p>
          <a:p>
            <a:r>
              <a:rPr lang="en-US" dirty="0"/>
              <a:t>• Criminal fines up to $250,000 </a:t>
            </a:r>
          </a:p>
          <a:p>
            <a:r>
              <a:rPr lang="en-US" dirty="0"/>
              <a:t>• Imprisonment for up to 20 years </a:t>
            </a:r>
          </a:p>
          <a:p>
            <a:endParaRPr lang="en-US" dirty="0"/>
          </a:p>
          <a:p>
            <a:r>
              <a:rPr lang="en-US" dirty="0"/>
              <a:t>If the violations resulted in death, the individual may be imprisoned for any term of years or for life. </a:t>
            </a:r>
          </a:p>
          <a:p>
            <a:r>
              <a:rPr lang="en-US" dirty="0"/>
              <a:t>For more information, refer to 18 USC Section 1347. </a:t>
            </a:r>
          </a:p>
        </p:txBody>
      </p:sp>
      <p:sp>
        <p:nvSpPr>
          <p:cNvPr id="4" name="Title 3">
            <a:extLst>
              <a:ext uri="{FF2B5EF4-FFF2-40B4-BE49-F238E27FC236}">
                <a16:creationId xmlns:a16="http://schemas.microsoft.com/office/drawing/2014/main" id="{81CEED68-5F52-4D62-9217-857E8EAF1661}"/>
              </a:ext>
            </a:extLst>
          </p:cNvPr>
          <p:cNvSpPr>
            <a:spLocks noGrp="1"/>
          </p:cNvSpPr>
          <p:nvPr>
            <p:ph type="title"/>
          </p:nvPr>
        </p:nvSpPr>
        <p:spPr>
          <a:xfrm>
            <a:off x="628650" y="765313"/>
            <a:ext cx="7886700" cy="956483"/>
          </a:xfrm>
        </p:spPr>
        <p:txBody>
          <a:bodyPr/>
          <a:lstStyle/>
          <a:p>
            <a:r>
              <a:rPr lang="en-US" dirty="0"/>
              <a:t>Criminal Health Care Fraud</a:t>
            </a:r>
          </a:p>
        </p:txBody>
      </p:sp>
      <p:sp>
        <p:nvSpPr>
          <p:cNvPr id="2" name="Footer Placeholder 1">
            <a:extLst>
              <a:ext uri="{FF2B5EF4-FFF2-40B4-BE49-F238E27FC236}">
                <a16:creationId xmlns:a16="http://schemas.microsoft.com/office/drawing/2014/main" id="{75785EAE-1287-42CE-8CF3-DD2EA67B41AA}"/>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677A3B3F-7C20-4C90-865D-F67C93EB344B}"/>
              </a:ext>
            </a:extLst>
          </p:cNvPr>
          <p:cNvSpPr>
            <a:spLocks noGrp="1"/>
          </p:cNvSpPr>
          <p:nvPr>
            <p:ph type="sldNum" sz="quarter" idx="4"/>
          </p:nvPr>
        </p:nvSpPr>
        <p:spPr/>
        <p:txBody>
          <a:bodyPr/>
          <a:lstStyle/>
          <a:p>
            <a:fld id="{4FFF2922-2BC4-4EEC-89B9-4A4477398F2A}" type="slidenum">
              <a:rPr lang="en-US" smtClean="0"/>
              <a:pPr/>
              <a:t>15</a:t>
            </a:fld>
            <a:endParaRPr lang="en-US"/>
          </a:p>
        </p:txBody>
      </p:sp>
    </p:spTree>
    <p:extLst>
      <p:ext uri="{BB962C8B-B14F-4D97-AF65-F5344CB8AC3E}">
        <p14:creationId xmlns:p14="http://schemas.microsoft.com/office/powerpoint/2010/main" val="9544666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43F4C22-93E5-4572-9453-FFFCA64747EF}"/>
              </a:ext>
            </a:extLst>
          </p:cNvPr>
          <p:cNvSpPr>
            <a:spLocks noGrp="1"/>
          </p:cNvSpPr>
          <p:nvPr>
            <p:ph type="title"/>
          </p:nvPr>
        </p:nvSpPr>
        <p:spPr>
          <a:xfrm>
            <a:off x="628650" y="765313"/>
            <a:ext cx="7886700" cy="900918"/>
          </a:xfrm>
        </p:spPr>
        <p:txBody>
          <a:bodyPr/>
          <a:lstStyle/>
          <a:p>
            <a:r>
              <a:rPr lang="en-US" dirty="0"/>
              <a:t>Anti-Kickback Statute</a:t>
            </a:r>
          </a:p>
        </p:txBody>
      </p:sp>
      <p:sp>
        <p:nvSpPr>
          <p:cNvPr id="6" name="Content Placeholder 5">
            <a:extLst>
              <a:ext uri="{FF2B5EF4-FFF2-40B4-BE49-F238E27FC236}">
                <a16:creationId xmlns:a16="http://schemas.microsoft.com/office/drawing/2014/main" id="{B2704A2B-AB49-4546-AB2B-C2E09085F5A5}"/>
              </a:ext>
            </a:extLst>
          </p:cNvPr>
          <p:cNvSpPr>
            <a:spLocks noGrp="1"/>
          </p:cNvSpPr>
          <p:nvPr>
            <p:ph sz="half" idx="1"/>
          </p:nvPr>
        </p:nvSpPr>
        <p:spPr>
          <a:xfrm>
            <a:off x="628649" y="1989479"/>
            <a:ext cx="4371367" cy="4351338"/>
          </a:xfrm>
        </p:spPr>
        <p:txBody>
          <a:bodyPr>
            <a:normAutofit fontScale="85000" lnSpcReduction="20000"/>
          </a:bodyPr>
          <a:lstStyle/>
          <a:p>
            <a:r>
              <a:rPr lang="en-US" dirty="0"/>
              <a:t>The </a:t>
            </a:r>
            <a:r>
              <a:rPr lang="en-US" b="1" dirty="0"/>
              <a:t>Anti-Kickback Statute </a:t>
            </a:r>
            <a:r>
              <a:rPr lang="en-US" dirty="0"/>
              <a:t>prohibits knowingly and willfully soliciting, receiving, offering, or paying remuneration (including any kickback, bribe, or rebate) for referrals for services that are paid, in whole or in part, under a Federal health care program (including the Medicare Program). </a:t>
            </a:r>
          </a:p>
          <a:p>
            <a:r>
              <a:rPr lang="en-US" dirty="0"/>
              <a:t>For more information, refer to 42 USC Section 1320a-7b(b). </a:t>
            </a:r>
          </a:p>
          <a:p>
            <a:endParaRPr lang="en-US" b="1" dirty="0"/>
          </a:p>
          <a:p>
            <a:r>
              <a:rPr lang="en-US" b="1" dirty="0"/>
              <a:t>Damages and Penalties </a:t>
            </a:r>
            <a:endParaRPr lang="en-US" dirty="0"/>
          </a:p>
          <a:p>
            <a:r>
              <a:rPr lang="en-US" dirty="0"/>
              <a:t>Violations are punishable by: </a:t>
            </a:r>
          </a:p>
          <a:p>
            <a:r>
              <a:rPr lang="en-US" dirty="0"/>
              <a:t>• A fine up to $25,000 </a:t>
            </a:r>
          </a:p>
          <a:p>
            <a:r>
              <a:rPr lang="en-US" dirty="0"/>
              <a:t>• Imprisonment up to 5 years </a:t>
            </a:r>
          </a:p>
          <a:p>
            <a:endParaRPr lang="en-US" dirty="0"/>
          </a:p>
          <a:p>
            <a:r>
              <a:rPr lang="en-US" dirty="0"/>
              <a:t>For more information, refer to the Social Security Act (the Act), Section 1128B(b). </a:t>
            </a:r>
          </a:p>
        </p:txBody>
      </p:sp>
      <p:sp>
        <p:nvSpPr>
          <p:cNvPr id="7" name="Content Placeholder 6">
            <a:extLst>
              <a:ext uri="{FF2B5EF4-FFF2-40B4-BE49-F238E27FC236}">
                <a16:creationId xmlns:a16="http://schemas.microsoft.com/office/drawing/2014/main" id="{4B7085F3-4FBC-465F-B25A-BF18E1FD3FD1}"/>
              </a:ext>
            </a:extLst>
          </p:cNvPr>
          <p:cNvSpPr>
            <a:spLocks noGrp="1"/>
          </p:cNvSpPr>
          <p:nvPr>
            <p:ph sz="half" idx="2"/>
          </p:nvPr>
        </p:nvSpPr>
        <p:spPr>
          <a:xfrm>
            <a:off x="5171722" y="2733471"/>
            <a:ext cx="3631810" cy="3607345"/>
          </a:xfrm>
        </p:spPr>
        <p:txBody>
          <a:bodyPr>
            <a:normAutofit fontScale="85000" lnSpcReduction="20000"/>
          </a:bodyPr>
          <a:lstStyle/>
          <a:p>
            <a:r>
              <a:rPr lang="en-US" sz="1400" b="1" dirty="0"/>
              <a:t>EXAMPLE </a:t>
            </a:r>
            <a:endParaRPr lang="en-US" sz="1400" dirty="0"/>
          </a:p>
          <a:p>
            <a:r>
              <a:rPr lang="en-US" sz="1400" dirty="0"/>
              <a:t>From 2012 through 2015, a physician operating a pain management practice in Rhode Island: </a:t>
            </a:r>
          </a:p>
          <a:p>
            <a:r>
              <a:rPr lang="en-US" sz="1400" dirty="0"/>
              <a:t>• Conspired to solicit and receive kickbacks for prescribing a highly addictive version of the opioid Fentanyl </a:t>
            </a:r>
          </a:p>
          <a:p>
            <a:r>
              <a:rPr lang="en-US" sz="1400" dirty="0"/>
              <a:t>• Reported patients had breakthrough cancer pain to secure insurance payments </a:t>
            </a:r>
          </a:p>
          <a:p>
            <a:r>
              <a:rPr lang="en-US" sz="1400" dirty="0"/>
              <a:t>• Received $188,000 in speaker fee kickbacks from the drug manufacturer </a:t>
            </a:r>
          </a:p>
          <a:p>
            <a:r>
              <a:rPr lang="en-US" sz="1400" dirty="0"/>
              <a:t>• Admitted the kickback scheme cost Medicare and other payers more than $750,000 </a:t>
            </a:r>
          </a:p>
          <a:p>
            <a:endParaRPr lang="en-US" sz="1400" dirty="0"/>
          </a:p>
          <a:p>
            <a:r>
              <a:rPr lang="en-US" sz="1400" dirty="0"/>
              <a:t>The physician must pay more than $750,000 restitution and is awaiting sentencing. </a:t>
            </a:r>
          </a:p>
        </p:txBody>
      </p:sp>
      <p:sp>
        <p:nvSpPr>
          <p:cNvPr id="2" name="Footer Placeholder 1">
            <a:extLst>
              <a:ext uri="{FF2B5EF4-FFF2-40B4-BE49-F238E27FC236}">
                <a16:creationId xmlns:a16="http://schemas.microsoft.com/office/drawing/2014/main" id="{FE7F86A3-761D-4923-A96E-683772C00611}"/>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69BCFBB9-EEB2-49DC-A36D-E1304F24F113}"/>
              </a:ext>
            </a:extLst>
          </p:cNvPr>
          <p:cNvSpPr>
            <a:spLocks noGrp="1"/>
          </p:cNvSpPr>
          <p:nvPr>
            <p:ph type="sldNum" sz="quarter" idx="4"/>
          </p:nvPr>
        </p:nvSpPr>
        <p:spPr/>
        <p:txBody>
          <a:bodyPr/>
          <a:lstStyle/>
          <a:p>
            <a:fld id="{4FFF2922-2BC4-4EEC-89B9-4A4477398F2A}" type="slidenum">
              <a:rPr lang="en-US" smtClean="0"/>
              <a:pPr/>
              <a:t>16</a:t>
            </a:fld>
            <a:endParaRPr lang="en-US"/>
          </a:p>
        </p:txBody>
      </p:sp>
    </p:spTree>
    <p:extLst>
      <p:ext uri="{BB962C8B-B14F-4D97-AF65-F5344CB8AC3E}">
        <p14:creationId xmlns:p14="http://schemas.microsoft.com/office/powerpoint/2010/main" val="36892304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683C13D-2867-4775-9490-8C43FDFF16C5}"/>
              </a:ext>
            </a:extLst>
          </p:cNvPr>
          <p:cNvSpPr>
            <a:spLocks noGrp="1"/>
          </p:cNvSpPr>
          <p:nvPr>
            <p:ph idx="1"/>
          </p:nvPr>
        </p:nvSpPr>
        <p:spPr>
          <a:xfrm>
            <a:off x="544749" y="1877438"/>
            <a:ext cx="8171234" cy="4786626"/>
          </a:xfrm>
        </p:spPr>
        <p:txBody>
          <a:bodyPr>
            <a:normAutofit fontScale="55000" lnSpcReduction="20000"/>
          </a:bodyPr>
          <a:lstStyle/>
          <a:p>
            <a:r>
              <a:rPr lang="en-US" dirty="0"/>
              <a:t>The Office of Inspector General (OIG) may impose civil penalties for several reasons, including: </a:t>
            </a:r>
          </a:p>
          <a:p>
            <a:r>
              <a:rPr lang="en-US" dirty="0"/>
              <a:t>• Arranging for services or items from an excluded individual or entity </a:t>
            </a:r>
          </a:p>
          <a:p>
            <a:r>
              <a:rPr lang="en-US" dirty="0"/>
              <a:t>• Providing services or items while excluded </a:t>
            </a:r>
          </a:p>
          <a:p>
            <a:r>
              <a:rPr lang="en-US" dirty="0"/>
              <a:t>• Failing to grant OIG timely access to records </a:t>
            </a:r>
          </a:p>
          <a:p>
            <a:r>
              <a:rPr lang="en-US" dirty="0"/>
              <a:t>• Knowing of and failing to report and return an overpayment </a:t>
            </a:r>
          </a:p>
          <a:p>
            <a:r>
              <a:rPr lang="en-US" dirty="0"/>
              <a:t>• Making false claims </a:t>
            </a:r>
          </a:p>
          <a:p>
            <a:r>
              <a:rPr lang="en-US" dirty="0"/>
              <a:t>• Paying to influence referrals </a:t>
            </a:r>
          </a:p>
          <a:p>
            <a:r>
              <a:rPr lang="en-US" dirty="0"/>
              <a:t>For more information, refer to 42 USC 1320a-7a and the Act, Section 1128A(a). </a:t>
            </a:r>
          </a:p>
          <a:p>
            <a:endParaRPr lang="en-US" dirty="0"/>
          </a:p>
          <a:p>
            <a:r>
              <a:rPr lang="en-US" b="1" dirty="0"/>
              <a:t>Damages and Penalties </a:t>
            </a:r>
            <a:endParaRPr lang="en-US" dirty="0"/>
          </a:p>
          <a:p>
            <a:r>
              <a:rPr lang="en-US" dirty="0"/>
              <a:t>The penalties can be around $15,000 to $70,000 depending on the specific violation. Violators are also subject to three times the amount: </a:t>
            </a:r>
          </a:p>
          <a:p>
            <a:r>
              <a:rPr lang="en-US" dirty="0"/>
              <a:t>• Claimed for each service or item or </a:t>
            </a:r>
          </a:p>
          <a:p>
            <a:r>
              <a:rPr lang="en-US" dirty="0"/>
              <a:t>• Of remuneration offered, paid, solicited, or received </a:t>
            </a:r>
          </a:p>
          <a:p>
            <a:endParaRPr lang="en-US" b="1" dirty="0"/>
          </a:p>
          <a:p>
            <a:r>
              <a:rPr lang="en-US" b="1" dirty="0"/>
              <a:t>EXAMPLE </a:t>
            </a:r>
            <a:endParaRPr lang="en-US" dirty="0"/>
          </a:p>
          <a:p>
            <a:r>
              <a:rPr lang="en-US" dirty="0"/>
              <a:t>A California pharmacy and its owner agreed to pay over $1.3 million to settle allegations they submitted unsubstantiated claims to Medicare Part D for brand name prescription drugs the pharmacy could not have dispensed based on inventory records. </a:t>
            </a:r>
          </a:p>
          <a:p>
            <a:endParaRPr lang="en-US" dirty="0"/>
          </a:p>
          <a:p>
            <a:endParaRPr lang="en-US" dirty="0"/>
          </a:p>
        </p:txBody>
      </p:sp>
      <p:sp>
        <p:nvSpPr>
          <p:cNvPr id="4" name="Title 3">
            <a:extLst>
              <a:ext uri="{FF2B5EF4-FFF2-40B4-BE49-F238E27FC236}">
                <a16:creationId xmlns:a16="http://schemas.microsoft.com/office/drawing/2014/main" id="{DC781A83-5C4E-41DB-8490-CD4939B6B0D2}"/>
              </a:ext>
            </a:extLst>
          </p:cNvPr>
          <p:cNvSpPr>
            <a:spLocks noGrp="1"/>
          </p:cNvSpPr>
          <p:nvPr>
            <p:ph type="title"/>
          </p:nvPr>
        </p:nvSpPr>
        <p:spPr>
          <a:xfrm>
            <a:off x="628650" y="765313"/>
            <a:ext cx="7886700" cy="781385"/>
          </a:xfrm>
        </p:spPr>
        <p:txBody>
          <a:bodyPr/>
          <a:lstStyle/>
          <a:p>
            <a:r>
              <a:rPr lang="en-US" dirty="0"/>
              <a:t>Civil Monetary Penalties (CMP) Law</a:t>
            </a:r>
          </a:p>
        </p:txBody>
      </p:sp>
      <p:sp>
        <p:nvSpPr>
          <p:cNvPr id="2" name="Footer Placeholder 1">
            <a:extLst>
              <a:ext uri="{FF2B5EF4-FFF2-40B4-BE49-F238E27FC236}">
                <a16:creationId xmlns:a16="http://schemas.microsoft.com/office/drawing/2014/main" id="{9666CA11-F8D5-4665-A41C-85795F1D68D5}"/>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F2C199CF-E140-4842-8470-E746AF7C0C37}"/>
              </a:ext>
            </a:extLst>
          </p:cNvPr>
          <p:cNvSpPr>
            <a:spLocks noGrp="1"/>
          </p:cNvSpPr>
          <p:nvPr>
            <p:ph type="sldNum" sz="quarter" idx="4"/>
          </p:nvPr>
        </p:nvSpPr>
        <p:spPr/>
        <p:txBody>
          <a:bodyPr/>
          <a:lstStyle/>
          <a:p>
            <a:fld id="{4FFF2922-2BC4-4EEC-89B9-4A4477398F2A}" type="slidenum">
              <a:rPr lang="en-US" smtClean="0"/>
              <a:pPr/>
              <a:t>17</a:t>
            </a:fld>
            <a:endParaRPr lang="en-US"/>
          </a:p>
        </p:txBody>
      </p:sp>
    </p:spTree>
    <p:extLst>
      <p:ext uri="{BB962C8B-B14F-4D97-AF65-F5344CB8AC3E}">
        <p14:creationId xmlns:p14="http://schemas.microsoft.com/office/powerpoint/2010/main" val="33304860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B6082E21-A561-486A-9A33-2CBDC50A6DEA}"/>
              </a:ext>
            </a:extLst>
          </p:cNvPr>
          <p:cNvSpPr>
            <a:spLocks noGrp="1"/>
          </p:cNvSpPr>
          <p:nvPr>
            <p:ph idx="1"/>
          </p:nvPr>
        </p:nvSpPr>
        <p:spPr>
          <a:xfrm>
            <a:off x="628650" y="1750979"/>
            <a:ext cx="7886700" cy="4425983"/>
          </a:xfrm>
        </p:spPr>
        <p:txBody>
          <a:bodyPr>
            <a:normAutofit fontScale="62500" lnSpcReduction="20000"/>
          </a:bodyPr>
          <a:lstStyle/>
          <a:p>
            <a:pPr marL="342900" indent="-342900">
              <a:buFont typeface="Arial" panose="020B0604020202020204" pitchFamily="34" charset="0"/>
              <a:buChar char="•"/>
            </a:pPr>
            <a:r>
              <a:rPr lang="en-US" dirty="0"/>
              <a:t>No Federal health care program payment may be made for any item or service furnished, ordered, or prescribed by an individual or entity excluded by the OIG. The OIG has authority to exclude individuals and entities from federally funded health care programs and maintains the List of Excluded Individuals and Entities (LEIE). </a:t>
            </a:r>
          </a:p>
          <a:p>
            <a:pPr marL="342900" indent="-342900">
              <a:buFont typeface="Arial" panose="020B0604020202020204" pitchFamily="34" charset="0"/>
              <a:buChar char="•"/>
            </a:pPr>
            <a:r>
              <a:rPr lang="en-US" dirty="0"/>
              <a:t>The U.S. General Services Administration (GSA) administers the Excluded Parties List System (EPLS), which contains debarment actions taken by various Federal agencies, including the OIG. You may access the EPLS on the System for Award Management (SAM) website. </a:t>
            </a:r>
          </a:p>
          <a:p>
            <a:pPr marL="342900" indent="-342900">
              <a:buFont typeface="Arial" panose="020B0604020202020204" pitchFamily="34" charset="0"/>
              <a:buChar char="•"/>
            </a:pPr>
            <a:r>
              <a:rPr lang="en-US" dirty="0"/>
              <a:t>When looking for excluded individuals or entities, check both the LEIE and the EPLS since the lists are not the same. For more information, refer to 42 USC Section 1320a-7 and 42 Code of Federal Regulations (CFR) Section 1001.1901.</a:t>
            </a:r>
          </a:p>
          <a:p>
            <a:endParaRPr lang="en-US" b="1" dirty="0"/>
          </a:p>
          <a:p>
            <a:r>
              <a:rPr lang="en-US" b="1" dirty="0"/>
              <a:t>EXAMPLE </a:t>
            </a:r>
            <a:endParaRPr lang="en-US" dirty="0"/>
          </a:p>
          <a:p>
            <a:r>
              <a:rPr lang="en-US" dirty="0"/>
              <a:t>A pharmaceutical company pleaded guilty to two felony counts of criminal fraud related to failure to file required reports with the U.S. Food and Drug Administration concerning oversized morphine sulfate tablets. The pharmaceutical firm executive was excluded based on the company’s guilty plea. At the time the </a:t>
            </a:r>
            <a:r>
              <a:rPr lang="en-US" dirty="0" err="1"/>
              <a:t>unconvicted</a:t>
            </a:r>
            <a:r>
              <a:rPr lang="en-US" dirty="0"/>
              <a:t> executive was excluded, there was evidence he was involved in misconduct leading to the company’s conviction.  </a:t>
            </a:r>
          </a:p>
        </p:txBody>
      </p:sp>
      <p:sp>
        <p:nvSpPr>
          <p:cNvPr id="4" name="Title 3">
            <a:extLst>
              <a:ext uri="{FF2B5EF4-FFF2-40B4-BE49-F238E27FC236}">
                <a16:creationId xmlns:a16="http://schemas.microsoft.com/office/drawing/2014/main" id="{E36845C1-A430-4400-B523-C66DF0F4CB6B}"/>
              </a:ext>
            </a:extLst>
          </p:cNvPr>
          <p:cNvSpPr>
            <a:spLocks noGrp="1"/>
          </p:cNvSpPr>
          <p:nvPr>
            <p:ph type="title"/>
          </p:nvPr>
        </p:nvSpPr>
        <p:spPr>
          <a:xfrm>
            <a:off x="628650" y="765313"/>
            <a:ext cx="7886700" cy="849478"/>
          </a:xfrm>
        </p:spPr>
        <p:txBody>
          <a:bodyPr/>
          <a:lstStyle/>
          <a:p>
            <a:r>
              <a:rPr lang="en-US" dirty="0"/>
              <a:t>Exclusion</a:t>
            </a:r>
          </a:p>
        </p:txBody>
      </p:sp>
      <p:sp>
        <p:nvSpPr>
          <p:cNvPr id="2" name="Footer Placeholder 1">
            <a:extLst>
              <a:ext uri="{FF2B5EF4-FFF2-40B4-BE49-F238E27FC236}">
                <a16:creationId xmlns:a16="http://schemas.microsoft.com/office/drawing/2014/main" id="{C2E0E3C3-7FCA-48AF-9823-4F3F5CC0C290}"/>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B7844488-B290-46A0-9C18-F07D877C7F22}"/>
              </a:ext>
            </a:extLst>
          </p:cNvPr>
          <p:cNvSpPr>
            <a:spLocks noGrp="1"/>
          </p:cNvSpPr>
          <p:nvPr>
            <p:ph type="sldNum" sz="quarter" idx="4"/>
          </p:nvPr>
        </p:nvSpPr>
        <p:spPr/>
        <p:txBody>
          <a:bodyPr/>
          <a:lstStyle/>
          <a:p>
            <a:fld id="{4FFF2922-2BC4-4EEC-89B9-4A4477398F2A}" type="slidenum">
              <a:rPr lang="en-US" smtClean="0"/>
              <a:pPr/>
              <a:t>18</a:t>
            </a:fld>
            <a:endParaRPr lang="en-US"/>
          </a:p>
        </p:txBody>
      </p:sp>
    </p:spTree>
    <p:extLst>
      <p:ext uri="{BB962C8B-B14F-4D97-AF65-F5344CB8AC3E}">
        <p14:creationId xmlns:p14="http://schemas.microsoft.com/office/powerpoint/2010/main" val="30208910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171837D9-338D-4B97-94C5-404FE422754A}"/>
              </a:ext>
            </a:extLst>
          </p:cNvPr>
          <p:cNvSpPr>
            <a:spLocks noGrp="1"/>
          </p:cNvSpPr>
          <p:nvPr>
            <p:ph idx="1"/>
          </p:nvPr>
        </p:nvSpPr>
        <p:spPr>
          <a:xfrm>
            <a:off x="628650" y="1989478"/>
            <a:ext cx="7886700" cy="4557237"/>
          </a:xfrm>
        </p:spPr>
        <p:txBody>
          <a:bodyPr>
            <a:normAutofit fontScale="70000" lnSpcReduction="20000"/>
          </a:bodyPr>
          <a:lstStyle/>
          <a:p>
            <a:pPr marL="342900" indent="-342900">
              <a:buFont typeface="Arial" panose="020B0604020202020204" pitchFamily="34" charset="0"/>
              <a:buChar char="•"/>
            </a:pPr>
            <a:r>
              <a:rPr lang="en-US" dirty="0"/>
              <a:t>HIPAA created greater access to health care insurance, strengthened the protection of privacy of health care data, and promoted standardization and efficiency in the health care industry. </a:t>
            </a:r>
          </a:p>
          <a:p>
            <a:pPr marL="342900" indent="-342900">
              <a:buFont typeface="Arial" panose="020B0604020202020204" pitchFamily="34" charset="0"/>
              <a:buChar char="•"/>
            </a:pPr>
            <a:r>
              <a:rPr lang="en-US" dirty="0"/>
              <a:t>HIPAA safeguards deter unauthorized access to protected health care information. As an individual with access to protected health care information, you must comply with HIPAA. </a:t>
            </a:r>
          </a:p>
          <a:p>
            <a:pPr marL="342900" indent="-342900">
              <a:buFont typeface="Arial" panose="020B0604020202020204" pitchFamily="34" charset="0"/>
              <a:buChar char="•"/>
            </a:pPr>
            <a:r>
              <a:rPr lang="en-US" dirty="0"/>
              <a:t>For more information, visit the HHS HIPAA webpage. </a:t>
            </a:r>
          </a:p>
          <a:p>
            <a:endParaRPr lang="en-US" b="1" dirty="0"/>
          </a:p>
          <a:p>
            <a:r>
              <a:rPr lang="en-US" b="1" dirty="0"/>
              <a:t>Damages and Penalties </a:t>
            </a:r>
            <a:endParaRPr lang="en-US" dirty="0"/>
          </a:p>
          <a:p>
            <a:r>
              <a:rPr lang="en-US" dirty="0"/>
              <a:t>Violations may result in Civil Monetary Penalties. In some cases, criminal penalties may apply. </a:t>
            </a:r>
          </a:p>
          <a:p>
            <a:endParaRPr lang="en-US" dirty="0"/>
          </a:p>
          <a:p>
            <a:r>
              <a:rPr lang="en-US" b="1" dirty="0"/>
              <a:t>EXAMPLE </a:t>
            </a:r>
            <a:endParaRPr lang="en-US" dirty="0"/>
          </a:p>
          <a:p>
            <a:r>
              <a:rPr lang="en-US" dirty="0"/>
              <a:t>A former hospital employee pleaded guilty to criminal HIPAA charges after obtaining protected health information with the intent to use it for personal gain. He was sentenced to 12 months and 1 day in prison. </a:t>
            </a:r>
          </a:p>
        </p:txBody>
      </p:sp>
      <p:sp>
        <p:nvSpPr>
          <p:cNvPr id="4" name="Title 3">
            <a:extLst>
              <a:ext uri="{FF2B5EF4-FFF2-40B4-BE49-F238E27FC236}">
                <a16:creationId xmlns:a16="http://schemas.microsoft.com/office/drawing/2014/main" id="{19408E73-2580-420B-9628-88CC2FE55F97}"/>
              </a:ext>
            </a:extLst>
          </p:cNvPr>
          <p:cNvSpPr>
            <a:spLocks noGrp="1"/>
          </p:cNvSpPr>
          <p:nvPr>
            <p:ph type="title"/>
          </p:nvPr>
        </p:nvSpPr>
        <p:spPr/>
        <p:txBody>
          <a:bodyPr/>
          <a:lstStyle/>
          <a:p>
            <a:r>
              <a:rPr lang="en-US" dirty="0"/>
              <a:t>Health Insurance Portability and </a:t>
            </a:r>
            <a:br>
              <a:rPr lang="en-US" dirty="0"/>
            </a:br>
            <a:r>
              <a:rPr lang="en-US" dirty="0"/>
              <a:t>Accountability Act (HIPAA)</a:t>
            </a:r>
          </a:p>
        </p:txBody>
      </p:sp>
      <p:sp>
        <p:nvSpPr>
          <p:cNvPr id="2" name="Footer Placeholder 1">
            <a:extLst>
              <a:ext uri="{FF2B5EF4-FFF2-40B4-BE49-F238E27FC236}">
                <a16:creationId xmlns:a16="http://schemas.microsoft.com/office/drawing/2014/main" id="{B956FADE-8B11-454B-877C-C849F4E5E741}"/>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8D6A9F14-4C0C-4707-878D-110F66A431D3}"/>
              </a:ext>
            </a:extLst>
          </p:cNvPr>
          <p:cNvSpPr>
            <a:spLocks noGrp="1"/>
          </p:cNvSpPr>
          <p:nvPr>
            <p:ph type="sldNum" sz="quarter" idx="4"/>
          </p:nvPr>
        </p:nvSpPr>
        <p:spPr/>
        <p:txBody>
          <a:bodyPr/>
          <a:lstStyle/>
          <a:p>
            <a:fld id="{4FFF2922-2BC4-4EEC-89B9-4A4477398F2A}" type="slidenum">
              <a:rPr lang="en-US" smtClean="0"/>
              <a:pPr/>
              <a:t>19</a:t>
            </a:fld>
            <a:endParaRPr lang="en-US"/>
          </a:p>
        </p:txBody>
      </p:sp>
    </p:spTree>
    <p:extLst>
      <p:ext uri="{BB962C8B-B14F-4D97-AF65-F5344CB8AC3E}">
        <p14:creationId xmlns:p14="http://schemas.microsoft.com/office/powerpoint/2010/main" val="2743867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62444BDA-CD62-4E5B-8E73-3B1165E047D7}"/>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C12D5146-0012-4986-A1B3-FE307CFDEF80}"/>
              </a:ext>
            </a:extLst>
          </p:cNvPr>
          <p:cNvSpPr>
            <a:spLocks noGrp="1"/>
          </p:cNvSpPr>
          <p:nvPr>
            <p:ph type="sldNum" sz="quarter" idx="4"/>
          </p:nvPr>
        </p:nvSpPr>
        <p:spPr/>
        <p:txBody>
          <a:bodyPr/>
          <a:lstStyle/>
          <a:p>
            <a:fld id="{4FFF2922-2BC4-4EEC-89B9-4A4477398F2A}" type="slidenum">
              <a:rPr lang="en-US" smtClean="0"/>
              <a:pPr/>
              <a:t>2</a:t>
            </a:fld>
            <a:endParaRPr lang="en-US"/>
          </a:p>
        </p:txBody>
      </p:sp>
      <p:sp>
        <p:nvSpPr>
          <p:cNvPr id="5" name="Rectangle 4">
            <a:extLst>
              <a:ext uri="{FF2B5EF4-FFF2-40B4-BE49-F238E27FC236}">
                <a16:creationId xmlns:a16="http://schemas.microsoft.com/office/drawing/2014/main" id="{3CD6A73C-027A-48E5-8486-22B50EA74651}"/>
              </a:ext>
            </a:extLst>
          </p:cNvPr>
          <p:cNvSpPr/>
          <p:nvPr/>
        </p:nvSpPr>
        <p:spPr>
          <a:xfrm>
            <a:off x="972766" y="1322963"/>
            <a:ext cx="7542584" cy="4062651"/>
          </a:xfrm>
          <a:prstGeom prst="rect">
            <a:avLst/>
          </a:prstGeom>
        </p:spPr>
        <p:txBody>
          <a:bodyPr wrap="square">
            <a:spAutoFit/>
          </a:bodyPr>
          <a:lstStyle/>
          <a:p>
            <a:r>
              <a:rPr lang="en-US" sz="2000" b="1" dirty="0">
                <a:solidFill>
                  <a:srgbClr val="000000"/>
                </a:solidFill>
                <a:latin typeface="Tahoma" panose="020B0604030504040204" pitchFamily="34" charset="0"/>
                <a:ea typeface="Tahoma" panose="020B0604030504040204" pitchFamily="34" charset="0"/>
                <a:cs typeface="Tahoma" panose="020B0604030504040204" pitchFamily="34" charset="0"/>
              </a:rPr>
              <a:t>ACRONYMS </a:t>
            </a:r>
            <a:endParaRPr lang="en-US" sz="20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en-US" sz="1400" dirty="0">
                <a:solidFill>
                  <a:srgbClr val="000000"/>
                </a:solidFill>
                <a:latin typeface="Tahoma" panose="020B0604030504040204" pitchFamily="34" charset="0"/>
                <a:ea typeface="Tahoma" panose="020B0604030504040204" pitchFamily="34" charset="0"/>
                <a:cs typeface="Tahoma" panose="020B0604030504040204" pitchFamily="34" charset="0"/>
              </a:rPr>
              <a:t>The following acronyms are used throughout the course:</a:t>
            </a:r>
            <a:endParaRPr lang="en-US" sz="1400" b="1" dirty="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en-US" sz="1400" dirty="0">
                <a:solidFill>
                  <a:srgbClr val="000000"/>
                </a:solidFill>
                <a:latin typeface="Tahoma" panose="020B0604030504040204" pitchFamily="34" charset="0"/>
                <a:ea typeface="Tahoma" panose="020B0604030504040204" pitchFamily="34" charset="0"/>
                <a:cs typeface="Tahoma" panose="020B0604030504040204" pitchFamily="34" charset="0"/>
              </a:rPr>
              <a:t>	</a:t>
            </a:r>
          </a:p>
          <a:p>
            <a:r>
              <a:rPr lang="en-US" sz="1400" dirty="0">
                <a:solidFill>
                  <a:srgbClr val="000000"/>
                </a:solidFill>
                <a:latin typeface="Tahoma" panose="020B0604030504040204" pitchFamily="34" charset="0"/>
                <a:ea typeface="Tahoma" panose="020B0604030504040204" pitchFamily="34" charset="0"/>
                <a:cs typeface="Tahoma" panose="020B0604030504040204" pitchFamily="34" charset="0"/>
              </a:rPr>
              <a:t>CFR 	Code of Federal Regulations 	</a:t>
            </a:r>
          </a:p>
          <a:p>
            <a:r>
              <a:rPr lang="en-US" sz="1400" dirty="0">
                <a:solidFill>
                  <a:srgbClr val="000000"/>
                </a:solidFill>
                <a:latin typeface="Tahoma" panose="020B0604030504040204" pitchFamily="34" charset="0"/>
                <a:ea typeface="Tahoma" panose="020B0604030504040204" pitchFamily="34" charset="0"/>
                <a:cs typeface="Tahoma" panose="020B0604030504040204" pitchFamily="34" charset="0"/>
              </a:rPr>
              <a:t>CMS 	Centers for Medicare &amp; Medicaid Services 	</a:t>
            </a:r>
          </a:p>
          <a:p>
            <a:r>
              <a:rPr lang="en-US" sz="1400" dirty="0">
                <a:solidFill>
                  <a:srgbClr val="000000"/>
                </a:solidFill>
                <a:latin typeface="Tahoma" panose="020B0604030504040204" pitchFamily="34" charset="0"/>
                <a:ea typeface="Tahoma" panose="020B0604030504040204" pitchFamily="34" charset="0"/>
                <a:cs typeface="Tahoma" panose="020B0604030504040204" pitchFamily="34" charset="0"/>
              </a:rPr>
              <a:t>EPLS 	Excluded Parties List System 	</a:t>
            </a:r>
          </a:p>
          <a:p>
            <a:r>
              <a:rPr lang="en-US" sz="1400" dirty="0">
                <a:solidFill>
                  <a:srgbClr val="000000"/>
                </a:solidFill>
                <a:latin typeface="Tahoma" panose="020B0604030504040204" pitchFamily="34" charset="0"/>
                <a:ea typeface="Tahoma" panose="020B0604030504040204" pitchFamily="34" charset="0"/>
                <a:cs typeface="Tahoma" panose="020B0604030504040204" pitchFamily="34" charset="0"/>
              </a:rPr>
              <a:t>FCA 	False Claims Act 	</a:t>
            </a:r>
          </a:p>
          <a:p>
            <a:r>
              <a:rPr lang="en-US" sz="1400" dirty="0">
                <a:solidFill>
                  <a:srgbClr val="000000"/>
                </a:solidFill>
                <a:latin typeface="Tahoma" panose="020B0604030504040204" pitchFamily="34" charset="0"/>
                <a:ea typeface="Tahoma" panose="020B0604030504040204" pitchFamily="34" charset="0"/>
                <a:cs typeface="Tahoma" panose="020B0604030504040204" pitchFamily="34" charset="0"/>
              </a:rPr>
              <a:t>FDRs 	First-tier, Downstream, and Related Entities 	</a:t>
            </a:r>
          </a:p>
          <a:p>
            <a:r>
              <a:rPr lang="en-US" sz="1400" dirty="0">
                <a:solidFill>
                  <a:srgbClr val="000000"/>
                </a:solidFill>
                <a:latin typeface="Tahoma" panose="020B0604030504040204" pitchFamily="34" charset="0"/>
                <a:ea typeface="Tahoma" panose="020B0604030504040204" pitchFamily="34" charset="0"/>
                <a:cs typeface="Tahoma" panose="020B0604030504040204" pitchFamily="34" charset="0"/>
              </a:rPr>
              <a:t>FWA 	Fraud, Waste, and Abuse 	</a:t>
            </a:r>
          </a:p>
          <a:p>
            <a:r>
              <a:rPr lang="en-US" sz="1400" dirty="0">
                <a:solidFill>
                  <a:srgbClr val="000000"/>
                </a:solidFill>
                <a:latin typeface="Tahoma" panose="020B0604030504040204" pitchFamily="34" charset="0"/>
                <a:ea typeface="Tahoma" panose="020B0604030504040204" pitchFamily="34" charset="0"/>
                <a:cs typeface="Tahoma" panose="020B0604030504040204" pitchFamily="34" charset="0"/>
              </a:rPr>
              <a:t>HIPAA 	Health Insurance Portability and Accountability Act 	</a:t>
            </a:r>
          </a:p>
          <a:p>
            <a:r>
              <a:rPr lang="en-US" sz="1400" dirty="0">
                <a:solidFill>
                  <a:srgbClr val="000000"/>
                </a:solidFill>
                <a:latin typeface="Tahoma" panose="020B0604030504040204" pitchFamily="34" charset="0"/>
                <a:ea typeface="Tahoma" panose="020B0604030504040204" pitchFamily="34" charset="0"/>
                <a:cs typeface="Tahoma" panose="020B0604030504040204" pitchFamily="34" charset="0"/>
              </a:rPr>
              <a:t>LEIE 	List of Excluded Individuals and Entities 	</a:t>
            </a:r>
          </a:p>
          <a:p>
            <a:r>
              <a:rPr lang="en-US" sz="1400" dirty="0">
                <a:solidFill>
                  <a:srgbClr val="000000"/>
                </a:solidFill>
                <a:latin typeface="Tahoma" panose="020B0604030504040204" pitchFamily="34" charset="0"/>
                <a:ea typeface="Tahoma" panose="020B0604030504040204" pitchFamily="34" charset="0"/>
                <a:cs typeface="Tahoma" panose="020B0604030504040204" pitchFamily="34" charset="0"/>
              </a:rPr>
              <a:t>MA 	Medicare Advantage 	</a:t>
            </a:r>
          </a:p>
          <a:p>
            <a:r>
              <a:rPr lang="en-US" sz="1400" dirty="0">
                <a:solidFill>
                  <a:srgbClr val="000000"/>
                </a:solidFill>
                <a:latin typeface="Tahoma" panose="020B0604030504040204" pitchFamily="34" charset="0"/>
                <a:ea typeface="Tahoma" panose="020B0604030504040204" pitchFamily="34" charset="0"/>
                <a:cs typeface="Tahoma" panose="020B0604030504040204" pitchFamily="34" charset="0"/>
              </a:rPr>
              <a:t>MAC 	Medicare Administrative Contractor 	</a:t>
            </a:r>
          </a:p>
          <a:p>
            <a:r>
              <a:rPr lang="en-US" sz="1400" dirty="0">
                <a:solidFill>
                  <a:srgbClr val="000000"/>
                </a:solidFill>
                <a:latin typeface="Tahoma" panose="020B0604030504040204" pitchFamily="34" charset="0"/>
                <a:ea typeface="Tahoma" panose="020B0604030504040204" pitchFamily="34" charset="0"/>
                <a:cs typeface="Tahoma" panose="020B0604030504040204" pitchFamily="34" charset="0"/>
              </a:rPr>
              <a:t>MLN 	Medicare Learning Network® 	</a:t>
            </a:r>
          </a:p>
          <a:p>
            <a:r>
              <a:rPr lang="en-US" sz="1400" dirty="0">
                <a:solidFill>
                  <a:srgbClr val="000000"/>
                </a:solidFill>
                <a:latin typeface="Tahoma" panose="020B0604030504040204" pitchFamily="34" charset="0"/>
                <a:ea typeface="Tahoma" panose="020B0604030504040204" pitchFamily="34" charset="0"/>
                <a:cs typeface="Tahoma" panose="020B0604030504040204" pitchFamily="34" charset="0"/>
              </a:rPr>
              <a:t>NPI 	National Provider Identifier 	</a:t>
            </a:r>
          </a:p>
          <a:p>
            <a:r>
              <a:rPr lang="en-US" sz="1400" dirty="0">
                <a:solidFill>
                  <a:srgbClr val="000000"/>
                </a:solidFill>
                <a:latin typeface="Tahoma" panose="020B0604030504040204" pitchFamily="34" charset="0"/>
                <a:ea typeface="Tahoma" panose="020B0604030504040204" pitchFamily="34" charset="0"/>
                <a:cs typeface="Tahoma" panose="020B0604030504040204" pitchFamily="34" charset="0"/>
              </a:rPr>
              <a:t>OIG 	Office of Inspector General 	</a:t>
            </a:r>
          </a:p>
          <a:p>
            <a:r>
              <a:rPr lang="en-US" sz="1400" dirty="0">
                <a:solidFill>
                  <a:srgbClr val="000000"/>
                </a:solidFill>
                <a:latin typeface="Tahoma" panose="020B0604030504040204" pitchFamily="34" charset="0"/>
                <a:ea typeface="Tahoma" panose="020B0604030504040204" pitchFamily="34" charset="0"/>
                <a:cs typeface="Tahoma" panose="020B0604030504040204" pitchFamily="34" charset="0"/>
              </a:rPr>
              <a:t>PBM 	Pharmacy Benefits Manager 	</a:t>
            </a:r>
          </a:p>
          <a:p>
            <a:r>
              <a:rPr lang="en-US" sz="1400" dirty="0">
                <a:solidFill>
                  <a:srgbClr val="000000"/>
                </a:solidFill>
                <a:latin typeface="Tahoma" panose="020B0604030504040204" pitchFamily="34" charset="0"/>
                <a:ea typeface="Tahoma" panose="020B0604030504040204" pitchFamily="34" charset="0"/>
                <a:cs typeface="Tahoma" panose="020B0604030504040204" pitchFamily="34" charset="0"/>
              </a:rPr>
              <a:t>WBT 	Web-Based Training </a:t>
            </a:r>
            <a:r>
              <a:rPr lang="en-US" sz="1000" dirty="0">
                <a:solidFill>
                  <a:srgbClr val="000000"/>
                </a:solidFill>
                <a:latin typeface="Tahoma" panose="020B0604030504040204" pitchFamily="34" charset="0"/>
                <a:ea typeface="Tahoma" panose="020B0604030504040204" pitchFamily="34" charset="0"/>
                <a:cs typeface="Tahoma" panose="020B0604030504040204" pitchFamily="34" charset="0"/>
              </a:rPr>
              <a:t>	</a:t>
            </a:r>
          </a:p>
        </p:txBody>
      </p:sp>
    </p:spTree>
    <p:extLst>
      <p:ext uri="{BB962C8B-B14F-4D97-AF65-F5344CB8AC3E}">
        <p14:creationId xmlns:p14="http://schemas.microsoft.com/office/powerpoint/2010/main" val="19967577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E37C68A7-5F0A-4FBA-A648-52DA6A5CFB36}"/>
              </a:ext>
            </a:extLst>
          </p:cNvPr>
          <p:cNvSpPr>
            <a:spLocks noGrp="1"/>
          </p:cNvSpPr>
          <p:nvPr>
            <p:ph idx="1"/>
          </p:nvPr>
        </p:nvSpPr>
        <p:spPr/>
        <p:txBody>
          <a:bodyPr>
            <a:normAutofit fontScale="70000" lnSpcReduction="20000"/>
          </a:bodyPr>
          <a:lstStyle/>
          <a:p>
            <a:r>
              <a:rPr lang="en-US" b="1" dirty="0"/>
              <a:t>Lesson 1 – Summary</a:t>
            </a:r>
          </a:p>
          <a:p>
            <a:endParaRPr lang="en-US" dirty="0"/>
          </a:p>
          <a:p>
            <a:r>
              <a:rPr lang="en-US" dirty="0"/>
              <a:t>There are differences among fraud, waste, and abuse (FWA). One of the primary differences is </a:t>
            </a:r>
            <a:r>
              <a:rPr lang="en-US" b="1" dirty="0"/>
              <a:t>intent </a:t>
            </a:r>
            <a:r>
              <a:rPr lang="en-US" dirty="0"/>
              <a:t>and </a:t>
            </a:r>
            <a:r>
              <a:rPr lang="en-US" b="1" dirty="0"/>
              <a:t>knowledge</a:t>
            </a:r>
            <a:r>
              <a:rPr lang="en-US" dirty="0"/>
              <a:t>. Fraud requires the person have intent to obtain payment and the knowledge his or her actions are wrong. Waste and abuse may involve obtaining an improper payment but not the same intent and knowledge. </a:t>
            </a:r>
          </a:p>
          <a:p>
            <a:r>
              <a:rPr lang="en-US" dirty="0"/>
              <a:t>Laws and regulations exist that prohibit FWA. Penalties for violating these laws may include: </a:t>
            </a:r>
          </a:p>
          <a:p>
            <a:r>
              <a:rPr lang="en-US" dirty="0"/>
              <a:t>• Civil Monetary Penalties </a:t>
            </a:r>
          </a:p>
          <a:p>
            <a:r>
              <a:rPr lang="en-US" dirty="0"/>
              <a:t>• Civil prosecution </a:t>
            </a:r>
          </a:p>
          <a:p>
            <a:r>
              <a:rPr lang="en-US" dirty="0"/>
              <a:t>• Criminal conviction, fines, or both </a:t>
            </a:r>
          </a:p>
          <a:p>
            <a:r>
              <a:rPr lang="en-US" dirty="0"/>
              <a:t>• Exclusion from all Federal health care program participation </a:t>
            </a:r>
          </a:p>
          <a:p>
            <a:r>
              <a:rPr lang="en-US" dirty="0"/>
              <a:t>• Imprisonment </a:t>
            </a:r>
          </a:p>
          <a:p>
            <a:r>
              <a:rPr lang="en-US" dirty="0"/>
              <a:t>• Loss of professional license </a:t>
            </a:r>
          </a:p>
          <a:p>
            <a:endParaRPr lang="en-US" dirty="0"/>
          </a:p>
        </p:txBody>
      </p:sp>
      <p:sp>
        <p:nvSpPr>
          <p:cNvPr id="4" name="Title 3">
            <a:extLst>
              <a:ext uri="{FF2B5EF4-FFF2-40B4-BE49-F238E27FC236}">
                <a16:creationId xmlns:a16="http://schemas.microsoft.com/office/drawing/2014/main" id="{CAFBAC00-B770-4FB8-A249-D42094419B32}"/>
              </a:ext>
            </a:extLst>
          </p:cNvPr>
          <p:cNvSpPr>
            <a:spLocks noGrp="1"/>
          </p:cNvSpPr>
          <p:nvPr>
            <p:ph type="title"/>
          </p:nvPr>
        </p:nvSpPr>
        <p:spPr>
          <a:xfrm>
            <a:off x="628650" y="765313"/>
            <a:ext cx="7886700" cy="937027"/>
          </a:xfrm>
        </p:spPr>
        <p:txBody>
          <a:bodyPr/>
          <a:lstStyle/>
          <a:p>
            <a:r>
              <a:rPr lang="en-US" dirty="0"/>
              <a:t>Summary</a:t>
            </a:r>
          </a:p>
        </p:txBody>
      </p:sp>
      <p:sp>
        <p:nvSpPr>
          <p:cNvPr id="2" name="Footer Placeholder 1">
            <a:extLst>
              <a:ext uri="{FF2B5EF4-FFF2-40B4-BE49-F238E27FC236}">
                <a16:creationId xmlns:a16="http://schemas.microsoft.com/office/drawing/2014/main" id="{8C02679A-415A-48D9-BD3A-46B783549A67}"/>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C4A3BF04-03DA-4303-98ED-9573B2B99DC4}"/>
              </a:ext>
            </a:extLst>
          </p:cNvPr>
          <p:cNvSpPr>
            <a:spLocks noGrp="1"/>
          </p:cNvSpPr>
          <p:nvPr>
            <p:ph type="sldNum" sz="quarter" idx="4"/>
          </p:nvPr>
        </p:nvSpPr>
        <p:spPr/>
        <p:txBody>
          <a:bodyPr/>
          <a:lstStyle/>
          <a:p>
            <a:fld id="{4FFF2922-2BC4-4EEC-89B9-4A4477398F2A}" type="slidenum">
              <a:rPr lang="en-US" smtClean="0"/>
              <a:pPr/>
              <a:t>20</a:t>
            </a:fld>
            <a:endParaRPr lang="en-US"/>
          </a:p>
        </p:txBody>
      </p:sp>
    </p:spTree>
    <p:extLst>
      <p:ext uri="{BB962C8B-B14F-4D97-AF65-F5344CB8AC3E}">
        <p14:creationId xmlns:p14="http://schemas.microsoft.com/office/powerpoint/2010/main" val="27706812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64375043-7851-45AB-8BCB-FD3A444C2454}"/>
              </a:ext>
            </a:extLst>
          </p:cNvPr>
          <p:cNvSpPr>
            <a:spLocks noGrp="1"/>
          </p:cNvSpPr>
          <p:nvPr>
            <p:ph idx="1"/>
          </p:nvPr>
        </p:nvSpPr>
        <p:spPr>
          <a:xfrm>
            <a:off x="628650" y="2217906"/>
            <a:ext cx="7886700" cy="4446157"/>
          </a:xfrm>
        </p:spPr>
        <p:txBody>
          <a:bodyPr>
            <a:normAutofit fontScale="85000" lnSpcReduction="20000"/>
          </a:bodyPr>
          <a:lstStyle/>
          <a:p>
            <a:r>
              <a:rPr lang="en-US" dirty="0"/>
              <a:t>Now that you completed Lesson 1, let’s do a quick knowledge check. Your Post-Assessment score is unaffected by the following questions.</a:t>
            </a:r>
          </a:p>
          <a:p>
            <a:endParaRPr lang="en-US" dirty="0"/>
          </a:p>
          <a:p>
            <a:r>
              <a:rPr lang="en-US" b="1" dirty="0"/>
              <a:t>Knowledge Check </a:t>
            </a:r>
            <a:endParaRPr lang="en-US" dirty="0"/>
          </a:p>
          <a:p>
            <a:r>
              <a:rPr lang="en-US" b="1" dirty="0"/>
              <a:t>Select the correct answer. </a:t>
            </a:r>
            <a:endParaRPr lang="en-US" dirty="0"/>
          </a:p>
          <a:p>
            <a:r>
              <a:rPr lang="en-US" dirty="0"/>
              <a:t>Which of the following requires intent to obtain payment and the knowledge the actions are wrong? </a:t>
            </a:r>
          </a:p>
          <a:p>
            <a:r>
              <a:rPr lang="en-US" dirty="0"/>
              <a:t>A. Fraud </a:t>
            </a:r>
          </a:p>
          <a:p>
            <a:r>
              <a:rPr lang="en-US" dirty="0"/>
              <a:t>B. Abuse </a:t>
            </a:r>
          </a:p>
          <a:p>
            <a:r>
              <a:rPr lang="en-US" dirty="0"/>
              <a:t>C. Waste </a:t>
            </a:r>
          </a:p>
          <a:p>
            <a:endParaRPr lang="en-US" dirty="0"/>
          </a:p>
          <a:p>
            <a:r>
              <a:rPr lang="en-US" dirty="0"/>
              <a:t>                                                                       </a:t>
            </a:r>
            <a:r>
              <a:rPr lang="en-US" sz="800" dirty="0"/>
              <a:t>Correct Answer:  A</a:t>
            </a:r>
            <a:endParaRPr lang="en-US" dirty="0"/>
          </a:p>
          <a:p>
            <a:r>
              <a:rPr lang="en-US" dirty="0"/>
              <a:t> </a:t>
            </a:r>
          </a:p>
        </p:txBody>
      </p:sp>
      <p:sp>
        <p:nvSpPr>
          <p:cNvPr id="4" name="Title 3">
            <a:extLst>
              <a:ext uri="{FF2B5EF4-FFF2-40B4-BE49-F238E27FC236}">
                <a16:creationId xmlns:a16="http://schemas.microsoft.com/office/drawing/2014/main" id="{95BECD0C-AF19-4BCD-916A-E12D27800104}"/>
              </a:ext>
            </a:extLst>
          </p:cNvPr>
          <p:cNvSpPr>
            <a:spLocks noGrp="1"/>
          </p:cNvSpPr>
          <p:nvPr>
            <p:ph type="title"/>
          </p:nvPr>
        </p:nvSpPr>
        <p:spPr>
          <a:xfrm>
            <a:off x="628650" y="765313"/>
            <a:ext cx="7886700" cy="927300"/>
          </a:xfrm>
        </p:spPr>
        <p:txBody>
          <a:bodyPr/>
          <a:lstStyle/>
          <a:p>
            <a:r>
              <a:rPr lang="en-US" dirty="0"/>
              <a:t>Lesson 1 - Review</a:t>
            </a:r>
          </a:p>
        </p:txBody>
      </p:sp>
      <p:sp>
        <p:nvSpPr>
          <p:cNvPr id="2" name="Footer Placeholder 1">
            <a:extLst>
              <a:ext uri="{FF2B5EF4-FFF2-40B4-BE49-F238E27FC236}">
                <a16:creationId xmlns:a16="http://schemas.microsoft.com/office/drawing/2014/main" id="{C991C27D-9C1E-4453-9622-EA3FEFA3DCD1}"/>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143E2712-4155-4F8B-8862-D188B85C7253}"/>
              </a:ext>
            </a:extLst>
          </p:cNvPr>
          <p:cNvSpPr>
            <a:spLocks noGrp="1"/>
          </p:cNvSpPr>
          <p:nvPr>
            <p:ph type="sldNum" sz="quarter" idx="4"/>
          </p:nvPr>
        </p:nvSpPr>
        <p:spPr/>
        <p:txBody>
          <a:bodyPr/>
          <a:lstStyle/>
          <a:p>
            <a:fld id="{4FFF2922-2BC4-4EEC-89B9-4A4477398F2A}" type="slidenum">
              <a:rPr lang="en-US" smtClean="0"/>
              <a:pPr/>
              <a:t>21</a:t>
            </a:fld>
            <a:endParaRPr lang="en-US"/>
          </a:p>
        </p:txBody>
      </p:sp>
    </p:spTree>
    <p:extLst>
      <p:ext uri="{BB962C8B-B14F-4D97-AF65-F5344CB8AC3E}">
        <p14:creationId xmlns:p14="http://schemas.microsoft.com/office/powerpoint/2010/main" val="187623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DF9FFCE-12C6-4A82-9853-8A6CFAC3DF6F}"/>
              </a:ext>
            </a:extLst>
          </p:cNvPr>
          <p:cNvSpPr>
            <a:spLocks noGrp="1"/>
          </p:cNvSpPr>
          <p:nvPr>
            <p:ph idx="1"/>
          </p:nvPr>
        </p:nvSpPr>
        <p:spPr/>
        <p:txBody>
          <a:bodyPr>
            <a:normAutofit/>
          </a:bodyPr>
          <a:lstStyle/>
          <a:p>
            <a:r>
              <a:rPr lang="en-US" b="1" dirty="0"/>
              <a:t>Knowledge Check </a:t>
            </a:r>
            <a:endParaRPr lang="en-US" dirty="0"/>
          </a:p>
          <a:p>
            <a:r>
              <a:rPr lang="en-US" b="1" dirty="0"/>
              <a:t>Select the correct answer. </a:t>
            </a:r>
          </a:p>
          <a:p>
            <a:r>
              <a:rPr lang="en-US" dirty="0"/>
              <a:t>Which of the following is NOT potentially a penalty for violation of a law or regulation prohibiting fraud, waste, and abuse (FWA)? </a:t>
            </a:r>
          </a:p>
          <a:p>
            <a:r>
              <a:rPr lang="en-US" dirty="0"/>
              <a:t>A. Civil Monetary Penalties </a:t>
            </a:r>
          </a:p>
          <a:p>
            <a:r>
              <a:rPr lang="en-US" dirty="0"/>
              <a:t>B. Deportation </a:t>
            </a:r>
          </a:p>
          <a:p>
            <a:r>
              <a:rPr lang="en-US" dirty="0"/>
              <a:t>C. Exclusion from participation in all Federal health care programs </a:t>
            </a:r>
          </a:p>
          <a:p>
            <a:r>
              <a:rPr lang="en-US" dirty="0"/>
              <a:t>                                                   </a:t>
            </a:r>
            <a:r>
              <a:rPr lang="en-US" sz="800" dirty="0"/>
              <a:t>             Correct Answer:  B</a:t>
            </a:r>
            <a:endParaRPr lang="en-US" dirty="0"/>
          </a:p>
        </p:txBody>
      </p:sp>
      <p:sp>
        <p:nvSpPr>
          <p:cNvPr id="4" name="Title 3">
            <a:extLst>
              <a:ext uri="{FF2B5EF4-FFF2-40B4-BE49-F238E27FC236}">
                <a16:creationId xmlns:a16="http://schemas.microsoft.com/office/drawing/2014/main" id="{371A0878-9C52-4777-82A8-0334DD9952B4}"/>
              </a:ext>
            </a:extLst>
          </p:cNvPr>
          <p:cNvSpPr>
            <a:spLocks noGrp="1"/>
          </p:cNvSpPr>
          <p:nvPr>
            <p:ph type="title"/>
          </p:nvPr>
        </p:nvSpPr>
        <p:spPr/>
        <p:txBody>
          <a:bodyPr/>
          <a:lstStyle/>
          <a:p>
            <a:r>
              <a:rPr lang="en-US" dirty="0"/>
              <a:t>Lesson 1 – Review (cont.)</a:t>
            </a:r>
          </a:p>
        </p:txBody>
      </p:sp>
      <p:sp>
        <p:nvSpPr>
          <p:cNvPr id="2" name="Footer Placeholder 1">
            <a:extLst>
              <a:ext uri="{FF2B5EF4-FFF2-40B4-BE49-F238E27FC236}">
                <a16:creationId xmlns:a16="http://schemas.microsoft.com/office/drawing/2014/main" id="{2B3FE6A0-DE04-4C40-B869-A362BF447AD3}"/>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71285636-C9D1-4B34-B12B-908469B8FFC8}"/>
              </a:ext>
            </a:extLst>
          </p:cNvPr>
          <p:cNvSpPr>
            <a:spLocks noGrp="1"/>
          </p:cNvSpPr>
          <p:nvPr>
            <p:ph type="sldNum" sz="quarter" idx="4"/>
          </p:nvPr>
        </p:nvSpPr>
        <p:spPr/>
        <p:txBody>
          <a:bodyPr/>
          <a:lstStyle/>
          <a:p>
            <a:fld id="{4FFF2922-2BC4-4EEC-89B9-4A4477398F2A}" type="slidenum">
              <a:rPr lang="en-US" smtClean="0"/>
              <a:pPr/>
              <a:t>22</a:t>
            </a:fld>
            <a:endParaRPr lang="en-US"/>
          </a:p>
        </p:txBody>
      </p:sp>
    </p:spTree>
    <p:extLst>
      <p:ext uri="{BB962C8B-B14F-4D97-AF65-F5344CB8AC3E}">
        <p14:creationId xmlns:p14="http://schemas.microsoft.com/office/powerpoint/2010/main" val="35826877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6092079E-11FA-4248-B1D5-2675E72C0C9A}"/>
              </a:ext>
            </a:extLst>
          </p:cNvPr>
          <p:cNvSpPr>
            <a:spLocks noGrp="1"/>
          </p:cNvSpPr>
          <p:nvPr>
            <p:ph idx="1"/>
          </p:nvPr>
        </p:nvSpPr>
        <p:spPr>
          <a:xfrm>
            <a:off x="749030" y="1989479"/>
            <a:ext cx="7508792" cy="4187484"/>
          </a:xfrm>
        </p:spPr>
        <p:txBody>
          <a:bodyPr>
            <a:normAutofit fontScale="92500" lnSpcReduction="20000"/>
          </a:bodyPr>
          <a:lstStyle/>
          <a:p>
            <a:r>
              <a:rPr lang="en-US" b="1" dirty="0"/>
              <a:t>Lesson 2: Introduction and Learning Objectives </a:t>
            </a:r>
          </a:p>
          <a:p>
            <a:endParaRPr lang="en-US" dirty="0"/>
          </a:p>
          <a:p>
            <a:r>
              <a:rPr lang="en-US" dirty="0"/>
              <a:t>This lesson explains the role you can play in fighting against fraud, waste, and abuse (FWA), including your responsibilities for preventing, reporting, and correcting FWA. It should take about 10 minutes to complete. </a:t>
            </a:r>
          </a:p>
          <a:p>
            <a:endParaRPr lang="en-US" dirty="0"/>
          </a:p>
          <a:p>
            <a:r>
              <a:rPr lang="en-US" dirty="0"/>
              <a:t>Upon completing the lesson, you should correctly: </a:t>
            </a:r>
          </a:p>
          <a:p>
            <a:r>
              <a:rPr lang="en-US" dirty="0"/>
              <a:t>• Identify methods of preventing FWA </a:t>
            </a:r>
          </a:p>
          <a:p>
            <a:r>
              <a:rPr lang="en-US" dirty="0"/>
              <a:t>• Identify how to report FWA </a:t>
            </a:r>
          </a:p>
          <a:p>
            <a:r>
              <a:rPr lang="en-US" dirty="0"/>
              <a:t>• Recognize how to correct FWA </a:t>
            </a:r>
          </a:p>
          <a:p>
            <a:endParaRPr lang="en-US" dirty="0"/>
          </a:p>
        </p:txBody>
      </p:sp>
      <p:sp>
        <p:nvSpPr>
          <p:cNvPr id="4" name="Title 3">
            <a:extLst>
              <a:ext uri="{FF2B5EF4-FFF2-40B4-BE49-F238E27FC236}">
                <a16:creationId xmlns:a16="http://schemas.microsoft.com/office/drawing/2014/main" id="{03CE867C-EA9B-43F3-BF6B-2B1D4C1D5562}"/>
              </a:ext>
            </a:extLst>
          </p:cNvPr>
          <p:cNvSpPr>
            <a:spLocks noGrp="1"/>
          </p:cNvSpPr>
          <p:nvPr>
            <p:ph type="title"/>
          </p:nvPr>
        </p:nvSpPr>
        <p:spPr>
          <a:xfrm>
            <a:off x="628650" y="765313"/>
            <a:ext cx="7886700" cy="898117"/>
          </a:xfrm>
        </p:spPr>
        <p:txBody>
          <a:bodyPr/>
          <a:lstStyle/>
          <a:p>
            <a:r>
              <a:rPr lang="en-US" dirty="0"/>
              <a:t>Your Role in the Fight Against FWA</a:t>
            </a:r>
          </a:p>
        </p:txBody>
      </p:sp>
      <p:sp>
        <p:nvSpPr>
          <p:cNvPr id="2" name="Footer Placeholder 1">
            <a:extLst>
              <a:ext uri="{FF2B5EF4-FFF2-40B4-BE49-F238E27FC236}">
                <a16:creationId xmlns:a16="http://schemas.microsoft.com/office/drawing/2014/main" id="{85D92A84-A6EA-4332-B62E-35476197954F}"/>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7D0CFF08-8FDE-4A60-A39C-8037FE99918F}"/>
              </a:ext>
            </a:extLst>
          </p:cNvPr>
          <p:cNvSpPr>
            <a:spLocks noGrp="1"/>
          </p:cNvSpPr>
          <p:nvPr>
            <p:ph type="sldNum" sz="quarter" idx="4"/>
          </p:nvPr>
        </p:nvSpPr>
        <p:spPr/>
        <p:txBody>
          <a:bodyPr/>
          <a:lstStyle/>
          <a:p>
            <a:fld id="{4FFF2922-2BC4-4EEC-89B9-4A4477398F2A}" type="slidenum">
              <a:rPr lang="en-US" smtClean="0"/>
              <a:pPr/>
              <a:t>23</a:t>
            </a:fld>
            <a:endParaRPr lang="en-US"/>
          </a:p>
        </p:txBody>
      </p:sp>
    </p:spTree>
    <p:extLst>
      <p:ext uri="{BB962C8B-B14F-4D97-AF65-F5344CB8AC3E}">
        <p14:creationId xmlns:p14="http://schemas.microsoft.com/office/powerpoint/2010/main" val="5332115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D95F06C-D80B-470A-BDE5-0A5016B1BC8D}"/>
              </a:ext>
            </a:extLst>
          </p:cNvPr>
          <p:cNvSpPr>
            <a:spLocks noGrp="1"/>
          </p:cNvSpPr>
          <p:nvPr>
            <p:ph idx="1"/>
          </p:nvPr>
        </p:nvSpPr>
        <p:spPr>
          <a:xfrm>
            <a:off x="628650" y="2101173"/>
            <a:ext cx="7886700" cy="4075789"/>
          </a:xfrm>
        </p:spPr>
        <p:txBody>
          <a:bodyPr>
            <a:normAutofit fontScale="77500" lnSpcReduction="20000"/>
          </a:bodyPr>
          <a:lstStyle/>
          <a:p>
            <a:r>
              <a:rPr lang="en-US" dirty="0"/>
              <a:t>As a person providing health or administrative services to a Medicare Part C or Part D enrollee, you are likely an employee of a: </a:t>
            </a:r>
          </a:p>
          <a:p>
            <a:pPr marL="342900" indent="-342900">
              <a:buFont typeface="Arial" panose="020B0604020202020204" pitchFamily="34" charset="0"/>
              <a:buChar char="•"/>
            </a:pPr>
            <a:r>
              <a:rPr lang="en-US" dirty="0"/>
              <a:t>Sponsor (Medicare Advantage Organization [MAO] or a Prescription Drug Plan [PDP]) </a:t>
            </a:r>
          </a:p>
          <a:p>
            <a:pPr marL="342900" indent="-342900">
              <a:buFont typeface="Arial" panose="020B0604020202020204" pitchFamily="34" charset="0"/>
              <a:buChar char="•"/>
            </a:pPr>
            <a:r>
              <a:rPr lang="en-US" dirty="0"/>
              <a:t>First-tier entity (Examples: Pharmacy Benefit Management [PBM]; hospital or health care facility; provider group; doctor’s office; clinical laboratory; customer service provider; claims processing and adjudication company; a company that handles enrollment, disenrollment, and membership functions; and contracted sales agents) </a:t>
            </a:r>
          </a:p>
          <a:p>
            <a:pPr marL="342900" indent="-342900">
              <a:buFont typeface="Arial" panose="020B0604020202020204" pitchFamily="34" charset="0"/>
              <a:buChar char="•"/>
            </a:pPr>
            <a:r>
              <a:rPr lang="en-US" dirty="0"/>
              <a:t>Downstream entity (Examples: pharmacies, doctor’s office, firms providing agent/broker services, marketing firms, and call centers) </a:t>
            </a:r>
          </a:p>
          <a:p>
            <a:pPr marL="342900" indent="-342900">
              <a:buFont typeface="Arial" panose="020B0604020202020204" pitchFamily="34" charset="0"/>
              <a:buChar char="•"/>
            </a:pPr>
            <a:r>
              <a:rPr lang="en-US" dirty="0"/>
              <a:t>Related entity (Examples: Entity with common ownership or control of a Sponsor, health promotion provider, or </a:t>
            </a:r>
            <a:r>
              <a:rPr lang="en-US" dirty="0" err="1"/>
              <a:t>SilverSneakers</a:t>
            </a:r>
            <a:r>
              <a:rPr lang="en-US" dirty="0"/>
              <a:t>®) </a:t>
            </a:r>
          </a:p>
          <a:p>
            <a:endParaRPr lang="en-US" dirty="0"/>
          </a:p>
        </p:txBody>
      </p:sp>
      <p:sp>
        <p:nvSpPr>
          <p:cNvPr id="3" name="Title 2">
            <a:extLst>
              <a:ext uri="{FF2B5EF4-FFF2-40B4-BE49-F238E27FC236}">
                <a16:creationId xmlns:a16="http://schemas.microsoft.com/office/drawing/2014/main" id="{097489DA-2BA6-4CC5-A0AF-E1E8E726351A}"/>
              </a:ext>
            </a:extLst>
          </p:cNvPr>
          <p:cNvSpPr>
            <a:spLocks noGrp="1"/>
          </p:cNvSpPr>
          <p:nvPr>
            <p:ph type="title"/>
          </p:nvPr>
        </p:nvSpPr>
        <p:spPr>
          <a:xfrm>
            <a:off x="628650" y="765313"/>
            <a:ext cx="7886700" cy="927300"/>
          </a:xfrm>
        </p:spPr>
        <p:txBody>
          <a:bodyPr/>
          <a:lstStyle/>
          <a:p>
            <a:r>
              <a:rPr lang="en-US" dirty="0"/>
              <a:t>Where Do I Fit In?</a:t>
            </a:r>
          </a:p>
        </p:txBody>
      </p:sp>
      <p:sp>
        <p:nvSpPr>
          <p:cNvPr id="4" name="Footer Placeholder 3">
            <a:extLst>
              <a:ext uri="{FF2B5EF4-FFF2-40B4-BE49-F238E27FC236}">
                <a16:creationId xmlns:a16="http://schemas.microsoft.com/office/drawing/2014/main" id="{3E224591-6AA0-4156-9B63-D4953DF1BA3C}"/>
              </a:ext>
            </a:extLst>
          </p:cNvPr>
          <p:cNvSpPr>
            <a:spLocks noGrp="1"/>
          </p:cNvSpPr>
          <p:nvPr>
            <p:ph type="ftr" sz="quarter" idx="3"/>
          </p:nvPr>
        </p:nvSpPr>
        <p:spPr/>
        <p:txBody>
          <a:bodyPr/>
          <a:lstStyle/>
          <a:p>
            <a:r>
              <a:rPr lang="en-US"/>
              <a:t>Proprietary and Confidential |</a:t>
            </a:r>
            <a:endParaRPr lang="en-US" dirty="0"/>
          </a:p>
        </p:txBody>
      </p:sp>
      <p:sp>
        <p:nvSpPr>
          <p:cNvPr id="5" name="Slide Number Placeholder 4">
            <a:extLst>
              <a:ext uri="{FF2B5EF4-FFF2-40B4-BE49-F238E27FC236}">
                <a16:creationId xmlns:a16="http://schemas.microsoft.com/office/drawing/2014/main" id="{09E21796-E54A-47D4-B376-15482D32ECA5}"/>
              </a:ext>
            </a:extLst>
          </p:cNvPr>
          <p:cNvSpPr>
            <a:spLocks noGrp="1"/>
          </p:cNvSpPr>
          <p:nvPr>
            <p:ph type="sldNum" sz="quarter" idx="4"/>
          </p:nvPr>
        </p:nvSpPr>
        <p:spPr/>
        <p:txBody>
          <a:bodyPr/>
          <a:lstStyle/>
          <a:p>
            <a:fld id="{4FFF2922-2BC4-4EEC-89B9-4A4477398F2A}" type="slidenum">
              <a:rPr lang="en-US" smtClean="0"/>
              <a:pPr/>
              <a:t>24</a:t>
            </a:fld>
            <a:endParaRPr lang="en-US"/>
          </a:p>
        </p:txBody>
      </p:sp>
    </p:spTree>
    <p:extLst>
      <p:ext uri="{BB962C8B-B14F-4D97-AF65-F5344CB8AC3E}">
        <p14:creationId xmlns:p14="http://schemas.microsoft.com/office/powerpoint/2010/main" val="38949614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775EC4D-850A-4C66-B4F9-30E78B87CB83}"/>
              </a:ext>
            </a:extLst>
          </p:cNvPr>
          <p:cNvSpPr>
            <a:spLocks noGrp="1"/>
          </p:cNvSpPr>
          <p:nvPr>
            <p:ph idx="1"/>
          </p:nvPr>
        </p:nvSpPr>
        <p:spPr>
          <a:xfrm>
            <a:off x="886178" y="1770434"/>
            <a:ext cx="7629172" cy="5826868"/>
          </a:xfrm>
        </p:spPr>
        <p:txBody>
          <a:bodyPr>
            <a:normAutofit fontScale="55000" lnSpcReduction="20000"/>
          </a:bodyPr>
          <a:lstStyle/>
          <a:p>
            <a:pPr marL="342900" indent="-342900">
              <a:buFont typeface="Arial" panose="020B0604020202020204" pitchFamily="34" charset="0"/>
              <a:buChar char="•"/>
            </a:pPr>
            <a:r>
              <a:rPr lang="en-US" sz="3300" dirty="0"/>
              <a:t>I am an employee of a Part C Plan Sponsor or an employee of a Part C Plan Sponsor’s first-tier or downstream entity. </a:t>
            </a:r>
          </a:p>
          <a:p>
            <a:r>
              <a:rPr lang="en-US" sz="2400" dirty="0"/>
              <a:t>The Part C Plan Sponsor is a CMS Contractor. Part C Plan Sponsors may enter into contracts with FDRs. This stakeholder relationship flow chart shows examples of functions relating to the Sponsor’s Medicare Part C contracts. First-tier and related entities of the Medicare Part C Plan Sponsor may contract with downstream entities to fulfill their contractual obligations to the Sponsor. </a:t>
            </a:r>
          </a:p>
          <a:p>
            <a:r>
              <a:rPr lang="en-US" sz="2400" i="1" dirty="0"/>
              <a:t>Examples of first-tier entities may be independent practices, call centers, health services/hospital groups, fulfillment vendors, field marketing organizations, and credentialing organizations. If the first-tier entity is an independent practice, then a provider could be a downstream entity. If the first-tier entity is a health service/hospital group, then radiology, hospital, or mental health facilities may be the downstream entity. If the first-tier entity is a field marketing organization, then agents may be the downstream entity. Downstream entities may contract with other downstream entities. Hospitals and mental health facilities may contract with providers</a:t>
            </a:r>
            <a:r>
              <a:rPr lang="en-US" sz="2400" dirty="0"/>
              <a:t>. </a:t>
            </a:r>
          </a:p>
          <a:p>
            <a:pPr marL="342900" indent="-342900">
              <a:buFont typeface="Arial" panose="020B0604020202020204" pitchFamily="34" charset="0"/>
              <a:buChar char="•"/>
            </a:pPr>
            <a:endParaRPr lang="en-US" sz="3300" dirty="0"/>
          </a:p>
          <a:p>
            <a:pPr marL="342900" indent="-342900">
              <a:buFont typeface="Arial" panose="020B0604020202020204" pitchFamily="34" charset="0"/>
              <a:buChar char="•"/>
            </a:pPr>
            <a:r>
              <a:rPr lang="en-US" sz="3300" dirty="0"/>
              <a:t>I am an employee of a Part D Plan Sponsor or an employee of a Part D Plan Sponsor’s first-tier or downstream entity. </a:t>
            </a:r>
          </a:p>
          <a:p>
            <a:r>
              <a:rPr lang="en-US" sz="2400" dirty="0"/>
              <a:t>The Part D Plan Sponsor is a CMS Contractor. Part D Plan Sponsors may enter into contracts with FDRs. This stakeholder relationship flow chart shows examples of functions that relate to the Sponsor’s Medicare Part D contracts. First-tier and related entities of the Part D Plan Sponsor may contract with downstream entities to fulfill their contractual obligations to the Sponsor. </a:t>
            </a:r>
          </a:p>
          <a:p>
            <a:r>
              <a:rPr lang="en-US" sz="2400" i="1" dirty="0"/>
              <a:t>Examples of first-tier entities include call centers, PBMs, and field marketing organizations. If the first-tier entity is a PBM, then the pharmacy, marketing firm, quality assurance firm, and claims processing firm could be downstream entities. If the first-tier entity is a field marketing organization, then agents could be a downstream entity. </a:t>
            </a:r>
          </a:p>
        </p:txBody>
      </p:sp>
      <p:sp>
        <p:nvSpPr>
          <p:cNvPr id="3" name="Title 2">
            <a:extLst>
              <a:ext uri="{FF2B5EF4-FFF2-40B4-BE49-F238E27FC236}">
                <a16:creationId xmlns:a16="http://schemas.microsoft.com/office/drawing/2014/main" id="{2FB5A745-4F94-4181-8DB2-09E7C41A6EF1}"/>
              </a:ext>
            </a:extLst>
          </p:cNvPr>
          <p:cNvSpPr>
            <a:spLocks noGrp="1"/>
          </p:cNvSpPr>
          <p:nvPr>
            <p:ph type="title"/>
          </p:nvPr>
        </p:nvSpPr>
        <p:spPr>
          <a:xfrm>
            <a:off x="628650" y="765313"/>
            <a:ext cx="7886700" cy="811185"/>
          </a:xfrm>
        </p:spPr>
        <p:txBody>
          <a:bodyPr/>
          <a:lstStyle/>
          <a:p>
            <a:r>
              <a:rPr lang="en-US" dirty="0"/>
              <a:t>Where Do I Fit In?  (cont.)</a:t>
            </a:r>
          </a:p>
        </p:txBody>
      </p:sp>
      <p:sp>
        <p:nvSpPr>
          <p:cNvPr id="4" name="Footer Placeholder 3">
            <a:extLst>
              <a:ext uri="{FF2B5EF4-FFF2-40B4-BE49-F238E27FC236}">
                <a16:creationId xmlns:a16="http://schemas.microsoft.com/office/drawing/2014/main" id="{FE703D98-2B68-436C-980D-5DE8BDFB13C4}"/>
              </a:ext>
            </a:extLst>
          </p:cNvPr>
          <p:cNvSpPr>
            <a:spLocks noGrp="1"/>
          </p:cNvSpPr>
          <p:nvPr>
            <p:ph type="ftr" sz="quarter" idx="3"/>
          </p:nvPr>
        </p:nvSpPr>
        <p:spPr/>
        <p:txBody>
          <a:bodyPr/>
          <a:lstStyle/>
          <a:p>
            <a:r>
              <a:rPr lang="en-US"/>
              <a:t>Proprietary and Confidential |</a:t>
            </a:r>
            <a:endParaRPr lang="en-US" dirty="0"/>
          </a:p>
        </p:txBody>
      </p:sp>
      <p:sp>
        <p:nvSpPr>
          <p:cNvPr id="5" name="Slide Number Placeholder 4">
            <a:extLst>
              <a:ext uri="{FF2B5EF4-FFF2-40B4-BE49-F238E27FC236}">
                <a16:creationId xmlns:a16="http://schemas.microsoft.com/office/drawing/2014/main" id="{69881E92-BFED-4AA9-BCCF-22E2AD7FC6BD}"/>
              </a:ext>
            </a:extLst>
          </p:cNvPr>
          <p:cNvSpPr>
            <a:spLocks noGrp="1"/>
          </p:cNvSpPr>
          <p:nvPr>
            <p:ph type="sldNum" sz="quarter" idx="4"/>
          </p:nvPr>
        </p:nvSpPr>
        <p:spPr/>
        <p:txBody>
          <a:bodyPr/>
          <a:lstStyle/>
          <a:p>
            <a:fld id="{4FFF2922-2BC4-4EEC-89B9-4A4477398F2A}" type="slidenum">
              <a:rPr lang="en-US" smtClean="0"/>
              <a:pPr/>
              <a:t>25</a:t>
            </a:fld>
            <a:endParaRPr lang="en-US"/>
          </a:p>
        </p:txBody>
      </p:sp>
    </p:spTree>
    <p:extLst>
      <p:ext uri="{BB962C8B-B14F-4D97-AF65-F5344CB8AC3E}">
        <p14:creationId xmlns:p14="http://schemas.microsoft.com/office/powerpoint/2010/main" val="7192067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C294F8F-126F-44D6-BD28-CA349C2B86A1}"/>
              </a:ext>
            </a:extLst>
          </p:cNvPr>
          <p:cNvSpPr>
            <a:spLocks noGrp="1"/>
          </p:cNvSpPr>
          <p:nvPr>
            <p:ph idx="1"/>
          </p:nvPr>
        </p:nvSpPr>
        <p:spPr/>
        <p:txBody>
          <a:bodyPr>
            <a:normAutofit fontScale="92500" lnSpcReduction="20000"/>
          </a:bodyPr>
          <a:lstStyle/>
          <a:p>
            <a:r>
              <a:rPr lang="en-US" dirty="0"/>
              <a:t>You play a vital part in preventing, detecting, and reporting potential FWA, as well as Medicare noncompliance. </a:t>
            </a:r>
          </a:p>
          <a:p>
            <a:pPr marL="342900" indent="-342900">
              <a:buFont typeface="Arial" panose="020B0604020202020204" pitchFamily="34" charset="0"/>
              <a:buChar char="•"/>
            </a:pPr>
            <a:r>
              <a:rPr lang="en-US" b="1" dirty="0"/>
              <a:t>FIRST</a:t>
            </a:r>
            <a:r>
              <a:rPr lang="en-US" dirty="0"/>
              <a:t>, you must comply with all applicable statutory, regulatory, and other Medicare Part C or Part D requirements, including adopting and using an effective compliance program. </a:t>
            </a:r>
          </a:p>
          <a:p>
            <a:pPr marL="342900" indent="-342900">
              <a:buFont typeface="Arial" panose="020B0604020202020204" pitchFamily="34" charset="0"/>
              <a:buChar char="•"/>
            </a:pPr>
            <a:r>
              <a:rPr lang="en-US" b="1" dirty="0"/>
              <a:t>SECOND</a:t>
            </a:r>
            <a:r>
              <a:rPr lang="en-US" dirty="0"/>
              <a:t>, you have a duty to the Medicare Program to report any compliance concerns and suspected or actual violations of which you may be aware. </a:t>
            </a:r>
          </a:p>
          <a:p>
            <a:pPr marL="342900" indent="-342900">
              <a:buFont typeface="Arial" panose="020B0604020202020204" pitchFamily="34" charset="0"/>
              <a:buChar char="•"/>
            </a:pPr>
            <a:r>
              <a:rPr lang="en-US" b="1" dirty="0"/>
              <a:t>THIRD</a:t>
            </a:r>
            <a:r>
              <a:rPr lang="en-US" dirty="0"/>
              <a:t>, you have a duty to follow your organization’s Code of Conduct that articulates your and your organization’s commitment to standards of conduct and ethical rules of behavior. </a:t>
            </a:r>
          </a:p>
          <a:p>
            <a:endParaRPr lang="en-US" dirty="0"/>
          </a:p>
        </p:txBody>
      </p:sp>
      <p:sp>
        <p:nvSpPr>
          <p:cNvPr id="3" name="Title 2">
            <a:extLst>
              <a:ext uri="{FF2B5EF4-FFF2-40B4-BE49-F238E27FC236}">
                <a16:creationId xmlns:a16="http://schemas.microsoft.com/office/drawing/2014/main" id="{49ECA7B0-E434-4546-ABEC-22314C8BEE17}"/>
              </a:ext>
            </a:extLst>
          </p:cNvPr>
          <p:cNvSpPr>
            <a:spLocks noGrp="1"/>
          </p:cNvSpPr>
          <p:nvPr>
            <p:ph type="title"/>
          </p:nvPr>
        </p:nvSpPr>
        <p:spPr>
          <a:xfrm>
            <a:off x="628650" y="765313"/>
            <a:ext cx="7886700" cy="898117"/>
          </a:xfrm>
        </p:spPr>
        <p:txBody>
          <a:bodyPr/>
          <a:lstStyle/>
          <a:p>
            <a:r>
              <a:rPr lang="en-US" dirty="0"/>
              <a:t>Are Your Responsibilities?</a:t>
            </a:r>
          </a:p>
        </p:txBody>
      </p:sp>
      <p:sp>
        <p:nvSpPr>
          <p:cNvPr id="4" name="Footer Placeholder 3">
            <a:extLst>
              <a:ext uri="{FF2B5EF4-FFF2-40B4-BE49-F238E27FC236}">
                <a16:creationId xmlns:a16="http://schemas.microsoft.com/office/drawing/2014/main" id="{86C804BA-335F-4DCC-96F0-38FC50AFFE46}"/>
              </a:ext>
            </a:extLst>
          </p:cNvPr>
          <p:cNvSpPr>
            <a:spLocks noGrp="1"/>
          </p:cNvSpPr>
          <p:nvPr>
            <p:ph type="ftr" sz="quarter" idx="3"/>
          </p:nvPr>
        </p:nvSpPr>
        <p:spPr/>
        <p:txBody>
          <a:bodyPr/>
          <a:lstStyle/>
          <a:p>
            <a:r>
              <a:rPr lang="en-US"/>
              <a:t>Proprietary and Confidential |</a:t>
            </a:r>
            <a:endParaRPr lang="en-US" dirty="0"/>
          </a:p>
        </p:txBody>
      </p:sp>
      <p:sp>
        <p:nvSpPr>
          <p:cNvPr id="5" name="Slide Number Placeholder 4">
            <a:extLst>
              <a:ext uri="{FF2B5EF4-FFF2-40B4-BE49-F238E27FC236}">
                <a16:creationId xmlns:a16="http://schemas.microsoft.com/office/drawing/2014/main" id="{ECBEA03B-78A2-4263-967F-5D8FA581B66A}"/>
              </a:ext>
            </a:extLst>
          </p:cNvPr>
          <p:cNvSpPr>
            <a:spLocks noGrp="1"/>
          </p:cNvSpPr>
          <p:nvPr>
            <p:ph type="sldNum" sz="quarter" idx="4"/>
          </p:nvPr>
        </p:nvSpPr>
        <p:spPr/>
        <p:txBody>
          <a:bodyPr/>
          <a:lstStyle/>
          <a:p>
            <a:fld id="{4FFF2922-2BC4-4EEC-89B9-4A4477398F2A}" type="slidenum">
              <a:rPr lang="en-US" smtClean="0"/>
              <a:pPr/>
              <a:t>26</a:t>
            </a:fld>
            <a:endParaRPr lang="en-US"/>
          </a:p>
        </p:txBody>
      </p:sp>
    </p:spTree>
    <p:extLst>
      <p:ext uri="{BB962C8B-B14F-4D97-AF65-F5344CB8AC3E}">
        <p14:creationId xmlns:p14="http://schemas.microsoft.com/office/powerpoint/2010/main" val="37261424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016283C-1CF6-4648-8F2C-8B65E05B5139}"/>
              </a:ext>
            </a:extLst>
          </p:cNvPr>
          <p:cNvSpPr>
            <a:spLocks noGrp="1"/>
          </p:cNvSpPr>
          <p:nvPr>
            <p:ph idx="1"/>
          </p:nvPr>
        </p:nvSpPr>
        <p:spPr/>
        <p:txBody>
          <a:bodyPr/>
          <a:lstStyle/>
          <a:p>
            <a:endParaRPr lang="en-US" dirty="0"/>
          </a:p>
          <a:p>
            <a:pPr marL="342900" indent="-342900">
              <a:buFont typeface="Arial" panose="020B0604020202020204" pitchFamily="34" charset="0"/>
              <a:buChar char="•"/>
            </a:pPr>
            <a:r>
              <a:rPr lang="en-US" dirty="0"/>
              <a:t>Look for suspicious activity </a:t>
            </a:r>
          </a:p>
          <a:p>
            <a:pPr marL="342900" indent="-342900">
              <a:buFont typeface="Arial" panose="020B0604020202020204" pitchFamily="34" charset="0"/>
              <a:buChar char="•"/>
            </a:pPr>
            <a:r>
              <a:rPr lang="en-US" dirty="0"/>
              <a:t>Conduct yourself in an ethical manner </a:t>
            </a:r>
          </a:p>
          <a:p>
            <a:pPr marL="342900" indent="-342900">
              <a:buFont typeface="Arial" panose="020B0604020202020204" pitchFamily="34" charset="0"/>
              <a:buChar char="•"/>
            </a:pPr>
            <a:r>
              <a:rPr lang="en-US" dirty="0"/>
              <a:t>Ensure accurate and timely data and billing </a:t>
            </a:r>
          </a:p>
          <a:p>
            <a:pPr marL="342900" indent="-342900">
              <a:buFont typeface="Arial" panose="020B0604020202020204" pitchFamily="34" charset="0"/>
              <a:buChar char="•"/>
            </a:pPr>
            <a:r>
              <a:rPr lang="en-US" dirty="0"/>
              <a:t>Ensure coordination with other payers </a:t>
            </a:r>
          </a:p>
          <a:p>
            <a:pPr marL="342900" indent="-342900">
              <a:buFont typeface="Arial" panose="020B0604020202020204" pitchFamily="34" charset="0"/>
              <a:buChar char="•"/>
            </a:pPr>
            <a:r>
              <a:rPr lang="en-US" dirty="0"/>
              <a:t>Know FWA policies and procedures, standards of conduct, laws, regulations, and CMS’ guidance </a:t>
            </a:r>
          </a:p>
          <a:p>
            <a:pPr marL="342900" indent="-342900">
              <a:buFont typeface="Arial" panose="020B0604020202020204" pitchFamily="34" charset="0"/>
              <a:buChar char="•"/>
            </a:pPr>
            <a:r>
              <a:rPr lang="en-US" dirty="0"/>
              <a:t>Verify all received information </a:t>
            </a:r>
          </a:p>
          <a:p>
            <a:endParaRPr lang="en-US" dirty="0"/>
          </a:p>
        </p:txBody>
      </p:sp>
      <p:sp>
        <p:nvSpPr>
          <p:cNvPr id="3" name="Title 2">
            <a:extLst>
              <a:ext uri="{FF2B5EF4-FFF2-40B4-BE49-F238E27FC236}">
                <a16:creationId xmlns:a16="http://schemas.microsoft.com/office/drawing/2014/main" id="{6A6617C5-18D7-46D8-B0D0-3FD2380D6A16}"/>
              </a:ext>
            </a:extLst>
          </p:cNvPr>
          <p:cNvSpPr>
            <a:spLocks noGrp="1"/>
          </p:cNvSpPr>
          <p:nvPr>
            <p:ph type="title"/>
          </p:nvPr>
        </p:nvSpPr>
        <p:spPr/>
        <p:txBody>
          <a:bodyPr/>
          <a:lstStyle/>
          <a:p>
            <a:r>
              <a:rPr lang="en-US" dirty="0"/>
              <a:t>How Do You Prevent FWA?</a:t>
            </a:r>
          </a:p>
        </p:txBody>
      </p:sp>
      <p:sp>
        <p:nvSpPr>
          <p:cNvPr id="4" name="Footer Placeholder 3">
            <a:extLst>
              <a:ext uri="{FF2B5EF4-FFF2-40B4-BE49-F238E27FC236}">
                <a16:creationId xmlns:a16="http://schemas.microsoft.com/office/drawing/2014/main" id="{3D18DC88-4746-4B6C-8B53-2162353EBEBA}"/>
              </a:ext>
            </a:extLst>
          </p:cNvPr>
          <p:cNvSpPr>
            <a:spLocks noGrp="1"/>
          </p:cNvSpPr>
          <p:nvPr>
            <p:ph type="ftr" sz="quarter" idx="3"/>
          </p:nvPr>
        </p:nvSpPr>
        <p:spPr/>
        <p:txBody>
          <a:bodyPr/>
          <a:lstStyle/>
          <a:p>
            <a:r>
              <a:rPr lang="en-US"/>
              <a:t>Proprietary and Confidential |</a:t>
            </a:r>
            <a:endParaRPr lang="en-US" dirty="0"/>
          </a:p>
        </p:txBody>
      </p:sp>
      <p:sp>
        <p:nvSpPr>
          <p:cNvPr id="5" name="Slide Number Placeholder 4">
            <a:extLst>
              <a:ext uri="{FF2B5EF4-FFF2-40B4-BE49-F238E27FC236}">
                <a16:creationId xmlns:a16="http://schemas.microsoft.com/office/drawing/2014/main" id="{ED0A2B95-F2D8-460A-A589-E5D58E5EE3C3}"/>
              </a:ext>
            </a:extLst>
          </p:cNvPr>
          <p:cNvSpPr>
            <a:spLocks noGrp="1"/>
          </p:cNvSpPr>
          <p:nvPr>
            <p:ph type="sldNum" sz="quarter" idx="4"/>
          </p:nvPr>
        </p:nvSpPr>
        <p:spPr/>
        <p:txBody>
          <a:bodyPr/>
          <a:lstStyle/>
          <a:p>
            <a:fld id="{4FFF2922-2BC4-4EEC-89B9-4A4477398F2A}" type="slidenum">
              <a:rPr lang="en-US" smtClean="0"/>
              <a:pPr/>
              <a:t>27</a:t>
            </a:fld>
            <a:endParaRPr lang="en-US"/>
          </a:p>
        </p:txBody>
      </p:sp>
    </p:spTree>
    <p:extLst>
      <p:ext uri="{BB962C8B-B14F-4D97-AF65-F5344CB8AC3E}">
        <p14:creationId xmlns:p14="http://schemas.microsoft.com/office/powerpoint/2010/main" val="22502120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7FE06AF-21C4-4A30-87BF-72C4AC805FEA}"/>
              </a:ext>
            </a:extLst>
          </p:cNvPr>
          <p:cNvSpPr>
            <a:spLocks noGrp="1"/>
          </p:cNvSpPr>
          <p:nvPr>
            <p:ph idx="1"/>
          </p:nvPr>
        </p:nvSpPr>
        <p:spPr>
          <a:xfrm>
            <a:off x="628650" y="1989478"/>
            <a:ext cx="7886700" cy="4674585"/>
          </a:xfrm>
        </p:spPr>
        <p:txBody>
          <a:bodyPr>
            <a:normAutofit fontScale="77500" lnSpcReduction="20000"/>
          </a:bodyPr>
          <a:lstStyle/>
          <a:p>
            <a:r>
              <a:rPr lang="en-US" dirty="0"/>
              <a:t>Know your entity’s policies and procedures. </a:t>
            </a:r>
          </a:p>
          <a:p>
            <a:endParaRPr lang="en-US" dirty="0"/>
          </a:p>
          <a:p>
            <a:r>
              <a:rPr lang="en-US" dirty="0"/>
              <a:t>Every Sponsor and First-Tier, Downstream, and Related Entity (FDR) must have policies and procedures that address FWA. These procedures should help you detect, prevent, report, and correct FWA. </a:t>
            </a:r>
          </a:p>
          <a:p>
            <a:endParaRPr lang="en-US" dirty="0"/>
          </a:p>
          <a:p>
            <a:r>
              <a:rPr lang="en-US" dirty="0"/>
              <a:t>Standards of Conduct should describe the Sponsor’s expectations that: </a:t>
            </a:r>
          </a:p>
          <a:p>
            <a:r>
              <a:rPr lang="en-US" dirty="0"/>
              <a:t>• All employees conduct themselves in an ethical manner </a:t>
            </a:r>
          </a:p>
          <a:p>
            <a:r>
              <a:rPr lang="en-US" dirty="0"/>
              <a:t>• Appropriate mechanisms are in place for anyone to report noncompliance and potential FWA </a:t>
            </a:r>
          </a:p>
          <a:p>
            <a:r>
              <a:rPr lang="en-US" dirty="0"/>
              <a:t>• Reported issues will be addressed and corrected </a:t>
            </a:r>
          </a:p>
          <a:p>
            <a:endParaRPr lang="en-US" dirty="0"/>
          </a:p>
          <a:p>
            <a:r>
              <a:rPr lang="en-US" dirty="0"/>
              <a:t>Standards of Conduct communicate to employees and FDRs compliance is everyone’s responsibility, from the top of the organization to the bottom </a:t>
            </a:r>
          </a:p>
        </p:txBody>
      </p:sp>
      <p:sp>
        <p:nvSpPr>
          <p:cNvPr id="3" name="Title 2">
            <a:extLst>
              <a:ext uri="{FF2B5EF4-FFF2-40B4-BE49-F238E27FC236}">
                <a16:creationId xmlns:a16="http://schemas.microsoft.com/office/drawing/2014/main" id="{B1F1AF34-5D94-4239-BBC5-ACEBFC24A8CB}"/>
              </a:ext>
            </a:extLst>
          </p:cNvPr>
          <p:cNvSpPr>
            <a:spLocks noGrp="1"/>
          </p:cNvSpPr>
          <p:nvPr>
            <p:ph type="title"/>
          </p:nvPr>
        </p:nvSpPr>
        <p:spPr>
          <a:xfrm>
            <a:off x="628650" y="765313"/>
            <a:ext cx="7886700" cy="839751"/>
          </a:xfrm>
        </p:spPr>
        <p:txBody>
          <a:bodyPr/>
          <a:lstStyle/>
          <a:p>
            <a:r>
              <a:rPr lang="en-US" dirty="0"/>
              <a:t>Stay Informed About Policies and Procedures</a:t>
            </a:r>
          </a:p>
        </p:txBody>
      </p:sp>
      <p:sp>
        <p:nvSpPr>
          <p:cNvPr id="4" name="Footer Placeholder 3">
            <a:extLst>
              <a:ext uri="{FF2B5EF4-FFF2-40B4-BE49-F238E27FC236}">
                <a16:creationId xmlns:a16="http://schemas.microsoft.com/office/drawing/2014/main" id="{353E033F-AC14-4BF6-ACBC-C9BC7A80501E}"/>
              </a:ext>
            </a:extLst>
          </p:cNvPr>
          <p:cNvSpPr>
            <a:spLocks noGrp="1"/>
          </p:cNvSpPr>
          <p:nvPr>
            <p:ph type="ftr" sz="quarter" idx="3"/>
          </p:nvPr>
        </p:nvSpPr>
        <p:spPr/>
        <p:txBody>
          <a:bodyPr/>
          <a:lstStyle/>
          <a:p>
            <a:r>
              <a:rPr lang="en-US"/>
              <a:t>Proprietary and Confidential |</a:t>
            </a:r>
            <a:endParaRPr lang="en-US" dirty="0"/>
          </a:p>
        </p:txBody>
      </p:sp>
      <p:sp>
        <p:nvSpPr>
          <p:cNvPr id="5" name="Slide Number Placeholder 4">
            <a:extLst>
              <a:ext uri="{FF2B5EF4-FFF2-40B4-BE49-F238E27FC236}">
                <a16:creationId xmlns:a16="http://schemas.microsoft.com/office/drawing/2014/main" id="{BDA2A54A-77E5-4135-AACE-2EE7E5646CFB}"/>
              </a:ext>
            </a:extLst>
          </p:cNvPr>
          <p:cNvSpPr>
            <a:spLocks noGrp="1"/>
          </p:cNvSpPr>
          <p:nvPr>
            <p:ph type="sldNum" sz="quarter" idx="4"/>
          </p:nvPr>
        </p:nvSpPr>
        <p:spPr/>
        <p:txBody>
          <a:bodyPr/>
          <a:lstStyle/>
          <a:p>
            <a:fld id="{4FFF2922-2BC4-4EEC-89B9-4A4477398F2A}" type="slidenum">
              <a:rPr lang="en-US" smtClean="0"/>
              <a:pPr/>
              <a:t>28</a:t>
            </a:fld>
            <a:endParaRPr lang="en-US"/>
          </a:p>
        </p:txBody>
      </p:sp>
    </p:spTree>
    <p:extLst>
      <p:ext uri="{BB962C8B-B14F-4D97-AF65-F5344CB8AC3E}">
        <p14:creationId xmlns:p14="http://schemas.microsoft.com/office/powerpoint/2010/main" val="25875410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E376113-ED04-4AF2-86F7-944F31D0217C}"/>
              </a:ext>
            </a:extLst>
          </p:cNvPr>
          <p:cNvSpPr>
            <a:spLocks noGrp="1"/>
          </p:cNvSpPr>
          <p:nvPr>
            <p:ph type="title"/>
          </p:nvPr>
        </p:nvSpPr>
        <p:spPr/>
        <p:txBody>
          <a:bodyPr/>
          <a:lstStyle/>
          <a:p>
            <a:r>
              <a:rPr lang="en-US" dirty="0"/>
              <a:t>Report FWA</a:t>
            </a:r>
          </a:p>
        </p:txBody>
      </p:sp>
      <p:sp>
        <p:nvSpPr>
          <p:cNvPr id="6" name="Content Placeholder 5">
            <a:extLst>
              <a:ext uri="{FF2B5EF4-FFF2-40B4-BE49-F238E27FC236}">
                <a16:creationId xmlns:a16="http://schemas.microsoft.com/office/drawing/2014/main" id="{C836C2BA-9E06-4233-B20F-4065C6638965}"/>
              </a:ext>
            </a:extLst>
          </p:cNvPr>
          <p:cNvSpPr>
            <a:spLocks noGrp="1"/>
          </p:cNvSpPr>
          <p:nvPr>
            <p:ph sz="half" idx="1"/>
          </p:nvPr>
        </p:nvSpPr>
        <p:spPr>
          <a:xfrm>
            <a:off x="628650" y="2383277"/>
            <a:ext cx="4468644" cy="3957540"/>
          </a:xfrm>
        </p:spPr>
        <p:txBody>
          <a:bodyPr>
            <a:normAutofit fontScale="85000" lnSpcReduction="10000"/>
          </a:bodyPr>
          <a:lstStyle/>
          <a:p>
            <a:pPr marL="342900" indent="-342900">
              <a:buFont typeface="Arial" panose="020B0604020202020204" pitchFamily="34" charset="0"/>
              <a:buChar char="•"/>
            </a:pPr>
            <a:r>
              <a:rPr lang="en-US" dirty="0"/>
              <a:t>Everyone must report suspected instances of FWA. Your Sponsor’s Code of Conduct should clearly state this obligation. Sponsors may not retaliate against you for making a good faith effort in reporting. </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Report any potential FWA concerns you have to your compliance department or your Sponsor’s compliance department. Your Sponsor’s compliance department will investigate and make the proper determination. Often, Sponsors have a Special Investigations Unit (SIU) dedicated to investigating FWA. They may also maintain an FWA Hotline. </a:t>
            </a:r>
          </a:p>
        </p:txBody>
      </p:sp>
      <p:sp>
        <p:nvSpPr>
          <p:cNvPr id="7" name="Content Placeholder 6">
            <a:extLst>
              <a:ext uri="{FF2B5EF4-FFF2-40B4-BE49-F238E27FC236}">
                <a16:creationId xmlns:a16="http://schemas.microsoft.com/office/drawing/2014/main" id="{38607B81-3DE9-46F6-B88C-87DE9EE8A37A}"/>
              </a:ext>
            </a:extLst>
          </p:cNvPr>
          <p:cNvSpPr>
            <a:spLocks noGrp="1"/>
          </p:cNvSpPr>
          <p:nvPr>
            <p:ph sz="half" idx="2"/>
          </p:nvPr>
        </p:nvSpPr>
        <p:spPr>
          <a:xfrm>
            <a:off x="5272390" y="2383277"/>
            <a:ext cx="3242959" cy="3957540"/>
          </a:xfrm>
        </p:spPr>
        <p:txBody>
          <a:bodyPr>
            <a:normAutofit fontScale="85000" lnSpcReduction="10000"/>
          </a:bodyPr>
          <a:lstStyle/>
          <a:p>
            <a:pPr marL="342900" indent="-342900">
              <a:buFont typeface="Arial" panose="020B0604020202020204" pitchFamily="34" charset="0"/>
              <a:buChar char="•"/>
            </a:pPr>
            <a:r>
              <a:rPr lang="en-US" dirty="0"/>
              <a:t>Every Sponsor must have a mechanism for reporting potential FWA by employees and FDRs. Each Sponsor must accept anonymous reports and cannot retaliate against you for reporting. Review your organization’s materials for the ways to report FWA. </a:t>
            </a:r>
          </a:p>
          <a:p>
            <a:endParaRPr lang="en-US" dirty="0"/>
          </a:p>
          <a:p>
            <a:pPr marL="342900" indent="-342900">
              <a:buFont typeface="Arial" panose="020B0604020202020204" pitchFamily="34" charset="0"/>
              <a:buChar char="•"/>
            </a:pPr>
            <a:r>
              <a:rPr lang="en-US" dirty="0"/>
              <a:t>When in doubt, call your Compliance Department or FWA Hotline. </a:t>
            </a:r>
          </a:p>
        </p:txBody>
      </p:sp>
      <p:sp>
        <p:nvSpPr>
          <p:cNvPr id="4" name="Footer Placeholder 3">
            <a:extLst>
              <a:ext uri="{FF2B5EF4-FFF2-40B4-BE49-F238E27FC236}">
                <a16:creationId xmlns:a16="http://schemas.microsoft.com/office/drawing/2014/main" id="{C547F73F-EF88-470E-9C76-8A2CAE136AF5}"/>
              </a:ext>
            </a:extLst>
          </p:cNvPr>
          <p:cNvSpPr>
            <a:spLocks noGrp="1"/>
          </p:cNvSpPr>
          <p:nvPr>
            <p:ph type="ftr" sz="quarter" idx="3"/>
          </p:nvPr>
        </p:nvSpPr>
        <p:spPr/>
        <p:txBody>
          <a:bodyPr/>
          <a:lstStyle/>
          <a:p>
            <a:r>
              <a:rPr lang="en-US"/>
              <a:t>Proprietary and Confidential |</a:t>
            </a:r>
            <a:endParaRPr lang="en-US" dirty="0"/>
          </a:p>
        </p:txBody>
      </p:sp>
      <p:sp>
        <p:nvSpPr>
          <p:cNvPr id="5" name="Slide Number Placeholder 4">
            <a:extLst>
              <a:ext uri="{FF2B5EF4-FFF2-40B4-BE49-F238E27FC236}">
                <a16:creationId xmlns:a16="http://schemas.microsoft.com/office/drawing/2014/main" id="{32A59C80-18D6-4615-BE82-0C893C5794E6}"/>
              </a:ext>
            </a:extLst>
          </p:cNvPr>
          <p:cNvSpPr>
            <a:spLocks noGrp="1"/>
          </p:cNvSpPr>
          <p:nvPr>
            <p:ph type="sldNum" sz="quarter" idx="4"/>
          </p:nvPr>
        </p:nvSpPr>
        <p:spPr/>
        <p:txBody>
          <a:bodyPr/>
          <a:lstStyle/>
          <a:p>
            <a:fld id="{4FFF2922-2BC4-4EEC-89B9-4A4477398F2A}" type="slidenum">
              <a:rPr lang="en-US" smtClean="0"/>
              <a:pPr/>
              <a:t>29</a:t>
            </a:fld>
            <a:endParaRPr lang="en-US"/>
          </a:p>
        </p:txBody>
      </p:sp>
    </p:spTree>
    <p:extLst>
      <p:ext uri="{BB962C8B-B14F-4D97-AF65-F5344CB8AC3E}">
        <p14:creationId xmlns:p14="http://schemas.microsoft.com/office/powerpoint/2010/main" val="1424125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C6670CF7-6E38-4A74-816D-F77C7881F3D3}"/>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71ECCCDF-4D00-42C4-85DA-BA06C7BACFE5}"/>
              </a:ext>
            </a:extLst>
          </p:cNvPr>
          <p:cNvSpPr>
            <a:spLocks noGrp="1"/>
          </p:cNvSpPr>
          <p:nvPr>
            <p:ph type="sldNum" sz="quarter" idx="4"/>
          </p:nvPr>
        </p:nvSpPr>
        <p:spPr/>
        <p:txBody>
          <a:bodyPr/>
          <a:lstStyle/>
          <a:p>
            <a:fld id="{4FFF2922-2BC4-4EEC-89B9-4A4477398F2A}" type="slidenum">
              <a:rPr lang="en-US" smtClean="0"/>
              <a:pPr/>
              <a:t>3</a:t>
            </a:fld>
            <a:endParaRPr lang="en-US"/>
          </a:p>
        </p:txBody>
      </p:sp>
      <p:sp>
        <p:nvSpPr>
          <p:cNvPr id="4" name="Rectangle 3">
            <a:extLst>
              <a:ext uri="{FF2B5EF4-FFF2-40B4-BE49-F238E27FC236}">
                <a16:creationId xmlns:a16="http://schemas.microsoft.com/office/drawing/2014/main" id="{7BFC0731-CAA7-412E-98DC-5C7DFA2E2204}"/>
              </a:ext>
            </a:extLst>
          </p:cNvPr>
          <p:cNvSpPr/>
          <p:nvPr/>
        </p:nvSpPr>
        <p:spPr>
          <a:xfrm>
            <a:off x="924129" y="1585608"/>
            <a:ext cx="7402748" cy="3477875"/>
          </a:xfrm>
          <a:prstGeom prst="rect">
            <a:avLst/>
          </a:prstGeom>
        </p:spPr>
        <p:txBody>
          <a:bodyPr wrap="square">
            <a:spAutoFit/>
          </a:bodyPr>
          <a:lstStyle/>
          <a:p>
            <a:r>
              <a:rPr lang="en-US" sz="2000" b="1" dirty="0">
                <a:solidFill>
                  <a:srgbClr val="000000"/>
                </a:solidFill>
                <a:latin typeface="Tahoma" panose="020B0604030504040204" pitchFamily="34" charset="0"/>
                <a:ea typeface="Tahoma" panose="020B0604030504040204" pitchFamily="34" charset="0"/>
                <a:cs typeface="Tahoma" panose="020B0604030504040204" pitchFamily="34" charset="0"/>
              </a:rPr>
              <a:t>Why Do I Need Training? </a:t>
            </a:r>
          </a:p>
          <a:p>
            <a:endParaRPr lang="en-US" sz="20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en-US" sz="2000" dirty="0">
                <a:solidFill>
                  <a:srgbClr val="000000"/>
                </a:solidFill>
                <a:latin typeface="Tahoma" panose="020B0604030504040204" pitchFamily="34" charset="0"/>
                <a:ea typeface="Tahoma" panose="020B0604030504040204" pitchFamily="34" charset="0"/>
                <a:cs typeface="Tahoma" panose="020B0604030504040204" pitchFamily="34" charset="0"/>
              </a:rPr>
              <a:t>Every year </a:t>
            </a:r>
            <a:r>
              <a:rPr lang="en-US" sz="2000" b="1" dirty="0">
                <a:solidFill>
                  <a:srgbClr val="000000"/>
                </a:solidFill>
                <a:latin typeface="Tahoma" panose="020B0604030504040204" pitchFamily="34" charset="0"/>
                <a:ea typeface="Tahoma" panose="020B0604030504040204" pitchFamily="34" charset="0"/>
                <a:cs typeface="Tahoma" panose="020B0604030504040204" pitchFamily="34" charset="0"/>
              </a:rPr>
              <a:t>billions </a:t>
            </a:r>
            <a:r>
              <a:rPr lang="en-US" sz="2000" dirty="0">
                <a:solidFill>
                  <a:srgbClr val="000000"/>
                </a:solidFill>
                <a:latin typeface="Tahoma" panose="020B0604030504040204" pitchFamily="34" charset="0"/>
                <a:ea typeface="Tahoma" panose="020B0604030504040204" pitchFamily="34" charset="0"/>
                <a:cs typeface="Tahoma" panose="020B0604030504040204" pitchFamily="34" charset="0"/>
              </a:rPr>
              <a:t>of dollars are improperly spent because of FWA. It affects everyone—</a:t>
            </a:r>
            <a:r>
              <a:rPr lang="en-US" sz="2000" b="1" dirty="0">
                <a:solidFill>
                  <a:srgbClr val="000000"/>
                </a:solidFill>
                <a:latin typeface="Tahoma" panose="020B0604030504040204" pitchFamily="34" charset="0"/>
                <a:ea typeface="Tahoma" panose="020B0604030504040204" pitchFamily="34" charset="0"/>
                <a:cs typeface="Tahoma" panose="020B0604030504040204" pitchFamily="34" charset="0"/>
              </a:rPr>
              <a:t>including you</a:t>
            </a:r>
            <a:r>
              <a:rPr lang="en-US" sz="2000" dirty="0">
                <a:solidFill>
                  <a:srgbClr val="000000"/>
                </a:solidFill>
                <a:latin typeface="Tahoma" panose="020B0604030504040204" pitchFamily="34" charset="0"/>
                <a:ea typeface="Tahoma" panose="020B0604030504040204" pitchFamily="34" charset="0"/>
                <a:cs typeface="Tahoma" panose="020B0604030504040204" pitchFamily="34" charset="0"/>
              </a:rPr>
              <a:t>. This training will help you detect, correct, and prevent FWA. </a:t>
            </a:r>
            <a:r>
              <a:rPr lang="en-US" sz="2000" b="1" dirty="0">
                <a:solidFill>
                  <a:srgbClr val="000000"/>
                </a:solidFill>
                <a:latin typeface="Tahoma" panose="020B0604030504040204" pitchFamily="34" charset="0"/>
                <a:ea typeface="Tahoma" panose="020B0604030504040204" pitchFamily="34" charset="0"/>
                <a:cs typeface="Tahoma" panose="020B0604030504040204" pitchFamily="34" charset="0"/>
              </a:rPr>
              <a:t>You </a:t>
            </a:r>
            <a:r>
              <a:rPr lang="en-US" sz="2000" dirty="0">
                <a:solidFill>
                  <a:srgbClr val="000000"/>
                </a:solidFill>
                <a:latin typeface="Tahoma" panose="020B0604030504040204" pitchFamily="34" charset="0"/>
                <a:ea typeface="Tahoma" panose="020B0604030504040204" pitchFamily="34" charset="0"/>
                <a:cs typeface="Tahoma" panose="020B0604030504040204" pitchFamily="34" charset="0"/>
              </a:rPr>
              <a:t>are part of the solution. </a:t>
            </a:r>
          </a:p>
          <a:p>
            <a:endParaRPr lang="en-US" sz="20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en-US" sz="2000" dirty="0">
                <a:solidFill>
                  <a:srgbClr val="000000"/>
                </a:solidFill>
                <a:latin typeface="Tahoma" panose="020B0604030504040204" pitchFamily="34" charset="0"/>
                <a:ea typeface="Tahoma" panose="020B0604030504040204" pitchFamily="34" charset="0"/>
                <a:cs typeface="Tahoma" panose="020B0604030504040204" pitchFamily="34" charset="0"/>
              </a:rPr>
              <a:t>Combating FWA is </a:t>
            </a:r>
            <a:r>
              <a:rPr lang="en-US" sz="2000" b="1" dirty="0">
                <a:solidFill>
                  <a:srgbClr val="000000"/>
                </a:solidFill>
                <a:latin typeface="Tahoma" panose="020B0604030504040204" pitchFamily="34" charset="0"/>
                <a:ea typeface="Tahoma" panose="020B0604030504040204" pitchFamily="34" charset="0"/>
                <a:cs typeface="Tahoma" panose="020B0604030504040204" pitchFamily="34" charset="0"/>
              </a:rPr>
              <a:t>everyone’s </a:t>
            </a:r>
            <a:r>
              <a:rPr lang="en-US" sz="2000" dirty="0">
                <a:solidFill>
                  <a:srgbClr val="000000"/>
                </a:solidFill>
                <a:latin typeface="Tahoma" panose="020B0604030504040204" pitchFamily="34" charset="0"/>
                <a:ea typeface="Tahoma" panose="020B0604030504040204" pitchFamily="34" charset="0"/>
                <a:cs typeface="Tahoma" panose="020B0604030504040204" pitchFamily="34" charset="0"/>
              </a:rPr>
              <a:t>responsibility! As an individual who provides health or administrative services for Medicare enrollees, every action you take potentially affects Medicare enrollees, the Medicare Program, or the Medicare Trust Fund. </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0684830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CAA7352-AA80-40CA-9DC4-F0CA496E659E}"/>
              </a:ext>
            </a:extLst>
          </p:cNvPr>
          <p:cNvSpPr>
            <a:spLocks noGrp="1"/>
          </p:cNvSpPr>
          <p:nvPr>
            <p:ph idx="1"/>
          </p:nvPr>
        </p:nvSpPr>
        <p:spPr>
          <a:xfrm>
            <a:off x="628650" y="1488333"/>
            <a:ext cx="8242976" cy="5291846"/>
          </a:xfrm>
        </p:spPr>
        <p:txBody>
          <a:bodyPr>
            <a:normAutofit fontScale="40000" lnSpcReduction="20000"/>
          </a:bodyPr>
          <a:lstStyle/>
          <a:p>
            <a:r>
              <a:rPr lang="en-US" sz="3400" dirty="0"/>
              <a:t>If warranted, Sponsors and FDRs must report potentially fraudulent conduct to Government authorities, such as the Office of Inspector General (OIG), the U.S. Department of Justice (DOJ), or CMS. </a:t>
            </a:r>
          </a:p>
          <a:p>
            <a:r>
              <a:rPr lang="en-US" sz="3400" dirty="0"/>
              <a:t>Individuals or entities who wish to voluntarily disclose self-discovered potential fraud to OIG may do so under the Self-Disclosure Protocol (SDP). Self-disclosure gives providers the opportunity to avoid the costs and disruptions associated with a Government-directed investigation and civil or administrative litigation. </a:t>
            </a:r>
          </a:p>
          <a:p>
            <a:endParaRPr lang="en-US" b="1" dirty="0"/>
          </a:p>
          <a:p>
            <a:pPr algn="ctr"/>
            <a:r>
              <a:rPr lang="en-US" b="1" dirty="0"/>
              <a:t>Details to Include When Reporting FWA </a:t>
            </a:r>
            <a:endParaRPr lang="en-US" dirty="0"/>
          </a:p>
          <a:p>
            <a:r>
              <a:rPr lang="en-US" dirty="0"/>
              <a:t>When reporting suspected FWA, include: </a:t>
            </a:r>
          </a:p>
          <a:p>
            <a:r>
              <a:rPr lang="en-US" dirty="0"/>
              <a:t>• Contact information for the information source, suspects, and witnesses </a:t>
            </a:r>
          </a:p>
          <a:p>
            <a:r>
              <a:rPr lang="en-US" dirty="0"/>
              <a:t>• Alleged FWA details </a:t>
            </a:r>
          </a:p>
          <a:p>
            <a:r>
              <a:rPr lang="en-US" dirty="0"/>
              <a:t>• Alleged Medicare rules violated </a:t>
            </a:r>
          </a:p>
          <a:p>
            <a:r>
              <a:rPr lang="en-US" dirty="0"/>
              <a:t>• The suspect’s history of compliance, education, training, and </a:t>
            </a:r>
            <a:r>
              <a:rPr lang="en-US" b="1" dirty="0"/>
              <a:t>WHERE TO REPORT FWA </a:t>
            </a:r>
            <a:endParaRPr lang="en-US" dirty="0"/>
          </a:p>
          <a:p>
            <a:r>
              <a:rPr lang="en-US" b="1" dirty="0"/>
              <a:t>HHS Office of Inspector General: </a:t>
            </a:r>
          </a:p>
          <a:p>
            <a:r>
              <a:rPr lang="en-US" dirty="0"/>
              <a:t>Phone: 1-800-HHS-TIPS (1-800-447-8477) or TTY 1-800-377-4950 </a:t>
            </a:r>
          </a:p>
          <a:p>
            <a:r>
              <a:rPr lang="en-US" dirty="0"/>
              <a:t>Fax: 1-800-223-8164 </a:t>
            </a:r>
          </a:p>
          <a:p>
            <a:r>
              <a:rPr lang="fr-FR" dirty="0"/>
              <a:t>Email: HHSTips@oig.hhs.gov </a:t>
            </a:r>
          </a:p>
          <a:p>
            <a:r>
              <a:rPr lang="en-US" dirty="0"/>
              <a:t>Online: Forms.OIG.hhs.gov/</a:t>
            </a:r>
            <a:r>
              <a:rPr lang="en-US" dirty="0" err="1"/>
              <a:t>hotlineoperations</a:t>
            </a:r>
            <a:r>
              <a:rPr lang="en-US" dirty="0"/>
              <a:t>/index.aspx </a:t>
            </a:r>
          </a:p>
          <a:p>
            <a:r>
              <a:rPr lang="en-US" b="1" dirty="0"/>
              <a:t>For Medicare Parts C and D: </a:t>
            </a:r>
          </a:p>
          <a:p>
            <a:r>
              <a:rPr lang="en-US" dirty="0"/>
              <a:t>Investigations Medicare Drug Integrity Contractor (I MEDIC) at 1-877-7SafeRx (1-877-772-3379) </a:t>
            </a:r>
          </a:p>
          <a:p>
            <a:r>
              <a:rPr lang="en-US" dirty="0"/>
              <a:t>For all other Federal health care programs: </a:t>
            </a:r>
          </a:p>
          <a:p>
            <a:r>
              <a:rPr lang="en-US" dirty="0"/>
              <a:t>CMS Hotline at 1-800-MEDICARE (1-800-633-4227) or TTY 1-877-486-2048 </a:t>
            </a:r>
          </a:p>
          <a:p>
            <a:r>
              <a:rPr lang="en-US" dirty="0"/>
              <a:t>Medicare beneficiary website: Medicare.gov/forms-help-and-resources/report-fraud-and-abuse/help-fight-</a:t>
            </a:r>
            <a:r>
              <a:rPr lang="en-US" dirty="0" err="1"/>
              <a:t>medicare</a:t>
            </a:r>
            <a:r>
              <a:rPr lang="en-US" dirty="0"/>
              <a:t>-fraud communication with your organization or other entities </a:t>
            </a:r>
          </a:p>
          <a:p>
            <a:endParaRPr lang="en-US" dirty="0"/>
          </a:p>
          <a:p>
            <a:endParaRPr lang="en-US" dirty="0"/>
          </a:p>
          <a:p>
            <a:endParaRPr lang="en-US" dirty="0"/>
          </a:p>
          <a:p>
            <a:endParaRPr lang="en-US" dirty="0"/>
          </a:p>
        </p:txBody>
      </p:sp>
      <p:sp>
        <p:nvSpPr>
          <p:cNvPr id="3" name="Title 2">
            <a:extLst>
              <a:ext uri="{FF2B5EF4-FFF2-40B4-BE49-F238E27FC236}">
                <a16:creationId xmlns:a16="http://schemas.microsoft.com/office/drawing/2014/main" id="{7F721C60-A1E0-42D7-A5A8-101A1148523B}"/>
              </a:ext>
            </a:extLst>
          </p:cNvPr>
          <p:cNvSpPr>
            <a:spLocks noGrp="1"/>
          </p:cNvSpPr>
          <p:nvPr>
            <p:ph type="title"/>
          </p:nvPr>
        </p:nvSpPr>
        <p:spPr>
          <a:xfrm>
            <a:off x="628650" y="765313"/>
            <a:ext cx="7886700" cy="499283"/>
          </a:xfrm>
        </p:spPr>
        <p:txBody>
          <a:bodyPr/>
          <a:lstStyle/>
          <a:p>
            <a:r>
              <a:rPr lang="en-US" dirty="0"/>
              <a:t>Reporting FWA Outside Your Organization</a:t>
            </a:r>
          </a:p>
        </p:txBody>
      </p:sp>
      <p:sp>
        <p:nvSpPr>
          <p:cNvPr id="4" name="Footer Placeholder 3">
            <a:extLst>
              <a:ext uri="{FF2B5EF4-FFF2-40B4-BE49-F238E27FC236}">
                <a16:creationId xmlns:a16="http://schemas.microsoft.com/office/drawing/2014/main" id="{4A629E6B-3049-40A6-A9ED-D5B532ABD4ED}"/>
              </a:ext>
            </a:extLst>
          </p:cNvPr>
          <p:cNvSpPr>
            <a:spLocks noGrp="1"/>
          </p:cNvSpPr>
          <p:nvPr>
            <p:ph type="ftr" sz="quarter" idx="3"/>
          </p:nvPr>
        </p:nvSpPr>
        <p:spPr/>
        <p:txBody>
          <a:bodyPr/>
          <a:lstStyle/>
          <a:p>
            <a:r>
              <a:rPr lang="en-US"/>
              <a:t>Proprietary and Confidential |</a:t>
            </a:r>
            <a:endParaRPr lang="en-US" dirty="0"/>
          </a:p>
        </p:txBody>
      </p:sp>
      <p:sp>
        <p:nvSpPr>
          <p:cNvPr id="5" name="Slide Number Placeholder 4">
            <a:extLst>
              <a:ext uri="{FF2B5EF4-FFF2-40B4-BE49-F238E27FC236}">
                <a16:creationId xmlns:a16="http://schemas.microsoft.com/office/drawing/2014/main" id="{5F8E0918-AE5B-435B-AB01-DD6F2E79CAA6}"/>
              </a:ext>
            </a:extLst>
          </p:cNvPr>
          <p:cNvSpPr>
            <a:spLocks noGrp="1"/>
          </p:cNvSpPr>
          <p:nvPr>
            <p:ph type="sldNum" sz="quarter" idx="4"/>
          </p:nvPr>
        </p:nvSpPr>
        <p:spPr/>
        <p:txBody>
          <a:bodyPr/>
          <a:lstStyle/>
          <a:p>
            <a:fld id="{4FFF2922-2BC4-4EEC-89B9-4A4477398F2A}" type="slidenum">
              <a:rPr lang="en-US" smtClean="0"/>
              <a:pPr/>
              <a:t>30</a:t>
            </a:fld>
            <a:endParaRPr lang="en-US"/>
          </a:p>
        </p:txBody>
      </p:sp>
    </p:spTree>
    <p:extLst>
      <p:ext uri="{BB962C8B-B14F-4D97-AF65-F5344CB8AC3E}">
        <p14:creationId xmlns:p14="http://schemas.microsoft.com/office/powerpoint/2010/main" val="24678298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8A42D2E-9D78-4527-A606-B1D475A7E20B}"/>
              </a:ext>
            </a:extLst>
          </p:cNvPr>
          <p:cNvSpPr>
            <a:spLocks noGrp="1"/>
          </p:cNvSpPr>
          <p:nvPr>
            <p:ph idx="1"/>
          </p:nvPr>
        </p:nvSpPr>
        <p:spPr>
          <a:xfrm>
            <a:off x="628650" y="1605064"/>
            <a:ext cx="7886700" cy="5252936"/>
          </a:xfrm>
        </p:spPr>
        <p:txBody>
          <a:bodyPr>
            <a:normAutofit fontScale="40000" lnSpcReduction="20000"/>
          </a:bodyPr>
          <a:lstStyle/>
          <a:p>
            <a:r>
              <a:rPr lang="en-US" sz="3500" dirty="0"/>
              <a:t>Once fraud, waste, or abuse is detected, promptly correct it. Correcting the problem saves the Government money and ensures your compliance with CMS requirements. </a:t>
            </a:r>
          </a:p>
          <a:p>
            <a:r>
              <a:rPr lang="en-US" sz="3500" dirty="0"/>
              <a:t>Develop a plan to correct the issue. Ask your organization’s compliance officer about the development process for the corrective action plan. The actual plan is going to vary, depending on the specific circumstances. In general: </a:t>
            </a:r>
          </a:p>
          <a:p>
            <a:pPr marL="342900" indent="-342900">
              <a:buFont typeface="Arial" panose="020B0604020202020204" pitchFamily="34" charset="0"/>
              <a:buChar char="•"/>
            </a:pPr>
            <a:r>
              <a:rPr lang="en-US" sz="3500" dirty="0"/>
              <a:t>Design the corrective action to correct the underlying problem that results in FWA program violations and to prevent future noncompliance. </a:t>
            </a:r>
          </a:p>
          <a:p>
            <a:pPr marL="342900" indent="-342900">
              <a:buFont typeface="Arial" panose="020B0604020202020204" pitchFamily="34" charset="0"/>
              <a:buChar char="•"/>
            </a:pPr>
            <a:r>
              <a:rPr lang="en-US" sz="3500" dirty="0"/>
              <a:t>Tailor the corrective action to address the particular FWA, problem, or deficiency identified. Include timeframes for specific actions. </a:t>
            </a:r>
          </a:p>
          <a:p>
            <a:pPr marL="342900" indent="-342900">
              <a:buFont typeface="Arial" panose="020B0604020202020204" pitchFamily="34" charset="0"/>
              <a:buChar char="•"/>
            </a:pPr>
            <a:r>
              <a:rPr lang="en-US" sz="3500" dirty="0"/>
              <a:t>Document corrective actions addressing noncompliance or FWA committed by a Sponsor’s employee or FDR’s employee, and include consequences for failure to satisfactorily complete the corrective action. </a:t>
            </a:r>
          </a:p>
          <a:p>
            <a:pPr marL="342900" indent="-342900">
              <a:buFont typeface="Arial" panose="020B0604020202020204" pitchFamily="34" charset="0"/>
              <a:buChar char="•"/>
            </a:pPr>
            <a:r>
              <a:rPr lang="en-US" sz="3500" dirty="0"/>
              <a:t>Monitor corrective actions continuously to ensure effectiveness.</a:t>
            </a:r>
          </a:p>
          <a:p>
            <a:pPr algn="ctr"/>
            <a:endParaRPr lang="en-US" b="1" dirty="0"/>
          </a:p>
          <a:p>
            <a:pPr algn="ctr"/>
            <a:endParaRPr lang="en-US" b="1" dirty="0"/>
          </a:p>
          <a:p>
            <a:pPr algn="ctr"/>
            <a:r>
              <a:rPr lang="en-US" b="1" dirty="0"/>
              <a:t>Corrective Action Examples </a:t>
            </a:r>
            <a:endParaRPr lang="en-US" dirty="0"/>
          </a:p>
          <a:p>
            <a:r>
              <a:rPr lang="en-US" dirty="0"/>
              <a:t>Corrective actions may include: </a:t>
            </a:r>
          </a:p>
          <a:p>
            <a:r>
              <a:rPr lang="en-US" dirty="0"/>
              <a:t>• Adopting new prepayment edits or document review requirements </a:t>
            </a:r>
          </a:p>
          <a:p>
            <a:r>
              <a:rPr lang="en-US" dirty="0"/>
              <a:t>• Conducting mandated training </a:t>
            </a:r>
          </a:p>
          <a:p>
            <a:r>
              <a:rPr lang="en-US" dirty="0"/>
              <a:t>• Providing educational materials </a:t>
            </a:r>
          </a:p>
          <a:p>
            <a:r>
              <a:rPr lang="en-US" dirty="0"/>
              <a:t>• Revising policies or procedures </a:t>
            </a:r>
          </a:p>
          <a:p>
            <a:r>
              <a:rPr lang="en-US" dirty="0"/>
              <a:t>• Sending warning letters </a:t>
            </a:r>
          </a:p>
          <a:p>
            <a:r>
              <a:rPr lang="en-US" dirty="0"/>
              <a:t>• Taking disciplinary action, such as suspension of marketing, enrollment, or payment </a:t>
            </a:r>
          </a:p>
          <a:p>
            <a:r>
              <a:rPr lang="en-US" dirty="0"/>
              <a:t>• Terminating an employee or provider </a:t>
            </a:r>
          </a:p>
          <a:p>
            <a:r>
              <a:rPr lang="en-US" dirty="0"/>
              <a:t> </a:t>
            </a:r>
          </a:p>
          <a:p>
            <a:endParaRPr lang="en-US" dirty="0"/>
          </a:p>
        </p:txBody>
      </p:sp>
      <p:sp>
        <p:nvSpPr>
          <p:cNvPr id="3" name="Title 2">
            <a:extLst>
              <a:ext uri="{FF2B5EF4-FFF2-40B4-BE49-F238E27FC236}">
                <a16:creationId xmlns:a16="http://schemas.microsoft.com/office/drawing/2014/main" id="{0D668971-4FA4-46C2-AABE-66929B2475EF}"/>
              </a:ext>
            </a:extLst>
          </p:cNvPr>
          <p:cNvSpPr>
            <a:spLocks noGrp="1"/>
          </p:cNvSpPr>
          <p:nvPr>
            <p:ph type="title"/>
          </p:nvPr>
        </p:nvSpPr>
        <p:spPr>
          <a:xfrm>
            <a:off x="628650" y="765313"/>
            <a:ext cx="7886700" cy="742474"/>
          </a:xfrm>
        </p:spPr>
        <p:txBody>
          <a:bodyPr/>
          <a:lstStyle/>
          <a:p>
            <a:r>
              <a:rPr lang="en-US" dirty="0"/>
              <a:t>Correction</a:t>
            </a:r>
          </a:p>
        </p:txBody>
      </p:sp>
      <p:sp>
        <p:nvSpPr>
          <p:cNvPr id="4" name="Footer Placeholder 3">
            <a:extLst>
              <a:ext uri="{FF2B5EF4-FFF2-40B4-BE49-F238E27FC236}">
                <a16:creationId xmlns:a16="http://schemas.microsoft.com/office/drawing/2014/main" id="{1365CC75-03D9-4DFC-A8A7-FD1EAB259317}"/>
              </a:ext>
            </a:extLst>
          </p:cNvPr>
          <p:cNvSpPr>
            <a:spLocks noGrp="1"/>
          </p:cNvSpPr>
          <p:nvPr>
            <p:ph type="ftr" sz="quarter" idx="3"/>
          </p:nvPr>
        </p:nvSpPr>
        <p:spPr/>
        <p:txBody>
          <a:bodyPr/>
          <a:lstStyle/>
          <a:p>
            <a:r>
              <a:rPr lang="en-US"/>
              <a:t>Proprietary and Confidential |</a:t>
            </a:r>
            <a:endParaRPr lang="en-US" dirty="0"/>
          </a:p>
        </p:txBody>
      </p:sp>
      <p:sp>
        <p:nvSpPr>
          <p:cNvPr id="5" name="Slide Number Placeholder 4">
            <a:extLst>
              <a:ext uri="{FF2B5EF4-FFF2-40B4-BE49-F238E27FC236}">
                <a16:creationId xmlns:a16="http://schemas.microsoft.com/office/drawing/2014/main" id="{AD0C20B7-81B8-4F7D-9A3B-166F96FB4568}"/>
              </a:ext>
            </a:extLst>
          </p:cNvPr>
          <p:cNvSpPr>
            <a:spLocks noGrp="1"/>
          </p:cNvSpPr>
          <p:nvPr>
            <p:ph type="sldNum" sz="quarter" idx="4"/>
          </p:nvPr>
        </p:nvSpPr>
        <p:spPr/>
        <p:txBody>
          <a:bodyPr/>
          <a:lstStyle/>
          <a:p>
            <a:fld id="{4FFF2922-2BC4-4EEC-89B9-4A4477398F2A}" type="slidenum">
              <a:rPr lang="en-US" smtClean="0"/>
              <a:pPr/>
              <a:t>31</a:t>
            </a:fld>
            <a:endParaRPr lang="en-US"/>
          </a:p>
        </p:txBody>
      </p:sp>
    </p:spTree>
    <p:extLst>
      <p:ext uri="{BB962C8B-B14F-4D97-AF65-F5344CB8AC3E}">
        <p14:creationId xmlns:p14="http://schemas.microsoft.com/office/powerpoint/2010/main" val="12525932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CD37248-6631-47AD-BC15-956741D0DAC6}"/>
              </a:ext>
            </a:extLst>
          </p:cNvPr>
          <p:cNvSpPr>
            <a:spLocks noGrp="1"/>
          </p:cNvSpPr>
          <p:nvPr>
            <p:ph idx="1"/>
          </p:nvPr>
        </p:nvSpPr>
        <p:spPr/>
        <p:txBody>
          <a:bodyPr/>
          <a:lstStyle/>
          <a:p>
            <a:r>
              <a:rPr lang="en-US" dirty="0"/>
              <a:t>Now that you know about your role in preventing, reporting, and correcting FWA, let’s review some key indicators to help you recognize the signs of someone committing FWA. </a:t>
            </a:r>
          </a:p>
          <a:p>
            <a:endParaRPr lang="en-US" dirty="0"/>
          </a:p>
          <a:p>
            <a:r>
              <a:rPr lang="en-US" dirty="0"/>
              <a:t>The following pages present potential FWA issues. Each page provides questions to ask yourself about different areas, depending on your role as an employee of a Sponsor, pharmacy, or other entity involved in delivering Medicare Parts C and D benefits to enrollees. </a:t>
            </a:r>
          </a:p>
        </p:txBody>
      </p:sp>
      <p:sp>
        <p:nvSpPr>
          <p:cNvPr id="3" name="Title 2">
            <a:extLst>
              <a:ext uri="{FF2B5EF4-FFF2-40B4-BE49-F238E27FC236}">
                <a16:creationId xmlns:a16="http://schemas.microsoft.com/office/drawing/2014/main" id="{0F1E522D-EB6A-4C64-88B6-7B77D9D7FB26}"/>
              </a:ext>
            </a:extLst>
          </p:cNvPr>
          <p:cNvSpPr>
            <a:spLocks noGrp="1"/>
          </p:cNvSpPr>
          <p:nvPr>
            <p:ph type="title"/>
          </p:nvPr>
        </p:nvSpPr>
        <p:spPr>
          <a:xfrm>
            <a:off x="628650" y="765313"/>
            <a:ext cx="7886700" cy="888389"/>
          </a:xfrm>
        </p:spPr>
        <p:txBody>
          <a:bodyPr/>
          <a:lstStyle/>
          <a:p>
            <a:r>
              <a:rPr lang="en-US" dirty="0"/>
              <a:t>Indicators of Potential FWA</a:t>
            </a:r>
          </a:p>
        </p:txBody>
      </p:sp>
      <p:sp>
        <p:nvSpPr>
          <p:cNvPr id="4" name="Footer Placeholder 3">
            <a:extLst>
              <a:ext uri="{FF2B5EF4-FFF2-40B4-BE49-F238E27FC236}">
                <a16:creationId xmlns:a16="http://schemas.microsoft.com/office/drawing/2014/main" id="{AFC249F6-60A0-403E-B8A9-236ECD1CD040}"/>
              </a:ext>
            </a:extLst>
          </p:cNvPr>
          <p:cNvSpPr>
            <a:spLocks noGrp="1"/>
          </p:cNvSpPr>
          <p:nvPr>
            <p:ph type="ftr" sz="quarter" idx="3"/>
          </p:nvPr>
        </p:nvSpPr>
        <p:spPr/>
        <p:txBody>
          <a:bodyPr/>
          <a:lstStyle/>
          <a:p>
            <a:r>
              <a:rPr lang="en-US"/>
              <a:t>Proprietary and Confidential |</a:t>
            </a:r>
            <a:endParaRPr lang="en-US" dirty="0"/>
          </a:p>
        </p:txBody>
      </p:sp>
      <p:sp>
        <p:nvSpPr>
          <p:cNvPr id="5" name="Slide Number Placeholder 4">
            <a:extLst>
              <a:ext uri="{FF2B5EF4-FFF2-40B4-BE49-F238E27FC236}">
                <a16:creationId xmlns:a16="http://schemas.microsoft.com/office/drawing/2014/main" id="{01EEC9BA-8445-4D49-A6F8-5C8CA0AD2985}"/>
              </a:ext>
            </a:extLst>
          </p:cNvPr>
          <p:cNvSpPr>
            <a:spLocks noGrp="1"/>
          </p:cNvSpPr>
          <p:nvPr>
            <p:ph type="sldNum" sz="quarter" idx="4"/>
          </p:nvPr>
        </p:nvSpPr>
        <p:spPr/>
        <p:txBody>
          <a:bodyPr/>
          <a:lstStyle/>
          <a:p>
            <a:fld id="{4FFF2922-2BC4-4EEC-89B9-4A4477398F2A}" type="slidenum">
              <a:rPr lang="en-US" smtClean="0"/>
              <a:pPr/>
              <a:t>32</a:t>
            </a:fld>
            <a:endParaRPr lang="en-US"/>
          </a:p>
        </p:txBody>
      </p:sp>
    </p:spTree>
    <p:extLst>
      <p:ext uri="{BB962C8B-B14F-4D97-AF65-F5344CB8AC3E}">
        <p14:creationId xmlns:p14="http://schemas.microsoft.com/office/powerpoint/2010/main" val="28859575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364D07A-6924-4B54-AF61-A93CD60CD2B9}"/>
              </a:ext>
            </a:extLst>
          </p:cNvPr>
          <p:cNvSpPr>
            <a:spLocks noGrp="1"/>
          </p:cNvSpPr>
          <p:nvPr>
            <p:ph idx="1"/>
          </p:nvPr>
        </p:nvSpPr>
        <p:spPr/>
        <p:txBody>
          <a:bodyPr>
            <a:normAutofit fontScale="85000" lnSpcReduction="20000"/>
          </a:bodyPr>
          <a:lstStyle/>
          <a:p>
            <a:pPr marL="342900" indent="-342900">
              <a:buFont typeface="Arial" panose="020B0604020202020204" pitchFamily="34" charset="0"/>
              <a:buChar char="•"/>
            </a:pPr>
            <a:r>
              <a:rPr lang="en-US" dirty="0"/>
              <a:t>Does the prescription, medical record, or laboratory test look altered or possibly forged?</a:t>
            </a:r>
          </a:p>
          <a:p>
            <a:r>
              <a:rPr lang="en-US" dirty="0"/>
              <a:t> </a:t>
            </a:r>
          </a:p>
          <a:p>
            <a:pPr marL="342900" indent="-342900">
              <a:buFont typeface="Arial" panose="020B0604020202020204" pitchFamily="34" charset="0"/>
              <a:buChar char="•"/>
            </a:pPr>
            <a:r>
              <a:rPr lang="en-US" dirty="0"/>
              <a:t>Does the beneficiary’s medical history support the services requested?</a:t>
            </a:r>
          </a:p>
          <a:p>
            <a:r>
              <a:rPr lang="en-US" dirty="0"/>
              <a:t> </a:t>
            </a:r>
          </a:p>
          <a:p>
            <a:pPr marL="342900" indent="-342900">
              <a:buFont typeface="Arial" panose="020B0604020202020204" pitchFamily="34" charset="0"/>
              <a:buChar char="•"/>
            </a:pPr>
            <a:r>
              <a:rPr lang="en-US" dirty="0"/>
              <a:t>Have you filled numerous identical prescriptions for this beneficiary, possibly from different doctors?</a:t>
            </a:r>
          </a:p>
          <a:p>
            <a:r>
              <a:rPr lang="en-US" dirty="0"/>
              <a:t> </a:t>
            </a:r>
          </a:p>
          <a:p>
            <a:pPr marL="342900" indent="-342900">
              <a:buFont typeface="Arial" panose="020B0604020202020204" pitchFamily="34" charset="0"/>
              <a:buChar char="•"/>
            </a:pPr>
            <a:r>
              <a:rPr lang="en-US" dirty="0"/>
              <a:t>Is the person receiving the medical service the beneficiary (identity theft)? </a:t>
            </a:r>
          </a:p>
          <a:p>
            <a:endParaRPr lang="en-US" dirty="0"/>
          </a:p>
          <a:p>
            <a:pPr marL="342900" indent="-342900">
              <a:buFont typeface="Arial" panose="020B0604020202020204" pitchFamily="34" charset="0"/>
              <a:buChar char="•"/>
            </a:pPr>
            <a:r>
              <a:rPr lang="en-US" dirty="0"/>
              <a:t>Is the prescription appropriate based on the beneficiary’s other prescriptions? </a:t>
            </a:r>
          </a:p>
          <a:p>
            <a:endParaRPr lang="en-US" dirty="0"/>
          </a:p>
        </p:txBody>
      </p:sp>
      <p:sp>
        <p:nvSpPr>
          <p:cNvPr id="3" name="Title 2">
            <a:extLst>
              <a:ext uri="{FF2B5EF4-FFF2-40B4-BE49-F238E27FC236}">
                <a16:creationId xmlns:a16="http://schemas.microsoft.com/office/drawing/2014/main" id="{517455EF-AFD0-4493-B827-DE0598954C08}"/>
              </a:ext>
            </a:extLst>
          </p:cNvPr>
          <p:cNvSpPr>
            <a:spLocks noGrp="1"/>
          </p:cNvSpPr>
          <p:nvPr>
            <p:ph type="title"/>
          </p:nvPr>
        </p:nvSpPr>
        <p:spPr>
          <a:xfrm>
            <a:off x="628650" y="765313"/>
            <a:ext cx="7886700" cy="975938"/>
          </a:xfrm>
        </p:spPr>
        <p:txBody>
          <a:bodyPr/>
          <a:lstStyle/>
          <a:p>
            <a:r>
              <a:rPr lang="en-US" dirty="0"/>
              <a:t>Indicators:  Potential Beneficiary Issues</a:t>
            </a:r>
          </a:p>
        </p:txBody>
      </p:sp>
      <p:sp>
        <p:nvSpPr>
          <p:cNvPr id="4" name="Footer Placeholder 3">
            <a:extLst>
              <a:ext uri="{FF2B5EF4-FFF2-40B4-BE49-F238E27FC236}">
                <a16:creationId xmlns:a16="http://schemas.microsoft.com/office/drawing/2014/main" id="{D66D8FDD-9166-4AD8-B97E-9A1C97B0B4EC}"/>
              </a:ext>
            </a:extLst>
          </p:cNvPr>
          <p:cNvSpPr>
            <a:spLocks noGrp="1"/>
          </p:cNvSpPr>
          <p:nvPr>
            <p:ph type="ftr" sz="quarter" idx="3"/>
          </p:nvPr>
        </p:nvSpPr>
        <p:spPr/>
        <p:txBody>
          <a:bodyPr/>
          <a:lstStyle/>
          <a:p>
            <a:r>
              <a:rPr lang="en-US"/>
              <a:t>Proprietary and Confidential |</a:t>
            </a:r>
            <a:endParaRPr lang="en-US" dirty="0"/>
          </a:p>
        </p:txBody>
      </p:sp>
      <p:sp>
        <p:nvSpPr>
          <p:cNvPr id="5" name="Slide Number Placeholder 4">
            <a:extLst>
              <a:ext uri="{FF2B5EF4-FFF2-40B4-BE49-F238E27FC236}">
                <a16:creationId xmlns:a16="http://schemas.microsoft.com/office/drawing/2014/main" id="{E76AEBCD-BC95-45D7-8B12-B127DDEF9F73}"/>
              </a:ext>
            </a:extLst>
          </p:cNvPr>
          <p:cNvSpPr>
            <a:spLocks noGrp="1"/>
          </p:cNvSpPr>
          <p:nvPr>
            <p:ph type="sldNum" sz="quarter" idx="4"/>
          </p:nvPr>
        </p:nvSpPr>
        <p:spPr/>
        <p:txBody>
          <a:bodyPr/>
          <a:lstStyle/>
          <a:p>
            <a:fld id="{4FFF2922-2BC4-4EEC-89B9-4A4477398F2A}" type="slidenum">
              <a:rPr lang="en-US" smtClean="0"/>
              <a:pPr/>
              <a:t>33</a:t>
            </a:fld>
            <a:endParaRPr lang="en-US"/>
          </a:p>
        </p:txBody>
      </p:sp>
    </p:spTree>
    <p:extLst>
      <p:ext uri="{BB962C8B-B14F-4D97-AF65-F5344CB8AC3E}">
        <p14:creationId xmlns:p14="http://schemas.microsoft.com/office/powerpoint/2010/main" val="23360785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91DB125-1A46-4463-8B6F-36A518D0026B}"/>
              </a:ext>
            </a:extLst>
          </p:cNvPr>
          <p:cNvSpPr>
            <a:spLocks noGrp="1"/>
          </p:cNvSpPr>
          <p:nvPr>
            <p:ph idx="1"/>
          </p:nvPr>
        </p:nvSpPr>
        <p:spPr>
          <a:xfrm>
            <a:off x="628650" y="1750978"/>
            <a:ext cx="7886700" cy="4913085"/>
          </a:xfrm>
        </p:spPr>
        <p:txBody>
          <a:bodyPr>
            <a:normAutofit fontScale="62500" lnSpcReduction="20000"/>
          </a:bodyPr>
          <a:lstStyle/>
          <a:p>
            <a:pPr marL="342900" indent="-342900">
              <a:buFont typeface="Arial" panose="020B0604020202020204" pitchFamily="34" charset="0"/>
              <a:buChar char="•"/>
            </a:pPr>
            <a:r>
              <a:rPr lang="en-US" dirty="0"/>
              <a:t>Are the provider’s prescriptions appropriate for the member’s health condition (medically necessary)? </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Does the provider bill the Sponsor for services not provided?</a:t>
            </a:r>
          </a:p>
          <a:p>
            <a:r>
              <a:rPr lang="en-US" dirty="0"/>
              <a:t> </a:t>
            </a:r>
          </a:p>
          <a:p>
            <a:pPr marL="342900" indent="-342900">
              <a:buFont typeface="Arial" panose="020B0604020202020204" pitchFamily="34" charset="0"/>
              <a:buChar char="•"/>
            </a:pPr>
            <a:r>
              <a:rPr lang="en-US" dirty="0"/>
              <a:t>Does the provider write prescriptions for diverse drugs or primarily for controlled substances? </a:t>
            </a:r>
          </a:p>
          <a:p>
            <a:endParaRPr lang="en-US" dirty="0"/>
          </a:p>
          <a:p>
            <a:pPr marL="342900" indent="-342900">
              <a:buFont typeface="Arial" panose="020B0604020202020204" pitchFamily="34" charset="0"/>
              <a:buChar char="•"/>
            </a:pPr>
            <a:r>
              <a:rPr lang="en-US" dirty="0"/>
              <a:t>Is the provider performing medically unnecessary services for the member? </a:t>
            </a:r>
          </a:p>
          <a:p>
            <a:endParaRPr lang="en-US" dirty="0"/>
          </a:p>
          <a:p>
            <a:pPr marL="342900" indent="-342900">
              <a:buFont typeface="Arial" panose="020B0604020202020204" pitchFamily="34" charset="0"/>
              <a:buChar char="•"/>
            </a:pPr>
            <a:r>
              <a:rPr lang="en-US" dirty="0"/>
              <a:t>Is the provider prescribing a higher quantity than medically necessary for the condition? </a:t>
            </a:r>
          </a:p>
          <a:p>
            <a:endParaRPr lang="en-US" dirty="0"/>
          </a:p>
          <a:p>
            <a:pPr marL="342900" indent="-342900">
              <a:buFont typeface="Arial" panose="020B0604020202020204" pitchFamily="34" charset="0"/>
              <a:buChar char="•"/>
            </a:pPr>
            <a:r>
              <a:rPr lang="en-US" dirty="0"/>
              <a:t>Does the provider’s prescription have their active and valid National Provider Identifier on it? </a:t>
            </a:r>
          </a:p>
          <a:p>
            <a:endParaRPr lang="en-US" dirty="0"/>
          </a:p>
          <a:p>
            <a:pPr marL="342900" indent="-342900">
              <a:buFont typeface="Arial" panose="020B0604020202020204" pitchFamily="34" charset="0"/>
              <a:buChar char="•"/>
            </a:pPr>
            <a:r>
              <a:rPr lang="en-US" dirty="0"/>
              <a:t>Is the provider’s diagnosis for the member supported in the medical record? </a:t>
            </a:r>
          </a:p>
          <a:p>
            <a:endParaRPr lang="en-US" dirty="0"/>
          </a:p>
        </p:txBody>
      </p:sp>
      <p:sp>
        <p:nvSpPr>
          <p:cNvPr id="3" name="Title 2">
            <a:extLst>
              <a:ext uri="{FF2B5EF4-FFF2-40B4-BE49-F238E27FC236}">
                <a16:creationId xmlns:a16="http://schemas.microsoft.com/office/drawing/2014/main" id="{6BA2BB4C-9B0B-4876-BCAC-1DD1A7C25ECB}"/>
              </a:ext>
            </a:extLst>
          </p:cNvPr>
          <p:cNvSpPr>
            <a:spLocks noGrp="1"/>
          </p:cNvSpPr>
          <p:nvPr>
            <p:ph type="title"/>
          </p:nvPr>
        </p:nvSpPr>
        <p:spPr>
          <a:xfrm>
            <a:off x="628650" y="765313"/>
            <a:ext cx="7886700" cy="830023"/>
          </a:xfrm>
        </p:spPr>
        <p:txBody>
          <a:bodyPr/>
          <a:lstStyle/>
          <a:p>
            <a:r>
              <a:rPr lang="en-US" dirty="0"/>
              <a:t>Indicators:  Potential Provider Issues</a:t>
            </a:r>
          </a:p>
        </p:txBody>
      </p:sp>
      <p:sp>
        <p:nvSpPr>
          <p:cNvPr id="4" name="Footer Placeholder 3">
            <a:extLst>
              <a:ext uri="{FF2B5EF4-FFF2-40B4-BE49-F238E27FC236}">
                <a16:creationId xmlns:a16="http://schemas.microsoft.com/office/drawing/2014/main" id="{757138A1-D4CA-4AF1-A1CE-A1C8E0E8F997}"/>
              </a:ext>
            </a:extLst>
          </p:cNvPr>
          <p:cNvSpPr>
            <a:spLocks noGrp="1"/>
          </p:cNvSpPr>
          <p:nvPr>
            <p:ph type="ftr" sz="quarter" idx="3"/>
          </p:nvPr>
        </p:nvSpPr>
        <p:spPr/>
        <p:txBody>
          <a:bodyPr/>
          <a:lstStyle/>
          <a:p>
            <a:r>
              <a:rPr lang="en-US"/>
              <a:t>Proprietary and Confidential |</a:t>
            </a:r>
            <a:endParaRPr lang="en-US" dirty="0"/>
          </a:p>
        </p:txBody>
      </p:sp>
      <p:sp>
        <p:nvSpPr>
          <p:cNvPr id="5" name="Slide Number Placeholder 4">
            <a:extLst>
              <a:ext uri="{FF2B5EF4-FFF2-40B4-BE49-F238E27FC236}">
                <a16:creationId xmlns:a16="http://schemas.microsoft.com/office/drawing/2014/main" id="{B395CFE2-67FC-4421-94D0-517A4E2D5D3A}"/>
              </a:ext>
            </a:extLst>
          </p:cNvPr>
          <p:cNvSpPr>
            <a:spLocks noGrp="1"/>
          </p:cNvSpPr>
          <p:nvPr>
            <p:ph type="sldNum" sz="quarter" idx="4"/>
          </p:nvPr>
        </p:nvSpPr>
        <p:spPr/>
        <p:txBody>
          <a:bodyPr/>
          <a:lstStyle/>
          <a:p>
            <a:fld id="{4FFF2922-2BC4-4EEC-89B9-4A4477398F2A}" type="slidenum">
              <a:rPr lang="en-US" smtClean="0"/>
              <a:pPr/>
              <a:t>34</a:t>
            </a:fld>
            <a:endParaRPr lang="en-US"/>
          </a:p>
        </p:txBody>
      </p:sp>
    </p:spTree>
    <p:extLst>
      <p:ext uri="{BB962C8B-B14F-4D97-AF65-F5344CB8AC3E}">
        <p14:creationId xmlns:p14="http://schemas.microsoft.com/office/powerpoint/2010/main" val="36290542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1150E31-B702-4E10-8FA9-0B4FAC8B69BB}"/>
              </a:ext>
            </a:extLst>
          </p:cNvPr>
          <p:cNvSpPr>
            <a:spLocks noGrp="1"/>
          </p:cNvSpPr>
          <p:nvPr>
            <p:ph idx="1"/>
          </p:nvPr>
        </p:nvSpPr>
        <p:spPr>
          <a:xfrm>
            <a:off x="628650" y="1819072"/>
            <a:ext cx="7886700" cy="4727643"/>
          </a:xfrm>
        </p:spPr>
        <p:txBody>
          <a:bodyPr>
            <a:normAutofit fontScale="77500" lnSpcReduction="20000"/>
          </a:bodyPr>
          <a:lstStyle/>
          <a:p>
            <a:pPr marL="342900" indent="-342900">
              <a:buFont typeface="Arial" panose="020B0604020202020204" pitchFamily="34" charset="0"/>
              <a:buChar char="•"/>
            </a:pPr>
            <a:r>
              <a:rPr lang="en-US" dirty="0"/>
              <a:t>Are drugs being diverted (drugs meant for nursing homes, hospice, and other entities being sent elsewhere)? </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Are the dispensed drugs expired, fake, diluted, or illegal? </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Are generic drugs provided when the prescription requires dispensing brand drugs? </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Are PBMs billed for unfilled or never picked up prescriptions? </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Are proper provisions made if the entire prescription is not filled (no additional dispensing fees for split prescriptions)?</a:t>
            </a:r>
          </a:p>
          <a:p>
            <a:endParaRPr lang="en-US" dirty="0"/>
          </a:p>
          <a:p>
            <a:pPr marL="342900" indent="-342900">
              <a:buFont typeface="Arial" panose="020B0604020202020204" pitchFamily="34" charset="0"/>
              <a:buChar char="•"/>
            </a:pPr>
            <a:r>
              <a:rPr lang="en-US" dirty="0"/>
              <a:t>Do you see prescriptions being altered (changing quantities or Dispense As Written)? </a:t>
            </a:r>
          </a:p>
          <a:p>
            <a:endParaRPr lang="en-US" dirty="0"/>
          </a:p>
        </p:txBody>
      </p:sp>
      <p:sp>
        <p:nvSpPr>
          <p:cNvPr id="3" name="Title 2">
            <a:extLst>
              <a:ext uri="{FF2B5EF4-FFF2-40B4-BE49-F238E27FC236}">
                <a16:creationId xmlns:a16="http://schemas.microsoft.com/office/drawing/2014/main" id="{2C0CB337-11D7-4D57-B314-7EE16490935E}"/>
              </a:ext>
            </a:extLst>
          </p:cNvPr>
          <p:cNvSpPr>
            <a:spLocks noGrp="1"/>
          </p:cNvSpPr>
          <p:nvPr>
            <p:ph type="title"/>
          </p:nvPr>
        </p:nvSpPr>
        <p:spPr>
          <a:xfrm>
            <a:off x="628650" y="765313"/>
            <a:ext cx="7886700" cy="859206"/>
          </a:xfrm>
        </p:spPr>
        <p:txBody>
          <a:bodyPr/>
          <a:lstStyle/>
          <a:p>
            <a:r>
              <a:rPr lang="en-US" dirty="0"/>
              <a:t>Indicators:  Potential Pharmacy Issues</a:t>
            </a:r>
          </a:p>
        </p:txBody>
      </p:sp>
      <p:sp>
        <p:nvSpPr>
          <p:cNvPr id="4" name="Footer Placeholder 3">
            <a:extLst>
              <a:ext uri="{FF2B5EF4-FFF2-40B4-BE49-F238E27FC236}">
                <a16:creationId xmlns:a16="http://schemas.microsoft.com/office/drawing/2014/main" id="{DB0437FA-1BB3-48FF-B751-944A8896AB12}"/>
              </a:ext>
            </a:extLst>
          </p:cNvPr>
          <p:cNvSpPr>
            <a:spLocks noGrp="1"/>
          </p:cNvSpPr>
          <p:nvPr>
            <p:ph type="ftr" sz="quarter" idx="3"/>
          </p:nvPr>
        </p:nvSpPr>
        <p:spPr/>
        <p:txBody>
          <a:bodyPr/>
          <a:lstStyle/>
          <a:p>
            <a:r>
              <a:rPr lang="en-US"/>
              <a:t>Proprietary and Confidential |</a:t>
            </a:r>
            <a:endParaRPr lang="en-US" dirty="0"/>
          </a:p>
        </p:txBody>
      </p:sp>
      <p:sp>
        <p:nvSpPr>
          <p:cNvPr id="5" name="Slide Number Placeholder 4">
            <a:extLst>
              <a:ext uri="{FF2B5EF4-FFF2-40B4-BE49-F238E27FC236}">
                <a16:creationId xmlns:a16="http://schemas.microsoft.com/office/drawing/2014/main" id="{150B74CD-2033-4D82-8E7E-09BC67D8E8DE}"/>
              </a:ext>
            </a:extLst>
          </p:cNvPr>
          <p:cNvSpPr>
            <a:spLocks noGrp="1"/>
          </p:cNvSpPr>
          <p:nvPr>
            <p:ph type="sldNum" sz="quarter" idx="4"/>
          </p:nvPr>
        </p:nvSpPr>
        <p:spPr/>
        <p:txBody>
          <a:bodyPr/>
          <a:lstStyle/>
          <a:p>
            <a:fld id="{4FFF2922-2BC4-4EEC-89B9-4A4477398F2A}" type="slidenum">
              <a:rPr lang="en-US" smtClean="0"/>
              <a:pPr/>
              <a:t>35</a:t>
            </a:fld>
            <a:endParaRPr lang="en-US"/>
          </a:p>
        </p:txBody>
      </p:sp>
    </p:spTree>
    <p:extLst>
      <p:ext uri="{BB962C8B-B14F-4D97-AF65-F5344CB8AC3E}">
        <p14:creationId xmlns:p14="http://schemas.microsoft.com/office/powerpoint/2010/main" val="13571645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B15B23-C1BD-4F24-AAAD-5EE97D117C8A}"/>
              </a:ext>
            </a:extLst>
          </p:cNvPr>
          <p:cNvSpPr>
            <a:spLocks noGrp="1"/>
          </p:cNvSpPr>
          <p:nvPr>
            <p:ph idx="1"/>
          </p:nvPr>
        </p:nvSpPr>
        <p:spPr/>
        <p:txBody>
          <a:bodyPr/>
          <a:lstStyle/>
          <a:p>
            <a:pPr marL="342900" indent="-342900">
              <a:buFont typeface="Arial" panose="020B0604020202020204" pitchFamily="34" charset="0"/>
              <a:buChar char="•"/>
            </a:pPr>
            <a:r>
              <a:rPr lang="en-US" dirty="0"/>
              <a:t>Is the wholesaler distributing fake, diluted, expired, or illegally imported drugs? </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Is the wholesaler diverting drugs meant for nursing homes, hospices, and Acquired Immune Deficiency Syndrome (AIDS) clinics, marking up the prices, and sending to other smaller wholesalers or pharmacies? </a:t>
            </a:r>
          </a:p>
          <a:p>
            <a:r>
              <a:rPr lang="en-US" dirty="0"/>
              <a:t> </a:t>
            </a:r>
          </a:p>
          <a:p>
            <a:endParaRPr lang="en-US" dirty="0"/>
          </a:p>
        </p:txBody>
      </p:sp>
      <p:sp>
        <p:nvSpPr>
          <p:cNvPr id="3" name="Title 2">
            <a:extLst>
              <a:ext uri="{FF2B5EF4-FFF2-40B4-BE49-F238E27FC236}">
                <a16:creationId xmlns:a16="http://schemas.microsoft.com/office/drawing/2014/main" id="{9EB1129A-7EBD-4B7C-B132-F5EF022438D9}"/>
              </a:ext>
            </a:extLst>
          </p:cNvPr>
          <p:cNvSpPr>
            <a:spLocks noGrp="1"/>
          </p:cNvSpPr>
          <p:nvPr>
            <p:ph type="title"/>
          </p:nvPr>
        </p:nvSpPr>
        <p:spPr>
          <a:xfrm>
            <a:off x="628650" y="765313"/>
            <a:ext cx="7886700" cy="791113"/>
          </a:xfrm>
        </p:spPr>
        <p:txBody>
          <a:bodyPr/>
          <a:lstStyle/>
          <a:p>
            <a:r>
              <a:rPr lang="en-US" dirty="0"/>
              <a:t>Indicators:  Potential Wholesaler Issues</a:t>
            </a:r>
          </a:p>
        </p:txBody>
      </p:sp>
      <p:sp>
        <p:nvSpPr>
          <p:cNvPr id="4" name="Footer Placeholder 3">
            <a:extLst>
              <a:ext uri="{FF2B5EF4-FFF2-40B4-BE49-F238E27FC236}">
                <a16:creationId xmlns:a16="http://schemas.microsoft.com/office/drawing/2014/main" id="{5B7818FD-43C4-48F1-9357-3B961C747C74}"/>
              </a:ext>
            </a:extLst>
          </p:cNvPr>
          <p:cNvSpPr>
            <a:spLocks noGrp="1"/>
          </p:cNvSpPr>
          <p:nvPr>
            <p:ph type="ftr" sz="quarter" idx="3"/>
          </p:nvPr>
        </p:nvSpPr>
        <p:spPr/>
        <p:txBody>
          <a:bodyPr/>
          <a:lstStyle/>
          <a:p>
            <a:r>
              <a:rPr lang="en-US"/>
              <a:t>Proprietary and Confidential |</a:t>
            </a:r>
            <a:endParaRPr lang="en-US" dirty="0"/>
          </a:p>
        </p:txBody>
      </p:sp>
      <p:sp>
        <p:nvSpPr>
          <p:cNvPr id="5" name="Slide Number Placeholder 4">
            <a:extLst>
              <a:ext uri="{FF2B5EF4-FFF2-40B4-BE49-F238E27FC236}">
                <a16:creationId xmlns:a16="http://schemas.microsoft.com/office/drawing/2014/main" id="{35AD860B-AEE1-41BB-9195-B1E6046A8522}"/>
              </a:ext>
            </a:extLst>
          </p:cNvPr>
          <p:cNvSpPr>
            <a:spLocks noGrp="1"/>
          </p:cNvSpPr>
          <p:nvPr>
            <p:ph type="sldNum" sz="quarter" idx="4"/>
          </p:nvPr>
        </p:nvSpPr>
        <p:spPr/>
        <p:txBody>
          <a:bodyPr/>
          <a:lstStyle/>
          <a:p>
            <a:fld id="{4FFF2922-2BC4-4EEC-89B9-4A4477398F2A}" type="slidenum">
              <a:rPr lang="en-US" smtClean="0"/>
              <a:pPr/>
              <a:t>36</a:t>
            </a:fld>
            <a:endParaRPr lang="en-US"/>
          </a:p>
        </p:txBody>
      </p:sp>
    </p:spTree>
    <p:extLst>
      <p:ext uri="{BB962C8B-B14F-4D97-AF65-F5344CB8AC3E}">
        <p14:creationId xmlns:p14="http://schemas.microsoft.com/office/powerpoint/2010/main" val="12028113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D45C0AC-AA3A-458A-933A-3C589E3ACFF8}"/>
              </a:ext>
            </a:extLst>
          </p:cNvPr>
          <p:cNvSpPr>
            <a:spLocks noGrp="1"/>
          </p:cNvSpPr>
          <p:nvPr>
            <p:ph idx="1"/>
          </p:nvPr>
        </p:nvSpPr>
        <p:spPr>
          <a:xfrm>
            <a:off x="628650" y="2305455"/>
            <a:ext cx="7886700" cy="3871508"/>
          </a:xfrm>
        </p:spPr>
        <p:txBody>
          <a:bodyPr/>
          <a:lstStyle/>
          <a:p>
            <a:pPr marL="342900" indent="-342900">
              <a:buFont typeface="Arial" panose="020B0604020202020204" pitchFamily="34" charset="0"/>
              <a:buChar char="•"/>
            </a:pPr>
            <a:r>
              <a:rPr lang="en-US" dirty="0"/>
              <a:t>Does the manufacturer promote off-label drug usage? </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Does the manufacturer knowingly provide samples to entities that bill Federal health care programs for them? </a:t>
            </a:r>
          </a:p>
          <a:p>
            <a:endParaRPr lang="en-US" dirty="0"/>
          </a:p>
        </p:txBody>
      </p:sp>
      <p:sp>
        <p:nvSpPr>
          <p:cNvPr id="3" name="Title 2">
            <a:extLst>
              <a:ext uri="{FF2B5EF4-FFF2-40B4-BE49-F238E27FC236}">
                <a16:creationId xmlns:a16="http://schemas.microsoft.com/office/drawing/2014/main" id="{F337681C-36C5-47B2-AD42-FCC416878417}"/>
              </a:ext>
            </a:extLst>
          </p:cNvPr>
          <p:cNvSpPr>
            <a:spLocks noGrp="1"/>
          </p:cNvSpPr>
          <p:nvPr>
            <p:ph type="title"/>
          </p:nvPr>
        </p:nvSpPr>
        <p:spPr/>
        <p:txBody>
          <a:bodyPr/>
          <a:lstStyle/>
          <a:p>
            <a:r>
              <a:rPr lang="en-US" dirty="0"/>
              <a:t>Indicators:  Potential Manufacturer Issues</a:t>
            </a:r>
          </a:p>
        </p:txBody>
      </p:sp>
      <p:sp>
        <p:nvSpPr>
          <p:cNvPr id="4" name="Footer Placeholder 3">
            <a:extLst>
              <a:ext uri="{FF2B5EF4-FFF2-40B4-BE49-F238E27FC236}">
                <a16:creationId xmlns:a16="http://schemas.microsoft.com/office/drawing/2014/main" id="{FD73AF2A-FF0C-4D27-82EA-9BF948D13171}"/>
              </a:ext>
            </a:extLst>
          </p:cNvPr>
          <p:cNvSpPr>
            <a:spLocks noGrp="1"/>
          </p:cNvSpPr>
          <p:nvPr>
            <p:ph type="ftr" sz="quarter" idx="3"/>
          </p:nvPr>
        </p:nvSpPr>
        <p:spPr/>
        <p:txBody>
          <a:bodyPr/>
          <a:lstStyle/>
          <a:p>
            <a:r>
              <a:rPr lang="en-US"/>
              <a:t>Proprietary and Confidential |</a:t>
            </a:r>
            <a:endParaRPr lang="en-US" dirty="0"/>
          </a:p>
        </p:txBody>
      </p:sp>
      <p:sp>
        <p:nvSpPr>
          <p:cNvPr id="5" name="Slide Number Placeholder 4">
            <a:extLst>
              <a:ext uri="{FF2B5EF4-FFF2-40B4-BE49-F238E27FC236}">
                <a16:creationId xmlns:a16="http://schemas.microsoft.com/office/drawing/2014/main" id="{4FBC68A8-01FD-45E3-82AA-67AE0E87CF13}"/>
              </a:ext>
            </a:extLst>
          </p:cNvPr>
          <p:cNvSpPr>
            <a:spLocks noGrp="1"/>
          </p:cNvSpPr>
          <p:nvPr>
            <p:ph type="sldNum" sz="quarter" idx="4"/>
          </p:nvPr>
        </p:nvSpPr>
        <p:spPr/>
        <p:txBody>
          <a:bodyPr/>
          <a:lstStyle/>
          <a:p>
            <a:fld id="{4FFF2922-2BC4-4EEC-89B9-4A4477398F2A}" type="slidenum">
              <a:rPr lang="en-US" smtClean="0"/>
              <a:pPr/>
              <a:t>37</a:t>
            </a:fld>
            <a:endParaRPr lang="en-US"/>
          </a:p>
        </p:txBody>
      </p:sp>
    </p:spTree>
    <p:extLst>
      <p:ext uri="{BB962C8B-B14F-4D97-AF65-F5344CB8AC3E}">
        <p14:creationId xmlns:p14="http://schemas.microsoft.com/office/powerpoint/2010/main" val="23410325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6DD31AA-6079-49E1-AD30-FDBBE5CF33FD}"/>
              </a:ext>
            </a:extLst>
          </p:cNvPr>
          <p:cNvSpPr>
            <a:spLocks noGrp="1"/>
          </p:cNvSpPr>
          <p:nvPr>
            <p:ph idx="1"/>
          </p:nvPr>
        </p:nvSpPr>
        <p:spPr/>
        <p:txBody>
          <a:bodyPr>
            <a:normAutofit lnSpcReduction="10000"/>
          </a:bodyPr>
          <a:lstStyle/>
          <a:p>
            <a:pPr marL="342900" indent="-342900">
              <a:buFont typeface="Arial" panose="020B0604020202020204" pitchFamily="34" charset="0"/>
              <a:buChar char="•"/>
            </a:pPr>
            <a:r>
              <a:rPr lang="en-US" dirty="0"/>
              <a:t>Does the Sponsor encourage or support inappropriate risk adjustment submissions? </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Does the Sponsor lead the beneficiary to believe the cost of benefits is one price, when the actual cost is higher? </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Does the Sponsor offer beneficiaries cash inducements to join the plan? </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Does the Sponsor use unlicensed agents? </a:t>
            </a:r>
          </a:p>
          <a:p>
            <a:endParaRPr lang="en-US" dirty="0"/>
          </a:p>
        </p:txBody>
      </p:sp>
      <p:sp>
        <p:nvSpPr>
          <p:cNvPr id="3" name="Title 2">
            <a:extLst>
              <a:ext uri="{FF2B5EF4-FFF2-40B4-BE49-F238E27FC236}">
                <a16:creationId xmlns:a16="http://schemas.microsoft.com/office/drawing/2014/main" id="{CAD2D0E4-F030-47D0-9826-6836ACBBF6F6}"/>
              </a:ext>
            </a:extLst>
          </p:cNvPr>
          <p:cNvSpPr>
            <a:spLocks noGrp="1"/>
          </p:cNvSpPr>
          <p:nvPr>
            <p:ph type="title"/>
          </p:nvPr>
        </p:nvSpPr>
        <p:spPr>
          <a:xfrm>
            <a:off x="628650" y="765313"/>
            <a:ext cx="7886700" cy="888389"/>
          </a:xfrm>
        </p:spPr>
        <p:txBody>
          <a:bodyPr/>
          <a:lstStyle/>
          <a:p>
            <a:r>
              <a:rPr lang="en-US" dirty="0"/>
              <a:t>Indicators:  Potential Sponsor Issues</a:t>
            </a:r>
          </a:p>
        </p:txBody>
      </p:sp>
      <p:sp>
        <p:nvSpPr>
          <p:cNvPr id="4" name="Footer Placeholder 3">
            <a:extLst>
              <a:ext uri="{FF2B5EF4-FFF2-40B4-BE49-F238E27FC236}">
                <a16:creationId xmlns:a16="http://schemas.microsoft.com/office/drawing/2014/main" id="{5D21F7EB-10FA-4A61-A450-E3E958ACEEC9}"/>
              </a:ext>
            </a:extLst>
          </p:cNvPr>
          <p:cNvSpPr>
            <a:spLocks noGrp="1"/>
          </p:cNvSpPr>
          <p:nvPr>
            <p:ph type="ftr" sz="quarter" idx="3"/>
          </p:nvPr>
        </p:nvSpPr>
        <p:spPr/>
        <p:txBody>
          <a:bodyPr/>
          <a:lstStyle/>
          <a:p>
            <a:r>
              <a:rPr lang="en-US"/>
              <a:t>Proprietary and Confidential |</a:t>
            </a:r>
            <a:endParaRPr lang="en-US" dirty="0"/>
          </a:p>
        </p:txBody>
      </p:sp>
      <p:sp>
        <p:nvSpPr>
          <p:cNvPr id="5" name="Slide Number Placeholder 4">
            <a:extLst>
              <a:ext uri="{FF2B5EF4-FFF2-40B4-BE49-F238E27FC236}">
                <a16:creationId xmlns:a16="http://schemas.microsoft.com/office/drawing/2014/main" id="{2F313AAE-5DBA-422A-B736-80B9D8E7F31A}"/>
              </a:ext>
            </a:extLst>
          </p:cNvPr>
          <p:cNvSpPr>
            <a:spLocks noGrp="1"/>
          </p:cNvSpPr>
          <p:nvPr>
            <p:ph type="sldNum" sz="quarter" idx="4"/>
          </p:nvPr>
        </p:nvSpPr>
        <p:spPr/>
        <p:txBody>
          <a:bodyPr/>
          <a:lstStyle/>
          <a:p>
            <a:fld id="{4FFF2922-2BC4-4EEC-89B9-4A4477398F2A}" type="slidenum">
              <a:rPr lang="en-US" smtClean="0"/>
              <a:pPr/>
              <a:t>38</a:t>
            </a:fld>
            <a:endParaRPr lang="en-US"/>
          </a:p>
        </p:txBody>
      </p:sp>
    </p:spTree>
    <p:extLst>
      <p:ext uri="{BB962C8B-B14F-4D97-AF65-F5344CB8AC3E}">
        <p14:creationId xmlns:p14="http://schemas.microsoft.com/office/powerpoint/2010/main" val="102277393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A3C5492-54E0-47DA-A4AF-AAD1A441FED4}"/>
              </a:ext>
            </a:extLst>
          </p:cNvPr>
          <p:cNvSpPr>
            <a:spLocks noGrp="1"/>
          </p:cNvSpPr>
          <p:nvPr>
            <p:ph idx="1"/>
          </p:nvPr>
        </p:nvSpPr>
        <p:spPr/>
        <p:txBody>
          <a:bodyPr>
            <a:normAutofit fontScale="92500" lnSpcReduction="20000"/>
          </a:bodyPr>
          <a:lstStyle/>
          <a:p>
            <a:pPr marL="342900" indent="-342900">
              <a:buFont typeface="Arial" panose="020B0604020202020204" pitchFamily="34" charset="0"/>
              <a:buChar char="•"/>
            </a:pPr>
            <a:r>
              <a:rPr lang="en-US" dirty="0"/>
              <a:t>As a person providing health or administrative services to a Medicare Part C or D enrollee, you play a vital role in preventing fraud, waste, and abuse (FWA). Conduct yourself ethically, stay informed of your organization’s policies and procedures, and keep an eye out for key indicators of potential FWA.</a:t>
            </a:r>
          </a:p>
          <a:p>
            <a:r>
              <a:rPr lang="en-US" dirty="0"/>
              <a:t> </a:t>
            </a:r>
          </a:p>
          <a:p>
            <a:pPr marL="342900" indent="-342900">
              <a:buFont typeface="Arial" panose="020B0604020202020204" pitchFamily="34" charset="0"/>
              <a:buChar char="•"/>
            </a:pPr>
            <a:r>
              <a:rPr lang="en-US" dirty="0"/>
              <a:t>Report potential FWA. Every Sponsor must have a mechanism for reporting potential FWA. Each Sponsor must accept anonymous reports and cannot retaliate against you for reporting. </a:t>
            </a:r>
          </a:p>
          <a:p>
            <a:endParaRPr lang="en-US" dirty="0"/>
          </a:p>
          <a:p>
            <a:pPr marL="342900" indent="-342900">
              <a:buFont typeface="Arial" panose="020B0604020202020204" pitchFamily="34" charset="0"/>
              <a:buChar char="•"/>
            </a:pPr>
            <a:r>
              <a:rPr lang="en-US" dirty="0"/>
              <a:t>Promptly correct identified FWA with an effective corrective action plan. </a:t>
            </a:r>
          </a:p>
          <a:p>
            <a:endParaRPr lang="en-US" dirty="0"/>
          </a:p>
        </p:txBody>
      </p:sp>
      <p:sp>
        <p:nvSpPr>
          <p:cNvPr id="3" name="Title 2">
            <a:extLst>
              <a:ext uri="{FF2B5EF4-FFF2-40B4-BE49-F238E27FC236}">
                <a16:creationId xmlns:a16="http://schemas.microsoft.com/office/drawing/2014/main" id="{B3293583-191B-4AD0-A373-55B981F6F336}"/>
              </a:ext>
            </a:extLst>
          </p:cNvPr>
          <p:cNvSpPr>
            <a:spLocks noGrp="1"/>
          </p:cNvSpPr>
          <p:nvPr>
            <p:ph type="title"/>
          </p:nvPr>
        </p:nvSpPr>
        <p:spPr>
          <a:xfrm>
            <a:off x="628650" y="765313"/>
            <a:ext cx="7886700" cy="917572"/>
          </a:xfrm>
        </p:spPr>
        <p:txBody>
          <a:bodyPr/>
          <a:lstStyle/>
          <a:p>
            <a:r>
              <a:rPr lang="en-US" dirty="0"/>
              <a:t>Lesson 2 - Summary</a:t>
            </a:r>
          </a:p>
        </p:txBody>
      </p:sp>
      <p:sp>
        <p:nvSpPr>
          <p:cNvPr id="4" name="Footer Placeholder 3">
            <a:extLst>
              <a:ext uri="{FF2B5EF4-FFF2-40B4-BE49-F238E27FC236}">
                <a16:creationId xmlns:a16="http://schemas.microsoft.com/office/drawing/2014/main" id="{B1120E89-F90C-48F7-981F-D175982F5673}"/>
              </a:ext>
            </a:extLst>
          </p:cNvPr>
          <p:cNvSpPr>
            <a:spLocks noGrp="1"/>
          </p:cNvSpPr>
          <p:nvPr>
            <p:ph type="ftr" sz="quarter" idx="3"/>
          </p:nvPr>
        </p:nvSpPr>
        <p:spPr/>
        <p:txBody>
          <a:bodyPr/>
          <a:lstStyle/>
          <a:p>
            <a:r>
              <a:rPr lang="en-US"/>
              <a:t>Proprietary and Confidential |</a:t>
            </a:r>
            <a:endParaRPr lang="en-US" dirty="0"/>
          </a:p>
        </p:txBody>
      </p:sp>
      <p:sp>
        <p:nvSpPr>
          <p:cNvPr id="5" name="Slide Number Placeholder 4">
            <a:extLst>
              <a:ext uri="{FF2B5EF4-FFF2-40B4-BE49-F238E27FC236}">
                <a16:creationId xmlns:a16="http://schemas.microsoft.com/office/drawing/2014/main" id="{B37B41BE-5C83-431D-9C9A-8EE87840C709}"/>
              </a:ext>
            </a:extLst>
          </p:cNvPr>
          <p:cNvSpPr>
            <a:spLocks noGrp="1"/>
          </p:cNvSpPr>
          <p:nvPr>
            <p:ph type="sldNum" sz="quarter" idx="4"/>
          </p:nvPr>
        </p:nvSpPr>
        <p:spPr/>
        <p:txBody>
          <a:bodyPr/>
          <a:lstStyle/>
          <a:p>
            <a:fld id="{4FFF2922-2BC4-4EEC-89B9-4A4477398F2A}" type="slidenum">
              <a:rPr lang="en-US" smtClean="0"/>
              <a:pPr/>
              <a:t>39</a:t>
            </a:fld>
            <a:endParaRPr lang="en-US"/>
          </a:p>
        </p:txBody>
      </p:sp>
    </p:spTree>
    <p:extLst>
      <p:ext uri="{BB962C8B-B14F-4D97-AF65-F5344CB8AC3E}">
        <p14:creationId xmlns:p14="http://schemas.microsoft.com/office/powerpoint/2010/main" val="34442943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505BCFF-23E6-49A8-A5DA-7B9C2E33D5BD}"/>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3B10DBE8-36F3-4A38-A1F2-089567ABB887}"/>
              </a:ext>
            </a:extLst>
          </p:cNvPr>
          <p:cNvSpPr>
            <a:spLocks noGrp="1"/>
          </p:cNvSpPr>
          <p:nvPr>
            <p:ph type="sldNum" sz="quarter" idx="4"/>
          </p:nvPr>
        </p:nvSpPr>
        <p:spPr/>
        <p:txBody>
          <a:bodyPr/>
          <a:lstStyle/>
          <a:p>
            <a:fld id="{4FFF2922-2BC4-4EEC-89B9-4A4477398F2A}" type="slidenum">
              <a:rPr lang="en-US" smtClean="0"/>
              <a:pPr/>
              <a:t>4</a:t>
            </a:fld>
            <a:endParaRPr lang="en-US"/>
          </a:p>
        </p:txBody>
      </p:sp>
      <p:sp>
        <p:nvSpPr>
          <p:cNvPr id="4" name="Rectangle 3">
            <a:extLst>
              <a:ext uri="{FF2B5EF4-FFF2-40B4-BE49-F238E27FC236}">
                <a16:creationId xmlns:a16="http://schemas.microsoft.com/office/drawing/2014/main" id="{1C9D24E3-571A-48CA-A208-8B09986BFB62}"/>
              </a:ext>
            </a:extLst>
          </p:cNvPr>
          <p:cNvSpPr/>
          <p:nvPr/>
        </p:nvSpPr>
        <p:spPr>
          <a:xfrm>
            <a:off x="466928" y="885217"/>
            <a:ext cx="8278238" cy="6124754"/>
          </a:xfrm>
          <a:prstGeom prst="rect">
            <a:avLst/>
          </a:prstGeom>
        </p:spPr>
        <p:txBody>
          <a:bodyPr wrap="square">
            <a:spAutoFit/>
          </a:bodyPr>
          <a:lstStyle/>
          <a:p>
            <a:r>
              <a:rPr lang="en-US" b="1" dirty="0">
                <a:solidFill>
                  <a:srgbClr val="000000"/>
                </a:solidFill>
                <a:latin typeface="Tahoma" panose="020B0604030504040204" pitchFamily="34" charset="0"/>
                <a:ea typeface="Tahoma" panose="020B0604030504040204" pitchFamily="34" charset="0"/>
                <a:cs typeface="Tahoma" panose="020B0604030504040204" pitchFamily="34" charset="0"/>
              </a:rPr>
              <a:t>Training Requirements: Plan Employees, Governing Body Members, and First-Tier, Downstream, or Related Entity (FDR) Employees </a:t>
            </a:r>
          </a:p>
          <a:p>
            <a:endParaRPr lang="en-US"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r>
              <a:rPr lang="en-US" dirty="0">
                <a:solidFill>
                  <a:srgbClr val="000000"/>
                </a:solidFill>
                <a:latin typeface="Tahoma" panose="020B0604030504040204" pitchFamily="34" charset="0"/>
                <a:ea typeface="Tahoma" panose="020B0604030504040204" pitchFamily="34" charset="0"/>
                <a:cs typeface="Tahoma" panose="020B0604030504040204" pitchFamily="34" charset="0"/>
              </a:rPr>
              <a:t>Certain training requirements apply to people involved in Medicare Parts C </a:t>
            </a:r>
          </a:p>
          <a:p>
            <a:r>
              <a:rPr lang="en-US" dirty="0">
                <a:solidFill>
                  <a:srgbClr val="000000"/>
                </a:solidFill>
                <a:latin typeface="Tahoma" panose="020B0604030504040204" pitchFamily="34" charset="0"/>
                <a:ea typeface="Tahoma" panose="020B0604030504040204" pitchFamily="34" charset="0"/>
                <a:cs typeface="Tahoma" panose="020B0604030504040204" pitchFamily="34" charset="0"/>
              </a:rPr>
              <a:t>    and D. </a:t>
            </a:r>
          </a:p>
          <a:p>
            <a:pPr marL="285750" indent="-285750">
              <a:buFont typeface="Arial" panose="020B0604020202020204" pitchFamily="34" charset="0"/>
              <a:buChar char="•"/>
            </a:pPr>
            <a:r>
              <a:rPr lang="en-US" dirty="0">
                <a:solidFill>
                  <a:srgbClr val="000000"/>
                </a:solidFill>
                <a:latin typeface="Tahoma" panose="020B0604030504040204" pitchFamily="34" charset="0"/>
                <a:ea typeface="Tahoma" panose="020B0604030504040204" pitchFamily="34" charset="0"/>
                <a:cs typeface="Tahoma" panose="020B0604030504040204" pitchFamily="34" charset="0"/>
              </a:rPr>
              <a:t>All employees of Medicare Advantage Organizations (MAOs) and Prescription Drug Plans (PDPs) (collectively referred to in this course as “Sponsors”) must receive training for preventing, detecting, and correcting FWA. </a:t>
            </a:r>
          </a:p>
          <a:p>
            <a:pPr marL="285750" indent="-285750">
              <a:buFont typeface="Arial" panose="020B0604020202020204" pitchFamily="34" charset="0"/>
              <a:buChar char="•"/>
            </a:pPr>
            <a:r>
              <a:rPr lang="en-US" dirty="0">
                <a:solidFill>
                  <a:srgbClr val="000000"/>
                </a:solidFill>
                <a:latin typeface="Tahoma" panose="020B0604030504040204" pitchFamily="34" charset="0"/>
                <a:ea typeface="Tahoma" panose="020B0604030504040204" pitchFamily="34" charset="0"/>
                <a:cs typeface="Tahoma" panose="020B0604030504040204" pitchFamily="34" charset="0"/>
              </a:rPr>
              <a:t>FWA training must occur within 90 days of initial hire and at least annually thereafter. </a:t>
            </a:r>
          </a:p>
          <a:p>
            <a:pPr marL="285750" indent="-285750">
              <a:buFont typeface="Arial" panose="020B0604020202020204" pitchFamily="34" charset="0"/>
              <a:buChar char="•"/>
            </a:pPr>
            <a:r>
              <a:rPr lang="en-US" dirty="0">
                <a:solidFill>
                  <a:srgbClr val="000000"/>
                </a:solidFill>
                <a:latin typeface="Tahoma" panose="020B0604030504040204" pitchFamily="34" charset="0"/>
                <a:ea typeface="Tahoma" panose="020B0604030504040204" pitchFamily="34" charset="0"/>
                <a:cs typeface="Tahoma" panose="020B0604030504040204" pitchFamily="34" charset="0"/>
              </a:rPr>
              <a:t>Anyone providing health or administrative services to Medicare enrollees must satisfy general compliance and FWA training requirements. You may use this web based training course to satisfy the FWA requirements. </a:t>
            </a:r>
            <a:endParaRPr lang="en-US" dirty="0">
              <a:latin typeface="Tahoma" panose="020B0604030504040204" pitchFamily="34" charset="0"/>
              <a:ea typeface="Tahoma" panose="020B0604030504040204" pitchFamily="34" charset="0"/>
              <a:cs typeface="Tahoma" panose="020B0604030504040204" pitchFamily="34" charset="0"/>
            </a:endParaRPr>
          </a:p>
          <a:p>
            <a:endParaRPr lang="en-US" dirty="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en-US" sz="1000" dirty="0">
                <a:solidFill>
                  <a:srgbClr val="000000"/>
                </a:solidFill>
                <a:latin typeface="Tahoma" panose="020B0604030504040204" pitchFamily="34" charset="0"/>
                <a:ea typeface="Tahoma" panose="020B0604030504040204" pitchFamily="34" charset="0"/>
                <a:cs typeface="Tahoma" panose="020B0604030504040204" pitchFamily="34" charset="0"/>
              </a:rPr>
              <a:t>More information on other Medicare Parts C and D compliance trainings and answers to common questions is available on the CMS website: </a:t>
            </a:r>
          </a:p>
          <a:p>
            <a:endParaRPr lang="en-US" sz="10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171450" indent="-171450">
              <a:buFont typeface="Arial" panose="020B0604020202020204" pitchFamily="34" charset="0"/>
              <a:buChar char="•"/>
            </a:pPr>
            <a:r>
              <a:rPr lang="en-US" sz="1000" b="1" dirty="0">
                <a:solidFill>
                  <a:srgbClr val="000000"/>
                </a:solidFill>
                <a:latin typeface="Tahoma" panose="020B0604030504040204" pitchFamily="34" charset="0"/>
                <a:ea typeface="Tahoma" panose="020B0604030504040204" pitchFamily="34" charset="0"/>
                <a:cs typeface="Tahoma" panose="020B0604030504040204" pitchFamily="34" charset="0"/>
              </a:rPr>
              <a:t>Learn more about Medicare Part C </a:t>
            </a:r>
            <a:endParaRPr lang="en-US" sz="10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en-US" sz="1000" dirty="0">
                <a:solidFill>
                  <a:srgbClr val="000000"/>
                </a:solidFill>
                <a:latin typeface="Tahoma" panose="020B0604030504040204" pitchFamily="34" charset="0"/>
                <a:ea typeface="Tahoma" panose="020B0604030504040204" pitchFamily="34" charset="0"/>
                <a:cs typeface="Tahoma" panose="020B0604030504040204" pitchFamily="34" charset="0"/>
              </a:rPr>
              <a:t>Medicare Part C, or Medicare Advantage (MA), is a health insurance option available to Medicare beneficiaries. Private, Medicare-approved insurance companies run MA programs. These companies arrange for, or directly provide, health care services to the beneficiaries who enroll in an MA plan. </a:t>
            </a:r>
          </a:p>
          <a:p>
            <a:pPr marL="171450" indent="-171450">
              <a:buFont typeface="Arial" panose="020B0604020202020204" pitchFamily="34" charset="0"/>
              <a:buChar char="•"/>
            </a:pPr>
            <a:r>
              <a:rPr lang="en-US" sz="1000" b="1" dirty="0">
                <a:solidFill>
                  <a:srgbClr val="000000"/>
                </a:solidFill>
                <a:latin typeface="Tahoma" panose="020B0604030504040204" pitchFamily="34" charset="0"/>
                <a:ea typeface="Tahoma" panose="020B0604030504040204" pitchFamily="34" charset="0"/>
                <a:cs typeface="Tahoma" panose="020B0604030504040204" pitchFamily="34" charset="0"/>
              </a:rPr>
              <a:t>Learn more about Medicare Part D </a:t>
            </a:r>
            <a:endParaRPr lang="en-US" sz="10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en-US" sz="1000" dirty="0">
                <a:solidFill>
                  <a:srgbClr val="000000"/>
                </a:solidFill>
                <a:latin typeface="Tahoma" panose="020B0604030504040204" pitchFamily="34" charset="0"/>
                <a:ea typeface="Tahoma" panose="020B0604030504040204" pitchFamily="34" charset="0"/>
                <a:cs typeface="Tahoma" panose="020B0604030504040204" pitchFamily="34" charset="0"/>
              </a:rPr>
              <a:t>Medicare Part D, the Prescription Drug Benefit, provides prescription drug coverage to Medicare beneficiaries enrolled in Part A and/or Part B who enroll in a Medicare Prescription Drug Plan (PDP) or an MA Prescription Drug (MA-PD) plan. Medicare-approved insurance and other companies provide prescription drug coverage to individuals living in a plan’s service area.</a:t>
            </a:r>
            <a:endParaRPr lang="en-US" sz="1000" b="1" dirty="0">
              <a:solidFill>
                <a:srgbClr val="000000"/>
              </a:solidFill>
              <a:latin typeface="Tahoma" panose="020B0604030504040204" pitchFamily="34" charset="0"/>
              <a:ea typeface="Tahoma" panose="020B0604030504040204" pitchFamily="34" charset="0"/>
              <a:cs typeface="Tahoma" panose="020B0604030504040204" pitchFamily="34" charset="0"/>
            </a:endParaRPr>
          </a:p>
          <a:p>
            <a:endParaRPr lang="en-US" sz="1000" b="1" dirty="0">
              <a:solidFill>
                <a:srgbClr val="000000"/>
              </a:solidFill>
              <a:latin typeface="Tahoma" panose="020B0604030504040204" pitchFamily="34" charset="0"/>
              <a:ea typeface="Tahoma" panose="020B0604030504040204" pitchFamily="34" charset="0"/>
              <a:cs typeface="Tahoma" panose="020B0604030504040204" pitchFamily="34" charset="0"/>
            </a:endParaRPr>
          </a:p>
          <a:p>
            <a:r>
              <a:rPr lang="en-US" sz="1000" dirty="0">
                <a:solidFill>
                  <a:srgbClr val="000000"/>
                </a:solidFill>
                <a:latin typeface="Times New Roman" panose="02020603050405020304" pitchFamily="18" charset="0"/>
              </a:rPr>
              <a:t>	</a:t>
            </a:r>
          </a:p>
          <a:p>
            <a:endParaRPr lang="en-US" sz="1000" dirty="0">
              <a:solidFill>
                <a:srgbClr val="000000"/>
              </a:solidFill>
              <a:latin typeface="Times New Roman" panose="02020603050405020304" pitchFamily="18" charset="0"/>
            </a:endParaRPr>
          </a:p>
          <a:p>
            <a:r>
              <a:rPr lang="en-US" sz="1000" dirty="0">
                <a:solidFill>
                  <a:srgbClr val="000000"/>
                </a:solidFill>
                <a:latin typeface="Arial" panose="020B0604020202020204" pitchFamily="34" charset="0"/>
              </a:rPr>
              <a:t>	</a:t>
            </a:r>
          </a:p>
        </p:txBody>
      </p:sp>
    </p:spTree>
    <p:extLst>
      <p:ext uri="{BB962C8B-B14F-4D97-AF65-F5344CB8AC3E}">
        <p14:creationId xmlns:p14="http://schemas.microsoft.com/office/powerpoint/2010/main" val="183156537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DECE246-1119-4DC3-8647-A907B26534DB}"/>
              </a:ext>
            </a:extLst>
          </p:cNvPr>
          <p:cNvSpPr>
            <a:spLocks noGrp="1"/>
          </p:cNvSpPr>
          <p:nvPr>
            <p:ph idx="1"/>
          </p:nvPr>
        </p:nvSpPr>
        <p:spPr>
          <a:xfrm>
            <a:off x="628650" y="1673156"/>
            <a:ext cx="7886700" cy="4854103"/>
          </a:xfrm>
        </p:spPr>
        <p:txBody>
          <a:bodyPr>
            <a:normAutofit fontScale="77500" lnSpcReduction="20000"/>
          </a:bodyPr>
          <a:lstStyle/>
          <a:p>
            <a:r>
              <a:rPr lang="en-US" dirty="0"/>
              <a:t>Now that you completed Lesson 2, let’s do a quick knowledge check. Your Post-Assessment score is unaffected by the following questions. </a:t>
            </a:r>
          </a:p>
          <a:p>
            <a:endParaRPr lang="en-US" dirty="0"/>
          </a:p>
          <a:p>
            <a:r>
              <a:rPr lang="en-US" b="1" dirty="0"/>
              <a:t>Knowledge Check </a:t>
            </a:r>
            <a:endParaRPr lang="en-US" dirty="0"/>
          </a:p>
          <a:p>
            <a:r>
              <a:rPr lang="en-US" b="1" dirty="0"/>
              <a:t>Select the correct answer. </a:t>
            </a:r>
            <a:endParaRPr lang="en-US" dirty="0"/>
          </a:p>
          <a:p>
            <a:r>
              <a:rPr lang="en-US" dirty="0"/>
              <a:t>A person drops off a prescription for a beneficiary who is a “regular” customer. The prescription is for a controlled substance with a quantity of 160. This beneficiary normally receives a quantity of 60, not 160. You review the prescription and have concerns about possible forgery. What is your next step? </a:t>
            </a:r>
          </a:p>
          <a:p>
            <a:r>
              <a:rPr lang="en-US" dirty="0"/>
              <a:t>A. Fill the prescription for 160 </a:t>
            </a:r>
          </a:p>
          <a:p>
            <a:r>
              <a:rPr lang="en-US" dirty="0"/>
              <a:t>B. Fill the prescription for 60 </a:t>
            </a:r>
          </a:p>
          <a:p>
            <a:r>
              <a:rPr lang="en-US" dirty="0"/>
              <a:t>C. Call the prescriber to verify the quantity </a:t>
            </a:r>
          </a:p>
          <a:p>
            <a:r>
              <a:rPr lang="en-US" dirty="0"/>
              <a:t>D. Call the Sponsor’s compliance department </a:t>
            </a:r>
          </a:p>
          <a:p>
            <a:r>
              <a:rPr lang="en-US" dirty="0"/>
              <a:t>E. Call law enforcement </a:t>
            </a:r>
          </a:p>
          <a:p>
            <a:r>
              <a:rPr lang="en-US" dirty="0"/>
              <a:t>                                                             </a:t>
            </a:r>
            <a:r>
              <a:rPr lang="en-US" sz="800" dirty="0"/>
              <a:t>                                            Correct Answer: C</a:t>
            </a:r>
            <a:endParaRPr lang="en-US" dirty="0"/>
          </a:p>
        </p:txBody>
      </p:sp>
      <p:sp>
        <p:nvSpPr>
          <p:cNvPr id="3" name="Title 2">
            <a:extLst>
              <a:ext uri="{FF2B5EF4-FFF2-40B4-BE49-F238E27FC236}">
                <a16:creationId xmlns:a16="http://schemas.microsoft.com/office/drawing/2014/main" id="{7C79F706-AB0B-408B-82B7-23918AD159CA}"/>
              </a:ext>
            </a:extLst>
          </p:cNvPr>
          <p:cNvSpPr>
            <a:spLocks noGrp="1"/>
          </p:cNvSpPr>
          <p:nvPr>
            <p:ph type="title"/>
          </p:nvPr>
        </p:nvSpPr>
        <p:spPr>
          <a:xfrm>
            <a:off x="628650" y="765313"/>
            <a:ext cx="7886700" cy="723019"/>
          </a:xfrm>
        </p:spPr>
        <p:txBody>
          <a:bodyPr/>
          <a:lstStyle/>
          <a:p>
            <a:r>
              <a:rPr lang="en-US" dirty="0"/>
              <a:t>Lesson 2 - Review</a:t>
            </a:r>
          </a:p>
        </p:txBody>
      </p:sp>
      <p:sp>
        <p:nvSpPr>
          <p:cNvPr id="4" name="Footer Placeholder 3">
            <a:extLst>
              <a:ext uri="{FF2B5EF4-FFF2-40B4-BE49-F238E27FC236}">
                <a16:creationId xmlns:a16="http://schemas.microsoft.com/office/drawing/2014/main" id="{F4754993-1E80-4AD5-B1B2-F5D763A55879}"/>
              </a:ext>
            </a:extLst>
          </p:cNvPr>
          <p:cNvSpPr>
            <a:spLocks noGrp="1"/>
          </p:cNvSpPr>
          <p:nvPr>
            <p:ph type="ftr" sz="quarter" idx="3"/>
          </p:nvPr>
        </p:nvSpPr>
        <p:spPr/>
        <p:txBody>
          <a:bodyPr/>
          <a:lstStyle/>
          <a:p>
            <a:r>
              <a:rPr lang="en-US"/>
              <a:t>Proprietary and Confidential |</a:t>
            </a:r>
            <a:endParaRPr lang="en-US" dirty="0"/>
          </a:p>
        </p:txBody>
      </p:sp>
      <p:sp>
        <p:nvSpPr>
          <p:cNvPr id="5" name="Slide Number Placeholder 4">
            <a:extLst>
              <a:ext uri="{FF2B5EF4-FFF2-40B4-BE49-F238E27FC236}">
                <a16:creationId xmlns:a16="http://schemas.microsoft.com/office/drawing/2014/main" id="{D72AA85D-107B-4DF1-A3CF-E6B562FBBE0C}"/>
              </a:ext>
            </a:extLst>
          </p:cNvPr>
          <p:cNvSpPr>
            <a:spLocks noGrp="1"/>
          </p:cNvSpPr>
          <p:nvPr>
            <p:ph type="sldNum" sz="quarter" idx="4"/>
          </p:nvPr>
        </p:nvSpPr>
        <p:spPr/>
        <p:txBody>
          <a:bodyPr/>
          <a:lstStyle/>
          <a:p>
            <a:fld id="{4FFF2922-2BC4-4EEC-89B9-4A4477398F2A}" type="slidenum">
              <a:rPr lang="en-US" smtClean="0"/>
              <a:pPr/>
              <a:t>40</a:t>
            </a:fld>
            <a:endParaRPr lang="en-US"/>
          </a:p>
        </p:txBody>
      </p:sp>
    </p:spTree>
    <p:extLst>
      <p:ext uri="{BB962C8B-B14F-4D97-AF65-F5344CB8AC3E}">
        <p14:creationId xmlns:p14="http://schemas.microsoft.com/office/powerpoint/2010/main" val="17887233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6DCDA30-AAD4-4ADB-B0C9-61FE7AD1E5EE}"/>
              </a:ext>
            </a:extLst>
          </p:cNvPr>
          <p:cNvSpPr>
            <a:spLocks noGrp="1"/>
          </p:cNvSpPr>
          <p:nvPr>
            <p:ph idx="1"/>
          </p:nvPr>
        </p:nvSpPr>
        <p:spPr>
          <a:xfrm>
            <a:off x="628650" y="1989478"/>
            <a:ext cx="7886700" cy="4674585"/>
          </a:xfrm>
        </p:spPr>
        <p:txBody>
          <a:bodyPr>
            <a:normAutofit fontScale="85000" lnSpcReduction="20000"/>
          </a:bodyPr>
          <a:lstStyle/>
          <a:p>
            <a:r>
              <a:rPr lang="en-US" b="1" dirty="0"/>
              <a:t>Knowledge Check </a:t>
            </a:r>
            <a:endParaRPr lang="en-US" dirty="0"/>
          </a:p>
          <a:p>
            <a:r>
              <a:rPr lang="en-US" b="1" dirty="0"/>
              <a:t>Select the correct answer. </a:t>
            </a:r>
            <a:endParaRPr lang="en-US" dirty="0"/>
          </a:p>
          <a:p>
            <a:r>
              <a:rPr lang="en-US" dirty="0"/>
              <a:t>Your job is to submit a risk diagnosis to the Centers for Medicare &amp; Medicaid Services (CMS) for the purpose of payment. As part of this job, you use a process to verify the data is accurate. Your immediate supervisor tells you to ignore the Sponsor’s process and to adjust or add risk diagnosis codes for certain individuals. What should you do? </a:t>
            </a:r>
          </a:p>
          <a:p>
            <a:r>
              <a:rPr lang="en-US" dirty="0"/>
              <a:t>A. Do what your immediate supervisor asked you to do and adjust or add risk diagnosis codes </a:t>
            </a:r>
          </a:p>
          <a:p>
            <a:r>
              <a:rPr lang="en-US" dirty="0"/>
              <a:t>B. Report the incident to the compliance department (via compliance hotline or other mechanism) </a:t>
            </a:r>
          </a:p>
          <a:p>
            <a:r>
              <a:rPr lang="en-US" dirty="0"/>
              <a:t>C. Discuss your concerns with your immediate supervisor </a:t>
            </a:r>
          </a:p>
          <a:p>
            <a:r>
              <a:rPr lang="en-US" dirty="0"/>
              <a:t>D. Call law enforcement </a:t>
            </a:r>
          </a:p>
          <a:p>
            <a:r>
              <a:rPr lang="en-US" dirty="0"/>
              <a:t>                                                   </a:t>
            </a:r>
            <a:r>
              <a:rPr lang="en-US" sz="800" dirty="0"/>
              <a:t>                                                            Correct Answer:  B</a:t>
            </a:r>
            <a:endParaRPr lang="en-US" dirty="0"/>
          </a:p>
          <a:p>
            <a:endParaRPr lang="en-US" dirty="0"/>
          </a:p>
        </p:txBody>
      </p:sp>
      <p:sp>
        <p:nvSpPr>
          <p:cNvPr id="3" name="Title 2">
            <a:extLst>
              <a:ext uri="{FF2B5EF4-FFF2-40B4-BE49-F238E27FC236}">
                <a16:creationId xmlns:a16="http://schemas.microsoft.com/office/drawing/2014/main" id="{83D9141D-D06D-47F9-BAB7-E4F5D91E9E99}"/>
              </a:ext>
            </a:extLst>
          </p:cNvPr>
          <p:cNvSpPr>
            <a:spLocks noGrp="1"/>
          </p:cNvSpPr>
          <p:nvPr>
            <p:ph type="title"/>
          </p:nvPr>
        </p:nvSpPr>
        <p:spPr>
          <a:xfrm>
            <a:off x="628650" y="765313"/>
            <a:ext cx="7886700" cy="849478"/>
          </a:xfrm>
        </p:spPr>
        <p:txBody>
          <a:bodyPr/>
          <a:lstStyle/>
          <a:p>
            <a:r>
              <a:rPr lang="en-US" dirty="0"/>
              <a:t>Lesson 2 – Review (cont.)</a:t>
            </a:r>
          </a:p>
        </p:txBody>
      </p:sp>
      <p:sp>
        <p:nvSpPr>
          <p:cNvPr id="4" name="Footer Placeholder 3">
            <a:extLst>
              <a:ext uri="{FF2B5EF4-FFF2-40B4-BE49-F238E27FC236}">
                <a16:creationId xmlns:a16="http://schemas.microsoft.com/office/drawing/2014/main" id="{9985D6AF-F647-4F30-B91A-1A4C7537973E}"/>
              </a:ext>
            </a:extLst>
          </p:cNvPr>
          <p:cNvSpPr>
            <a:spLocks noGrp="1"/>
          </p:cNvSpPr>
          <p:nvPr>
            <p:ph type="ftr" sz="quarter" idx="3"/>
          </p:nvPr>
        </p:nvSpPr>
        <p:spPr/>
        <p:txBody>
          <a:bodyPr/>
          <a:lstStyle/>
          <a:p>
            <a:r>
              <a:rPr lang="en-US"/>
              <a:t>Proprietary and Confidential |</a:t>
            </a:r>
            <a:endParaRPr lang="en-US" dirty="0"/>
          </a:p>
        </p:txBody>
      </p:sp>
      <p:sp>
        <p:nvSpPr>
          <p:cNvPr id="5" name="Slide Number Placeholder 4">
            <a:extLst>
              <a:ext uri="{FF2B5EF4-FFF2-40B4-BE49-F238E27FC236}">
                <a16:creationId xmlns:a16="http://schemas.microsoft.com/office/drawing/2014/main" id="{A857CB43-C1F6-4300-8E16-CEE53E3D12CE}"/>
              </a:ext>
            </a:extLst>
          </p:cNvPr>
          <p:cNvSpPr>
            <a:spLocks noGrp="1"/>
          </p:cNvSpPr>
          <p:nvPr>
            <p:ph type="sldNum" sz="quarter" idx="4"/>
          </p:nvPr>
        </p:nvSpPr>
        <p:spPr/>
        <p:txBody>
          <a:bodyPr/>
          <a:lstStyle/>
          <a:p>
            <a:fld id="{4FFF2922-2BC4-4EEC-89B9-4A4477398F2A}" type="slidenum">
              <a:rPr lang="en-US" smtClean="0"/>
              <a:pPr/>
              <a:t>41</a:t>
            </a:fld>
            <a:endParaRPr lang="en-US"/>
          </a:p>
        </p:txBody>
      </p:sp>
    </p:spTree>
    <p:extLst>
      <p:ext uri="{BB962C8B-B14F-4D97-AF65-F5344CB8AC3E}">
        <p14:creationId xmlns:p14="http://schemas.microsoft.com/office/powerpoint/2010/main" val="42058399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F719DD6-FC96-4BED-B59D-304DF565188C}"/>
              </a:ext>
            </a:extLst>
          </p:cNvPr>
          <p:cNvSpPr>
            <a:spLocks noGrp="1"/>
          </p:cNvSpPr>
          <p:nvPr>
            <p:ph idx="1"/>
          </p:nvPr>
        </p:nvSpPr>
        <p:spPr/>
        <p:txBody>
          <a:bodyPr>
            <a:normAutofit fontScale="70000" lnSpcReduction="20000"/>
          </a:bodyPr>
          <a:lstStyle/>
          <a:p>
            <a:r>
              <a:rPr lang="en-US" b="1" dirty="0"/>
              <a:t>Knowledge Check </a:t>
            </a:r>
            <a:endParaRPr lang="en-US" dirty="0"/>
          </a:p>
          <a:p>
            <a:r>
              <a:rPr lang="en-US" b="1" dirty="0"/>
              <a:t>Select the correct answer. </a:t>
            </a:r>
            <a:endParaRPr lang="en-US" dirty="0"/>
          </a:p>
          <a:p>
            <a:r>
              <a:rPr lang="en-US" dirty="0"/>
              <a:t>You are in charge of paying claims submitted by providers. You notice a certain diagnostic provider (“Doe Diagnostics”) requested a substantial payment for a large number of members. Many of these claims are for a certain procedure. You review the same type of procedure for other diagnostic providers and realize Doe Diagnostics’ claims far exceed any other provider you reviewed. What should you do? </a:t>
            </a:r>
          </a:p>
          <a:p>
            <a:r>
              <a:rPr lang="en-US" dirty="0"/>
              <a:t>A. Call Doe Diagnostics and request additional information for the claims </a:t>
            </a:r>
          </a:p>
          <a:p>
            <a:r>
              <a:rPr lang="en-US" dirty="0"/>
              <a:t>B. Consult with your immediate supervisor for next steps or contact the compliance department (via compliance hotline, Special Investigations Unit [SIU], or other mechanism) </a:t>
            </a:r>
          </a:p>
          <a:p>
            <a:r>
              <a:rPr lang="en-US" dirty="0"/>
              <a:t>C. Reject the claims </a:t>
            </a:r>
          </a:p>
          <a:p>
            <a:r>
              <a:rPr lang="en-US" dirty="0"/>
              <a:t>D. Pay the claims </a:t>
            </a:r>
          </a:p>
          <a:p>
            <a:r>
              <a:rPr lang="en-US" dirty="0"/>
              <a:t>                                                                                 </a:t>
            </a:r>
            <a:r>
              <a:rPr lang="en-US" sz="800" dirty="0"/>
              <a:t>Correct Answer:  B</a:t>
            </a:r>
            <a:endParaRPr lang="en-US" dirty="0"/>
          </a:p>
        </p:txBody>
      </p:sp>
      <p:sp>
        <p:nvSpPr>
          <p:cNvPr id="3" name="Title 2">
            <a:extLst>
              <a:ext uri="{FF2B5EF4-FFF2-40B4-BE49-F238E27FC236}">
                <a16:creationId xmlns:a16="http://schemas.microsoft.com/office/drawing/2014/main" id="{29DE03F8-B482-4894-85F5-1E71E5513342}"/>
              </a:ext>
            </a:extLst>
          </p:cNvPr>
          <p:cNvSpPr>
            <a:spLocks noGrp="1"/>
          </p:cNvSpPr>
          <p:nvPr>
            <p:ph type="title"/>
          </p:nvPr>
        </p:nvSpPr>
        <p:spPr/>
        <p:txBody>
          <a:bodyPr/>
          <a:lstStyle/>
          <a:p>
            <a:r>
              <a:rPr lang="en-US" dirty="0"/>
              <a:t>Lesson 2 – Review (cont.)</a:t>
            </a:r>
          </a:p>
        </p:txBody>
      </p:sp>
      <p:sp>
        <p:nvSpPr>
          <p:cNvPr id="4" name="Footer Placeholder 3">
            <a:extLst>
              <a:ext uri="{FF2B5EF4-FFF2-40B4-BE49-F238E27FC236}">
                <a16:creationId xmlns:a16="http://schemas.microsoft.com/office/drawing/2014/main" id="{B32FEEC0-2D27-4E69-8AA8-F664046E25AC}"/>
              </a:ext>
            </a:extLst>
          </p:cNvPr>
          <p:cNvSpPr>
            <a:spLocks noGrp="1"/>
          </p:cNvSpPr>
          <p:nvPr>
            <p:ph type="ftr" sz="quarter" idx="3"/>
          </p:nvPr>
        </p:nvSpPr>
        <p:spPr/>
        <p:txBody>
          <a:bodyPr/>
          <a:lstStyle/>
          <a:p>
            <a:r>
              <a:rPr lang="en-US"/>
              <a:t>Proprietary and Confidential |</a:t>
            </a:r>
            <a:endParaRPr lang="en-US" dirty="0"/>
          </a:p>
        </p:txBody>
      </p:sp>
      <p:sp>
        <p:nvSpPr>
          <p:cNvPr id="5" name="Slide Number Placeholder 4">
            <a:extLst>
              <a:ext uri="{FF2B5EF4-FFF2-40B4-BE49-F238E27FC236}">
                <a16:creationId xmlns:a16="http://schemas.microsoft.com/office/drawing/2014/main" id="{97E714E0-19E4-4821-95D6-AF68D744BD9A}"/>
              </a:ext>
            </a:extLst>
          </p:cNvPr>
          <p:cNvSpPr>
            <a:spLocks noGrp="1"/>
          </p:cNvSpPr>
          <p:nvPr>
            <p:ph type="sldNum" sz="quarter" idx="4"/>
          </p:nvPr>
        </p:nvSpPr>
        <p:spPr/>
        <p:txBody>
          <a:bodyPr/>
          <a:lstStyle/>
          <a:p>
            <a:fld id="{4FFF2922-2BC4-4EEC-89B9-4A4477398F2A}" type="slidenum">
              <a:rPr lang="en-US" smtClean="0"/>
              <a:pPr/>
              <a:t>42</a:t>
            </a:fld>
            <a:endParaRPr lang="en-US"/>
          </a:p>
        </p:txBody>
      </p:sp>
    </p:spTree>
    <p:extLst>
      <p:ext uri="{BB962C8B-B14F-4D97-AF65-F5344CB8AC3E}">
        <p14:creationId xmlns:p14="http://schemas.microsoft.com/office/powerpoint/2010/main" val="181775107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8B4DAF4-B9C0-446E-A1AD-9F805423F211}"/>
              </a:ext>
            </a:extLst>
          </p:cNvPr>
          <p:cNvSpPr>
            <a:spLocks noGrp="1"/>
          </p:cNvSpPr>
          <p:nvPr>
            <p:ph idx="1"/>
          </p:nvPr>
        </p:nvSpPr>
        <p:spPr>
          <a:xfrm>
            <a:off x="628650" y="1989478"/>
            <a:ext cx="7886700" cy="4528053"/>
          </a:xfrm>
        </p:spPr>
        <p:txBody>
          <a:bodyPr>
            <a:normAutofit fontScale="92500" lnSpcReduction="10000"/>
          </a:bodyPr>
          <a:lstStyle/>
          <a:p>
            <a:r>
              <a:rPr lang="en-US" b="1" dirty="0"/>
              <a:t>Knowledge Check </a:t>
            </a:r>
            <a:endParaRPr lang="en-US" dirty="0"/>
          </a:p>
          <a:p>
            <a:r>
              <a:rPr lang="en-US" b="1" dirty="0"/>
              <a:t>Select the correct answer. </a:t>
            </a:r>
            <a:endParaRPr lang="en-US" dirty="0"/>
          </a:p>
          <a:p>
            <a:r>
              <a:rPr lang="en-US" dirty="0"/>
              <a:t>You are performing a regular inventory of the controlled substances in the pharmacy. You discover a minor inventory discrepancy. What should you do? </a:t>
            </a:r>
          </a:p>
          <a:p>
            <a:r>
              <a:rPr lang="en-US" dirty="0"/>
              <a:t>A. Call local law enforcement </a:t>
            </a:r>
          </a:p>
          <a:p>
            <a:r>
              <a:rPr lang="en-US" dirty="0"/>
              <a:t>B. Perform another review </a:t>
            </a:r>
          </a:p>
          <a:p>
            <a:r>
              <a:rPr lang="en-US" dirty="0"/>
              <a:t>C. Contact your compliance department (via compliance hotline or other mechanism) </a:t>
            </a:r>
          </a:p>
          <a:p>
            <a:r>
              <a:rPr lang="en-US" dirty="0"/>
              <a:t>D. Discuss your concerns with your supervisor </a:t>
            </a:r>
          </a:p>
          <a:p>
            <a:r>
              <a:rPr lang="en-US" dirty="0"/>
              <a:t>E. Follow your pharmacy’s procedures </a:t>
            </a:r>
          </a:p>
          <a:p>
            <a:r>
              <a:rPr lang="en-US" dirty="0"/>
              <a:t>                                                             </a:t>
            </a:r>
            <a:r>
              <a:rPr lang="en-US" sz="800" dirty="0"/>
              <a:t>Correct Answer:  E</a:t>
            </a:r>
            <a:endParaRPr lang="en-US" dirty="0"/>
          </a:p>
        </p:txBody>
      </p:sp>
      <p:sp>
        <p:nvSpPr>
          <p:cNvPr id="3" name="Title 2">
            <a:extLst>
              <a:ext uri="{FF2B5EF4-FFF2-40B4-BE49-F238E27FC236}">
                <a16:creationId xmlns:a16="http://schemas.microsoft.com/office/drawing/2014/main" id="{C3AC643E-3335-4042-8DE3-AF29B1BE58E1}"/>
              </a:ext>
            </a:extLst>
          </p:cNvPr>
          <p:cNvSpPr>
            <a:spLocks noGrp="1"/>
          </p:cNvSpPr>
          <p:nvPr>
            <p:ph type="title"/>
          </p:nvPr>
        </p:nvSpPr>
        <p:spPr>
          <a:xfrm>
            <a:off x="628650" y="765313"/>
            <a:ext cx="7886700" cy="878661"/>
          </a:xfrm>
        </p:spPr>
        <p:txBody>
          <a:bodyPr/>
          <a:lstStyle/>
          <a:p>
            <a:r>
              <a:rPr lang="en-US" dirty="0"/>
              <a:t>Lesson 2 - Review (cont.)</a:t>
            </a:r>
          </a:p>
        </p:txBody>
      </p:sp>
      <p:sp>
        <p:nvSpPr>
          <p:cNvPr id="4" name="Footer Placeholder 3">
            <a:extLst>
              <a:ext uri="{FF2B5EF4-FFF2-40B4-BE49-F238E27FC236}">
                <a16:creationId xmlns:a16="http://schemas.microsoft.com/office/drawing/2014/main" id="{5CD38D66-0F10-4F34-9161-16103F91E076}"/>
              </a:ext>
            </a:extLst>
          </p:cNvPr>
          <p:cNvSpPr>
            <a:spLocks noGrp="1"/>
          </p:cNvSpPr>
          <p:nvPr>
            <p:ph type="ftr" sz="quarter" idx="3"/>
          </p:nvPr>
        </p:nvSpPr>
        <p:spPr/>
        <p:txBody>
          <a:bodyPr/>
          <a:lstStyle/>
          <a:p>
            <a:r>
              <a:rPr lang="en-US"/>
              <a:t>Proprietary and Confidential |</a:t>
            </a:r>
            <a:endParaRPr lang="en-US" dirty="0"/>
          </a:p>
        </p:txBody>
      </p:sp>
      <p:sp>
        <p:nvSpPr>
          <p:cNvPr id="5" name="Slide Number Placeholder 4">
            <a:extLst>
              <a:ext uri="{FF2B5EF4-FFF2-40B4-BE49-F238E27FC236}">
                <a16:creationId xmlns:a16="http://schemas.microsoft.com/office/drawing/2014/main" id="{CD0938E6-4CC9-46B9-AF3D-E8939BA521F9}"/>
              </a:ext>
            </a:extLst>
          </p:cNvPr>
          <p:cNvSpPr>
            <a:spLocks noGrp="1"/>
          </p:cNvSpPr>
          <p:nvPr>
            <p:ph type="sldNum" sz="quarter" idx="4"/>
          </p:nvPr>
        </p:nvSpPr>
        <p:spPr/>
        <p:txBody>
          <a:bodyPr/>
          <a:lstStyle/>
          <a:p>
            <a:fld id="{4FFF2922-2BC4-4EEC-89B9-4A4477398F2A}" type="slidenum">
              <a:rPr lang="en-US" smtClean="0"/>
              <a:pPr/>
              <a:t>43</a:t>
            </a:fld>
            <a:endParaRPr lang="en-US"/>
          </a:p>
        </p:txBody>
      </p:sp>
    </p:spTree>
    <p:extLst>
      <p:ext uri="{BB962C8B-B14F-4D97-AF65-F5344CB8AC3E}">
        <p14:creationId xmlns:p14="http://schemas.microsoft.com/office/powerpoint/2010/main" val="421661155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3C391E8-64D7-44C3-819D-4610FE7D0109}"/>
              </a:ext>
            </a:extLst>
          </p:cNvPr>
          <p:cNvSpPr>
            <a:spLocks noGrp="1"/>
          </p:cNvSpPr>
          <p:nvPr>
            <p:ph idx="1"/>
          </p:nvPr>
        </p:nvSpPr>
        <p:spPr>
          <a:xfrm>
            <a:off x="628650" y="1556426"/>
            <a:ext cx="7886700" cy="5486400"/>
          </a:xfrm>
        </p:spPr>
        <p:txBody>
          <a:bodyPr>
            <a:normAutofit fontScale="62500" lnSpcReduction="20000"/>
          </a:bodyPr>
          <a:lstStyle/>
          <a:p>
            <a:r>
              <a:rPr lang="en-US" b="1" dirty="0">
                <a:solidFill>
                  <a:schemeClr val="tx2"/>
                </a:solidFill>
              </a:rPr>
              <a:t>Disclaimers </a:t>
            </a:r>
            <a:endParaRPr lang="en-US" dirty="0">
              <a:solidFill>
                <a:schemeClr val="tx2"/>
              </a:solidFill>
            </a:endParaRPr>
          </a:p>
          <a:p>
            <a:r>
              <a:rPr lang="en-US" dirty="0">
                <a:solidFill>
                  <a:schemeClr val="tx2"/>
                </a:solidFill>
              </a:rPr>
              <a:t>This Web-Based Training (WBT) course was current at the time it was published or uploaded onto the web. Medicare policy changes frequently so links to the source documents have been provided within the course for your reference. </a:t>
            </a:r>
          </a:p>
          <a:p>
            <a:r>
              <a:rPr lang="en-US" dirty="0">
                <a:solidFill>
                  <a:schemeClr val="tx2"/>
                </a:solidFill>
              </a:rPr>
              <a:t>This course was prepared as a service to the public and is not intended to grant rights or impose obligations. This course may contain references or links to statutes, regulations, or other policy materials. The information provided is only intended to be a general summary. It is not intended to take the place of either the written law or regulations. We encourage readers to review the specific statutes, regulations, and other interpretive materials for a full and accurate statement of their contents. </a:t>
            </a:r>
          </a:p>
          <a:p>
            <a:r>
              <a:rPr lang="en-US" b="1" dirty="0">
                <a:solidFill>
                  <a:schemeClr val="tx2"/>
                </a:solidFill>
              </a:rPr>
              <a:t>The Medicare Learning Network® (MLN) </a:t>
            </a:r>
            <a:endParaRPr lang="en-US" dirty="0">
              <a:solidFill>
                <a:schemeClr val="tx2"/>
              </a:solidFill>
            </a:endParaRPr>
          </a:p>
          <a:p>
            <a:r>
              <a:rPr lang="en-US" dirty="0">
                <a:solidFill>
                  <a:schemeClr val="tx2"/>
                </a:solidFill>
              </a:rPr>
              <a:t>The Medicare Learning Network®, MLN Connects®, and MLN Matters® are registered trademarks of the U.S. Department of Health &amp; Human Services (HHS). </a:t>
            </a:r>
          </a:p>
          <a:p>
            <a:r>
              <a:rPr lang="en-US" dirty="0">
                <a:solidFill>
                  <a:schemeClr val="tx2"/>
                </a:solidFill>
              </a:rPr>
              <a:t>67 Medicare Learning Network® </a:t>
            </a:r>
          </a:p>
          <a:p>
            <a:endParaRPr lang="en-US" b="1" dirty="0">
              <a:solidFill>
                <a:schemeClr val="tx2"/>
              </a:solidFill>
            </a:endParaRPr>
          </a:p>
          <a:p>
            <a:r>
              <a:rPr lang="en-US" b="1" dirty="0">
                <a:solidFill>
                  <a:schemeClr val="tx2"/>
                </a:solidFill>
              </a:rPr>
              <a:t>Glossary </a:t>
            </a:r>
            <a:endParaRPr lang="en-US" dirty="0">
              <a:solidFill>
                <a:schemeClr val="tx2"/>
              </a:solidFill>
            </a:endParaRPr>
          </a:p>
          <a:p>
            <a:r>
              <a:rPr lang="en-US" dirty="0">
                <a:solidFill>
                  <a:schemeClr val="tx2"/>
                </a:solidFill>
              </a:rPr>
              <a:t>For glossary terms, visit the Centers for Medicare &amp; Medicaid Services Glossary. </a:t>
            </a:r>
            <a:r>
              <a:rPr lang="en-US" dirty="0"/>
              <a:t>	</a:t>
            </a:r>
          </a:p>
          <a:p>
            <a:r>
              <a:rPr lang="en-US" dirty="0">
                <a:hlinkClick r:id="rId2"/>
              </a:rPr>
              <a:t>https://www.cms.gov/apps/glossary</a:t>
            </a:r>
            <a:endParaRPr lang="en-US" dirty="0"/>
          </a:p>
          <a:p>
            <a:endParaRPr lang="en-US" dirty="0"/>
          </a:p>
          <a:p>
            <a:r>
              <a:rPr lang="en-US" dirty="0"/>
              <a:t> 		</a:t>
            </a:r>
          </a:p>
          <a:p>
            <a:endParaRPr lang="en-US" dirty="0"/>
          </a:p>
        </p:txBody>
      </p:sp>
      <p:sp>
        <p:nvSpPr>
          <p:cNvPr id="3" name="Title 2">
            <a:extLst>
              <a:ext uri="{FF2B5EF4-FFF2-40B4-BE49-F238E27FC236}">
                <a16:creationId xmlns:a16="http://schemas.microsoft.com/office/drawing/2014/main" id="{F745FFBD-334F-490E-A363-EC451D731688}"/>
              </a:ext>
            </a:extLst>
          </p:cNvPr>
          <p:cNvSpPr>
            <a:spLocks noGrp="1"/>
          </p:cNvSpPr>
          <p:nvPr>
            <p:ph type="title"/>
          </p:nvPr>
        </p:nvSpPr>
        <p:spPr>
          <a:xfrm>
            <a:off x="628650" y="765313"/>
            <a:ext cx="7886700" cy="664653"/>
          </a:xfrm>
        </p:spPr>
        <p:txBody>
          <a:bodyPr/>
          <a:lstStyle/>
          <a:p>
            <a:r>
              <a:rPr lang="en-US" dirty="0"/>
              <a:t>Appendix A:  Resources</a:t>
            </a:r>
          </a:p>
        </p:txBody>
      </p:sp>
      <p:sp>
        <p:nvSpPr>
          <p:cNvPr id="4" name="Footer Placeholder 3">
            <a:extLst>
              <a:ext uri="{FF2B5EF4-FFF2-40B4-BE49-F238E27FC236}">
                <a16:creationId xmlns:a16="http://schemas.microsoft.com/office/drawing/2014/main" id="{566A07E0-4704-48BA-A8C5-9FC9350330A1}"/>
              </a:ext>
            </a:extLst>
          </p:cNvPr>
          <p:cNvSpPr>
            <a:spLocks noGrp="1"/>
          </p:cNvSpPr>
          <p:nvPr>
            <p:ph type="ftr" sz="quarter" idx="3"/>
          </p:nvPr>
        </p:nvSpPr>
        <p:spPr/>
        <p:txBody>
          <a:bodyPr/>
          <a:lstStyle/>
          <a:p>
            <a:r>
              <a:rPr lang="en-US"/>
              <a:t>Proprietary and Confidential |</a:t>
            </a:r>
            <a:endParaRPr lang="en-US" dirty="0"/>
          </a:p>
        </p:txBody>
      </p:sp>
      <p:sp>
        <p:nvSpPr>
          <p:cNvPr id="5" name="Slide Number Placeholder 4">
            <a:extLst>
              <a:ext uri="{FF2B5EF4-FFF2-40B4-BE49-F238E27FC236}">
                <a16:creationId xmlns:a16="http://schemas.microsoft.com/office/drawing/2014/main" id="{1B5CC725-2C9C-4B92-A46C-CE7821D86158}"/>
              </a:ext>
            </a:extLst>
          </p:cNvPr>
          <p:cNvSpPr>
            <a:spLocks noGrp="1"/>
          </p:cNvSpPr>
          <p:nvPr>
            <p:ph type="sldNum" sz="quarter" idx="4"/>
          </p:nvPr>
        </p:nvSpPr>
        <p:spPr/>
        <p:txBody>
          <a:bodyPr/>
          <a:lstStyle/>
          <a:p>
            <a:fld id="{4FFF2922-2BC4-4EEC-89B9-4A4477398F2A}" type="slidenum">
              <a:rPr lang="en-US" smtClean="0"/>
              <a:pPr/>
              <a:t>44</a:t>
            </a:fld>
            <a:endParaRPr lang="en-US"/>
          </a:p>
        </p:txBody>
      </p:sp>
    </p:spTree>
    <p:extLst>
      <p:ext uri="{BB962C8B-B14F-4D97-AF65-F5344CB8AC3E}">
        <p14:creationId xmlns:p14="http://schemas.microsoft.com/office/powerpoint/2010/main" val="386490716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1C6B4FC-35E8-4BAD-8108-6748D04E6DAF}"/>
              </a:ext>
            </a:extLst>
          </p:cNvPr>
          <p:cNvSpPr>
            <a:spLocks noGrp="1"/>
          </p:cNvSpPr>
          <p:nvPr>
            <p:ph idx="1"/>
          </p:nvPr>
        </p:nvSpPr>
        <p:spPr>
          <a:xfrm>
            <a:off x="628649" y="1605064"/>
            <a:ext cx="8272159" cy="5418306"/>
          </a:xfrm>
        </p:spPr>
        <p:txBody>
          <a:bodyPr>
            <a:normAutofit fontScale="47500" lnSpcReduction="20000"/>
          </a:bodyPr>
          <a:lstStyle/>
          <a:p>
            <a:r>
              <a:rPr lang="en-US" sz="3500" b="1" dirty="0">
                <a:solidFill>
                  <a:schemeClr val="tx2"/>
                </a:solidFill>
              </a:rPr>
              <a:t>Applicable Laws for Reference</a:t>
            </a:r>
            <a:r>
              <a:rPr lang="en-US" b="1" dirty="0">
                <a:solidFill>
                  <a:schemeClr val="tx2"/>
                </a:solidFill>
              </a:rPr>
              <a:t> </a:t>
            </a:r>
            <a:endParaRPr lang="en-US" dirty="0">
              <a:solidFill>
                <a:schemeClr val="tx2"/>
              </a:solidFill>
            </a:endParaRPr>
          </a:p>
          <a:p>
            <a:r>
              <a:rPr lang="en-US" dirty="0">
                <a:solidFill>
                  <a:schemeClr val="tx2"/>
                </a:solidFill>
              </a:rPr>
              <a:t>Anti-Kickback Statute: 42 USC Section 1320a-7b(b) </a:t>
            </a:r>
          </a:p>
          <a:p>
            <a:r>
              <a:rPr lang="en-US" dirty="0">
                <a:solidFill>
                  <a:schemeClr val="tx2"/>
                </a:solidFill>
              </a:rPr>
              <a:t>Civil False Claims Act: 31 USC Sections 3729–3733 </a:t>
            </a:r>
          </a:p>
          <a:p>
            <a:r>
              <a:rPr lang="en-US" dirty="0">
                <a:solidFill>
                  <a:schemeClr val="tx2"/>
                </a:solidFill>
              </a:rPr>
              <a:t>Civil Monetary Penalties Law: 42 USC Section 1320a-7a </a:t>
            </a:r>
          </a:p>
          <a:p>
            <a:r>
              <a:rPr lang="en-US" dirty="0">
                <a:solidFill>
                  <a:schemeClr val="tx2"/>
                </a:solidFill>
              </a:rPr>
              <a:t>Criminal False Claims Act: 18 USC Section 287 </a:t>
            </a:r>
          </a:p>
          <a:p>
            <a:r>
              <a:rPr lang="fr-FR" dirty="0">
                <a:solidFill>
                  <a:schemeClr val="tx2"/>
                </a:solidFill>
              </a:rPr>
              <a:t>Exclusion 42 USC Section: 1320a-7 </a:t>
            </a:r>
          </a:p>
          <a:p>
            <a:r>
              <a:rPr lang="en-US" dirty="0">
                <a:solidFill>
                  <a:schemeClr val="tx2"/>
                </a:solidFill>
              </a:rPr>
              <a:t>Criminal Health Care Fraud Statute: 18 USC Section 1347 </a:t>
            </a:r>
          </a:p>
          <a:p>
            <a:r>
              <a:rPr lang="en-US" dirty="0">
                <a:solidFill>
                  <a:schemeClr val="tx2"/>
                </a:solidFill>
              </a:rPr>
              <a:t>Physician Self-Referral Law: 42 USC Section 1395nn</a:t>
            </a:r>
          </a:p>
          <a:p>
            <a:endParaRPr lang="en-US" dirty="0"/>
          </a:p>
          <a:p>
            <a:r>
              <a:rPr lang="en-US" dirty="0">
                <a:hlinkClick r:id="rId2"/>
              </a:rPr>
              <a:t>https://www.govinfo.gov/content/pkg/USCODE-2017-title42/pdf/USCODE-2017-title42-chap7-subchapXI-partA-sec1320a-7b.pdf</a:t>
            </a:r>
            <a:r>
              <a:rPr lang="en-US" dirty="0"/>
              <a:t> 42 USC Section 1320a-7b(b) 	</a:t>
            </a:r>
          </a:p>
          <a:p>
            <a:r>
              <a:rPr lang="fr-FR" dirty="0">
                <a:hlinkClick r:id="rId3"/>
              </a:rPr>
              <a:t>https://www.govinfo.gov/content/pkg/USCODE-2017-title31/pdf/USCODE-2017-title31-subtitleIII-chap37-subchapIII.pdf</a:t>
            </a:r>
            <a:r>
              <a:rPr lang="fr-FR" dirty="0"/>
              <a:t>  31 USC Sections 3729–3733 	</a:t>
            </a:r>
          </a:p>
          <a:p>
            <a:r>
              <a:rPr lang="en-US" dirty="0">
                <a:hlinkClick r:id="rId4"/>
              </a:rPr>
              <a:t>https://www.govinfo.gov/content/pkg/USCODE-2017-title42/pdf/USCODE-2017-title42-chap7-subchapXI-partA-sec1320a-7a.pdf</a:t>
            </a:r>
            <a:r>
              <a:rPr lang="en-US" dirty="0"/>
              <a:t>  42 USC Section 1320a-7a 	</a:t>
            </a:r>
          </a:p>
          <a:p>
            <a:r>
              <a:rPr lang="fr-FR" dirty="0">
                <a:hlinkClick r:id="rId5"/>
              </a:rPr>
              <a:t>https://www.govinfo.gov/content/pkg/USCODE-2017-title18/pdf/USCODE-2017-title18-partI-chap15-sec287.pdf</a:t>
            </a:r>
            <a:r>
              <a:rPr lang="fr-FR" dirty="0"/>
              <a:t> 18 USC Section 287 	</a:t>
            </a:r>
          </a:p>
          <a:p>
            <a:r>
              <a:rPr lang="en-US" dirty="0">
                <a:hlinkClick r:id="rId6"/>
              </a:rPr>
              <a:t>https://www.govinfo.gov/content/pkg/USCODE-2017-title42/pdf/USCODE-2017-title42-chap7-subchapXI-partA-sec1320a-7.pdf</a:t>
            </a:r>
            <a:r>
              <a:rPr lang="en-US" dirty="0"/>
              <a:t> 42 USC Section 1320a-7 	</a:t>
            </a:r>
          </a:p>
          <a:p>
            <a:r>
              <a:rPr lang="fr-FR" dirty="0">
                <a:hlinkClick r:id="rId7"/>
              </a:rPr>
              <a:t>https://www.govinfo.gov/content/pkg/USCODE-2017-title18/pdf/USCODE-2017-title18-partI-chap63-sec1347.pdf</a:t>
            </a:r>
            <a:r>
              <a:rPr lang="fr-FR" dirty="0"/>
              <a:t> 18 USC Section 1347 	</a:t>
            </a:r>
          </a:p>
          <a:p>
            <a:r>
              <a:rPr lang="en-US" dirty="0">
                <a:hlinkClick r:id="rId8"/>
              </a:rPr>
              <a:t>https://www.govinfo.gov/content/pkg/USCODE-2017-title42/pdf/USCODE-2017-title42-chap7-subchapXVIII-partE-sec1395nn.pdf</a:t>
            </a:r>
            <a:r>
              <a:rPr lang="en-US" dirty="0"/>
              <a:t>  42 USC Section 1395nn</a:t>
            </a:r>
          </a:p>
          <a:p>
            <a:r>
              <a:rPr lang="en-US" dirty="0"/>
              <a:t> 	</a:t>
            </a:r>
          </a:p>
          <a:p>
            <a:r>
              <a:rPr lang="en-US" dirty="0"/>
              <a:t> </a:t>
            </a:r>
          </a:p>
        </p:txBody>
      </p:sp>
      <p:sp>
        <p:nvSpPr>
          <p:cNvPr id="3" name="Title 2">
            <a:extLst>
              <a:ext uri="{FF2B5EF4-FFF2-40B4-BE49-F238E27FC236}">
                <a16:creationId xmlns:a16="http://schemas.microsoft.com/office/drawing/2014/main" id="{8D11A165-86AA-457E-B47C-18E4C56EED3E}"/>
              </a:ext>
            </a:extLst>
          </p:cNvPr>
          <p:cNvSpPr>
            <a:spLocks noGrp="1"/>
          </p:cNvSpPr>
          <p:nvPr>
            <p:ph type="title"/>
          </p:nvPr>
        </p:nvSpPr>
        <p:spPr>
          <a:xfrm>
            <a:off x="628650" y="765313"/>
            <a:ext cx="7886700" cy="635470"/>
          </a:xfrm>
        </p:spPr>
        <p:txBody>
          <a:bodyPr/>
          <a:lstStyle/>
          <a:p>
            <a:r>
              <a:rPr lang="en-US" dirty="0"/>
              <a:t>Appendix B:  Job Aids</a:t>
            </a:r>
          </a:p>
        </p:txBody>
      </p:sp>
      <p:sp>
        <p:nvSpPr>
          <p:cNvPr id="4" name="Footer Placeholder 3">
            <a:extLst>
              <a:ext uri="{FF2B5EF4-FFF2-40B4-BE49-F238E27FC236}">
                <a16:creationId xmlns:a16="http://schemas.microsoft.com/office/drawing/2014/main" id="{2734C495-E719-4D3F-9537-76A968C08C90}"/>
              </a:ext>
            </a:extLst>
          </p:cNvPr>
          <p:cNvSpPr>
            <a:spLocks noGrp="1"/>
          </p:cNvSpPr>
          <p:nvPr>
            <p:ph type="ftr" sz="quarter" idx="3"/>
          </p:nvPr>
        </p:nvSpPr>
        <p:spPr/>
        <p:txBody>
          <a:bodyPr/>
          <a:lstStyle/>
          <a:p>
            <a:r>
              <a:rPr lang="en-US"/>
              <a:t>Proprietary and Confidential |</a:t>
            </a:r>
            <a:endParaRPr lang="en-US" dirty="0"/>
          </a:p>
        </p:txBody>
      </p:sp>
      <p:sp>
        <p:nvSpPr>
          <p:cNvPr id="5" name="Slide Number Placeholder 4">
            <a:extLst>
              <a:ext uri="{FF2B5EF4-FFF2-40B4-BE49-F238E27FC236}">
                <a16:creationId xmlns:a16="http://schemas.microsoft.com/office/drawing/2014/main" id="{E6A90686-1D07-4D90-BF09-1725E6FCE5D5}"/>
              </a:ext>
            </a:extLst>
          </p:cNvPr>
          <p:cNvSpPr>
            <a:spLocks noGrp="1"/>
          </p:cNvSpPr>
          <p:nvPr>
            <p:ph type="sldNum" sz="quarter" idx="4"/>
          </p:nvPr>
        </p:nvSpPr>
        <p:spPr/>
        <p:txBody>
          <a:bodyPr/>
          <a:lstStyle/>
          <a:p>
            <a:fld id="{4FFF2922-2BC4-4EEC-89B9-4A4477398F2A}" type="slidenum">
              <a:rPr lang="en-US" smtClean="0"/>
              <a:pPr/>
              <a:t>45</a:t>
            </a:fld>
            <a:endParaRPr lang="en-US"/>
          </a:p>
        </p:txBody>
      </p:sp>
    </p:spTree>
    <p:extLst>
      <p:ext uri="{BB962C8B-B14F-4D97-AF65-F5344CB8AC3E}">
        <p14:creationId xmlns:p14="http://schemas.microsoft.com/office/powerpoint/2010/main" val="371213196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9D51E8B-489E-4143-9D82-39FD7D814E7E}"/>
              </a:ext>
            </a:extLst>
          </p:cNvPr>
          <p:cNvSpPr>
            <a:spLocks noGrp="1"/>
          </p:cNvSpPr>
          <p:nvPr>
            <p:ph idx="1"/>
          </p:nvPr>
        </p:nvSpPr>
        <p:spPr>
          <a:xfrm>
            <a:off x="628650" y="1989478"/>
            <a:ext cx="7886700" cy="4674585"/>
          </a:xfrm>
        </p:spPr>
        <p:txBody>
          <a:bodyPr>
            <a:normAutofit fontScale="55000" lnSpcReduction="20000"/>
          </a:bodyPr>
          <a:lstStyle/>
          <a:p>
            <a:r>
              <a:rPr lang="en-US" sz="2900" b="1" dirty="0">
                <a:solidFill>
                  <a:schemeClr val="tx2"/>
                </a:solidFill>
              </a:rPr>
              <a:t>Resources</a:t>
            </a:r>
          </a:p>
          <a:p>
            <a:r>
              <a:rPr lang="en-US" dirty="0">
                <a:solidFill>
                  <a:schemeClr val="tx2"/>
                </a:solidFill>
              </a:rPr>
              <a:t>Health Care Fraud Prevention and Enforcement Action Team Provider Compliance Training </a:t>
            </a:r>
          </a:p>
          <a:p>
            <a:r>
              <a:rPr lang="en-US" dirty="0">
                <a:solidFill>
                  <a:schemeClr val="tx2"/>
                </a:solidFill>
              </a:rPr>
              <a:t>OIG’s Provider Self-Disclosure Protocol </a:t>
            </a:r>
          </a:p>
          <a:p>
            <a:r>
              <a:rPr lang="en-US" dirty="0">
                <a:solidFill>
                  <a:schemeClr val="tx2"/>
                </a:solidFill>
              </a:rPr>
              <a:t>Physician Self-Referral </a:t>
            </a:r>
          </a:p>
          <a:p>
            <a:r>
              <a:rPr lang="en-US" dirty="0">
                <a:solidFill>
                  <a:schemeClr val="tx2"/>
                </a:solidFill>
              </a:rPr>
              <a:t>Avoiding Medicare Fraud &amp; Abuse: A Roadmap for Physicians </a:t>
            </a:r>
          </a:p>
          <a:p>
            <a:r>
              <a:rPr lang="en-US" dirty="0">
                <a:solidFill>
                  <a:schemeClr val="tx2"/>
                </a:solidFill>
              </a:rPr>
              <a:t>Safe Harbor Regulations</a:t>
            </a:r>
          </a:p>
          <a:p>
            <a:endParaRPr lang="en-US" dirty="0"/>
          </a:p>
          <a:p>
            <a:r>
              <a:rPr lang="en-US" dirty="0">
                <a:hlinkClick r:id="rId2"/>
              </a:rPr>
              <a:t>https://oig.hhs.gov/compliance/provider-compliance-training</a:t>
            </a:r>
            <a:r>
              <a:rPr lang="en-US" dirty="0"/>
              <a:t>  Health Care Fraud Prevention and Enforcement Action Team Provider Compliance Training 	</a:t>
            </a:r>
          </a:p>
          <a:p>
            <a:r>
              <a:rPr lang="en-US" dirty="0">
                <a:hlinkClick r:id="rId3"/>
              </a:rPr>
              <a:t>https://oig.hhs.gov/compliance/self-disclosure-info/files/Provider-Self-Disclosure-Protocol.pdf</a:t>
            </a:r>
            <a:endParaRPr lang="en-US" dirty="0"/>
          </a:p>
          <a:p>
            <a:r>
              <a:rPr lang="en-US" dirty="0"/>
              <a:t>OIG’s Provider Self-Disclosure Protocol 	</a:t>
            </a:r>
          </a:p>
          <a:p>
            <a:r>
              <a:rPr lang="en-US" dirty="0">
                <a:hlinkClick r:id="rId4"/>
              </a:rPr>
              <a:t>https://www.cms.gov/Medicare/Fraud-and-Abuse/PhysicianSelfReferral</a:t>
            </a:r>
            <a:r>
              <a:rPr lang="en-US" dirty="0"/>
              <a:t>  Physician Self-Referral 	</a:t>
            </a:r>
          </a:p>
          <a:p>
            <a:r>
              <a:rPr lang="en-US" dirty="0">
                <a:hlinkClick r:id="rId5"/>
              </a:rPr>
              <a:t>https://www.cms.gov/Outreach-and-Education/Medicare-Learning-Network-MLN/MLNProducts/MLN-Publications-Items/CMS1254524.html</a:t>
            </a:r>
            <a:r>
              <a:rPr lang="en-US" dirty="0"/>
              <a:t>  A Roadmap for New Physicians: Avoiding Medicare Fraud and Abuse 	</a:t>
            </a:r>
          </a:p>
          <a:p>
            <a:r>
              <a:rPr lang="en-US" dirty="0">
                <a:hlinkClick r:id="rId6"/>
              </a:rPr>
              <a:t>https://oig.hhs.gov/compliance/safe-harbor-regulations</a:t>
            </a:r>
            <a:r>
              <a:rPr lang="en-US" dirty="0"/>
              <a:t>  Safe Harbor Regulations 	</a:t>
            </a:r>
          </a:p>
          <a:p>
            <a:endParaRPr lang="en-US" dirty="0"/>
          </a:p>
        </p:txBody>
      </p:sp>
      <p:sp>
        <p:nvSpPr>
          <p:cNvPr id="3" name="Title 2">
            <a:extLst>
              <a:ext uri="{FF2B5EF4-FFF2-40B4-BE49-F238E27FC236}">
                <a16:creationId xmlns:a16="http://schemas.microsoft.com/office/drawing/2014/main" id="{E85A4F52-B4D4-4CF3-A1EA-84599C86B5E8}"/>
              </a:ext>
            </a:extLst>
          </p:cNvPr>
          <p:cNvSpPr>
            <a:spLocks noGrp="1"/>
          </p:cNvSpPr>
          <p:nvPr>
            <p:ph type="title"/>
          </p:nvPr>
        </p:nvSpPr>
        <p:spPr/>
        <p:txBody>
          <a:bodyPr/>
          <a:lstStyle/>
          <a:p>
            <a:r>
              <a:rPr lang="en-US" dirty="0"/>
              <a:t>Appendix B:  Job Aids (cont.)</a:t>
            </a:r>
          </a:p>
        </p:txBody>
      </p:sp>
      <p:sp>
        <p:nvSpPr>
          <p:cNvPr id="4" name="Footer Placeholder 3">
            <a:extLst>
              <a:ext uri="{FF2B5EF4-FFF2-40B4-BE49-F238E27FC236}">
                <a16:creationId xmlns:a16="http://schemas.microsoft.com/office/drawing/2014/main" id="{58D2E3CB-34F1-429B-A770-B183CE90C708}"/>
              </a:ext>
            </a:extLst>
          </p:cNvPr>
          <p:cNvSpPr>
            <a:spLocks noGrp="1"/>
          </p:cNvSpPr>
          <p:nvPr>
            <p:ph type="ftr" sz="quarter" idx="3"/>
          </p:nvPr>
        </p:nvSpPr>
        <p:spPr/>
        <p:txBody>
          <a:bodyPr/>
          <a:lstStyle/>
          <a:p>
            <a:r>
              <a:rPr lang="en-US"/>
              <a:t>Proprietary and Confidential |</a:t>
            </a:r>
            <a:endParaRPr lang="en-US" dirty="0"/>
          </a:p>
        </p:txBody>
      </p:sp>
      <p:sp>
        <p:nvSpPr>
          <p:cNvPr id="5" name="Slide Number Placeholder 4">
            <a:extLst>
              <a:ext uri="{FF2B5EF4-FFF2-40B4-BE49-F238E27FC236}">
                <a16:creationId xmlns:a16="http://schemas.microsoft.com/office/drawing/2014/main" id="{BE87A824-8BCF-41B0-BAEB-7575ACC76FF2}"/>
              </a:ext>
            </a:extLst>
          </p:cNvPr>
          <p:cNvSpPr>
            <a:spLocks noGrp="1"/>
          </p:cNvSpPr>
          <p:nvPr>
            <p:ph type="sldNum" sz="quarter" idx="4"/>
          </p:nvPr>
        </p:nvSpPr>
        <p:spPr/>
        <p:txBody>
          <a:bodyPr/>
          <a:lstStyle/>
          <a:p>
            <a:fld id="{4FFF2922-2BC4-4EEC-89B9-4A4477398F2A}" type="slidenum">
              <a:rPr lang="en-US" smtClean="0"/>
              <a:pPr/>
              <a:t>46</a:t>
            </a:fld>
            <a:endParaRPr lang="en-US"/>
          </a:p>
        </p:txBody>
      </p:sp>
    </p:spTree>
    <p:extLst>
      <p:ext uri="{BB962C8B-B14F-4D97-AF65-F5344CB8AC3E}">
        <p14:creationId xmlns:p14="http://schemas.microsoft.com/office/powerpoint/2010/main" val="62371384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8D5BC90-66AB-45F5-9798-29A95E1118B2}"/>
              </a:ext>
            </a:extLst>
          </p:cNvPr>
          <p:cNvSpPr>
            <a:spLocks noGrp="1"/>
          </p:cNvSpPr>
          <p:nvPr>
            <p:ph idx="1"/>
          </p:nvPr>
        </p:nvSpPr>
        <p:spPr/>
        <p:txBody>
          <a:bodyPr>
            <a:normAutofit fontScale="70000" lnSpcReduction="20000"/>
          </a:bodyPr>
          <a:lstStyle/>
          <a:p>
            <a:r>
              <a:rPr lang="en-US" b="1" dirty="0"/>
              <a:t>Where to Report Fraud, Waste, and Abuse (FWA) </a:t>
            </a:r>
            <a:endParaRPr lang="en-US" dirty="0"/>
          </a:p>
          <a:p>
            <a:r>
              <a:rPr lang="en-US" dirty="0"/>
              <a:t>HHS Office of Inspector General: </a:t>
            </a:r>
          </a:p>
          <a:p>
            <a:r>
              <a:rPr lang="en-US" dirty="0"/>
              <a:t>Phone: 1-800-HHS-TIPS (1-800-447-8477) or TTY 1-800-377-4950 </a:t>
            </a:r>
          </a:p>
          <a:p>
            <a:r>
              <a:rPr lang="en-US" dirty="0"/>
              <a:t>Fax: 1-800-223-8164 </a:t>
            </a:r>
          </a:p>
          <a:p>
            <a:r>
              <a:rPr lang="fr-FR" dirty="0"/>
              <a:t>Email: HHSTips@oig.hhs.gov </a:t>
            </a:r>
          </a:p>
          <a:p>
            <a:r>
              <a:rPr lang="en-US" dirty="0"/>
              <a:t>Online: Forms.OIG.hhs.gov/</a:t>
            </a:r>
            <a:r>
              <a:rPr lang="en-US" dirty="0" err="1"/>
              <a:t>hotlineoperations</a:t>
            </a:r>
            <a:r>
              <a:rPr lang="en-US" dirty="0"/>
              <a:t>/index.aspx</a:t>
            </a:r>
          </a:p>
          <a:p>
            <a:r>
              <a:rPr lang="en-US" dirty="0"/>
              <a:t>For Medicare Parts C and D: </a:t>
            </a:r>
          </a:p>
          <a:p>
            <a:r>
              <a:rPr lang="en-US" dirty="0"/>
              <a:t>Investigations Medicare Drug Integrity Contractor (I MEDIC) at 1-877-7SafeRx (1-877-772-3379) </a:t>
            </a:r>
          </a:p>
          <a:p>
            <a:r>
              <a:rPr lang="en-US" dirty="0"/>
              <a:t>For all other Federal health care programs: </a:t>
            </a:r>
          </a:p>
          <a:p>
            <a:r>
              <a:rPr lang="en-US" dirty="0"/>
              <a:t>CMS Hotline at 1-800-MEDICARE (1-800-633-4227) or TTY 1-877-486-2048 </a:t>
            </a:r>
          </a:p>
          <a:p>
            <a:r>
              <a:rPr lang="en-US" dirty="0"/>
              <a:t>HHS and U.S. Department of Justice (DOJ): Medicare.gov/forms-help-and-resources/help-fight-</a:t>
            </a:r>
            <a:r>
              <a:rPr lang="en-US" dirty="0" err="1"/>
              <a:t>medicare</a:t>
            </a:r>
            <a:r>
              <a:rPr lang="en-US" dirty="0"/>
              <a:t>-fraud</a:t>
            </a:r>
          </a:p>
          <a:p>
            <a:r>
              <a:rPr lang="en-US" dirty="0"/>
              <a:t> </a:t>
            </a:r>
          </a:p>
        </p:txBody>
      </p:sp>
      <p:sp>
        <p:nvSpPr>
          <p:cNvPr id="3" name="Title 2">
            <a:extLst>
              <a:ext uri="{FF2B5EF4-FFF2-40B4-BE49-F238E27FC236}">
                <a16:creationId xmlns:a16="http://schemas.microsoft.com/office/drawing/2014/main" id="{F68739A6-BC6F-4322-9098-C4679BB49310}"/>
              </a:ext>
            </a:extLst>
          </p:cNvPr>
          <p:cNvSpPr>
            <a:spLocks noGrp="1"/>
          </p:cNvSpPr>
          <p:nvPr>
            <p:ph type="title"/>
          </p:nvPr>
        </p:nvSpPr>
        <p:spPr>
          <a:xfrm>
            <a:off x="628650" y="765313"/>
            <a:ext cx="7886700" cy="839751"/>
          </a:xfrm>
        </p:spPr>
        <p:txBody>
          <a:bodyPr/>
          <a:lstStyle/>
          <a:p>
            <a:r>
              <a:rPr lang="en-US" dirty="0"/>
              <a:t>Appendix B:  Job Aids (cont.)</a:t>
            </a:r>
          </a:p>
        </p:txBody>
      </p:sp>
      <p:sp>
        <p:nvSpPr>
          <p:cNvPr id="4" name="Footer Placeholder 3">
            <a:extLst>
              <a:ext uri="{FF2B5EF4-FFF2-40B4-BE49-F238E27FC236}">
                <a16:creationId xmlns:a16="http://schemas.microsoft.com/office/drawing/2014/main" id="{50794EB6-708E-4288-A377-6C98EA81F0DB}"/>
              </a:ext>
            </a:extLst>
          </p:cNvPr>
          <p:cNvSpPr>
            <a:spLocks noGrp="1"/>
          </p:cNvSpPr>
          <p:nvPr>
            <p:ph type="ftr" sz="quarter" idx="3"/>
          </p:nvPr>
        </p:nvSpPr>
        <p:spPr/>
        <p:txBody>
          <a:bodyPr/>
          <a:lstStyle/>
          <a:p>
            <a:r>
              <a:rPr lang="en-US"/>
              <a:t>Proprietary and Confidential |</a:t>
            </a:r>
            <a:endParaRPr lang="en-US" dirty="0"/>
          </a:p>
        </p:txBody>
      </p:sp>
      <p:sp>
        <p:nvSpPr>
          <p:cNvPr id="5" name="Slide Number Placeholder 4">
            <a:extLst>
              <a:ext uri="{FF2B5EF4-FFF2-40B4-BE49-F238E27FC236}">
                <a16:creationId xmlns:a16="http://schemas.microsoft.com/office/drawing/2014/main" id="{D07148CB-7120-4A89-BA18-8EA504AC6663}"/>
              </a:ext>
            </a:extLst>
          </p:cNvPr>
          <p:cNvSpPr>
            <a:spLocks noGrp="1"/>
          </p:cNvSpPr>
          <p:nvPr>
            <p:ph type="sldNum" sz="quarter" idx="4"/>
          </p:nvPr>
        </p:nvSpPr>
        <p:spPr/>
        <p:txBody>
          <a:bodyPr/>
          <a:lstStyle/>
          <a:p>
            <a:fld id="{4FFF2922-2BC4-4EEC-89B9-4A4477398F2A}" type="slidenum">
              <a:rPr lang="en-US" smtClean="0"/>
              <a:pPr/>
              <a:t>47</a:t>
            </a:fld>
            <a:endParaRPr lang="en-US"/>
          </a:p>
        </p:txBody>
      </p:sp>
    </p:spTree>
    <p:extLst>
      <p:ext uri="{BB962C8B-B14F-4D97-AF65-F5344CB8AC3E}">
        <p14:creationId xmlns:p14="http://schemas.microsoft.com/office/powerpoint/2010/main" val="331482261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54ADE45-B0CF-4338-B6AA-F8C08110323E}"/>
              </a:ext>
            </a:extLst>
          </p:cNvPr>
          <p:cNvSpPr>
            <a:spLocks noGrp="1"/>
          </p:cNvSpPr>
          <p:nvPr>
            <p:ph type="title"/>
          </p:nvPr>
        </p:nvSpPr>
        <p:spPr/>
        <p:txBody>
          <a:bodyPr>
            <a:normAutofit/>
          </a:bodyPr>
          <a:lstStyle/>
          <a:p>
            <a:r>
              <a:rPr lang="en-US" sz="3600" dirty="0"/>
              <a:t>Our Philosophy</a:t>
            </a:r>
          </a:p>
        </p:txBody>
      </p:sp>
      <p:sp>
        <p:nvSpPr>
          <p:cNvPr id="5" name="Text Placeholder 4">
            <a:extLst>
              <a:ext uri="{FF2B5EF4-FFF2-40B4-BE49-F238E27FC236}">
                <a16:creationId xmlns:a16="http://schemas.microsoft.com/office/drawing/2014/main" id="{7E09BDBF-C420-4FD0-A113-898EBCCA8A35}"/>
              </a:ext>
            </a:extLst>
          </p:cNvPr>
          <p:cNvSpPr>
            <a:spLocks noGrp="1"/>
          </p:cNvSpPr>
          <p:nvPr>
            <p:ph type="body" sz="half" idx="2"/>
          </p:nvPr>
        </p:nvSpPr>
        <p:spPr/>
        <p:txBody>
          <a:bodyPr>
            <a:normAutofit/>
          </a:bodyPr>
          <a:lstStyle/>
          <a:p>
            <a:pPr>
              <a:lnSpc>
                <a:spcPct val="110000"/>
              </a:lnSpc>
              <a:spcAft>
                <a:spcPts val="1200"/>
              </a:spcAft>
            </a:pPr>
            <a:r>
              <a:rPr lang="en-US" kern="0" spc="0" dirty="0"/>
              <a:t>To ensure that our patients receive the right care, at the right time, in the right setting, with efficiency and compassion. </a:t>
            </a:r>
          </a:p>
        </p:txBody>
      </p:sp>
      <p:pic>
        <p:nvPicPr>
          <p:cNvPr id="4100" name="Picture 4" descr="Image result for pediatrician">
            <a:extLst>
              <a:ext uri="{FF2B5EF4-FFF2-40B4-BE49-F238E27FC236}">
                <a16:creationId xmlns:a16="http://schemas.microsoft.com/office/drawing/2014/main" id="{A081DCF7-1C61-49A6-9E90-25A23847208D}"/>
              </a:ext>
            </a:extLst>
          </p:cNvPr>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l="19832" r="19832"/>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
        <p:nvSpPr>
          <p:cNvPr id="2" name="Footer Placeholder 1">
            <a:extLst>
              <a:ext uri="{FF2B5EF4-FFF2-40B4-BE49-F238E27FC236}">
                <a16:creationId xmlns:a16="http://schemas.microsoft.com/office/drawing/2014/main" id="{48EAF178-7E15-4F3F-8B5D-AA80FDCA121C}"/>
              </a:ext>
            </a:extLst>
          </p:cNvPr>
          <p:cNvSpPr>
            <a:spLocks noGrp="1"/>
          </p:cNvSpPr>
          <p:nvPr>
            <p:ph type="ftr" sz="quarter" idx="3"/>
          </p:nvPr>
        </p:nvSpPr>
        <p:spPr/>
        <p:txBody>
          <a:bodyPr/>
          <a:lstStyle/>
          <a:p>
            <a:r>
              <a:rPr lang="en-US"/>
              <a:t>Proprietary and Confidential |</a:t>
            </a:r>
            <a:endParaRPr lang="en-US" dirty="0"/>
          </a:p>
        </p:txBody>
      </p:sp>
      <p:sp>
        <p:nvSpPr>
          <p:cNvPr id="4" name="Slide Number Placeholder 3">
            <a:extLst>
              <a:ext uri="{FF2B5EF4-FFF2-40B4-BE49-F238E27FC236}">
                <a16:creationId xmlns:a16="http://schemas.microsoft.com/office/drawing/2014/main" id="{CF6C4A99-0261-4AC9-8C96-B3D3C76F4F76}"/>
              </a:ext>
            </a:extLst>
          </p:cNvPr>
          <p:cNvSpPr>
            <a:spLocks noGrp="1"/>
          </p:cNvSpPr>
          <p:nvPr>
            <p:ph type="sldNum" sz="quarter" idx="4"/>
          </p:nvPr>
        </p:nvSpPr>
        <p:spPr/>
        <p:txBody>
          <a:bodyPr/>
          <a:lstStyle/>
          <a:p>
            <a:fld id="{4FFF2922-2BC4-4EEC-89B9-4A4477398F2A}" type="slidenum">
              <a:rPr lang="en-US" smtClean="0"/>
              <a:pPr/>
              <a:t>48</a:t>
            </a:fld>
            <a:endParaRPr lang="en-US"/>
          </a:p>
        </p:txBody>
      </p:sp>
    </p:spTree>
    <p:extLst>
      <p:ext uri="{BB962C8B-B14F-4D97-AF65-F5344CB8AC3E}">
        <p14:creationId xmlns:p14="http://schemas.microsoft.com/office/powerpoint/2010/main" val="176100322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54ADE45-B0CF-4338-B6AA-F8C08110323E}"/>
              </a:ext>
            </a:extLst>
          </p:cNvPr>
          <p:cNvSpPr>
            <a:spLocks noGrp="1"/>
          </p:cNvSpPr>
          <p:nvPr>
            <p:ph type="title"/>
          </p:nvPr>
        </p:nvSpPr>
        <p:spPr>
          <a:xfrm>
            <a:off x="628650" y="299491"/>
            <a:ext cx="7886700" cy="1060312"/>
          </a:xfrm>
        </p:spPr>
        <p:txBody>
          <a:bodyPr>
            <a:normAutofit/>
          </a:bodyPr>
          <a:lstStyle/>
          <a:p>
            <a:pPr algn="ctr"/>
            <a:r>
              <a:rPr lang="en-US" altLang="en-US" sz="6000" dirty="0">
                <a:solidFill>
                  <a:schemeClr val="accent3">
                    <a:lumMod val="75000"/>
                  </a:schemeClr>
                </a:solidFill>
                <a:effectLst>
                  <a:outerShdw blurRad="38100" dist="38100" dir="2700000" algn="tl">
                    <a:srgbClr val="000000">
                      <a:alpha val="43137"/>
                    </a:srgbClr>
                  </a:outerShdw>
                </a:effectLst>
                <a:latin typeface="Britannic Bold" pitchFamily="34" charset="0"/>
              </a:rPr>
              <a:t>Our Values</a:t>
            </a:r>
            <a:endParaRPr lang="en-US" sz="5400" dirty="0">
              <a:solidFill>
                <a:schemeClr val="accent3">
                  <a:lumMod val="75000"/>
                </a:schemeClr>
              </a:solidFill>
            </a:endParaRPr>
          </a:p>
        </p:txBody>
      </p:sp>
      <p:sp>
        <p:nvSpPr>
          <p:cNvPr id="2" name="Footer Placeholder 1">
            <a:extLst>
              <a:ext uri="{FF2B5EF4-FFF2-40B4-BE49-F238E27FC236}">
                <a16:creationId xmlns:a16="http://schemas.microsoft.com/office/drawing/2014/main" id="{356B28AC-DBF0-4437-88B3-466D1EF6FB3F}"/>
              </a:ext>
            </a:extLst>
          </p:cNvPr>
          <p:cNvSpPr>
            <a:spLocks noGrp="1"/>
          </p:cNvSpPr>
          <p:nvPr>
            <p:ph type="ftr" sz="quarter" idx="3"/>
          </p:nvPr>
        </p:nvSpPr>
        <p:spPr/>
        <p:txBody>
          <a:bodyPr/>
          <a:lstStyle/>
          <a:p>
            <a:r>
              <a:rPr lang="en-US"/>
              <a:t>Proprietary and Confidential |</a:t>
            </a:r>
            <a:endParaRPr lang="en-US" dirty="0"/>
          </a:p>
        </p:txBody>
      </p:sp>
      <p:sp>
        <p:nvSpPr>
          <p:cNvPr id="6" name="Slide Number Placeholder 5">
            <a:extLst>
              <a:ext uri="{FF2B5EF4-FFF2-40B4-BE49-F238E27FC236}">
                <a16:creationId xmlns:a16="http://schemas.microsoft.com/office/drawing/2014/main" id="{64195776-E802-4941-AEE2-F8C155799D5E}"/>
              </a:ext>
            </a:extLst>
          </p:cNvPr>
          <p:cNvSpPr>
            <a:spLocks noGrp="1"/>
          </p:cNvSpPr>
          <p:nvPr>
            <p:ph type="sldNum" sz="quarter" idx="4"/>
          </p:nvPr>
        </p:nvSpPr>
        <p:spPr/>
        <p:txBody>
          <a:bodyPr/>
          <a:lstStyle/>
          <a:p>
            <a:fld id="{4FFF2922-2BC4-4EEC-89B9-4A4477398F2A}" type="slidenum">
              <a:rPr lang="en-US" smtClean="0"/>
              <a:pPr/>
              <a:t>49</a:t>
            </a:fld>
            <a:endParaRPr lang="en-US"/>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1936" y="1197655"/>
            <a:ext cx="6868515" cy="51012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5979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54EA27F-6815-4C5B-B2D3-0B5683CF07B4}"/>
              </a:ext>
            </a:extLst>
          </p:cNvPr>
          <p:cNvSpPr>
            <a:spLocks noGrp="1"/>
          </p:cNvSpPr>
          <p:nvPr>
            <p:ph idx="1"/>
          </p:nvPr>
        </p:nvSpPr>
        <p:spPr>
          <a:xfrm>
            <a:off x="758758" y="1867503"/>
            <a:ext cx="7756592" cy="4309459"/>
          </a:xfrm>
        </p:spPr>
        <p:txBody>
          <a:bodyPr>
            <a:normAutofit lnSpcReduction="10000"/>
          </a:bodyPr>
          <a:lstStyle/>
          <a:p>
            <a:r>
              <a:rPr lang="en-US" dirty="0">
                <a:solidFill>
                  <a:schemeClr val="tx2">
                    <a:lumMod val="50000"/>
                  </a:schemeClr>
                </a:solidFill>
              </a:rPr>
              <a:t>When you complete this course, you should be able to correctly: </a:t>
            </a:r>
          </a:p>
          <a:p>
            <a:endParaRPr lang="en-US" dirty="0">
              <a:solidFill>
                <a:schemeClr val="tx2">
                  <a:lumMod val="50000"/>
                </a:schemeClr>
              </a:solidFill>
            </a:endParaRPr>
          </a:p>
          <a:p>
            <a:r>
              <a:rPr lang="en-US" dirty="0">
                <a:solidFill>
                  <a:schemeClr val="tx2">
                    <a:lumMod val="50000"/>
                  </a:schemeClr>
                </a:solidFill>
              </a:rPr>
              <a:t>• Recognize FWA in the Medicare Program </a:t>
            </a:r>
          </a:p>
          <a:p>
            <a:r>
              <a:rPr lang="en-US" dirty="0">
                <a:solidFill>
                  <a:schemeClr val="tx2">
                    <a:lumMod val="50000"/>
                  </a:schemeClr>
                </a:solidFill>
              </a:rPr>
              <a:t>• Identify the major laws and regulations   pertaining to FWA </a:t>
            </a:r>
          </a:p>
          <a:p>
            <a:r>
              <a:rPr lang="en-US" dirty="0">
                <a:solidFill>
                  <a:schemeClr val="tx2">
                    <a:lumMod val="50000"/>
                  </a:schemeClr>
                </a:solidFill>
              </a:rPr>
              <a:t>• Recognize potential consequences and penalties associated with violations </a:t>
            </a:r>
          </a:p>
          <a:p>
            <a:r>
              <a:rPr lang="en-US" dirty="0">
                <a:solidFill>
                  <a:schemeClr val="tx2">
                    <a:lumMod val="50000"/>
                  </a:schemeClr>
                </a:solidFill>
              </a:rPr>
              <a:t>• Identify methods of preventing FWA </a:t>
            </a:r>
          </a:p>
          <a:p>
            <a:r>
              <a:rPr lang="en-US" dirty="0">
                <a:solidFill>
                  <a:schemeClr val="tx2">
                    <a:lumMod val="50000"/>
                  </a:schemeClr>
                </a:solidFill>
              </a:rPr>
              <a:t>• Identify how to report FWA </a:t>
            </a:r>
          </a:p>
          <a:p>
            <a:r>
              <a:rPr lang="en-US" dirty="0">
                <a:solidFill>
                  <a:schemeClr val="tx2">
                    <a:lumMod val="50000"/>
                  </a:schemeClr>
                </a:solidFill>
              </a:rPr>
              <a:t>• Recognize how to correct FWA </a:t>
            </a:r>
          </a:p>
          <a:p>
            <a:pPr>
              <a:lnSpc>
                <a:spcPct val="110000"/>
              </a:lnSpc>
              <a:spcBef>
                <a:spcPts val="600"/>
              </a:spcBef>
            </a:pPr>
            <a:endParaRPr lang="en-US" dirty="0"/>
          </a:p>
        </p:txBody>
      </p:sp>
      <p:sp>
        <p:nvSpPr>
          <p:cNvPr id="3" name="Title 2">
            <a:extLst>
              <a:ext uri="{FF2B5EF4-FFF2-40B4-BE49-F238E27FC236}">
                <a16:creationId xmlns:a16="http://schemas.microsoft.com/office/drawing/2014/main" id="{954ADE45-B0CF-4338-B6AA-F8C08110323E}"/>
              </a:ext>
            </a:extLst>
          </p:cNvPr>
          <p:cNvSpPr>
            <a:spLocks noGrp="1"/>
          </p:cNvSpPr>
          <p:nvPr>
            <p:ph type="title"/>
          </p:nvPr>
        </p:nvSpPr>
        <p:spPr>
          <a:xfrm>
            <a:off x="628650" y="765313"/>
            <a:ext cx="7886700" cy="1102190"/>
          </a:xfrm>
        </p:spPr>
        <p:txBody>
          <a:bodyPr>
            <a:normAutofit/>
          </a:bodyPr>
          <a:lstStyle/>
          <a:p>
            <a:r>
              <a:rPr lang="en-US" sz="3600" dirty="0">
                <a:solidFill>
                  <a:schemeClr val="tx1"/>
                </a:solidFill>
                <a:latin typeface="Arial" panose="020B0604020202020204" pitchFamily="34" charset="0"/>
              </a:rPr>
              <a:t>Course Objectives</a:t>
            </a:r>
            <a:br>
              <a:rPr lang="en-US" sz="3600" dirty="0">
                <a:solidFill>
                  <a:srgbClr val="000000"/>
                </a:solidFill>
                <a:latin typeface="Arial" panose="020B0604020202020204" pitchFamily="34" charset="0"/>
              </a:rPr>
            </a:br>
            <a:endParaRPr lang="en-US" sz="3400" dirty="0"/>
          </a:p>
        </p:txBody>
      </p:sp>
      <p:sp>
        <p:nvSpPr>
          <p:cNvPr id="4" name="Footer Placeholder 3">
            <a:extLst>
              <a:ext uri="{FF2B5EF4-FFF2-40B4-BE49-F238E27FC236}">
                <a16:creationId xmlns:a16="http://schemas.microsoft.com/office/drawing/2014/main" id="{61D13F07-F71F-4EF8-A5DE-E49271CF7EF7}"/>
              </a:ext>
            </a:extLst>
          </p:cNvPr>
          <p:cNvSpPr>
            <a:spLocks noGrp="1"/>
          </p:cNvSpPr>
          <p:nvPr>
            <p:ph type="ftr" sz="quarter" idx="3"/>
          </p:nvPr>
        </p:nvSpPr>
        <p:spPr/>
        <p:txBody>
          <a:bodyPr/>
          <a:lstStyle/>
          <a:p>
            <a:r>
              <a:rPr lang="en-US"/>
              <a:t>Proprietary and Confidential |</a:t>
            </a:r>
            <a:endParaRPr lang="en-US" dirty="0"/>
          </a:p>
        </p:txBody>
      </p:sp>
      <p:sp>
        <p:nvSpPr>
          <p:cNvPr id="5" name="Slide Number Placeholder 4">
            <a:extLst>
              <a:ext uri="{FF2B5EF4-FFF2-40B4-BE49-F238E27FC236}">
                <a16:creationId xmlns:a16="http://schemas.microsoft.com/office/drawing/2014/main" id="{2A648B47-5B65-4039-A977-05DEBA77FB5E}"/>
              </a:ext>
            </a:extLst>
          </p:cNvPr>
          <p:cNvSpPr>
            <a:spLocks noGrp="1"/>
          </p:cNvSpPr>
          <p:nvPr>
            <p:ph type="sldNum" sz="quarter" idx="4"/>
          </p:nvPr>
        </p:nvSpPr>
        <p:spPr/>
        <p:txBody>
          <a:bodyPr/>
          <a:lstStyle/>
          <a:p>
            <a:fld id="{4FFF2922-2BC4-4EEC-89B9-4A4477398F2A}" type="slidenum">
              <a:rPr lang="en-US" smtClean="0"/>
              <a:pPr/>
              <a:t>5</a:t>
            </a:fld>
            <a:endParaRPr lang="en-US"/>
          </a:p>
        </p:txBody>
      </p:sp>
    </p:spTree>
    <p:extLst>
      <p:ext uri="{BB962C8B-B14F-4D97-AF65-F5344CB8AC3E}">
        <p14:creationId xmlns:p14="http://schemas.microsoft.com/office/powerpoint/2010/main" val="1152198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ACFADC-6902-4CE3-BFAE-3C84DB54E666}"/>
              </a:ext>
            </a:extLst>
          </p:cNvPr>
          <p:cNvSpPr>
            <a:spLocks noGrp="1"/>
          </p:cNvSpPr>
          <p:nvPr>
            <p:ph idx="1"/>
          </p:nvPr>
        </p:nvSpPr>
        <p:spPr>
          <a:xfrm>
            <a:off x="628650" y="2217905"/>
            <a:ext cx="7886700" cy="3959057"/>
          </a:xfrm>
        </p:spPr>
        <p:txBody>
          <a:bodyPr>
            <a:normAutofit lnSpcReduction="10000"/>
          </a:bodyPr>
          <a:lstStyle/>
          <a:p>
            <a:r>
              <a:rPr lang="en-US" b="1" dirty="0"/>
              <a:t>Lesson 1: Introduction and Learning Objectives </a:t>
            </a:r>
            <a:endParaRPr lang="en-US" dirty="0"/>
          </a:p>
          <a:p>
            <a:r>
              <a:rPr lang="en-US" dirty="0"/>
              <a:t>This lesson describes fraud, waste, and abuse (FWA) and the laws that prohibit it. It should take about 10 minutes to complete. Upon completing the lesson, you should be able to correctly: </a:t>
            </a:r>
          </a:p>
          <a:p>
            <a:r>
              <a:rPr lang="en-US" dirty="0"/>
              <a:t>• Recognize FWA in the Medicare Program </a:t>
            </a:r>
          </a:p>
          <a:p>
            <a:r>
              <a:rPr lang="en-US" dirty="0"/>
              <a:t>• Identify the major laws and regulations pertaining to FWA </a:t>
            </a:r>
          </a:p>
          <a:p>
            <a:r>
              <a:rPr lang="en-US" dirty="0"/>
              <a:t>• Recognize potential consequences and penalties associated with violations </a:t>
            </a:r>
          </a:p>
          <a:p>
            <a:endParaRPr lang="en-US" dirty="0"/>
          </a:p>
        </p:txBody>
      </p:sp>
      <p:sp>
        <p:nvSpPr>
          <p:cNvPr id="3" name="Title 2">
            <a:extLst>
              <a:ext uri="{FF2B5EF4-FFF2-40B4-BE49-F238E27FC236}">
                <a16:creationId xmlns:a16="http://schemas.microsoft.com/office/drawing/2014/main" id="{463FEBEB-888B-47B5-9966-B400867DEC79}"/>
              </a:ext>
            </a:extLst>
          </p:cNvPr>
          <p:cNvSpPr>
            <a:spLocks noGrp="1"/>
          </p:cNvSpPr>
          <p:nvPr>
            <p:ph type="title"/>
          </p:nvPr>
        </p:nvSpPr>
        <p:spPr/>
        <p:txBody>
          <a:bodyPr>
            <a:normAutofit/>
          </a:bodyPr>
          <a:lstStyle/>
          <a:p>
            <a:r>
              <a:rPr lang="en-US" sz="3600" dirty="0">
                <a:latin typeface="+mn-lt"/>
              </a:rPr>
              <a:t>What is FWA?</a:t>
            </a:r>
          </a:p>
        </p:txBody>
      </p:sp>
      <p:sp>
        <p:nvSpPr>
          <p:cNvPr id="4" name="Footer Placeholder 3">
            <a:extLst>
              <a:ext uri="{FF2B5EF4-FFF2-40B4-BE49-F238E27FC236}">
                <a16:creationId xmlns:a16="http://schemas.microsoft.com/office/drawing/2014/main" id="{389DB34E-72F0-4183-9109-EA43E94E5251}"/>
              </a:ext>
            </a:extLst>
          </p:cNvPr>
          <p:cNvSpPr>
            <a:spLocks noGrp="1"/>
          </p:cNvSpPr>
          <p:nvPr>
            <p:ph type="ftr" sz="quarter" idx="3"/>
          </p:nvPr>
        </p:nvSpPr>
        <p:spPr/>
        <p:txBody>
          <a:bodyPr/>
          <a:lstStyle/>
          <a:p>
            <a:r>
              <a:rPr lang="en-US"/>
              <a:t>Proprietary and Confidential |</a:t>
            </a:r>
            <a:endParaRPr lang="en-US" dirty="0"/>
          </a:p>
        </p:txBody>
      </p:sp>
      <p:sp>
        <p:nvSpPr>
          <p:cNvPr id="5" name="Slide Number Placeholder 4">
            <a:extLst>
              <a:ext uri="{FF2B5EF4-FFF2-40B4-BE49-F238E27FC236}">
                <a16:creationId xmlns:a16="http://schemas.microsoft.com/office/drawing/2014/main" id="{ACE3C96A-9194-47E6-82B4-9B55D81C0AC0}"/>
              </a:ext>
            </a:extLst>
          </p:cNvPr>
          <p:cNvSpPr>
            <a:spLocks noGrp="1"/>
          </p:cNvSpPr>
          <p:nvPr>
            <p:ph type="sldNum" sz="quarter" idx="4"/>
          </p:nvPr>
        </p:nvSpPr>
        <p:spPr/>
        <p:txBody>
          <a:bodyPr/>
          <a:lstStyle/>
          <a:p>
            <a:fld id="{4FFF2922-2BC4-4EEC-89B9-4A4477398F2A}" type="slidenum">
              <a:rPr lang="en-US" smtClean="0"/>
              <a:pPr/>
              <a:t>6</a:t>
            </a:fld>
            <a:endParaRPr lang="en-US"/>
          </a:p>
        </p:txBody>
      </p:sp>
    </p:spTree>
    <p:extLst>
      <p:ext uri="{BB962C8B-B14F-4D97-AF65-F5344CB8AC3E}">
        <p14:creationId xmlns:p14="http://schemas.microsoft.com/office/powerpoint/2010/main" val="1116738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4A69292-48A3-4EA6-B687-F485322073D2}"/>
              </a:ext>
            </a:extLst>
          </p:cNvPr>
          <p:cNvSpPr>
            <a:spLocks noGrp="1"/>
          </p:cNvSpPr>
          <p:nvPr>
            <p:ph idx="1"/>
          </p:nvPr>
        </p:nvSpPr>
        <p:spPr>
          <a:xfrm>
            <a:off x="628650" y="1799616"/>
            <a:ext cx="7886700" cy="4864447"/>
          </a:xfrm>
        </p:spPr>
        <p:txBody>
          <a:bodyPr>
            <a:normAutofit fontScale="85000" lnSpcReduction="10000"/>
          </a:bodyPr>
          <a:lstStyle/>
          <a:p>
            <a:pPr marL="342900" indent="-342900">
              <a:buFont typeface="Arial" panose="020B0604020202020204" pitchFamily="34" charset="0"/>
              <a:buChar char="•"/>
            </a:pPr>
            <a:r>
              <a:rPr lang="en-US" b="1" dirty="0"/>
              <a:t>Fraud </a:t>
            </a:r>
            <a:r>
              <a:rPr lang="en-US" dirty="0"/>
              <a:t>is knowingly and willfully executing, or attempting to execute, a scheme or artifice to defraud any health care benefit program or to obtain, by means of false or fraudulent pretenses, representations, or promises, any of the money or property owned by, or under the custody or control of, any health care benefit program. </a:t>
            </a:r>
          </a:p>
          <a:p>
            <a:endParaRPr lang="en-US" dirty="0"/>
          </a:p>
          <a:p>
            <a:pPr marL="342900" indent="-342900">
              <a:buFont typeface="Arial" panose="020B0604020202020204" pitchFamily="34" charset="0"/>
              <a:buChar char="•"/>
            </a:pPr>
            <a:r>
              <a:rPr lang="en-US" dirty="0"/>
              <a:t>In other words, fraud is intentionally submitting false information to the Government or a Government contractor to get money or a benefit. </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The Health Care Fraud Statute makes it a criminal offense to knowingly and willfully execute a scheme to defraud a health care benefit program. Health care fraud is punishable by imprisonment up to 10 years. It is also subject to criminal fines up to $250,000. </a:t>
            </a:r>
          </a:p>
        </p:txBody>
      </p:sp>
      <p:sp>
        <p:nvSpPr>
          <p:cNvPr id="3" name="Title 2">
            <a:extLst>
              <a:ext uri="{FF2B5EF4-FFF2-40B4-BE49-F238E27FC236}">
                <a16:creationId xmlns:a16="http://schemas.microsoft.com/office/drawing/2014/main" id="{9B38D1F1-0F2E-4BF5-BBA3-3DB2F2202ABC}"/>
              </a:ext>
            </a:extLst>
          </p:cNvPr>
          <p:cNvSpPr>
            <a:spLocks noGrp="1"/>
          </p:cNvSpPr>
          <p:nvPr>
            <p:ph type="title"/>
          </p:nvPr>
        </p:nvSpPr>
        <p:spPr>
          <a:xfrm>
            <a:off x="628650" y="447473"/>
            <a:ext cx="7886700" cy="1099226"/>
          </a:xfrm>
        </p:spPr>
        <p:txBody>
          <a:bodyPr/>
          <a:lstStyle/>
          <a:p>
            <a:r>
              <a:rPr lang="en-US" dirty="0">
                <a:latin typeface="+mn-lt"/>
              </a:rPr>
              <a:t>Fraud</a:t>
            </a:r>
          </a:p>
        </p:txBody>
      </p:sp>
      <p:sp>
        <p:nvSpPr>
          <p:cNvPr id="4" name="Footer Placeholder 3">
            <a:extLst>
              <a:ext uri="{FF2B5EF4-FFF2-40B4-BE49-F238E27FC236}">
                <a16:creationId xmlns:a16="http://schemas.microsoft.com/office/drawing/2014/main" id="{DCD5A24D-048C-4E75-923E-220E216E316A}"/>
              </a:ext>
            </a:extLst>
          </p:cNvPr>
          <p:cNvSpPr>
            <a:spLocks noGrp="1"/>
          </p:cNvSpPr>
          <p:nvPr>
            <p:ph type="ftr" sz="quarter" idx="3"/>
          </p:nvPr>
        </p:nvSpPr>
        <p:spPr/>
        <p:txBody>
          <a:bodyPr/>
          <a:lstStyle/>
          <a:p>
            <a:r>
              <a:rPr lang="en-US"/>
              <a:t>Proprietary and Confidential |</a:t>
            </a:r>
            <a:endParaRPr lang="en-US" dirty="0"/>
          </a:p>
        </p:txBody>
      </p:sp>
      <p:sp>
        <p:nvSpPr>
          <p:cNvPr id="5" name="Slide Number Placeholder 4">
            <a:extLst>
              <a:ext uri="{FF2B5EF4-FFF2-40B4-BE49-F238E27FC236}">
                <a16:creationId xmlns:a16="http://schemas.microsoft.com/office/drawing/2014/main" id="{BFC5BF6C-4CD7-45A4-B353-66BC9FA17E3D}"/>
              </a:ext>
            </a:extLst>
          </p:cNvPr>
          <p:cNvSpPr>
            <a:spLocks noGrp="1"/>
          </p:cNvSpPr>
          <p:nvPr>
            <p:ph type="sldNum" sz="quarter" idx="4"/>
          </p:nvPr>
        </p:nvSpPr>
        <p:spPr/>
        <p:txBody>
          <a:bodyPr/>
          <a:lstStyle/>
          <a:p>
            <a:fld id="{4FFF2922-2BC4-4EEC-89B9-4A4477398F2A}" type="slidenum">
              <a:rPr lang="en-US" smtClean="0"/>
              <a:pPr/>
              <a:t>7</a:t>
            </a:fld>
            <a:endParaRPr lang="en-US"/>
          </a:p>
        </p:txBody>
      </p:sp>
    </p:spTree>
    <p:extLst>
      <p:ext uri="{BB962C8B-B14F-4D97-AF65-F5344CB8AC3E}">
        <p14:creationId xmlns:p14="http://schemas.microsoft.com/office/powerpoint/2010/main" val="4234647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61DE7C7-5D78-4E87-9E47-D671649ACF77}"/>
              </a:ext>
            </a:extLst>
          </p:cNvPr>
          <p:cNvSpPr>
            <a:spLocks noGrp="1"/>
          </p:cNvSpPr>
          <p:nvPr>
            <p:ph idx="1"/>
          </p:nvPr>
        </p:nvSpPr>
        <p:spPr/>
        <p:txBody>
          <a:bodyPr>
            <a:normAutofit fontScale="77500" lnSpcReduction="20000"/>
          </a:bodyPr>
          <a:lstStyle/>
          <a:p>
            <a:r>
              <a:rPr lang="en-US" b="1" dirty="0"/>
              <a:t>Waste </a:t>
            </a:r>
            <a:r>
              <a:rPr lang="en-US" dirty="0"/>
              <a:t>includes practices that, directly or indirectly, result in unnecessary costs to the Medicare Program, such as overusing services. Waste is generally not considered to be caused by criminally negligent actions but rather by the misuse of resources. </a:t>
            </a:r>
          </a:p>
          <a:p>
            <a:endParaRPr lang="en-US" dirty="0"/>
          </a:p>
          <a:p>
            <a:r>
              <a:rPr lang="en-US" b="1" dirty="0"/>
              <a:t>Abuse </a:t>
            </a:r>
            <a:r>
              <a:rPr lang="en-US" dirty="0"/>
              <a:t>includes actions that may, directly or indirectly, result in unnecessary costs to the Medicare Program. Abuse involves paying for items or services when there is no legal entitlement to that payment, and the provider has not knowingly or intentionally misrepresented facts to obtain payment. </a:t>
            </a:r>
          </a:p>
          <a:p>
            <a:endParaRPr lang="en-US" dirty="0"/>
          </a:p>
          <a:p>
            <a:pPr marL="342900" indent="-342900">
              <a:buFont typeface="Arial" panose="020B0604020202020204" pitchFamily="34" charset="0"/>
              <a:buChar char="•"/>
            </a:pPr>
            <a:r>
              <a:rPr lang="en-US" dirty="0"/>
              <a:t>For the definitions of fraud, waste, and abuse, refer to Section 20, Chapter 21 of the Medicare Managed Care Manual and Chapter 9 of the Prescription Drug Benefit Manual on the Centers for Medicare &amp; Medicaid Services (CMS) website. </a:t>
            </a:r>
          </a:p>
        </p:txBody>
      </p:sp>
      <p:sp>
        <p:nvSpPr>
          <p:cNvPr id="3" name="Title 2">
            <a:extLst>
              <a:ext uri="{FF2B5EF4-FFF2-40B4-BE49-F238E27FC236}">
                <a16:creationId xmlns:a16="http://schemas.microsoft.com/office/drawing/2014/main" id="{B08B2EFD-C77B-4272-85A0-2319B833BD51}"/>
              </a:ext>
            </a:extLst>
          </p:cNvPr>
          <p:cNvSpPr>
            <a:spLocks noGrp="1"/>
          </p:cNvSpPr>
          <p:nvPr>
            <p:ph type="title"/>
          </p:nvPr>
        </p:nvSpPr>
        <p:spPr>
          <a:xfrm>
            <a:off x="628650" y="486383"/>
            <a:ext cx="7886700" cy="1128408"/>
          </a:xfrm>
        </p:spPr>
        <p:txBody>
          <a:bodyPr/>
          <a:lstStyle/>
          <a:p>
            <a:r>
              <a:rPr lang="en-US" dirty="0">
                <a:latin typeface="+mn-lt"/>
              </a:rPr>
              <a:t>Waste and Abuse</a:t>
            </a:r>
          </a:p>
        </p:txBody>
      </p:sp>
      <p:sp>
        <p:nvSpPr>
          <p:cNvPr id="4" name="Footer Placeholder 3">
            <a:extLst>
              <a:ext uri="{FF2B5EF4-FFF2-40B4-BE49-F238E27FC236}">
                <a16:creationId xmlns:a16="http://schemas.microsoft.com/office/drawing/2014/main" id="{ED7BA13A-71E0-4B2B-86E9-EA7E5BFA516E}"/>
              </a:ext>
            </a:extLst>
          </p:cNvPr>
          <p:cNvSpPr>
            <a:spLocks noGrp="1"/>
          </p:cNvSpPr>
          <p:nvPr>
            <p:ph type="ftr" sz="quarter" idx="3"/>
          </p:nvPr>
        </p:nvSpPr>
        <p:spPr/>
        <p:txBody>
          <a:bodyPr/>
          <a:lstStyle/>
          <a:p>
            <a:r>
              <a:rPr lang="en-US"/>
              <a:t>Proprietary and Confidential |</a:t>
            </a:r>
            <a:endParaRPr lang="en-US" dirty="0"/>
          </a:p>
        </p:txBody>
      </p:sp>
      <p:sp>
        <p:nvSpPr>
          <p:cNvPr id="5" name="Slide Number Placeholder 4">
            <a:extLst>
              <a:ext uri="{FF2B5EF4-FFF2-40B4-BE49-F238E27FC236}">
                <a16:creationId xmlns:a16="http://schemas.microsoft.com/office/drawing/2014/main" id="{7F2778EB-6AD1-4736-B711-E6B0455D59F7}"/>
              </a:ext>
            </a:extLst>
          </p:cNvPr>
          <p:cNvSpPr>
            <a:spLocks noGrp="1"/>
          </p:cNvSpPr>
          <p:nvPr>
            <p:ph type="sldNum" sz="quarter" idx="4"/>
          </p:nvPr>
        </p:nvSpPr>
        <p:spPr/>
        <p:txBody>
          <a:bodyPr/>
          <a:lstStyle/>
          <a:p>
            <a:fld id="{4FFF2922-2BC4-4EEC-89B9-4A4477398F2A}" type="slidenum">
              <a:rPr lang="en-US" smtClean="0"/>
              <a:pPr/>
              <a:t>8</a:t>
            </a:fld>
            <a:endParaRPr lang="en-US"/>
          </a:p>
        </p:txBody>
      </p:sp>
    </p:spTree>
    <p:extLst>
      <p:ext uri="{BB962C8B-B14F-4D97-AF65-F5344CB8AC3E}">
        <p14:creationId xmlns:p14="http://schemas.microsoft.com/office/powerpoint/2010/main" val="14326899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16D00B3-D875-4814-8E88-1D88470BC267}"/>
              </a:ext>
            </a:extLst>
          </p:cNvPr>
          <p:cNvSpPr>
            <a:spLocks noGrp="1"/>
          </p:cNvSpPr>
          <p:nvPr>
            <p:ph idx="1"/>
          </p:nvPr>
        </p:nvSpPr>
        <p:spPr>
          <a:xfrm>
            <a:off x="628650" y="1926077"/>
            <a:ext cx="7461803" cy="4737986"/>
          </a:xfrm>
        </p:spPr>
        <p:txBody>
          <a:bodyPr>
            <a:normAutofit fontScale="62500" lnSpcReduction="20000"/>
          </a:bodyPr>
          <a:lstStyle/>
          <a:p>
            <a:r>
              <a:rPr lang="en-US" sz="2900" dirty="0"/>
              <a:t>Examples of actions that may constitute Medicare </a:t>
            </a:r>
            <a:r>
              <a:rPr lang="en-US" sz="2900" b="1" dirty="0"/>
              <a:t>fraud </a:t>
            </a:r>
            <a:r>
              <a:rPr lang="en-US" sz="2900" dirty="0"/>
              <a:t>include: </a:t>
            </a:r>
          </a:p>
          <a:p>
            <a:r>
              <a:rPr lang="en-US" sz="2200" dirty="0"/>
              <a:t>• Knowingly billing for services not furnished or supplies not provided, including billing Medicare for appointments the patient failed to keep </a:t>
            </a:r>
          </a:p>
          <a:p>
            <a:r>
              <a:rPr lang="en-US" sz="2200" dirty="0"/>
              <a:t>• Billing for nonexistent prescriptions </a:t>
            </a:r>
          </a:p>
          <a:p>
            <a:r>
              <a:rPr lang="en-US" sz="2200" dirty="0"/>
              <a:t>• Knowingly altering claim forms, medical records, or receipts to receive a higher payment </a:t>
            </a:r>
          </a:p>
          <a:p>
            <a:endParaRPr lang="en-US" dirty="0"/>
          </a:p>
          <a:p>
            <a:r>
              <a:rPr lang="en-US" sz="2900" dirty="0"/>
              <a:t>Examples of actions that may constitute Medicare </a:t>
            </a:r>
            <a:r>
              <a:rPr lang="en-US" sz="2900" b="1" dirty="0"/>
              <a:t>waste </a:t>
            </a:r>
            <a:r>
              <a:rPr lang="en-US" sz="2900" dirty="0"/>
              <a:t>include: </a:t>
            </a:r>
          </a:p>
          <a:p>
            <a:r>
              <a:rPr lang="en-US" dirty="0"/>
              <a:t>• </a:t>
            </a:r>
            <a:r>
              <a:rPr lang="en-US" sz="2200" dirty="0"/>
              <a:t>Conducting excessive office visits or writing excessive prescriptions </a:t>
            </a:r>
          </a:p>
          <a:p>
            <a:r>
              <a:rPr lang="en-US" sz="2200" dirty="0"/>
              <a:t>• Prescribing more medications than necessary for treating a specific condition </a:t>
            </a:r>
          </a:p>
          <a:p>
            <a:r>
              <a:rPr lang="en-US" sz="2200" dirty="0"/>
              <a:t>• Ordering excessive laboratory tests </a:t>
            </a:r>
          </a:p>
          <a:p>
            <a:endParaRPr lang="en-US" sz="2900" dirty="0"/>
          </a:p>
          <a:p>
            <a:r>
              <a:rPr lang="en-US" sz="2900" dirty="0"/>
              <a:t>Examples of actions that may constitute Medicare </a:t>
            </a:r>
            <a:r>
              <a:rPr lang="en-US" sz="2900" b="1" dirty="0"/>
              <a:t>abuse </a:t>
            </a:r>
            <a:r>
              <a:rPr lang="en-US" sz="2900" dirty="0"/>
              <a:t>include: </a:t>
            </a:r>
          </a:p>
          <a:p>
            <a:r>
              <a:rPr lang="en-US" dirty="0"/>
              <a:t>• </a:t>
            </a:r>
            <a:r>
              <a:rPr lang="en-US" sz="2200" dirty="0"/>
              <a:t>Unknowingly billing for unnecessary medical services </a:t>
            </a:r>
          </a:p>
          <a:p>
            <a:r>
              <a:rPr lang="en-US" sz="2200" dirty="0"/>
              <a:t>• Unknowingly billing for brand name drugs when generics are dispensed </a:t>
            </a:r>
          </a:p>
          <a:p>
            <a:r>
              <a:rPr lang="en-US" sz="2200" dirty="0"/>
              <a:t>• Unknowingly excessively charging for services or supplies </a:t>
            </a:r>
          </a:p>
          <a:p>
            <a:r>
              <a:rPr lang="en-US" sz="2200" dirty="0"/>
              <a:t>• Unknowingly misusing codes on a claim, such as upcoding or unbundling codes </a:t>
            </a:r>
          </a:p>
          <a:p>
            <a:endParaRPr lang="en-US" dirty="0"/>
          </a:p>
        </p:txBody>
      </p:sp>
      <p:sp>
        <p:nvSpPr>
          <p:cNvPr id="4" name="Title 3">
            <a:extLst>
              <a:ext uri="{FF2B5EF4-FFF2-40B4-BE49-F238E27FC236}">
                <a16:creationId xmlns:a16="http://schemas.microsoft.com/office/drawing/2014/main" id="{822F58A7-6798-4BB4-B819-792732D245EC}"/>
              </a:ext>
            </a:extLst>
          </p:cNvPr>
          <p:cNvSpPr>
            <a:spLocks noGrp="1"/>
          </p:cNvSpPr>
          <p:nvPr>
            <p:ph type="title"/>
          </p:nvPr>
        </p:nvSpPr>
        <p:spPr>
          <a:xfrm>
            <a:off x="628650" y="486383"/>
            <a:ext cx="7886700" cy="1138136"/>
          </a:xfrm>
        </p:spPr>
        <p:txBody>
          <a:bodyPr/>
          <a:lstStyle/>
          <a:p>
            <a:r>
              <a:rPr lang="en-US" dirty="0"/>
              <a:t>Examples of FWA</a:t>
            </a:r>
          </a:p>
        </p:txBody>
      </p:sp>
      <p:sp>
        <p:nvSpPr>
          <p:cNvPr id="2" name="Footer Placeholder 1">
            <a:extLst>
              <a:ext uri="{FF2B5EF4-FFF2-40B4-BE49-F238E27FC236}">
                <a16:creationId xmlns:a16="http://schemas.microsoft.com/office/drawing/2014/main" id="{E245C34E-4EA8-40C2-A092-AADA15CEC2AF}"/>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C5B7E61E-8ED0-4117-9F5C-8AC71A14F891}"/>
              </a:ext>
            </a:extLst>
          </p:cNvPr>
          <p:cNvSpPr>
            <a:spLocks noGrp="1"/>
          </p:cNvSpPr>
          <p:nvPr>
            <p:ph type="sldNum" sz="quarter" idx="4"/>
          </p:nvPr>
        </p:nvSpPr>
        <p:spPr/>
        <p:txBody>
          <a:bodyPr/>
          <a:lstStyle/>
          <a:p>
            <a:fld id="{4FFF2922-2BC4-4EEC-89B9-4A4477398F2A}" type="slidenum">
              <a:rPr lang="en-US" smtClean="0"/>
              <a:pPr/>
              <a:t>9</a:t>
            </a:fld>
            <a:endParaRPr lang="en-US"/>
          </a:p>
        </p:txBody>
      </p:sp>
    </p:spTree>
    <p:extLst>
      <p:ext uri="{BB962C8B-B14F-4D97-AF65-F5344CB8AC3E}">
        <p14:creationId xmlns:p14="http://schemas.microsoft.com/office/powerpoint/2010/main" val="3674652573"/>
      </p:ext>
    </p:extLst>
  </p:cSld>
  <p:clrMapOvr>
    <a:masterClrMapping/>
  </p:clrMapOvr>
</p:sld>
</file>

<file path=ppt/theme/theme1.xml><?xml version="1.0" encoding="utf-8"?>
<a:theme xmlns:a="http://schemas.openxmlformats.org/drawingml/2006/main" name="Prospect Medical Theme">
  <a:themeElements>
    <a:clrScheme name="Prospect Medical">
      <a:dk1>
        <a:srgbClr val="00A3DA"/>
      </a:dk1>
      <a:lt1>
        <a:srgbClr val="FFFFFF"/>
      </a:lt1>
      <a:dk2>
        <a:srgbClr val="556066"/>
      </a:dk2>
      <a:lt2>
        <a:srgbClr val="E7E6E6"/>
      </a:lt2>
      <a:accent1>
        <a:srgbClr val="31518C"/>
      </a:accent1>
      <a:accent2>
        <a:srgbClr val="1B9697"/>
      </a:accent2>
      <a:accent3>
        <a:srgbClr val="00AEEE"/>
      </a:accent3>
      <a:accent4>
        <a:srgbClr val="556066"/>
      </a:accent4>
      <a:accent5>
        <a:srgbClr val="EBC441"/>
      </a:accent5>
      <a:accent6>
        <a:srgbClr val="F8E5A2"/>
      </a:accent6>
      <a:hlink>
        <a:srgbClr val="39A2CE"/>
      </a:hlink>
      <a:folHlink>
        <a:srgbClr val="1B9697"/>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ospect Medical Theme" id="{E03816EE-F88D-E249-AF07-50F1A44A45C2}" vid="{6AE1A688-1F06-124A-B473-76C6D1BF1034}"/>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Prospect Medical Theme</Template>
  <TotalTime>5591</TotalTime>
  <Words>6318</Words>
  <Application>Microsoft Office PowerPoint</Application>
  <PresentationFormat>On-screen Show (4:3)</PresentationFormat>
  <Paragraphs>597</Paragraphs>
  <Slides>49</Slides>
  <Notes>4</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49</vt:i4>
      </vt:variant>
    </vt:vector>
  </HeadingPairs>
  <TitlesOfParts>
    <vt:vector size="58" baseType="lpstr">
      <vt:lpstr>Arial</vt:lpstr>
      <vt:lpstr>Britannic Bold</vt:lpstr>
      <vt:lpstr>Calibri</vt:lpstr>
      <vt:lpstr>Calibri Light</vt:lpstr>
      <vt:lpstr>LucidaGrande</vt:lpstr>
      <vt:lpstr>Tahoma</vt:lpstr>
      <vt:lpstr>Times New Roman</vt:lpstr>
      <vt:lpstr>Prospect Medical Theme</vt:lpstr>
      <vt:lpstr>Custom Design</vt:lpstr>
      <vt:lpstr>Fraud Waste and Abuse Medicare Parts C and D</vt:lpstr>
      <vt:lpstr>PowerPoint Presentation</vt:lpstr>
      <vt:lpstr>PowerPoint Presentation</vt:lpstr>
      <vt:lpstr>PowerPoint Presentation</vt:lpstr>
      <vt:lpstr>Course Objectives </vt:lpstr>
      <vt:lpstr>What is FWA?</vt:lpstr>
      <vt:lpstr>Fraud</vt:lpstr>
      <vt:lpstr>Waste and Abuse</vt:lpstr>
      <vt:lpstr>Examples of FWA</vt:lpstr>
      <vt:lpstr>Differences Among Fraud, Waste and Abuse</vt:lpstr>
      <vt:lpstr>Understanding FWA</vt:lpstr>
      <vt:lpstr>Civil False Claims Act (FCA)</vt:lpstr>
      <vt:lpstr>Civil FCA (continued)</vt:lpstr>
      <vt:lpstr>Health Care Fraud Statute</vt:lpstr>
      <vt:lpstr>Criminal Health Care Fraud</vt:lpstr>
      <vt:lpstr>Anti-Kickback Statute</vt:lpstr>
      <vt:lpstr>Civil Monetary Penalties (CMP) Law</vt:lpstr>
      <vt:lpstr>Exclusion</vt:lpstr>
      <vt:lpstr>Health Insurance Portability and  Accountability Act (HIPAA)</vt:lpstr>
      <vt:lpstr>Summary</vt:lpstr>
      <vt:lpstr>Lesson 1 - Review</vt:lpstr>
      <vt:lpstr>Lesson 1 – Review (cont.)</vt:lpstr>
      <vt:lpstr>Your Role in the Fight Against FWA</vt:lpstr>
      <vt:lpstr>Where Do I Fit In?</vt:lpstr>
      <vt:lpstr>Where Do I Fit In?  (cont.)</vt:lpstr>
      <vt:lpstr>Are Your Responsibilities?</vt:lpstr>
      <vt:lpstr>How Do You Prevent FWA?</vt:lpstr>
      <vt:lpstr>Stay Informed About Policies and Procedures</vt:lpstr>
      <vt:lpstr>Report FWA</vt:lpstr>
      <vt:lpstr>Reporting FWA Outside Your Organization</vt:lpstr>
      <vt:lpstr>Correction</vt:lpstr>
      <vt:lpstr>Indicators of Potential FWA</vt:lpstr>
      <vt:lpstr>Indicators:  Potential Beneficiary Issues</vt:lpstr>
      <vt:lpstr>Indicators:  Potential Provider Issues</vt:lpstr>
      <vt:lpstr>Indicators:  Potential Pharmacy Issues</vt:lpstr>
      <vt:lpstr>Indicators:  Potential Wholesaler Issues</vt:lpstr>
      <vt:lpstr>Indicators:  Potential Manufacturer Issues</vt:lpstr>
      <vt:lpstr>Indicators:  Potential Sponsor Issues</vt:lpstr>
      <vt:lpstr>Lesson 2 - Summary</vt:lpstr>
      <vt:lpstr>Lesson 2 - Review</vt:lpstr>
      <vt:lpstr>Lesson 2 – Review (cont.)</vt:lpstr>
      <vt:lpstr>Lesson 2 – Review (cont.)</vt:lpstr>
      <vt:lpstr>Lesson 2 - Review (cont.)</vt:lpstr>
      <vt:lpstr>Appendix A:  Resources</vt:lpstr>
      <vt:lpstr>Appendix B:  Job Aids</vt:lpstr>
      <vt:lpstr>Appendix B:  Job Aids (cont.)</vt:lpstr>
      <vt:lpstr>Appendix B:  Job Aids (cont.)</vt:lpstr>
      <vt:lpstr>Our Philosophy</vt:lpstr>
      <vt:lpstr>Our Values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Tamera Schick</dc:creator>
  <cp:lastModifiedBy>Thomas, Reshma</cp:lastModifiedBy>
  <cp:revision>365</cp:revision>
  <cp:lastPrinted>2019-01-17T18:31:14Z</cp:lastPrinted>
  <dcterms:created xsi:type="dcterms:W3CDTF">2018-03-16T13:34:31Z</dcterms:created>
  <dcterms:modified xsi:type="dcterms:W3CDTF">2025-05-01T15:44:04Z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2025-05-01T15:44:03Z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ff4533d3-852c-4234-8bf6-957b597a60d0</vt:lpwstr>
  </property>
  <property fmtid="{D5CDD505-2E9C-101B-9397-08002B2CF9AE}" pid="7" name="MSIP_Label_defa4170-0d19-0005-0004-bc88714345d2_ActionId">
    <vt:lpwstr>e81c9ec2-09a6-4b99-a9b8-b8da6110032e</vt:lpwstr>
  </property>
  <property fmtid="{D5CDD505-2E9C-101B-9397-08002B2CF9AE}" pid="8" name="MSIP_Label_defa4170-0d19-0005-0004-bc88714345d2_ContentBits">
    <vt:lpwstr>0</vt:lpwstr>
  </property>
  <property fmtid="{D5CDD505-2E9C-101B-9397-08002B2CF9AE}" pid="9" name="MSIP_Label_defa4170-0d19-0005-0004-bc88714345d2_Tag">
    <vt:lpwstr>10, 3, 0, 1</vt:lpwstr>
  </property>
</Properties>
</file>