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78" r:id="rId1"/>
    <p:sldMasterId id="2147483688" r:id="rId2"/>
  </p:sldMasterIdLst>
  <p:notesMasterIdLst>
    <p:notesMasterId r:id="rId51"/>
  </p:notesMasterIdLst>
  <p:sldIdLst>
    <p:sldId id="269" r:id="rId3"/>
    <p:sldId id="439" r:id="rId4"/>
    <p:sldId id="440" r:id="rId5"/>
    <p:sldId id="362" r:id="rId6"/>
    <p:sldId id="443" r:id="rId7"/>
    <p:sldId id="444" r:id="rId8"/>
    <p:sldId id="445" r:id="rId9"/>
    <p:sldId id="446" r:id="rId10"/>
    <p:sldId id="447" r:id="rId11"/>
    <p:sldId id="448" r:id="rId12"/>
    <p:sldId id="449" r:id="rId13"/>
    <p:sldId id="450" r:id="rId14"/>
    <p:sldId id="451" r:id="rId15"/>
    <p:sldId id="452" r:id="rId16"/>
    <p:sldId id="453" r:id="rId17"/>
    <p:sldId id="454" r:id="rId18"/>
    <p:sldId id="455" r:id="rId19"/>
    <p:sldId id="456" r:id="rId20"/>
    <p:sldId id="457" r:id="rId21"/>
    <p:sldId id="458" r:id="rId22"/>
    <p:sldId id="459" r:id="rId23"/>
    <p:sldId id="460" r:id="rId24"/>
    <p:sldId id="461" r:id="rId25"/>
    <p:sldId id="462" r:id="rId26"/>
    <p:sldId id="463" r:id="rId27"/>
    <p:sldId id="464" r:id="rId28"/>
    <p:sldId id="465" r:id="rId29"/>
    <p:sldId id="466" r:id="rId30"/>
    <p:sldId id="467" r:id="rId31"/>
    <p:sldId id="468" r:id="rId32"/>
    <p:sldId id="469" r:id="rId33"/>
    <p:sldId id="470" r:id="rId34"/>
    <p:sldId id="471" r:id="rId35"/>
    <p:sldId id="472" r:id="rId36"/>
    <p:sldId id="473" r:id="rId37"/>
    <p:sldId id="474" r:id="rId38"/>
    <p:sldId id="475" r:id="rId39"/>
    <p:sldId id="476" r:id="rId40"/>
    <p:sldId id="477" r:id="rId41"/>
    <p:sldId id="478" r:id="rId42"/>
    <p:sldId id="479" r:id="rId43"/>
    <p:sldId id="480" r:id="rId44"/>
    <p:sldId id="481" r:id="rId45"/>
    <p:sldId id="482" r:id="rId46"/>
    <p:sldId id="483" r:id="rId47"/>
    <p:sldId id="484" r:id="rId48"/>
    <p:sldId id="372" r:id="rId49"/>
    <p:sldId id="373" r:id="rId5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0819F"/>
    <a:srgbClr val="000000"/>
    <a:srgbClr val="35538D"/>
    <a:srgbClr val="F7D54E"/>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580"/>
    <p:restoredTop sz="93302" autoAdjust="0"/>
  </p:normalViewPr>
  <p:slideViewPr>
    <p:cSldViewPr snapToGrid="0" snapToObjects="1">
      <p:cViewPr varScale="1">
        <p:scale>
          <a:sx n="81" d="100"/>
          <a:sy n="81" d="100"/>
        </p:scale>
        <p:origin x="636" y="78"/>
      </p:cViewPr>
      <p:guideLst>
        <p:guide orient="horz" pos="2160"/>
        <p:guide pos="2880"/>
      </p:guideLst>
    </p:cSldViewPr>
  </p:slideViewPr>
  <p:outlineViewPr>
    <p:cViewPr>
      <p:scale>
        <a:sx n="33" d="100"/>
        <a:sy n="33" d="100"/>
      </p:scale>
      <p:origin x="0" y="-53"/>
    </p:cViewPr>
  </p:outlineViewPr>
  <p:notesTextViewPr>
    <p:cViewPr>
      <p:scale>
        <a:sx n="1" d="1"/>
        <a:sy n="1" d="1"/>
      </p:scale>
      <p:origin x="0" y="0"/>
    </p:cViewPr>
  </p:notesTextViewPr>
  <p:notesViewPr>
    <p:cSldViewPr snapToGrid="0" snapToObjects="1">
      <p:cViewPr varScale="1">
        <p:scale>
          <a:sx n="83" d="100"/>
          <a:sy n="83" d="100"/>
        </p:scale>
        <p:origin x="2880"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slide" Target="slides/slide45.xml"/><Relationship Id="rId50" Type="http://schemas.openxmlformats.org/officeDocument/2006/relationships/slide" Target="slides/slide48.xml"/><Relationship Id="rId55" Type="http://schemas.openxmlformats.org/officeDocument/2006/relationships/tableStyles" Target="tableStyles.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8" Type="http://schemas.openxmlformats.org/officeDocument/2006/relationships/slide" Target="slides/slide6.xml"/><Relationship Id="rId51" Type="http://schemas.openxmlformats.org/officeDocument/2006/relationships/notesMaster" Target="notesMasters/notesMaster1.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0A8DB5DB-BC49-654A-9509-5FD78D538DE4}" type="datetimeFigureOut">
              <a:rPr lang="en-US" smtClean="0"/>
              <a:t>5/1/2025</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A0A4ED3E-583B-BC4C-9160-D1817F600AD9}" type="slidenum">
              <a:rPr lang="en-US" smtClean="0"/>
              <a:t>‹#›</a:t>
            </a:fld>
            <a:endParaRPr lang="en-US" dirty="0"/>
          </a:p>
        </p:txBody>
      </p:sp>
    </p:spTree>
    <p:extLst>
      <p:ext uri="{BB962C8B-B14F-4D97-AF65-F5344CB8AC3E}">
        <p14:creationId xmlns:p14="http://schemas.microsoft.com/office/powerpoint/2010/main" val="12360148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A0A4ED3E-583B-BC4C-9160-D1817F600AD9}" type="slidenum">
              <a:rPr lang="en-US" smtClean="0"/>
              <a:t>1</a:t>
            </a:fld>
            <a:endParaRPr lang="en-US" dirty="0"/>
          </a:p>
        </p:txBody>
      </p:sp>
    </p:spTree>
    <p:extLst>
      <p:ext uri="{BB962C8B-B14F-4D97-AF65-F5344CB8AC3E}">
        <p14:creationId xmlns:p14="http://schemas.microsoft.com/office/powerpoint/2010/main" val="20076534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A4ED3E-583B-BC4C-9160-D1817F600AD9}" type="slidenum">
              <a:rPr lang="en-US" smtClean="0"/>
              <a:t>19</a:t>
            </a:fld>
            <a:endParaRPr lang="en-US" dirty="0"/>
          </a:p>
        </p:txBody>
      </p:sp>
    </p:spTree>
    <p:extLst>
      <p:ext uri="{BB962C8B-B14F-4D97-AF65-F5344CB8AC3E}">
        <p14:creationId xmlns:p14="http://schemas.microsoft.com/office/powerpoint/2010/main" val="3327161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Major Division Slide">
    <p:bg>
      <p:bgPr>
        <a:solidFill>
          <a:srgbClr val="35538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2" cy="2714300"/>
          </a:xfrm>
        </p:spPr>
        <p:txBody>
          <a:bodyPr anchor="b">
            <a:normAutofit/>
          </a:bodyPr>
          <a:lstStyle>
            <a:lvl1pPr algn="l">
              <a:defRPr sz="4000" baseline="0">
                <a:gradFill>
                  <a:gsLst>
                    <a:gs pos="0">
                      <a:schemeClr val="tx1"/>
                    </a:gs>
                    <a:gs pos="23000">
                      <a:schemeClr val="tx1"/>
                    </a:gs>
                    <a:gs pos="69000">
                      <a:schemeClr val="tx1"/>
                    </a:gs>
                    <a:gs pos="97000">
                      <a:schemeClr val="tx1"/>
                    </a:gs>
                  </a:gsLst>
                  <a:path path="circle">
                    <a:fillToRect l="50000" t="50000" r="50000" b="50000"/>
                  </a:path>
                </a:gradFill>
              </a:defRPr>
            </a:lvl1pPr>
          </a:lstStyle>
          <a:p>
            <a:r>
              <a:rPr lang="en-US" dirty="0"/>
              <a:t>Click to edit Master title style</a:t>
            </a:r>
          </a:p>
        </p:txBody>
      </p:sp>
      <p:sp>
        <p:nvSpPr>
          <p:cNvPr id="9" name="TextBox 8"/>
          <p:cNvSpPr txBox="1"/>
          <p:nvPr/>
        </p:nvSpPr>
        <p:spPr>
          <a:xfrm>
            <a:off x="312497" y="424712"/>
            <a:ext cx="1867819" cy="297517"/>
          </a:xfrm>
          <a:prstGeom prst="rect">
            <a:avLst/>
          </a:prstGeom>
          <a:noFill/>
        </p:spPr>
        <p:txBody>
          <a:bodyPr wrap="none" rtlCol="0">
            <a:spAutoFit/>
          </a:bodyPr>
          <a:lstStyle/>
          <a:p>
            <a:pPr>
              <a:lnSpc>
                <a:spcPts val="1600"/>
              </a:lnSpc>
            </a:pPr>
            <a:r>
              <a:rPr lang="en-US" sz="700" b="1" spc="100" baseline="0" dirty="0">
                <a:gradFill>
                  <a:gsLst>
                    <a:gs pos="0">
                      <a:schemeClr val="tx1"/>
                    </a:gs>
                    <a:gs pos="23000">
                      <a:schemeClr val="tx1"/>
                    </a:gs>
                    <a:gs pos="69000">
                      <a:schemeClr val="tx1"/>
                    </a:gs>
                    <a:gs pos="97000">
                      <a:schemeClr val="tx1"/>
                    </a:gs>
                  </a:gsLst>
                  <a:path path="circle">
                    <a:fillToRect l="50000" t="50000" r="50000" b="50000"/>
                  </a:path>
                </a:gradFill>
                <a:latin typeface="Arial" charset="0"/>
                <a:ea typeface="Arial" charset="0"/>
                <a:cs typeface="Arial" charset="0"/>
              </a:rPr>
              <a:t>PROSPECT MEDICAL SYSTEMS</a:t>
            </a:r>
          </a:p>
        </p:txBody>
      </p:sp>
      <p:cxnSp>
        <p:nvCxnSpPr>
          <p:cNvPr id="10" name="Straight Connector 9"/>
          <p:cNvCxnSpPr/>
          <p:nvPr/>
        </p:nvCxnSpPr>
        <p:spPr>
          <a:xfrm>
            <a:off x="394494" y="424712"/>
            <a:ext cx="1715660" cy="60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817061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without Text">
    <p:spTree>
      <p:nvGrpSpPr>
        <p:cNvPr id="1" name=""/>
        <p:cNvGrpSpPr/>
        <p:nvPr/>
      </p:nvGrpSpPr>
      <p:grpSpPr>
        <a:xfrm>
          <a:off x="0" y="0"/>
          <a:ext cx="0" cy="0"/>
          <a:chOff x="0" y="0"/>
          <a:chExt cx="0" cy="0"/>
        </a:xfrm>
      </p:grpSpPr>
      <p:sp>
        <p:nvSpPr>
          <p:cNvPr id="4" name="Picture Placeholder 3"/>
          <p:cNvSpPr>
            <a:spLocks noGrp="1"/>
          </p:cNvSpPr>
          <p:nvPr>
            <p:ph type="pic" sz="quarter" idx="10"/>
          </p:nvPr>
        </p:nvSpPr>
        <p:spPr>
          <a:xfrm>
            <a:off x="395288" y="1003300"/>
            <a:ext cx="8356600" cy="5000625"/>
          </a:xfrm>
        </p:spPr>
        <p:txBody>
          <a:bodyPr/>
          <a:lstStyle>
            <a:lvl1pPr>
              <a:defRPr baseline="0"/>
            </a:lvl1pPr>
          </a:lstStyle>
          <a:p>
            <a:r>
              <a:rPr lang="en-US" dirty="0"/>
              <a:t>Drag picture to placeholder or click icon to add</a:t>
            </a:r>
          </a:p>
        </p:txBody>
      </p:sp>
      <p:sp>
        <p:nvSpPr>
          <p:cNvPr id="5" name="TextBox 4"/>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6" name="Straight Connector 5"/>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7" name="Footer Placeholder 4">
            <a:extLst>
              <a:ext uri="{FF2B5EF4-FFF2-40B4-BE49-F238E27FC236}">
                <a16:creationId xmlns:a16="http://schemas.microsoft.com/office/drawing/2014/main" id="{6D681D3F-AA2E-47F0-90B0-8661FE25325E}"/>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8" name="Slide Number Placeholder 5">
            <a:extLst>
              <a:ext uri="{FF2B5EF4-FFF2-40B4-BE49-F238E27FC236}">
                <a16:creationId xmlns:a16="http://schemas.microsoft.com/office/drawing/2014/main" id="{6412E24B-E145-4C3F-B6DD-6D52950158F2}"/>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TextBox 4"/>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6" name="Straight Connector 5"/>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98769847-A07C-4E86-AD8A-5ED0BA20D099}"/>
              </a:ext>
            </a:extLst>
          </p:cNvPr>
          <p:cNvSpPr>
            <a:spLocks noGrp="1"/>
          </p:cNvSpPr>
          <p:nvPr>
            <p:ph type="ftr" sz="quarter" idx="3"/>
          </p:nvPr>
        </p:nvSpPr>
        <p:spPr>
          <a:xfrm>
            <a:off x="5171722" y="6495496"/>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9" name="Slide Number Placeholder 5">
            <a:extLst>
              <a:ext uri="{FF2B5EF4-FFF2-40B4-BE49-F238E27FC236}">
                <a16:creationId xmlns:a16="http://schemas.microsoft.com/office/drawing/2014/main" id="{67DCAB48-35D1-4154-9D34-6EE3C87352A8}"/>
              </a:ext>
            </a:extLst>
          </p:cNvPr>
          <p:cNvSpPr>
            <a:spLocks noGrp="1"/>
          </p:cNvSpPr>
          <p:nvPr>
            <p:ph type="sldNum" sz="quarter" idx="4"/>
          </p:nvPr>
        </p:nvSpPr>
        <p:spPr>
          <a:xfrm>
            <a:off x="8090452" y="6495496"/>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Major Division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583154"/>
            <a:ext cx="7255562" cy="1185925"/>
          </a:xfrm>
        </p:spPr>
        <p:txBody>
          <a:bodyPr anchor="b">
            <a:normAutofit/>
          </a:bodyPr>
          <a:lstStyle>
            <a:lvl1pPr algn="l">
              <a:defRPr sz="4000" baseline="0">
                <a:gradFill>
                  <a:gsLst>
                    <a:gs pos="0">
                      <a:schemeClr val="tx1"/>
                    </a:gs>
                    <a:gs pos="23000">
                      <a:schemeClr val="tx1"/>
                    </a:gs>
                    <a:gs pos="69000">
                      <a:schemeClr val="tx1"/>
                    </a:gs>
                    <a:gs pos="97000">
                      <a:schemeClr val="tx1"/>
                    </a:gs>
                  </a:gsLst>
                  <a:path path="circle">
                    <a:fillToRect l="50000" t="50000" r="50000" b="50000"/>
                  </a:path>
                </a:gradFill>
              </a:defRPr>
            </a:lvl1pPr>
          </a:lstStyle>
          <a:p>
            <a:r>
              <a:rPr lang="en-US" dirty="0"/>
              <a:t>Click to edit Master title style</a:t>
            </a:r>
          </a:p>
        </p:txBody>
      </p:sp>
      <p:sp>
        <p:nvSpPr>
          <p:cNvPr id="5" name="Text Placeholder 4">
            <a:extLst>
              <a:ext uri="{FF2B5EF4-FFF2-40B4-BE49-F238E27FC236}">
                <a16:creationId xmlns:a16="http://schemas.microsoft.com/office/drawing/2014/main" id="{98AAED5C-5BFC-4479-A201-42A9E7590061}"/>
              </a:ext>
            </a:extLst>
          </p:cNvPr>
          <p:cNvSpPr>
            <a:spLocks noGrp="1"/>
          </p:cNvSpPr>
          <p:nvPr>
            <p:ph type="body" sz="quarter" idx="10" hasCustomPrompt="1"/>
          </p:nvPr>
        </p:nvSpPr>
        <p:spPr>
          <a:xfrm>
            <a:off x="755650" y="2906713"/>
            <a:ext cx="7254875" cy="854075"/>
          </a:xfrm>
        </p:spPr>
        <p:txBody>
          <a:bodyPr/>
          <a:lstStyle>
            <a:lvl1pPr>
              <a:defRPr b="0">
                <a:solidFill>
                  <a:schemeClr val="tx1"/>
                </a:solidFill>
                <a:latin typeface="Calibri Light" panose="020F0302020204030204" pitchFamily="34" charset="0"/>
                <a:cs typeface="Calibri Light" panose="020F0302020204030204" pitchFamily="34" charset="0"/>
              </a:defRPr>
            </a:lvl1pPr>
          </a:lstStyle>
          <a:p>
            <a:pPr lvl="0"/>
            <a:r>
              <a:rPr lang="en-US" dirty="0"/>
              <a:t>Click here to edit subtext </a:t>
            </a:r>
          </a:p>
        </p:txBody>
      </p:sp>
      <p:pic>
        <p:nvPicPr>
          <p:cNvPr id="12" name="Picture 11" descr="Prospect_Transparent_Logo_S">
            <a:extLst>
              <a:ext uri="{FF2B5EF4-FFF2-40B4-BE49-F238E27FC236}">
                <a16:creationId xmlns:a16="http://schemas.microsoft.com/office/drawing/2014/main" id="{EBDED0A2-8E21-4372-A2F7-F8B8A21ED4F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6970" t="14668" r="9390" b="14923"/>
          <a:stretch>
            <a:fillRect/>
          </a:stretch>
        </p:blipFill>
        <p:spPr bwMode="auto">
          <a:xfrm>
            <a:off x="529626" y="5233745"/>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13" name="TextBox 12">
            <a:extLst>
              <a:ext uri="{FF2B5EF4-FFF2-40B4-BE49-F238E27FC236}">
                <a16:creationId xmlns:a16="http://schemas.microsoft.com/office/drawing/2014/main" id="{4AC72AC9-769B-421F-99CA-1C26FA526DD1}"/>
              </a:ext>
            </a:extLst>
          </p:cNvPr>
          <p:cNvSpPr txBox="1"/>
          <p:nvPr userDrawn="1"/>
        </p:nvSpPr>
        <p:spPr>
          <a:xfrm>
            <a:off x="802780" y="1289603"/>
            <a:ext cx="3002873" cy="297517"/>
          </a:xfrm>
          <a:prstGeom prst="rect">
            <a:avLst/>
          </a:prstGeom>
          <a:noFill/>
        </p:spPr>
        <p:txBody>
          <a:bodyPr wrap="none" rtlCol="0">
            <a:spAutoFit/>
          </a:bodyPr>
          <a:lstStyle/>
          <a:p>
            <a:pPr>
              <a:lnSpc>
                <a:spcPts val="1600"/>
              </a:lnSpc>
            </a:pPr>
            <a:r>
              <a:rPr lang="en-US" sz="1200" b="1" spc="300" dirty="0">
                <a:solidFill>
                  <a:schemeClr val="tx1"/>
                </a:solidFill>
                <a:latin typeface="Calibri" charset="0"/>
                <a:ea typeface="Calibri" charset="0"/>
                <a:cs typeface="Calibri" charset="0"/>
              </a:rPr>
              <a:t>PROSPECT MEDICAL SYSTEMS</a:t>
            </a:r>
          </a:p>
        </p:txBody>
      </p:sp>
    </p:spTree>
    <p:extLst>
      <p:ext uri="{BB962C8B-B14F-4D97-AF65-F5344CB8AC3E}">
        <p14:creationId xmlns:p14="http://schemas.microsoft.com/office/powerpoint/2010/main" val="2298602282"/>
      </p:ext>
    </p:extLst>
  </p:cSld>
  <p:clrMapOvr>
    <a:overrideClrMapping bg1="dk1" tx1="lt1" bg2="dk2" tx2="lt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9CDFE2-324A-40DC-A52B-14F5DC9DA631}"/>
              </a:ext>
            </a:extLst>
          </p:cNvPr>
          <p:cNvSpPr>
            <a:spLocks noGrp="1"/>
          </p:cNvSpPr>
          <p:nvPr>
            <p:ph type="ctrTitle"/>
          </p:nvPr>
        </p:nvSpPr>
        <p:spPr>
          <a:xfrm>
            <a:off x="1143000" y="1122363"/>
            <a:ext cx="6858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2D562B7-0C8A-402A-ADA4-CB09EB6FF47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0AB12D2-ED28-4DF1-A8CB-A943F2BAFEF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D183E7DE-B597-46AB-8495-26047BCD7003}"/>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A0EA7D1F-C6EB-4EFE-BB90-2C1E9DDBECB5}"/>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5211449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55122E-4376-4A68-82C1-5B60B5D5FB0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4295F88-2F67-4568-8F61-946209683F9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EDE1A3-DD5D-4A8C-8360-C9B2D3A2497B}"/>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86F3C0DB-D447-412A-9980-D20882BA884D}"/>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22C98764-8751-4334-8309-AD6E6A1AADD3}"/>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844366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29E3D-0736-41E6-A8FB-B5A58B04E035}"/>
              </a:ext>
            </a:extLst>
          </p:cNvPr>
          <p:cNvSpPr>
            <a:spLocks noGrp="1"/>
          </p:cNvSpPr>
          <p:nvPr>
            <p:ph type="title"/>
          </p:nvPr>
        </p:nvSpPr>
        <p:spPr>
          <a:xfrm>
            <a:off x="623888" y="1709738"/>
            <a:ext cx="78867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DBEAC1E-28C4-4E3F-9BD9-F6E859B90BB1}"/>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E6F156AF-DA5C-491E-B0A2-DDCFA5377218}"/>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0644D6BD-DF31-4C90-B9D3-FEDA360AF281}"/>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D777F6C3-CBBA-463B-B9BF-142B4FBC0F81}"/>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891020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E0022-517B-45BE-BAF2-B0940986579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B28B285-953D-4FCB-B83C-078D22E237BE}"/>
              </a:ext>
            </a:extLst>
          </p:cNvPr>
          <p:cNvSpPr>
            <a:spLocks noGrp="1"/>
          </p:cNvSpPr>
          <p:nvPr>
            <p:ph sz="half" idx="1"/>
          </p:nvPr>
        </p:nvSpPr>
        <p:spPr>
          <a:xfrm>
            <a:off x="62865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B856D70-258E-4D1F-B9E4-ADF0D70DA5F6}"/>
              </a:ext>
            </a:extLst>
          </p:cNvPr>
          <p:cNvSpPr>
            <a:spLocks noGrp="1"/>
          </p:cNvSpPr>
          <p:nvPr>
            <p:ph sz="half" idx="2"/>
          </p:nvPr>
        </p:nvSpPr>
        <p:spPr>
          <a:xfrm>
            <a:off x="4648200" y="1825625"/>
            <a:ext cx="386715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A162F41-7069-4B47-80AD-ABA7A2AF6757}"/>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34605F23-5D5C-483B-8F23-1DC49E0CC965}"/>
              </a:ext>
            </a:extLst>
          </p:cNvPr>
          <p:cNvSpPr>
            <a:spLocks noGrp="1"/>
          </p:cNvSpPr>
          <p:nvPr>
            <p:ph type="ftr" sz="quarter" idx="11"/>
          </p:nvPr>
        </p:nvSpPr>
        <p:spPr/>
        <p:txBody>
          <a:bodyPr/>
          <a:lstStyle/>
          <a:p>
            <a:r>
              <a:rPr lang="en-US"/>
              <a:t>Proprietary and Confidential |</a:t>
            </a:r>
          </a:p>
        </p:txBody>
      </p:sp>
      <p:sp>
        <p:nvSpPr>
          <p:cNvPr id="7" name="Slide Number Placeholder 6">
            <a:extLst>
              <a:ext uri="{FF2B5EF4-FFF2-40B4-BE49-F238E27FC236}">
                <a16:creationId xmlns:a16="http://schemas.microsoft.com/office/drawing/2014/main" id="{56AEB5F2-6F00-42FF-A344-103981111A54}"/>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248291521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7CCB51-3373-44AF-B758-241D3070B912}"/>
              </a:ext>
            </a:extLst>
          </p:cNvPr>
          <p:cNvSpPr>
            <a:spLocks noGrp="1"/>
          </p:cNvSpPr>
          <p:nvPr>
            <p:ph type="title"/>
          </p:nvPr>
        </p:nvSpPr>
        <p:spPr>
          <a:xfrm>
            <a:off x="630238" y="365125"/>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0DEF062-E37F-46B9-AA72-241630534ECA}"/>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1078ABB-7CCF-4483-B720-43B4B9DF4BAD}"/>
              </a:ext>
            </a:extLst>
          </p:cNvPr>
          <p:cNvSpPr>
            <a:spLocks noGrp="1"/>
          </p:cNvSpPr>
          <p:nvPr>
            <p:ph sz="half" idx="2"/>
          </p:nvPr>
        </p:nvSpPr>
        <p:spPr>
          <a:xfrm>
            <a:off x="630238" y="2505075"/>
            <a:ext cx="386873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28943DA-50E7-4B6C-ACD4-D4037B6895F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17C2B928-D99F-48B8-A7C6-332D5017C78C}"/>
              </a:ext>
            </a:extLst>
          </p:cNvPr>
          <p:cNvSpPr>
            <a:spLocks noGrp="1"/>
          </p:cNvSpPr>
          <p:nvPr>
            <p:ph sz="quarter" idx="4"/>
          </p:nvPr>
        </p:nvSpPr>
        <p:spPr>
          <a:xfrm>
            <a:off x="4629150" y="2505075"/>
            <a:ext cx="38877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100306B-E7BB-4918-8B52-62C064DF1EAC}"/>
              </a:ext>
            </a:extLst>
          </p:cNvPr>
          <p:cNvSpPr>
            <a:spLocks noGrp="1"/>
          </p:cNvSpPr>
          <p:nvPr>
            <p:ph type="dt" sz="half" idx="10"/>
          </p:nvPr>
        </p:nvSpPr>
        <p:spPr/>
        <p:txBody>
          <a:bodyPr/>
          <a:lstStyle/>
          <a:p>
            <a:endParaRPr lang="en-US"/>
          </a:p>
        </p:txBody>
      </p:sp>
      <p:sp>
        <p:nvSpPr>
          <p:cNvPr id="8" name="Footer Placeholder 7">
            <a:extLst>
              <a:ext uri="{FF2B5EF4-FFF2-40B4-BE49-F238E27FC236}">
                <a16:creationId xmlns:a16="http://schemas.microsoft.com/office/drawing/2014/main" id="{FF312AED-9738-4586-A2F1-11C15C5C943D}"/>
              </a:ext>
            </a:extLst>
          </p:cNvPr>
          <p:cNvSpPr>
            <a:spLocks noGrp="1"/>
          </p:cNvSpPr>
          <p:nvPr>
            <p:ph type="ftr" sz="quarter" idx="11"/>
          </p:nvPr>
        </p:nvSpPr>
        <p:spPr/>
        <p:txBody>
          <a:bodyPr/>
          <a:lstStyle/>
          <a:p>
            <a:r>
              <a:rPr lang="en-US"/>
              <a:t>Proprietary and Confidential |</a:t>
            </a:r>
          </a:p>
        </p:txBody>
      </p:sp>
      <p:sp>
        <p:nvSpPr>
          <p:cNvPr id="9" name="Slide Number Placeholder 8">
            <a:extLst>
              <a:ext uri="{FF2B5EF4-FFF2-40B4-BE49-F238E27FC236}">
                <a16:creationId xmlns:a16="http://schemas.microsoft.com/office/drawing/2014/main" id="{1118B55B-6358-4D0A-9615-197122DD19ED}"/>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124957913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5F99B0-6ECD-495A-A2A7-7463A3269087}"/>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0A9850D-38AB-48D7-AACA-BE0DC69543BF}"/>
              </a:ext>
            </a:extLst>
          </p:cNvPr>
          <p:cNvSpPr>
            <a:spLocks noGrp="1"/>
          </p:cNvSpPr>
          <p:nvPr>
            <p:ph type="dt" sz="half" idx="10"/>
          </p:nvPr>
        </p:nvSpPr>
        <p:spPr/>
        <p:txBody>
          <a:bodyPr/>
          <a:lstStyle/>
          <a:p>
            <a:endParaRPr lang="en-US"/>
          </a:p>
        </p:txBody>
      </p:sp>
      <p:sp>
        <p:nvSpPr>
          <p:cNvPr id="4" name="Footer Placeholder 3">
            <a:extLst>
              <a:ext uri="{FF2B5EF4-FFF2-40B4-BE49-F238E27FC236}">
                <a16:creationId xmlns:a16="http://schemas.microsoft.com/office/drawing/2014/main" id="{ABF11005-3ED5-409E-8F1A-1EF5109CC16C}"/>
              </a:ext>
            </a:extLst>
          </p:cNvPr>
          <p:cNvSpPr>
            <a:spLocks noGrp="1"/>
          </p:cNvSpPr>
          <p:nvPr>
            <p:ph type="ftr" sz="quarter" idx="11"/>
          </p:nvPr>
        </p:nvSpPr>
        <p:spPr/>
        <p:txBody>
          <a:bodyPr/>
          <a:lstStyle/>
          <a:p>
            <a:r>
              <a:rPr lang="en-US"/>
              <a:t>Proprietary and Confidential |</a:t>
            </a:r>
          </a:p>
        </p:txBody>
      </p:sp>
      <p:sp>
        <p:nvSpPr>
          <p:cNvPr id="5" name="Slide Number Placeholder 4">
            <a:extLst>
              <a:ext uri="{FF2B5EF4-FFF2-40B4-BE49-F238E27FC236}">
                <a16:creationId xmlns:a16="http://schemas.microsoft.com/office/drawing/2014/main" id="{CBF50005-D95E-4CE2-964B-2419858308DA}"/>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495270084"/>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223A295-6AA2-4E02-A5D7-E3EB505B0ECA}"/>
              </a:ext>
            </a:extLst>
          </p:cNvPr>
          <p:cNvSpPr>
            <a:spLocks noGrp="1"/>
          </p:cNvSpPr>
          <p:nvPr>
            <p:ph type="dt" sz="half" idx="10"/>
          </p:nvPr>
        </p:nvSpPr>
        <p:spPr/>
        <p:txBody>
          <a:bodyPr/>
          <a:lstStyle/>
          <a:p>
            <a:endParaRPr lang="en-US"/>
          </a:p>
        </p:txBody>
      </p:sp>
      <p:sp>
        <p:nvSpPr>
          <p:cNvPr id="3" name="Footer Placeholder 2">
            <a:extLst>
              <a:ext uri="{FF2B5EF4-FFF2-40B4-BE49-F238E27FC236}">
                <a16:creationId xmlns:a16="http://schemas.microsoft.com/office/drawing/2014/main" id="{957544AA-3C6F-4E44-9B4C-78F1BCA7A98F}"/>
              </a:ext>
            </a:extLst>
          </p:cNvPr>
          <p:cNvSpPr>
            <a:spLocks noGrp="1"/>
          </p:cNvSpPr>
          <p:nvPr>
            <p:ph type="ftr" sz="quarter" idx="11"/>
          </p:nvPr>
        </p:nvSpPr>
        <p:spPr/>
        <p:txBody>
          <a:bodyPr/>
          <a:lstStyle/>
          <a:p>
            <a:r>
              <a:rPr lang="en-US"/>
              <a:t>Proprietary and Confidential |</a:t>
            </a:r>
          </a:p>
        </p:txBody>
      </p:sp>
      <p:sp>
        <p:nvSpPr>
          <p:cNvPr id="4" name="Slide Number Placeholder 3">
            <a:extLst>
              <a:ext uri="{FF2B5EF4-FFF2-40B4-BE49-F238E27FC236}">
                <a16:creationId xmlns:a16="http://schemas.microsoft.com/office/drawing/2014/main" id="{D9D1A5FB-D701-4EB0-841B-B9C2C08BFA4A}"/>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6706790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Major Division Slide with Subtitle">
    <p:bg>
      <p:bgPr>
        <a:solidFill>
          <a:srgbClr val="35538D"/>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1" cy="2073684"/>
          </a:xfrm>
        </p:spPr>
        <p:txBody>
          <a:bodyPr anchor="b">
            <a:normAutofit/>
          </a:bodyPr>
          <a:lstStyle>
            <a:lvl1pPr algn="l">
              <a:defRPr sz="4000" baseline="0">
                <a:gradFill>
                  <a:gsLst>
                    <a:gs pos="0">
                      <a:schemeClr val="bg1"/>
                    </a:gs>
                    <a:gs pos="23000">
                      <a:schemeClr val="bg1"/>
                    </a:gs>
                    <a:gs pos="69000">
                      <a:schemeClr val="bg1"/>
                    </a:gs>
                    <a:gs pos="97000">
                      <a:schemeClr val="bg1"/>
                    </a:gs>
                  </a:gsLst>
                  <a:path path="circle">
                    <a:fillToRect l="50000" t="50000" r="50000" b="50000"/>
                  </a:path>
                </a:gradFill>
              </a:defRPr>
            </a:lvl1pPr>
          </a:lstStyle>
          <a:p>
            <a:r>
              <a:rPr lang="en-US" dirty="0"/>
              <a:t>Click to edit Master title style</a:t>
            </a:r>
          </a:p>
        </p:txBody>
      </p:sp>
      <p:sp>
        <p:nvSpPr>
          <p:cNvPr id="3" name="Subtitle 2"/>
          <p:cNvSpPr>
            <a:spLocks noGrp="1"/>
          </p:cNvSpPr>
          <p:nvPr>
            <p:ph type="subTitle" idx="1"/>
          </p:nvPr>
        </p:nvSpPr>
        <p:spPr>
          <a:xfrm>
            <a:off x="758436" y="4032101"/>
            <a:ext cx="7252502" cy="1314991"/>
          </a:xfrm>
        </p:spPr>
        <p:txBody>
          <a:bodyPr/>
          <a:lstStyle>
            <a:lvl1pPr marL="0" indent="0" algn="l">
              <a:buNone/>
              <a:defRPr sz="2400" b="0" i="0" spc="80" baseline="0">
                <a:gradFill>
                  <a:gsLst>
                    <a:gs pos="0">
                      <a:schemeClr val="bg1"/>
                    </a:gs>
                    <a:gs pos="23000">
                      <a:schemeClr val="bg1"/>
                    </a:gs>
                    <a:gs pos="69000">
                      <a:schemeClr val="bg1"/>
                    </a:gs>
                    <a:gs pos="97000">
                      <a:schemeClr val="bg1"/>
                    </a:gs>
                  </a:gsLst>
                  <a:path path="circle">
                    <a:fillToRect l="50000" t="50000" r="50000" b="50000"/>
                  </a:path>
                </a:gradFill>
                <a:latin typeface="Calibri" charset="0"/>
                <a:ea typeface="Calibri" charset="0"/>
                <a:cs typeface="Calibri"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9" name="TextBox 8"/>
          <p:cNvSpPr txBox="1"/>
          <p:nvPr userDrawn="1"/>
        </p:nvSpPr>
        <p:spPr>
          <a:xfrm>
            <a:off x="312497" y="424712"/>
            <a:ext cx="1867819" cy="297517"/>
          </a:xfrm>
          <a:prstGeom prst="rect">
            <a:avLst/>
          </a:prstGeom>
          <a:noFill/>
        </p:spPr>
        <p:txBody>
          <a:bodyPr wrap="none" rtlCol="0">
            <a:spAutoFit/>
          </a:bodyPr>
          <a:lstStyle/>
          <a:p>
            <a:pPr>
              <a:lnSpc>
                <a:spcPts val="1600"/>
              </a:lnSpc>
            </a:pPr>
            <a:r>
              <a:rPr lang="en-US" sz="700" b="1" spc="100" baseline="0" dirty="0">
                <a:gradFill>
                  <a:gsLst>
                    <a:gs pos="0">
                      <a:schemeClr val="bg1"/>
                    </a:gs>
                    <a:gs pos="23000">
                      <a:schemeClr val="bg1"/>
                    </a:gs>
                    <a:gs pos="69000">
                      <a:schemeClr val="bg1"/>
                    </a:gs>
                    <a:gs pos="97000">
                      <a:schemeClr val="bg1"/>
                    </a:gs>
                  </a:gsLst>
                  <a:path path="circle">
                    <a:fillToRect l="50000" t="50000" r="50000" b="50000"/>
                  </a:path>
                </a:gradFill>
                <a:latin typeface="Arial" charset="0"/>
                <a:ea typeface="Arial" charset="0"/>
                <a:cs typeface="Arial" charset="0"/>
              </a:rPr>
              <a:t>PROSPECT MEDICAL SYSTEMS</a:t>
            </a:r>
          </a:p>
        </p:txBody>
      </p:sp>
      <p:cxnSp>
        <p:nvCxnSpPr>
          <p:cNvPr id="10" name="Straight Connector 9"/>
          <p:cNvCxnSpPr/>
          <p:nvPr userDrawn="1"/>
        </p:nvCxnSpPr>
        <p:spPr>
          <a:xfrm>
            <a:off x="394494" y="424712"/>
            <a:ext cx="1715660" cy="604"/>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3F839-8E89-431D-88CC-8F85D019611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79A0041-DF63-483D-8DAE-2F01E21F4C02}"/>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485C031-A790-4686-BF49-2291425BFE1D}"/>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99D26C11-4606-4D6D-8288-6C279C8D31F2}"/>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F5F187B5-5D8D-41F9-AC04-84B266DE136D}"/>
              </a:ext>
            </a:extLst>
          </p:cNvPr>
          <p:cNvSpPr>
            <a:spLocks noGrp="1"/>
          </p:cNvSpPr>
          <p:nvPr>
            <p:ph type="ftr" sz="quarter" idx="11"/>
          </p:nvPr>
        </p:nvSpPr>
        <p:spPr/>
        <p:txBody>
          <a:bodyPr/>
          <a:lstStyle/>
          <a:p>
            <a:r>
              <a:rPr lang="en-US"/>
              <a:t>Proprietary and Confidential |</a:t>
            </a:r>
          </a:p>
        </p:txBody>
      </p:sp>
      <p:sp>
        <p:nvSpPr>
          <p:cNvPr id="7" name="Slide Number Placeholder 6">
            <a:extLst>
              <a:ext uri="{FF2B5EF4-FFF2-40B4-BE49-F238E27FC236}">
                <a16:creationId xmlns:a16="http://schemas.microsoft.com/office/drawing/2014/main" id="{626C05FF-1B9C-4621-8B8E-448879078687}"/>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51452767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0D987F-EBCD-44E8-B6F5-DEF0107275DE}"/>
              </a:ext>
            </a:extLst>
          </p:cNvPr>
          <p:cNvSpPr>
            <a:spLocks noGrp="1"/>
          </p:cNvSpPr>
          <p:nvPr>
            <p:ph type="title"/>
          </p:nvPr>
        </p:nvSpPr>
        <p:spPr>
          <a:xfrm>
            <a:off x="630238" y="457200"/>
            <a:ext cx="2949575"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54BB5191-2488-494A-B9EF-53C379085F31}"/>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143BB1A4-5934-4541-A908-85B2383CBA4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D6360F0-089E-4799-AB5A-4FF8AE379730}"/>
              </a:ext>
            </a:extLst>
          </p:cNvPr>
          <p:cNvSpPr>
            <a:spLocks noGrp="1"/>
          </p:cNvSpPr>
          <p:nvPr>
            <p:ph type="dt" sz="half" idx="10"/>
          </p:nvPr>
        </p:nvSpPr>
        <p:spPr/>
        <p:txBody>
          <a:bodyPr/>
          <a:lstStyle/>
          <a:p>
            <a:endParaRPr lang="en-US"/>
          </a:p>
        </p:txBody>
      </p:sp>
      <p:sp>
        <p:nvSpPr>
          <p:cNvPr id="6" name="Footer Placeholder 5">
            <a:extLst>
              <a:ext uri="{FF2B5EF4-FFF2-40B4-BE49-F238E27FC236}">
                <a16:creationId xmlns:a16="http://schemas.microsoft.com/office/drawing/2014/main" id="{C38FBE2A-7B98-48ED-AA32-E1DF65B2F5AE}"/>
              </a:ext>
            </a:extLst>
          </p:cNvPr>
          <p:cNvSpPr>
            <a:spLocks noGrp="1"/>
          </p:cNvSpPr>
          <p:nvPr>
            <p:ph type="ftr" sz="quarter" idx="11"/>
          </p:nvPr>
        </p:nvSpPr>
        <p:spPr/>
        <p:txBody>
          <a:bodyPr/>
          <a:lstStyle/>
          <a:p>
            <a:r>
              <a:rPr lang="en-US"/>
              <a:t>Proprietary and Confidential |</a:t>
            </a:r>
          </a:p>
        </p:txBody>
      </p:sp>
      <p:sp>
        <p:nvSpPr>
          <p:cNvPr id="7" name="Slide Number Placeholder 6">
            <a:extLst>
              <a:ext uri="{FF2B5EF4-FFF2-40B4-BE49-F238E27FC236}">
                <a16:creationId xmlns:a16="http://schemas.microsoft.com/office/drawing/2014/main" id="{BAC2632D-FF3B-44A1-A1D2-2434E5D865D0}"/>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371587576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973903-2552-4BF3-9662-457E7854D675}"/>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06FB00F-F190-4F9B-BB42-CAEEDE5669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BF7E212-A580-4131-A529-3BEFFF772431}"/>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1E5A4BB6-A692-45BF-94C6-4F8019609BC8}"/>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0219AE63-BE16-4F19-B96A-6A3F2DC79CFE}"/>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42405382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636DC8A-47B2-4400-934D-CAEBA5E94816}"/>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DBE6E1E-E806-437C-973F-DB05679F4027}"/>
              </a:ext>
            </a:extLst>
          </p:cNvPr>
          <p:cNvSpPr>
            <a:spLocks noGrp="1"/>
          </p:cNvSpPr>
          <p:nvPr>
            <p:ph type="body" orient="vert" idx="1"/>
          </p:nvPr>
        </p:nvSpPr>
        <p:spPr>
          <a:xfrm>
            <a:off x="628650" y="365125"/>
            <a:ext cx="57626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BD5DF7A-63F0-48D1-AA43-E3E715C7FC9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245D6D94-FC24-40CE-8E3A-B407A75B4F79}"/>
              </a:ext>
            </a:extLst>
          </p:cNvPr>
          <p:cNvSpPr>
            <a:spLocks noGrp="1"/>
          </p:cNvSpPr>
          <p:nvPr>
            <p:ph type="ftr" sz="quarter" idx="11"/>
          </p:nvPr>
        </p:nvSpPr>
        <p:spPr/>
        <p:txBody>
          <a:bodyPr/>
          <a:lstStyle/>
          <a:p>
            <a:r>
              <a:rPr lang="en-US"/>
              <a:t>Proprietary and Confidential |</a:t>
            </a:r>
          </a:p>
        </p:txBody>
      </p:sp>
      <p:sp>
        <p:nvSpPr>
          <p:cNvPr id="6" name="Slide Number Placeholder 5">
            <a:extLst>
              <a:ext uri="{FF2B5EF4-FFF2-40B4-BE49-F238E27FC236}">
                <a16:creationId xmlns:a16="http://schemas.microsoft.com/office/drawing/2014/main" id="{8FC6F3BC-FBFC-4132-97EC-05E20FA23A05}"/>
              </a:ext>
            </a:extLst>
          </p:cNvPr>
          <p:cNvSpPr>
            <a:spLocks noGrp="1"/>
          </p:cNvSpPr>
          <p:nvPr>
            <p:ph type="sldNum" sz="quarter" idx="12"/>
          </p:nvPr>
        </p:nvSpPr>
        <p:spPr/>
        <p:txBody>
          <a:bodyPr/>
          <a:lstStyle/>
          <a:p>
            <a:fld id="{4FFF2922-2BC4-4EEC-89B9-4A4477398F2A}" type="slidenum">
              <a:rPr lang="en-US" smtClean="0"/>
              <a:t>‹#›</a:t>
            </a:fld>
            <a:endParaRPr lang="en-US"/>
          </a:p>
        </p:txBody>
      </p:sp>
    </p:spTree>
    <p:extLst>
      <p:ext uri="{BB962C8B-B14F-4D97-AF65-F5344CB8AC3E}">
        <p14:creationId xmlns:p14="http://schemas.microsoft.com/office/powerpoint/2010/main" val="809198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Minor Division Slid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E253D6C5-5E17-4993-8A6A-AB5FBB412C6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36131" cy="6858000"/>
          </a:xfrm>
          <a:prstGeom prst="rect">
            <a:avLst/>
          </a:prstGeom>
        </p:spPr>
      </p:pic>
      <p:sp>
        <p:nvSpPr>
          <p:cNvPr id="2" name="Title 1"/>
          <p:cNvSpPr>
            <a:spLocks noGrp="1"/>
          </p:cNvSpPr>
          <p:nvPr>
            <p:ph type="ctrTitle"/>
          </p:nvPr>
        </p:nvSpPr>
        <p:spPr>
          <a:xfrm>
            <a:off x="755377" y="1738430"/>
            <a:ext cx="7255561" cy="1961899"/>
          </a:xfrm>
        </p:spPr>
        <p:txBody>
          <a:bodyPr anchor="b">
            <a:normAutofit/>
          </a:bodyPr>
          <a:lstStyle>
            <a:lvl1pPr algn="l">
              <a:defRPr sz="4000" baseline="0">
                <a:solidFill>
                  <a:schemeClr val="bg1"/>
                </a:solidFill>
              </a:defRPr>
            </a:lvl1pPr>
          </a:lstStyle>
          <a:p>
            <a:r>
              <a:rPr lang="en-US" dirty="0"/>
              <a:t>Click to edit Master title style</a:t>
            </a:r>
          </a:p>
        </p:txBody>
      </p:sp>
      <p:sp>
        <p:nvSpPr>
          <p:cNvPr id="12" name="TextBox 11"/>
          <p:cNvSpPr txBox="1"/>
          <p:nvPr/>
        </p:nvSpPr>
        <p:spPr>
          <a:xfrm>
            <a:off x="312497" y="424712"/>
            <a:ext cx="1867819" cy="266676"/>
          </a:xfrm>
          <a:prstGeom prst="rect">
            <a:avLst/>
          </a:prstGeom>
          <a:noFill/>
        </p:spPr>
        <p:txBody>
          <a:bodyPr wrap="none" rtlCol="0">
            <a:spAutoFit/>
          </a:bodyPr>
          <a:lstStyle/>
          <a:p>
            <a:pPr>
              <a:lnSpc>
                <a:spcPts val="1600"/>
              </a:lnSpc>
            </a:pPr>
            <a:r>
              <a:rPr lang="en-US" sz="700" b="1" spc="100" baseline="0" dirty="0">
                <a:solidFill>
                  <a:schemeClr val="bg1"/>
                </a:solidFill>
                <a:latin typeface="Arial" charset="0"/>
                <a:ea typeface="Arial" charset="0"/>
                <a:cs typeface="Arial" charset="0"/>
              </a:rPr>
              <a:t>PROSPECT MEDICAL SYSTEMS</a:t>
            </a:r>
          </a:p>
        </p:txBody>
      </p:sp>
      <p:cxnSp>
        <p:nvCxnSpPr>
          <p:cNvPr id="13" name="Straight Connector 12"/>
          <p:cNvCxnSpPr/>
          <p:nvPr/>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pic>
        <p:nvPicPr>
          <p:cNvPr id="8" name="Picture 7" descr="Prospect_Transparent_Logo_S">
            <a:extLst>
              <a:ext uri="{FF2B5EF4-FFF2-40B4-BE49-F238E27FC236}">
                <a16:creationId xmlns:a16="http://schemas.microsoft.com/office/drawing/2014/main" id="{BE088BA2-06EF-493D-8A60-D69907BAF96B}"/>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l="6970" t="14668" r="9390" b="14923"/>
          <a:stretch>
            <a:fillRect/>
          </a:stretch>
        </p:blipFill>
        <p:spPr bwMode="auto">
          <a:xfrm>
            <a:off x="529626" y="5233745"/>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1_Minor Division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1" cy="2714300"/>
          </a:xfrm>
        </p:spPr>
        <p:txBody>
          <a:bodyPr anchor="b">
            <a:normAutofit/>
          </a:bodyPr>
          <a:lstStyle>
            <a:lvl1pPr algn="l">
              <a:defRPr sz="4000" baseline="0">
                <a:gradFill flip="none" rotWithShape="1">
                  <a:gsLst>
                    <a:gs pos="0">
                      <a:schemeClr val="accent3">
                        <a:lumMod val="75000"/>
                      </a:schemeClr>
                    </a:gs>
                    <a:gs pos="23000">
                      <a:schemeClr val="accent3">
                        <a:lumMod val="75000"/>
                      </a:schemeClr>
                    </a:gs>
                    <a:gs pos="69000">
                      <a:schemeClr val="accent3">
                        <a:lumMod val="75000"/>
                      </a:schemeClr>
                    </a:gs>
                    <a:gs pos="97000">
                      <a:schemeClr val="accent3">
                        <a:lumMod val="70000"/>
                      </a:schemeClr>
                    </a:gs>
                  </a:gsLst>
                  <a:path path="circle">
                    <a:fillToRect l="50000" t="50000" r="50000" b="50000"/>
                  </a:path>
                  <a:tileRect/>
                </a:gradFill>
              </a:defRPr>
            </a:lvl1pPr>
          </a:lstStyle>
          <a:p>
            <a:r>
              <a:rPr lang="en-US"/>
              <a:t>Click to edit Master title style</a:t>
            </a:r>
            <a:endParaRPr lang="en-US" dirty="0"/>
          </a:p>
        </p:txBody>
      </p:sp>
      <p:sp>
        <p:nvSpPr>
          <p:cNvPr id="12" name="TextBox 11"/>
          <p:cNvSpPr txBox="1"/>
          <p:nvPr/>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13" name="Straight Connector 12"/>
          <p:cNvCxnSpPr/>
          <p:nvPr/>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60561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 preserve="1">
  <p:cSld name="Minor Division Slide with Subtitle">
    <p:spTree>
      <p:nvGrpSpPr>
        <p:cNvPr id="1" name=""/>
        <p:cNvGrpSpPr/>
        <p:nvPr/>
      </p:nvGrpSpPr>
      <p:grpSpPr>
        <a:xfrm>
          <a:off x="0" y="0"/>
          <a:ext cx="0" cy="0"/>
          <a:chOff x="0" y="0"/>
          <a:chExt cx="0" cy="0"/>
        </a:xfrm>
      </p:grpSpPr>
      <p:sp>
        <p:nvSpPr>
          <p:cNvPr id="2" name="Title 1"/>
          <p:cNvSpPr>
            <a:spLocks noGrp="1"/>
          </p:cNvSpPr>
          <p:nvPr>
            <p:ph type="ctrTitle"/>
          </p:nvPr>
        </p:nvSpPr>
        <p:spPr>
          <a:xfrm>
            <a:off x="755377" y="1738430"/>
            <a:ext cx="7255561" cy="2073684"/>
          </a:xfrm>
        </p:spPr>
        <p:txBody>
          <a:bodyPr anchor="b">
            <a:normAutofit/>
          </a:bodyPr>
          <a:lstStyle>
            <a:lvl1pPr algn="l">
              <a:defRPr sz="4000" baseline="0">
                <a:gradFill flip="none" rotWithShape="1">
                  <a:gsLst>
                    <a:gs pos="0">
                      <a:schemeClr val="accent3">
                        <a:lumMod val="75000"/>
                      </a:schemeClr>
                    </a:gs>
                    <a:gs pos="23000">
                      <a:schemeClr val="accent3">
                        <a:lumMod val="75000"/>
                      </a:schemeClr>
                    </a:gs>
                    <a:gs pos="69000">
                      <a:schemeClr val="accent3">
                        <a:lumMod val="75000"/>
                      </a:schemeClr>
                    </a:gs>
                    <a:gs pos="97000">
                      <a:schemeClr val="accent3">
                        <a:lumMod val="70000"/>
                      </a:schemeClr>
                    </a:gs>
                  </a:gsLst>
                  <a:path path="circle">
                    <a:fillToRect l="50000" t="50000" r="50000" b="50000"/>
                  </a:path>
                  <a:tileRect/>
                </a:gradFill>
              </a:defRPr>
            </a:lvl1pPr>
          </a:lstStyle>
          <a:p>
            <a:r>
              <a:rPr lang="en-US"/>
              <a:t>Click to edit Master title style</a:t>
            </a:r>
            <a:endParaRPr lang="en-US" dirty="0"/>
          </a:p>
        </p:txBody>
      </p:sp>
      <p:sp>
        <p:nvSpPr>
          <p:cNvPr id="3" name="Subtitle 2"/>
          <p:cNvSpPr>
            <a:spLocks noGrp="1"/>
          </p:cNvSpPr>
          <p:nvPr>
            <p:ph type="subTitle" idx="1"/>
          </p:nvPr>
        </p:nvSpPr>
        <p:spPr>
          <a:xfrm>
            <a:off x="758436" y="4032101"/>
            <a:ext cx="7252502" cy="1314991"/>
          </a:xfrm>
        </p:spPr>
        <p:txBody>
          <a:bodyPr/>
          <a:lstStyle>
            <a:lvl1pPr marL="0" indent="0" algn="l">
              <a:buNone/>
              <a:defRPr sz="2400" b="0" i="0" spc="80" baseline="0">
                <a:gradFill flip="none" rotWithShape="1">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tileRect/>
                </a:gradFill>
                <a:latin typeface="Tahoma" charset="0"/>
                <a:ea typeface="Tahoma" charset="0"/>
                <a:cs typeface="Tahoma"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6" name="TextBox 5"/>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7" name="Straight Connector 6"/>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tandard Content Slide">
    <p:spTree>
      <p:nvGrpSpPr>
        <p:cNvPr id="1" name=""/>
        <p:cNvGrpSpPr/>
        <p:nvPr/>
      </p:nvGrpSpPr>
      <p:grpSpPr>
        <a:xfrm>
          <a:off x="0" y="0"/>
          <a:ext cx="0" cy="0"/>
          <a:chOff x="0" y="0"/>
          <a:chExt cx="0" cy="0"/>
        </a:xfrm>
      </p:grpSpPr>
      <p:sp>
        <p:nvSpPr>
          <p:cNvPr id="19" name="Text Placeholder 2"/>
          <p:cNvSpPr>
            <a:spLocks noGrp="1"/>
          </p:cNvSpPr>
          <p:nvPr>
            <p:ph idx="1"/>
          </p:nvPr>
        </p:nvSpPr>
        <p:spPr>
          <a:xfrm>
            <a:off x="628650" y="1989479"/>
            <a:ext cx="7886700" cy="41874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itle Placeholder 1"/>
          <p:cNvSpPr>
            <a:spLocks noGrp="1"/>
          </p:cNvSpPr>
          <p:nvPr>
            <p:ph type="title"/>
          </p:nvPr>
        </p:nvSpPr>
        <p:spPr>
          <a:xfrm>
            <a:off x="628650" y="765313"/>
            <a:ext cx="7886700" cy="106031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6" name="TextBox 5"/>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7" name="Straight Connector 6"/>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8" name="Footer Placeholder 4">
            <a:extLst>
              <a:ext uri="{FF2B5EF4-FFF2-40B4-BE49-F238E27FC236}">
                <a16:creationId xmlns:a16="http://schemas.microsoft.com/office/drawing/2014/main" id="{2D949E9A-7D0D-41AD-9E99-B08FAE0BD58D}"/>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9" name="Slide Number Placeholder 5">
            <a:extLst>
              <a:ext uri="{FF2B5EF4-FFF2-40B4-BE49-F238E27FC236}">
                <a16:creationId xmlns:a16="http://schemas.microsoft.com/office/drawing/2014/main" id="{AB6BF00B-6A45-42DF-8364-90E2D9714FF1}"/>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989479"/>
            <a:ext cx="3886200" cy="4351338"/>
          </a:xfrm>
        </p:spPr>
        <p:txBody>
          <a:bodyPr/>
          <a:lstStyle>
            <a:lvl1pPr>
              <a:spcAft>
                <a:spcPts val="500"/>
              </a:spcAft>
              <a:defRPr sz="2000"/>
            </a:lvl1pPr>
            <a:lvl2pPr>
              <a:spcAft>
                <a:spcPts val="500"/>
              </a:spcAft>
              <a:defRPr sz="1500"/>
            </a:lvl2pPr>
            <a:lvl3pPr>
              <a:spcAft>
                <a:spcPts val="500"/>
              </a:spcAft>
              <a:defRPr sz="1500"/>
            </a:lvl3pPr>
            <a:lvl4pPr>
              <a:spcAft>
                <a:spcPts val="500"/>
              </a:spcAft>
              <a:defRPr sz="1200"/>
            </a:lvl4pPr>
            <a:lvl5pPr>
              <a:spcAft>
                <a:spcPts val="5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989479"/>
            <a:ext cx="3886200" cy="4351338"/>
          </a:xfrm>
        </p:spPr>
        <p:txBody>
          <a:bodyPr/>
          <a:lstStyle>
            <a:lvl1pPr>
              <a:spcAft>
                <a:spcPts val="500"/>
              </a:spcAft>
              <a:defRPr sz="2000"/>
            </a:lvl1pPr>
            <a:lvl2pPr>
              <a:spcAft>
                <a:spcPts val="500"/>
              </a:spcAft>
              <a:defRPr sz="1500"/>
            </a:lvl2pPr>
            <a:lvl3pPr>
              <a:spcAft>
                <a:spcPts val="500"/>
              </a:spcAft>
              <a:defRPr sz="1500"/>
            </a:lvl3pPr>
            <a:lvl4pPr>
              <a:spcAft>
                <a:spcPts val="500"/>
              </a:spcAft>
              <a:defRPr sz="1200"/>
            </a:lvl4pPr>
            <a:lvl5pPr>
              <a:spcAft>
                <a:spcPts val="500"/>
              </a:spcAft>
              <a:defRPr sz="12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TextBox 6"/>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8" name="Straight Connector 7"/>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1" name="Footer Placeholder 4">
            <a:extLst>
              <a:ext uri="{FF2B5EF4-FFF2-40B4-BE49-F238E27FC236}">
                <a16:creationId xmlns:a16="http://schemas.microsoft.com/office/drawing/2014/main" id="{E8B5ED3D-2F29-441B-92CD-C21738152184}"/>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12" name="Slide Number Placeholder 5">
            <a:extLst>
              <a:ext uri="{FF2B5EF4-FFF2-40B4-BE49-F238E27FC236}">
                <a16:creationId xmlns:a16="http://schemas.microsoft.com/office/drawing/2014/main" id="{D31E0A1B-1F7C-47F9-807B-BA688C90EAC3}"/>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with Text">
    <p:spTree>
      <p:nvGrpSpPr>
        <p:cNvPr id="1" name=""/>
        <p:cNvGrpSpPr/>
        <p:nvPr/>
      </p:nvGrpSpPr>
      <p:grpSpPr>
        <a:xfrm>
          <a:off x="0" y="0"/>
          <a:ext cx="0" cy="0"/>
          <a:chOff x="0" y="0"/>
          <a:chExt cx="0" cy="0"/>
        </a:xfrm>
      </p:grpSpPr>
      <p:sp>
        <p:nvSpPr>
          <p:cNvPr id="2" name="Title 1"/>
          <p:cNvSpPr>
            <a:spLocks noGrp="1"/>
          </p:cNvSpPr>
          <p:nvPr>
            <p:ph type="title"/>
          </p:nvPr>
        </p:nvSpPr>
        <p:spPr>
          <a:xfrm>
            <a:off x="629841" y="1348293"/>
            <a:ext cx="2949178" cy="1600200"/>
          </a:xfrm>
        </p:spPr>
        <p:txBody>
          <a:bodyPr anchor="b"/>
          <a:lstStyle>
            <a:lvl1pPr algn="r">
              <a:defRPr sz="3200"/>
            </a:lvl1pPr>
          </a:lstStyle>
          <a:p>
            <a:r>
              <a:rPr lang="en-US" dirty="0"/>
              <a:t>Click to edit Master title style</a:t>
            </a:r>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629841" y="3092002"/>
            <a:ext cx="2949178" cy="2563074"/>
          </a:xfrm>
        </p:spPr>
        <p:txBody>
          <a:bodyPr/>
          <a:lstStyle>
            <a:lvl1pPr marL="0" indent="0" algn="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cxnSp>
        <p:nvCxnSpPr>
          <p:cNvPr id="15" name="Straight Connector 14"/>
          <p:cNvCxnSpPr/>
          <p:nvPr/>
        </p:nvCxnSpPr>
        <p:spPr>
          <a:xfrm>
            <a:off x="3707514" y="817183"/>
            <a:ext cx="0" cy="5187377"/>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userDrawn="1"/>
        </p:nvCxnSpPr>
        <p:spPr>
          <a:xfrm>
            <a:off x="3707514" y="817183"/>
            <a:ext cx="0" cy="5187377"/>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10" name="Straight Connector 9"/>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DFB5161-2797-4425-ABD9-484866BB827A}"/>
              </a:ext>
            </a:extLst>
          </p:cNvPr>
          <p:cNvSpPr>
            <a:spLocks noGrp="1"/>
          </p:cNvSpPr>
          <p:nvPr>
            <p:ph type="ftr" sz="quarter" idx="3"/>
          </p:nvPr>
        </p:nvSpPr>
        <p:spPr>
          <a:xfrm>
            <a:off x="5171722" y="6495496"/>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14" name="Slide Number Placeholder 5">
            <a:extLst>
              <a:ext uri="{FF2B5EF4-FFF2-40B4-BE49-F238E27FC236}">
                <a16:creationId xmlns:a16="http://schemas.microsoft.com/office/drawing/2014/main" id="{88FFB270-47A3-4B77-973B-671EC0A1A567}"/>
              </a:ext>
            </a:extLst>
          </p:cNvPr>
          <p:cNvSpPr>
            <a:spLocks noGrp="1"/>
          </p:cNvSpPr>
          <p:nvPr>
            <p:ph type="sldNum" sz="quarter" idx="4"/>
          </p:nvPr>
        </p:nvSpPr>
        <p:spPr>
          <a:xfrm>
            <a:off x="8090452" y="6495496"/>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Image with Text">
    <p:spTree>
      <p:nvGrpSpPr>
        <p:cNvPr id="1" name=""/>
        <p:cNvGrpSpPr/>
        <p:nvPr/>
      </p:nvGrpSpPr>
      <p:grpSpPr>
        <a:xfrm>
          <a:off x="0" y="0"/>
          <a:ext cx="0" cy="0"/>
          <a:chOff x="0" y="0"/>
          <a:chExt cx="0" cy="0"/>
        </a:xfrm>
      </p:grpSpPr>
      <p:sp>
        <p:nvSpPr>
          <p:cNvPr id="2" name="Title 1"/>
          <p:cNvSpPr>
            <a:spLocks noGrp="1"/>
          </p:cNvSpPr>
          <p:nvPr>
            <p:ph type="title"/>
          </p:nvPr>
        </p:nvSpPr>
        <p:spPr>
          <a:xfrm>
            <a:off x="5496088" y="1254288"/>
            <a:ext cx="2949178" cy="1600200"/>
          </a:xfrm>
        </p:spPr>
        <p:txBody>
          <a:bodyPr anchor="b"/>
          <a:lstStyle>
            <a:lvl1pPr algn="l">
              <a:defRPr sz="3200"/>
            </a:lvl1pPr>
          </a:lstStyle>
          <a:p>
            <a:r>
              <a:rPr lang="en-US" dirty="0"/>
              <a:t>Click to edit Master title style</a:t>
            </a:r>
          </a:p>
        </p:txBody>
      </p:sp>
      <p:sp>
        <p:nvSpPr>
          <p:cNvPr id="3" name="Picture Placeholder 2"/>
          <p:cNvSpPr>
            <a:spLocks noGrp="1" noChangeAspect="1"/>
          </p:cNvSpPr>
          <p:nvPr>
            <p:ph type="pic" idx="1"/>
          </p:nvPr>
        </p:nvSpPr>
        <p:spPr>
          <a:xfrm>
            <a:off x="628650" y="952865"/>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Drag picture to placeholder or click icon to add</a:t>
            </a:r>
          </a:p>
        </p:txBody>
      </p:sp>
      <p:sp>
        <p:nvSpPr>
          <p:cNvPr id="4" name="Text Placeholder 3"/>
          <p:cNvSpPr>
            <a:spLocks noGrp="1"/>
          </p:cNvSpPr>
          <p:nvPr>
            <p:ph type="body" sz="half" idx="2"/>
          </p:nvPr>
        </p:nvSpPr>
        <p:spPr>
          <a:xfrm>
            <a:off x="5496088" y="2960716"/>
            <a:ext cx="2949178" cy="2563074"/>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cxnSp>
        <p:nvCxnSpPr>
          <p:cNvPr id="18" name="Straight Connector 17"/>
          <p:cNvCxnSpPr/>
          <p:nvPr userDrawn="1"/>
        </p:nvCxnSpPr>
        <p:spPr>
          <a:xfrm>
            <a:off x="5356853" y="817183"/>
            <a:ext cx="0" cy="5187377"/>
          </a:xfrm>
          <a:prstGeom prst="line">
            <a:avLst/>
          </a:prstGeom>
          <a:ln>
            <a:solidFill>
              <a:srgbClr val="00B0F0"/>
            </a:solidFill>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a:xfrm>
            <a:off x="312497" y="424712"/>
            <a:ext cx="1867819" cy="266676"/>
          </a:xfrm>
          <a:prstGeom prst="rect">
            <a:avLst/>
          </a:prstGeom>
          <a:noFill/>
        </p:spPr>
        <p:txBody>
          <a:bodyPr wrap="none" rtlCol="0">
            <a:spAutoFit/>
          </a:bodyPr>
          <a:lstStyle/>
          <a:p>
            <a:pPr>
              <a:lnSpc>
                <a:spcPts val="1600"/>
              </a:lnSpc>
            </a:pPr>
            <a:r>
              <a:rPr lang="en-US" sz="700" b="1" spc="100" baseline="0" dirty="0">
                <a:gradFill flip="none" rotWithShape="1">
                  <a:gsLst>
                    <a:gs pos="0">
                      <a:srgbClr val="35538D"/>
                    </a:gs>
                    <a:gs pos="34000">
                      <a:srgbClr val="35538D"/>
                    </a:gs>
                    <a:gs pos="69000">
                      <a:srgbClr val="35538D"/>
                    </a:gs>
                    <a:gs pos="97000">
                      <a:srgbClr val="35538D"/>
                    </a:gs>
                  </a:gsLst>
                  <a:path path="circle">
                    <a:fillToRect l="100000" t="100000"/>
                  </a:path>
                  <a:tileRect r="-100000" b="-100000"/>
                </a:gradFill>
                <a:latin typeface="Arial" charset="0"/>
                <a:ea typeface="Arial" charset="0"/>
                <a:cs typeface="Arial" charset="0"/>
              </a:rPr>
              <a:t>PROSPECT MEDICAL SYSTEMS</a:t>
            </a:r>
          </a:p>
        </p:txBody>
      </p:sp>
      <p:cxnSp>
        <p:nvCxnSpPr>
          <p:cNvPr id="10" name="Straight Connector 9"/>
          <p:cNvCxnSpPr/>
          <p:nvPr userDrawn="1"/>
        </p:nvCxnSpPr>
        <p:spPr>
          <a:xfrm>
            <a:off x="394494" y="424712"/>
            <a:ext cx="1715660" cy="604"/>
          </a:xfrm>
          <a:prstGeom prst="line">
            <a:avLst/>
          </a:prstGeom>
          <a:ln w="19050">
            <a:solidFill>
              <a:srgbClr val="00B0F0"/>
            </a:solidFill>
          </a:ln>
        </p:spPr>
        <p:style>
          <a:lnRef idx="1">
            <a:schemeClr val="accent1"/>
          </a:lnRef>
          <a:fillRef idx="0">
            <a:schemeClr val="accent1"/>
          </a:fillRef>
          <a:effectRef idx="0">
            <a:schemeClr val="accent1"/>
          </a:effectRef>
          <a:fontRef idx="minor">
            <a:schemeClr val="tx1"/>
          </a:fontRef>
        </p:style>
      </p:cxnSp>
      <p:sp>
        <p:nvSpPr>
          <p:cNvPr id="13" name="Footer Placeholder 4">
            <a:extLst>
              <a:ext uri="{FF2B5EF4-FFF2-40B4-BE49-F238E27FC236}">
                <a16:creationId xmlns:a16="http://schemas.microsoft.com/office/drawing/2014/main" id="{5DFB5161-2797-4425-ABD9-484866BB827A}"/>
              </a:ext>
            </a:extLst>
          </p:cNvPr>
          <p:cNvSpPr>
            <a:spLocks noGrp="1"/>
          </p:cNvSpPr>
          <p:nvPr>
            <p:ph type="ftr" sz="quarter" idx="3"/>
          </p:nvPr>
        </p:nvSpPr>
        <p:spPr>
          <a:xfrm>
            <a:off x="5171722" y="6495496"/>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14" name="Slide Number Placeholder 5">
            <a:extLst>
              <a:ext uri="{FF2B5EF4-FFF2-40B4-BE49-F238E27FC236}">
                <a16:creationId xmlns:a16="http://schemas.microsoft.com/office/drawing/2014/main" id="{88FFB270-47A3-4B77-973B-671EC0A1A567}"/>
              </a:ext>
            </a:extLst>
          </p:cNvPr>
          <p:cNvSpPr>
            <a:spLocks noGrp="1"/>
          </p:cNvSpPr>
          <p:nvPr>
            <p:ph type="sldNum" sz="quarter" idx="4"/>
          </p:nvPr>
        </p:nvSpPr>
        <p:spPr>
          <a:xfrm>
            <a:off x="8090452" y="6495496"/>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extLst>
      <p:ext uri="{BB962C8B-B14F-4D97-AF65-F5344CB8AC3E}">
        <p14:creationId xmlns:p14="http://schemas.microsoft.com/office/powerpoint/2010/main" val="42704480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765313"/>
            <a:ext cx="7886700" cy="1060312"/>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p:cNvSpPr>
            <a:spLocks noGrp="1"/>
          </p:cNvSpPr>
          <p:nvPr>
            <p:ph type="body" idx="1"/>
          </p:nvPr>
        </p:nvSpPr>
        <p:spPr>
          <a:xfrm>
            <a:off x="628650" y="1989479"/>
            <a:ext cx="7886700" cy="4187484"/>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8" name="Picture 7"/>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0" y="6004560"/>
            <a:ext cx="9144000" cy="853440"/>
          </a:xfrm>
          <a:prstGeom prst="rect">
            <a:avLst/>
          </a:prstGeom>
        </p:spPr>
      </p:pic>
      <p:sp>
        <p:nvSpPr>
          <p:cNvPr id="6" name="Footer Placeholder 4">
            <a:extLst>
              <a:ext uri="{FF2B5EF4-FFF2-40B4-BE49-F238E27FC236}">
                <a16:creationId xmlns:a16="http://schemas.microsoft.com/office/drawing/2014/main" id="{1159DC36-B869-49BC-916C-49D4D846A003}"/>
              </a:ext>
            </a:extLst>
          </p:cNvPr>
          <p:cNvSpPr>
            <a:spLocks noGrp="1"/>
          </p:cNvSpPr>
          <p:nvPr>
            <p:ph type="ftr" sz="quarter" idx="3"/>
          </p:nvPr>
        </p:nvSpPr>
        <p:spPr>
          <a:xfrm>
            <a:off x="5171722" y="6298939"/>
            <a:ext cx="3086100"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r>
              <a:rPr lang="en-US" dirty="0"/>
              <a:t>Proprietary and Confidential |</a:t>
            </a:r>
          </a:p>
        </p:txBody>
      </p:sp>
      <p:sp>
        <p:nvSpPr>
          <p:cNvPr id="7" name="Slide Number Placeholder 5">
            <a:extLst>
              <a:ext uri="{FF2B5EF4-FFF2-40B4-BE49-F238E27FC236}">
                <a16:creationId xmlns:a16="http://schemas.microsoft.com/office/drawing/2014/main" id="{1D8885B6-25A1-4F94-9E02-C5006E40DD12}"/>
              </a:ext>
            </a:extLst>
          </p:cNvPr>
          <p:cNvSpPr>
            <a:spLocks noGrp="1"/>
          </p:cNvSpPr>
          <p:nvPr>
            <p:ph type="sldNum" sz="quarter" idx="4"/>
          </p:nvPr>
        </p:nvSpPr>
        <p:spPr>
          <a:xfrm>
            <a:off x="8090452" y="6298939"/>
            <a:ext cx="424898" cy="365125"/>
          </a:xfrm>
          <a:prstGeom prst="rect">
            <a:avLst/>
          </a:prstGeom>
        </p:spPr>
        <p:txBody>
          <a:bodyPr vert="horz" lIns="91440" tIns="45720" rIns="91440" bIns="45720" rtlCol="0" anchor="ctr"/>
          <a:lstStyle>
            <a:lvl1pPr algn="r">
              <a:defRPr sz="1200">
                <a:solidFill>
                  <a:schemeClr val="bg1">
                    <a:lumMod val="50000"/>
                  </a:schemeClr>
                </a:solidFill>
              </a:defRPr>
            </a:lvl1pPr>
          </a:lstStyle>
          <a:p>
            <a:fld id="{4FFF2922-2BC4-4EEC-89B9-4A4477398F2A}" type="slidenum">
              <a:rPr lang="en-US" smtClean="0"/>
              <a:pPr/>
              <a:t>‹#›</a:t>
            </a:fld>
            <a:endParaRPr lang="en-US"/>
          </a:p>
        </p:txBody>
      </p:sp>
    </p:spTree>
    <p:extLst>
      <p:ext uri="{BB962C8B-B14F-4D97-AF65-F5344CB8AC3E}">
        <p14:creationId xmlns:p14="http://schemas.microsoft.com/office/powerpoint/2010/main" val="537460243"/>
      </p:ext>
    </p:extLst>
  </p:cSld>
  <p:clrMap bg1="lt1" tx1="dk1" bg2="lt2" tx2="dk2" accent1="accent1" accent2="accent2" accent3="accent3" accent4="accent4" accent5="accent5" accent6="accent6" hlink="hlink" folHlink="folHlink"/>
  <p:sldLayoutIdLst>
    <p:sldLayoutId id="2147483700" r:id="rId1"/>
    <p:sldLayoutId id="2147483680" r:id="rId2"/>
    <p:sldLayoutId id="2147483681" r:id="rId3"/>
    <p:sldLayoutId id="2147483701" r:id="rId4"/>
    <p:sldLayoutId id="2147483682" r:id="rId5"/>
    <p:sldLayoutId id="2147483684" r:id="rId6"/>
    <p:sldLayoutId id="2147483685" r:id="rId7"/>
    <p:sldLayoutId id="2147483687" r:id="rId8"/>
    <p:sldLayoutId id="2147483702" r:id="rId9"/>
    <p:sldLayoutId id="2147483686" r:id="rId10"/>
    <p:sldLayoutId id="2147483683" r:id="rId11"/>
    <p:sldLayoutId id="2147483703" r:id="rId12"/>
  </p:sldLayoutIdLst>
  <p:hf hdr="0" dt="0"/>
  <p:txStyles>
    <p:titleStyle>
      <a:lvl1pPr algn="l" defTabSz="914400" rtl="0" eaLnBrk="1" latinLnBrk="0" hangingPunct="1">
        <a:lnSpc>
          <a:spcPct val="80000"/>
        </a:lnSpc>
        <a:spcBef>
          <a:spcPct val="0"/>
        </a:spcBef>
        <a:buNone/>
        <a:defRPr sz="3200" kern="1200" spc="-20" baseline="0">
          <a:gradFill flip="none" rotWithShape="1">
            <a:gsLst>
              <a:gs pos="0">
                <a:schemeClr val="accent3">
                  <a:lumMod val="75000"/>
                </a:schemeClr>
              </a:gs>
              <a:gs pos="23000">
                <a:schemeClr val="accent3">
                  <a:lumMod val="75000"/>
                </a:schemeClr>
              </a:gs>
              <a:gs pos="69000">
                <a:schemeClr val="accent3">
                  <a:lumMod val="75000"/>
                </a:schemeClr>
              </a:gs>
              <a:gs pos="97000">
                <a:schemeClr val="accent3">
                  <a:lumMod val="75000"/>
                </a:schemeClr>
              </a:gs>
            </a:gsLst>
            <a:path path="circle">
              <a:fillToRect l="50000" t="50000" r="50000" b="50000"/>
            </a:path>
            <a:tileRect/>
          </a:gradFill>
          <a:latin typeface="Calibri Light" charset="0"/>
          <a:ea typeface="+mj-ea"/>
          <a:cs typeface="+mj-cs"/>
        </a:defRPr>
      </a:lvl1pPr>
    </p:titleStyle>
    <p:bodyStyle>
      <a:lvl1pPr marL="0" indent="0" algn="l" defTabSz="914400" rtl="0" eaLnBrk="1" latinLnBrk="0" hangingPunct="1">
        <a:lnSpc>
          <a:spcPct val="90000"/>
        </a:lnSpc>
        <a:spcBef>
          <a:spcPts val="0"/>
        </a:spcBef>
        <a:spcAft>
          <a:spcPts val="800"/>
        </a:spcAft>
        <a:buFontTx/>
        <a:buNone/>
        <a:defRPr sz="2500" b="0" i="0" kern="1200" spc="8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1pPr>
      <a:lvl2pPr marL="0" indent="-228600" algn="l" defTabSz="914400" rtl="0" eaLnBrk="1" latinLnBrk="0" hangingPunct="1">
        <a:lnSpc>
          <a:spcPct val="90000"/>
        </a:lnSpc>
        <a:spcBef>
          <a:spcPts val="0"/>
        </a:spcBef>
        <a:spcAft>
          <a:spcPts val="800"/>
        </a:spcAft>
        <a:buClr>
          <a:schemeClr val="accent3">
            <a:lumMod val="75000"/>
          </a:schemeClr>
        </a:buClr>
        <a:buFont typeface="Arial" panose="020B0604020202020204" pitchFamily="34" charset="0"/>
        <a:buChar char="•"/>
        <a:defRPr sz="22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2pPr>
      <a:lvl3pPr marL="461963" indent="-228600" algn="l" defTabSz="914400" rtl="0" eaLnBrk="1" latinLnBrk="0" hangingPunct="1">
        <a:lnSpc>
          <a:spcPct val="90000"/>
        </a:lnSpc>
        <a:spcBef>
          <a:spcPts val="0"/>
        </a:spcBef>
        <a:spcAft>
          <a:spcPts val="800"/>
        </a:spcAft>
        <a:buClr>
          <a:schemeClr val="bg1">
            <a:lumMod val="75000"/>
          </a:schemeClr>
        </a:buClr>
        <a:buFont typeface="Calibri" panose="020F0502020204030204" pitchFamily="34" charset="0"/>
        <a:buChar char="─"/>
        <a:tabLst/>
        <a:defRPr sz="20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3pPr>
      <a:lvl4pPr marL="684213" indent="-228600" algn="l" defTabSz="914400" rtl="0" eaLnBrk="1" latinLnBrk="0" hangingPunct="1">
        <a:lnSpc>
          <a:spcPct val="90000"/>
        </a:lnSpc>
        <a:spcBef>
          <a:spcPts val="0"/>
        </a:spcBef>
        <a:spcAft>
          <a:spcPts val="800"/>
        </a:spcAft>
        <a:buClr>
          <a:schemeClr val="bg1">
            <a:lumMod val="65000"/>
          </a:schemeClr>
        </a:buClr>
        <a:buFont typeface="LucidaGrande" charset="0"/>
        <a:buChar char="▪︎"/>
        <a:defRPr sz="18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4pPr>
      <a:lvl5pPr marL="914400" indent="-228600" algn="l" defTabSz="914400" rtl="0" eaLnBrk="1" latinLnBrk="0" hangingPunct="1">
        <a:lnSpc>
          <a:spcPct val="90000"/>
        </a:lnSpc>
        <a:spcBef>
          <a:spcPts val="0"/>
        </a:spcBef>
        <a:spcAft>
          <a:spcPts val="800"/>
        </a:spcAft>
        <a:buClr>
          <a:schemeClr val="bg1">
            <a:lumMod val="75000"/>
          </a:schemeClr>
        </a:buClr>
        <a:buFont typeface="LucidaGrande" charset="0"/>
        <a:buChar char="‣"/>
        <a:tabLst/>
        <a:defRPr sz="1600" b="0" i="0" kern="1200" spc="50" baseline="0">
          <a:gradFill>
            <a:gsLst>
              <a:gs pos="0">
                <a:schemeClr val="bg2">
                  <a:lumMod val="50000"/>
                </a:schemeClr>
              </a:gs>
              <a:gs pos="23000">
                <a:schemeClr val="bg2">
                  <a:lumMod val="50000"/>
                </a:schemeClr>
              </a:gs>
              <a:gs pos="69000">
                <a:schemeClr val="bg2">
                  <a:lumMod val="50000"/>
                </a:schemeClr>
              </a:gs>
              <a:gs pos="97000">
                <a:schemeClr val="bg2">
                  <a:lumMod val="50000"/>
                </a:schemeClr>
              </a:gs>
            </a:gsLst>
            <a:path path="circle">
              <a:fillToRect l="50000" t="50000" r="50000" b="50000"/>
            </a:path>
          </a:gradFill>
          <a:latin typeface="Tahoma" charset="0"/>
          <a:ea typeface="Tahoma" charset="0"/>
          <a:cs typeface="Tahoma"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94AFEF2-038C-4196-AABC-18382E9DD6B4}"/>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50DF12-D671-4719-867C-81BFAE609E0C}"/>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20FF03E-DC1D-46DF-9CD8-252B982DBCD6}"/>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a:extLst>
              <a:ext uri="{FF2B5EF4-FFF2-40B4-BE49-F238E27FC236}">
                <a16:creationId xmlns:a16="http://schemas.microsoft.com/office/drawing/2014/main" id="{075A3E02-0FC0-4026-A25A-E233408234E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Proprietary and Confidential |</a:t>
            </a:r>
          </a:p>
        </p:txBody>
      </p:sp>
      <p:sp>
        <p:nvSpPr>
          <p:cNvPr id="6" name="Slide Number Placeholder 5">
            <a:extLst>
              <a:ext uri="{FF2B5EF4-FFF2-40B4-BE49-F238E27FC236}">
                <a16:creationId xmlns:a16="http://schemas.microsoft.com/office/drawing/2014/main" id="{61D83E73-3AF8-495F-986A-5015D845D454}"/>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FF2922-2BC4-4EEC-89B9-4A4477398F2A}" type="slidenum">
              <a:rPr lang="en-US" smtClean="0"/>
              <a:t>‹#›</a:t>
            </a:fld>
            <a:endParaRPr lang="en-US"/>
          </a:p>
        </p:txBody>
      </p:sp>
    </p:spTree>
    <p:extLst>
      <p:ext uri="{BB962C8B-B14F-4D97-AF65-F5344CB8AC3E}">
        <p14:creationId xmlns:p14="http://schemas.microsoft.com/office/powerpoint/2010/main" val="1670512927"/>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0.xml.rels><?xml version="1.0" encoding="UTF-8" standalone="yes"?>
<Relationships xmlns="http://schemas.openxmlformats.org/package/2006/relationships"><Relationship Id="rId3" Type="http://schemas.openxmlformats.org/officeDocument/2006/relationships/hyperlink" Target="https://www.ecfr.gov/cgi-bin/text-idx?SID=c66a16ad53319afd0580db00f12c5572&amp;mc=true&amp;node=pt42.3.422&amp;rgn=div5#se42.3.422_1503" TargetMode="External"/><Relationship Id="rId2" Type="http://schemas.openxmlformats.org/officeDocument/2006/relationships/hyperlink" Target="https://www.ecfr.gov/cgi-bin/retrieveECFR?gp=&amp;SID=5cff780d3df38cc4183f2802223859ba&amp;mc=true&amp;r=PART&amp;n=pt42.3.423" TargetMode="External"/><Relationship Id="rId1" Type="http://schemas.openxmlformats.org/officeDocument/2006/relationships/slideLayout" Target="../slideLayouts/slideLayout11.xml"/><Relationship Id="rId6" Type="http://schemas.openxmlformats.org/officeDocument/2006/relationships/hyperlink" Target="https://www.cms.gov/Medicare/Prescription-Drug-Coverage/PrescriptionDrugCovContra/Downloads/Chapter9.pdf" TargetMode="External"/><Relationship Id="rId5" Type="http://schemas.openxmlformats.org/officeDocument/2006/relationships/hyperlink" Target="https://www.cms.gov/Regulations-and-Guidance/Guidance/Manuals/Downloads/mc86c21.pdf" TargetMode="External"/><Relationship Id="rId4" Type="http://schemas.openxmlformats.org/officeDocument/2006/relationships/hyperlink" Target="https://uscode.house.gov/view.xhtml?req=granuleid:USC-prelim-title42-section1320a-7b&amp;num=0&amp;edition=prelim" TargetMode="External"/></Relationships>
</file>

<file path=ppt/slides/_rels/slide31.xml.rels><?xml version="1.0" encoding="UTF-8" standalone="yes"?>
<Relationships xmlns="http://schemas.openxmlformats.org/package/2006/relationships"><Relationship Id="rId3" Type="http://schemas.openxmlformats.org/officeDocument/2006/relationships/hyperlink" Target="https://oig.hhs.gov/compliance/101" TargetMode="External"/><Relationship Id="rId7" Type="http://schemas.openxmlformats.org/officeDocument/2006/relationships/hyperlink" Target="https://oig.hhs.gov/compliance/provider-compliance-training" TargetMode="External"/><Relationship Id="rId2" Type="http://schemas.openxmlformats.org/officeDocument/2006/relationships/hyperlink" Target="https://www.cms.gov/Medicare/Compliance-and-Audits/Part-C-and-Part-D-Compliance-and-Audits/ComplianceProgramPolicyandGuidance.html" TargetMode="External"/><Relationship Id="rId1" Type="http://schemas.openxmlformats.org/officeDocument/2006/relationships/slideLayout" Target="../slideLayouts/slideLayout11.xml"/><Relationship Id="rId6" Type="http://schemas.openxmlformats.org/officeDocument/2006/relationships/hyperlink" Target="https://uscode.house.gov/view.xhtml?path=/prelim@title31/subtitle3/chapter37/subchapter3&amp;edition=prelim" TargetMode="External"/><Relationship Id="rId5" Type="http://schemas.openxmlformats.org/officeDocument/2006/relationships/hyperlink" Target="http://wpso.dmhc.ca.gov/regulations/#existing" TargetMode="External"/><Relationship Id="rId4" Type="http://schemas.openxmlformats.org/officeDocument/2006/relationships/hyperlink" Target="https://www.dhcs.ca.gov/Pages/default.aspx" TargetMode="External"/></Relationships>
</file>

<file path=ppt/slides/_rels/slide32.xml.rels><?xml version="1.0" encoding="UTF-8" standalone="yes"?>
<Relationships xmlns="http://schemas.openxmlformats.org/package/2006/relationships"><Relationship Id="rId3" Type="http://schemas.openxmlformats.org/officeDocument/2006/relationships/hyperlink" Target="https://oig.hhs.gov/compliance/self-disclosure-info/protocol.asp" TargetMode="External"/><Relationship Id="rId7" Type="http://schemas.openxmlformats.org/officeDocument/2006/relationships/hyperlink" Target="https://www.dmhc.ca.gov/LicensingReporting/HealthPlanComplianceMedicalSurvey.aspx#.V-rJEfkrKM9" TargetMode="External"/><Relationship Id="rId2" Type="http://schemas.openxmlformats.org/officeDocument/2006/relationships/hyperlink" Target="https://www.cms.gov/Outreach-and-Education/Medicare-Learning-Network-MLN/MLNProducts/Downloads/Fraud-Abuse-MLN4649244.pdf" TargetMode="External"/><Relationship Id="rId1" Type="http://schemas.openxmlformats.org/officeDocument/2006/relationships/slideLayout" Target="../slideLayouts/slideLayout11.xml"/><Relationship Id="rId6" Type="http://schemas.openxmlformats.org/officeDocument/2006/relationships/hyperlink" Target="https://oig.hhs.gov/compliance/safe-harbor-regulations" TargetMode="External"/><Relationship Id="rId5" Type="http://schemas.openxmlformats.org/officeDocument/2006/relationships/hyperlink" Target="https://www.cms.gov/Medicare/Fraud-and-Abuse/PhysicianSelfReferral" TargetMode="External"/><Relationship Id="rId4" Type="http://schemas.openxmlformats.org/officeDocument/2006/relationships/hyperlink" Target="https://www.cms.gov/medicare/compliance-and-audits/part-c-and-part-d-compliance-and-audits" TargetMode="Externa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7.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4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descr="Prospect_Transparent_Logo_S"/>
          <p:cNvPicPr>
            <a:picLocks noChangeAspect="1" noChangeArrowheads="1"/>
          </p:cNvPicPr>
          <p:nvPr/>
        </p:nvPicPr>
        <p:blipFill>
          <a:blip r:embed="rId3" cstate="print">
            <a:extLst>
              <a:ext uri="{28A0092B-C50C-407E-A947-70E740481C1C}">
                <a14:useLocalDpi xmlns:a14="http://schemas.microsoft.com/office/drawing/2010/main" val="0"/>
              </a:ext>
            </a:extLst>
          </a:blip>
          <a:srcRect l="6970" t="14668" r="9390" b="14923"/>
          <a:stretch>
            <a:fillRect/>
          </a:stretch>
        </p:blipFill>
        <p:spPr bwMode="auto">
          <a:xfrm>
            <a:off x="529626" y="5233745"/>
            <a:ext cx="12954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Lst>
        </p:spPr>
      </p:pic>
      <p:sp>
        <p:nvSpPr>
          <p:cNvPr id="2" name="Title 1">
            <a:extLst>
              <a:ext uri="{FF2B5EF4-FFF2-40B4-BE49-F238E27FC236}">
                <a16:creationId xmlns:a16="http://schemas.microsoft.com/office/drawing/2014/main" id="{CAF44A2A-3949-40BF-A031-476EF70472BD}"/>
              </a:ext>
            </a:extLst>
          </p:cNvPr>
          <p:cNvSpPr>
            <a:spLocks noGrp="1"/>
          </p:cNvSpPr>
          <p:nvPr>
            <p:ph type="ctrTitle"/>
          </p:nvPr>
        </p:nvSpPr>
        <p:spPr>
          <a:xfrm>
            <a:off x="755377" y="1583154"/>
            <a:ext cx="7255562" cy="1201143"/>
          </a:xfrm>
        </p:spPr>
        <p:txBody>
          <a:bodyPr>
            <a:noAutofit/>
          </a:bodyPr>
          <a:lstStyle/>
          <a:p>
            <a:pPr lvl="0">
              <a:lnSpc>
                <a:spcPct val="100000"/>
              </a:lnSpc>
              <a:spcBef>
                <a:spcPts val="0"/>
              </a:spcBef>
            </a:pPr>
            <a:r>
              <a:rPr lang="en-US" sz="2800" b="1" spc="0" dirty="0">
                <a:solidFill>
                  <a:schemeClr val="tx1"/>
                </a:solidFill>
                <a:latin typeface="Arial" panose="020B0604020202020204" pitchFamily="34" charset="0"/>
                <a:ea typeface="+mn-ea"/>
                <a:cs typeface="Arial" panose="020B0604020202020204" pitchFamily="34" charset="0"/>
              </a:rPr>
              <a:t>General Compliance Training</a:t>
            </a:r>
            <a:br>
              <a:rPr lang="en-US" sz="2800" b="1" spc="0" dirty="0">
                <a:solidFill>
                  <a:schemeClr val="tx1"/>
                </a:solidFill>
                <a:latin typeface="Arial" panose="020B0604020202020204" pitchFamily="34" charset="0"/>
                <a:ea typeface="+mn-ea"/>
                <a:cs typeface="Arial" panose="020B0604020202020204" pitchFamily="34" charset="0"/>
              </a:rPr>
            </a:br>
            <a:r>
              <a:rPr lang="en-US" sz="1200" b="1" i="1" spc="0" dirty="0">
                <a:solidFill>
                  <a:schemeClr val="tx1"/>
                </a:solidFill>
                <a:latin typeface="Arial" panose="020B0604020202020204" pitchFamily="34" charset="0"/>
                <a:ea typeface="+mn-ea"/>
                <a:cs typeface="Arial" panose="020B0604020202020204" pitchFamily="34" charset="0"/>
              </a:rPr>
              <a:t>Medicare Parts C and D</a:t>
            </a:r>
            <a:endParaRPr lang="en-US" sz="1200" dirty="0"/>
          </a:p>
        </p:txBody>
      </p:sp>
    </p:spTree>
    <p:extLst>
      <p:ext uri="{BB962C8B-B14F-4D97-AF65-F5344CB8AC3E}">
        <p14:creationId xmlns:p14="http://schemas.microsoft.com/office/powerpoint/2010/main" val="2139517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AEF7ADC-904D-42C9-9ABB-DA65DDA6DFF9}"/>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5BBECB7-A348-400A-A9FD-860131AFCF62}"/>
              </a:ext>
            </a:extLst>
          </p:cNvPr>
          <p:cNvSpPr>
            <a:spLocks noGrp="1"/>
          </p:cNvSpPr>
          <p:nvPr>
            <p:ph type="sldNum" sz="quarter" idx="4"/>
          </p:nvPr>
        </p:nvSpPr>
        <p:spPr/>
        <p:txBody>
          <a:bodyPr/>
          <a:lstStyle/>
          <a:p>
            <a:fld id="{4FFF2922-2BC4-4EEC-89B9-4A4477398F2A}" type="slidenum">
              <a:rPr lang="en-US" smtClean="0"/>
              <a:pPr/>
              <a:t>10</a:t>
            </a:fld>
            <a:endParaRPr lang="en-US"/>
          </a:p>
        </p:txBody>
      </p:sp>
      <p:sp>
        <p:nvSpPr>
          <p:cNvPr id="4" name="Rectangle 3">
            <a:extLst>
              <a:ext uri="{FF2B5EF4-FFF2-40B4-BE49-F238E27FC236}">
                <a16:creationId xmlns:a16="http://schemas.microsoft.com/office/drawing/2014/main" id="{D4F2A2A6-EEF3-4CD3-8A65-0ABDDB78B9A0}"/>
              </a:ext>
            </a:extLst>
          </p:cNvPr>
          <p:cNvSpPr/>
          <p:nvPr/>
        </p:nvSpPr>
        <p:spPr>
          <a:xfrm>
            <a:off x="461280" y="1652429"/>
            <a:ext cx="7629172" cy="4647426"/>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srgbClr val="227A8F"/>
                </a:solidFill>
                <a:effectLst/>
                <a:uLnTx/>
                <a:uFillTx/>
              </a:rPr>
              <a:t>Compliance ensures we conduct our business within the boundaries of the law; and guides us in acting ethically and legally. </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prstClr val="black"/>
                </a:solidFill>
                <a:effectLst/>
                <a:uLnTx/>
                <a:uFillTx/>
              </a:rPr>
              <a:t>When we make ethical decisions and commit to doing the right thing, we build trust with our members/enrollees, providers, stakeholders, and regulators. </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prstClr val="black"/>
                </a:solidFill>
                <a:effectLst/>
                <a:uLnTx/>
                <a:uFillTx/>
              </a:rPr>
              <a:t>We must: </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endParaRPr kumimoji="0" lang="en-US" altLang="en-US" sz="800" b="1" i="0" u="none" strike="noStrike" kern="0" cap="none" spc="0" normalizeH="0" baseline="0" noProof="0" dirty="0">
              <a:ln>
                <a:noFill/>
              </a:ln>
              <a:solidFill>
                <a:prstClr val="black"/>
              </a:solidFill>
              <a:effectLst/>
              <a:uLnTx/>
              <a:uFillTx/>
            </a:endParaRPr>
          </a:p>
          <a:p>
            <a:pPr marL="341297" marR="0" lvl="0" indent="-255588" defTabSz="914400" eaLnBrk="0" fontAlgn="base" latinLnBrk="0" hangingPunct="0">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Act fairly and honestly </a:t>
            </a:r>
          </a:p>
          <a:p>
            <a:pPr marL="341297" marR="0" lvl="0" indent="-255588" defTabSz="914400" eaLnBrk="0" fontAlgn="base" latinLnBrk="0" hangingPunct="0">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Adhere to high ethical standards in all you do </a:t>
            </a:r>
          </a:p>
          <a:p>
            <a:pPr marL="341297" marR="0" lvl="0" indent="-255588" defTabSz="914400" eaLnBrk="0" fontAlgn="base" latinLnBrk="0" hangingPunct="0">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Act with integrity, transparency, and accountability</a:t>
            </a:r>
          </a:p>
          <a:p>
            <a:pPr marL="341297" marR="0" lvl="0" indent="-255588" defTabSz="914400" eaLnBrk="0" fontAlgn="base" latinLnBrk="0" hangingPunct="0">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Comply with all applicable laws, regulations, and CMS &amp; DMHC requirements </a:t>
            </a:r>
          </a:p>
          <a:p>
            <a:pPr marL="341297" marR="0" lvl="0" indent="-255588" defTabSz="914400" eaLnBrk="0" fontAlgn="base" latinLnBrk="0" hangingPunct="0">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Report suspected violations </a:t>
            </a:r>
          </a:p>
          <a:p>
            <a:pPr marL="341297" marR="0" lvl="0" indent="-255588" defTabSz="914400" eaLnBrk="0" fontAlgn="base" latinLnBrk="0" hangingPunct="0">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Do the right thing!</a:t>
            </a:r>
          </a:p>
        </p:txBody>
      </p:sp>
      <p:sp>
        <p:nvSpPr>
          <p:cNvPr id="5" name="Rectangle 4">
            <a:extLst>
              <a:ext uri="{FF2B5EF4-FFF2-40B4-BE49-F238E27FC236}">
                <a16:creationId xmlns:a16="http://schemas.microsoft.com/office/drawing/2014/main" id="{DCF3D949-C014-473D-83AE-6A4C0CC8CA01}"/>
              </a:ext>
            </a:extLst>
          </p:cNvPr>
          <p:cNvSpPr/>
          <p:nvPr/>
        </p:nvSpPr>
        <p:spPr>
          <a:xfrm>
            <a:off x="461280" y="831333"/>
            <a:ext cx="7266562"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Ethics: Do the Right Thing!</a:t>
            </a:r>
            <a:endParaRPr kumimoji="0" lang="en-US" sz="1800" b="1"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470163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06EC0B6-F6B0-4559-A8F7-9B42AD2DB21D}"/>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48ABC6B2-B411-497C-B9D8-DF13546C9249}"/>
              </a:ext>
            </a:extLst>
          </p:cNvPr>
          <p:cNvSpPr>
            <a:spLocks noGrp="1"/>
          </p:cNvSpPr>
          <p:nvPr>
            <p:ph type="sldNum" sz="quarter" idx="4"/>
          </p:nvPr>
        </p:nvSpPr>
        <p:spPr/>
        <p:txBody>
          <a:bodyPr/>
          <a:lstStyle/>
          <a:p>
            <a:fld id="{4FFF2922-2BC4-4EEC-89B9-4A4477398F2A}" type="slidenum">
              <a:rPr lang="en-US" smtClean="0"/>
              <a:pPr/>
              <a:t>11</a:t>
            </a:fld>
            <a:endParaRPr lang="en-US"/>
          </a:p>
        </p:txBody>
      </p:sp>
      <p:sp>
        <p:nvSpPr>
          <p:cNvPr id="4" name="Rectangle 3">
            <a:extLst>
              <a:ext uri="{FF2B5EF4-FFF2-40B4-BE49-F238E27FC236}">
                <a16:creationId xmlns:a16="http://schemas.microsoft.com/office/drawing/2014/main" id="{2928314A-4B4B-405C-BD27-04639BD33FA0}"/>
              </a:ext>
            </a:extLst>
          </p:cNvPr>
          <p:cNvSpPr/>
          <p:nvPr/>
        </p:nvSpPr>
        <p:spPr>
          <a:xfrm>
            <a:off x="371122" y="1924165"/>
            <a:ext cx="7886700" cy="4031873"/>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0" u="none" strike="noStrike" kern="0" cap="none" spc="0" normalizeH="0" baseline="0" noProof="0" dirty="0">
                <a:ln>
                  <a:noFill/>
                </a:ln>
                <a:solidFill>
                  <a:prstClr val="black"/>
                </a:solidFill>
                <a:effectLst/>
                <a:uLnTx/>
                <a:uFillTx/>
              </a:rPr>
              <a:t>Ethical standards, expectations, and operational principles and values </a:t>
            </a:r>
            <a:br>
              <a:rPr kumimoji="0" lang="en-US" altLang="en-US" sz="2000" b="0" i="0" u="none" strike="noStrike" kern="0" cap="none" spc="0" normalizeH="0" baseline="0" noProof="0" dirty="0">
                <a:ln>
                  <a:noFill/>
                </a:ln>
                <a:solidFill>
                  <a:prstClr val="black"/>
                </a:solidFill>
                <a:effectLst/>
                <a:uLnTx/>
                <a:uFillTx/>
              </a:rPr>
            </a:br>
            <a:r>
              <a:rPr kumimoji="0" lang="en-US" altLang="en-US" sz="2000" b="0" i="0" u="none" strike="noStrike" kern="0" cap="none" spc="0" normalizeH="0" baseline="0" noProof="0" dirty="0">
                <a:ln>
                  <a:noFill/>
                </a:ln>
                <a:solidFill>
                  <a:prstClr val="black"/>
                </a:solidFill>
                <a:effectLst/>
                <a:uLnTx/>
                <a:uFillTx/>
              </a:rPr>
              <a:t>are outlined in your organization’s Standards of Conduct (or Code of Conduct).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Standards of Conduct state the organization’s compliance expectations and their operational principles and values.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Ask management where to locate your organization’s Standards of Conduct.</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Reporting Standards of Conduct violations and suspected non-compliance is </a:t>
            </a:r>
            <a:r>
              <a:rPr kumimoji="0" lang="en-US" altLang="en-US" sz="2000" b="1" i="0" u="none" strike="noStrike" kern="0" cap="none" spc="0" normalizeH="0" baseline="0" noProof="0" dirty="0">
                <a:ln>
                  <a:noFill/>
                </a:ln>
                <a:solidFill>
                  <a:prstClr val="black"/>
                </a:solidFill>
                <a:effectLst/>
                <a:uLnTx/>
                <a:uFillTx/>
              </a:rPr>
              <a:t>everyone’s </a:t>
            </a:r>
            <a:r>
              <a:rPr kumimoji="0" lang="en-US" altLang="en-US" sz="2000" b="0" i="0" u="none" strike="noStrike" kern="0" cap="none" spc="0" normalizeH="0" baseline="0" noProof="0" dirty="0">
                <a:ln>
                  <a:noFill/>
                </a:ln>
                <a:solidFill>
                  <a:prstClr val="black"/>
                </a:solidFill>
                <a:effectLst/>
                <a:uLnTx/>
                <a:uFillTx/>
              </a:rPr>
              <a:t>responsibility.</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An organization’s Standards of Conduct and Policies and Procedures should identify this obligation and tell you how to report suspected non-compliance. </a:t>
            </a:r>
          </a:p>
        </p:txBody>
      </p:sp>
      <p:sp>
        <p:nvSpPr>
          <p:cNvPr id="5" name="Rectangle 4">
            <a:extLst>
              <a:ext uri="{FF2B5EF4-FFF2-40B4-BE49-F238E27FC236}">
                <a16:creationId xmlns:a16="http://schemas.microsoft.com/office/drawing/2014/main" id="{BF22D388-AFC7-4C59-800D-2340B72AEE09}"/>
              </a:ext>
            </a:extLst>
          </p:cNvPr>
          <p:cNvSpPr/>
          <p:nvPr/>
        </p:nvSpPr>
        <p:spPr>
          <a:xfrm>
            <a:off x="554477" y="901962"/>
            <a:ext cx="7401788"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How Do You Know What Is Expected of You? </a:t>
            </a:r>
            <a:endParaRPr kumimoji="0" lang="en-US" sz="32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40513002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A265B69-7986-4181-AA26-993E8A2E3236}"/>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050F4C6E-3B7E-46FF-8F4D-2AE9665F4A22}"/>
              </a:ext>
            </a:extLst>
          </p:cNvPr>
          <p:cNvSpPr>
            <a:spLocks noGrp="1"/>
          </p:cNvSpPr>
          <p:nvPr>
            <p:ph type="sldNum" sz="quarter" idx="4"/>
          </p:nvPr>
        </p:nvSpPr>
        <p:spPr/>
        <p:txBody>
          <a:bodyPr/>
          <a:lstStyle/>
          <a:p>
            <a:fld id="{4FFF2922-2BC4-4EEC-89B9-4A4477398F2A}" type="slidenum">
              <a:rPr lang="en-US" smtClean="0"/>
              <a:pPr/>
              <a:t>12</a:t>
            </a:fld>
            <a:endParaRPr lang="en-US"/>
          </a:p>
        </p:txBody>
      </p:sp>
      <p:sp>
        <p:nvSpPr>
          <p:cNvPr id="4" name="Rectangle 3">
            <a:extLst>
              <a:ext uri="{FF2B5EF4-FFF2-40B4-BE49-F238E27FC236}">
                <a16:creationId xmlns:a16="http://schemas.microsoft.com/office/drawing/2014/main" id="{CACFC781-26B1-4863-BAA8-E31447559EEA}"/>
              </a:ext>
            </a:extLst>
          </p:cNvPr>
          <p:cNvSpPr/>
          <p:nvPr/>
        </p:nvSpPr>
        <p:spPr>
          <a:xfrm>
            <a:off x="359923" y="795755"/>
            <a:ext cx="5943600"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What is Non-Compliance?</a:t>
            </a:r>
            <a:endParaRPr kumimoji="0" lang="en-US" sz="1800" b="0" i="0" u="none" strike="noStrike" kern="0" cap="none" spc="0" normalizeH="0" baseline="0" noProof="0" dirty="0">
              <a:ln>
                <a:noFill/>
              </a:ln>
              <a:solidFill>
                <a:schemeClr val="accent6">
                  <a:lumMod val="10000"/>
                </a:schemeClr>
              </a:solidFill>
              <a:effectLst/>
              <a:uLnTx/>
              <a:uFillTx/>
            </a:endParaRPr>
          </a:p>
        </p:txBody>
      </p:sp>
      <p:sp>
        <p:nvSpPr>
          <p:cNvPr id="5" name="Rectangle 4">
            <a:extLst>
              <a:ext uri="{FF2B5EF4-FFF2-40B4-BE49-F238E27FC236}">
                <a16:creationId xmlns:a16="http://schemas.microsoft.com/office/drawing/2014/main" id="{9F28FBB4-2F84-4C8C-8B1D-2F2EA1D9F6EB}"/>
              </a:ext>
            </a:extLst>
          </p:cNvPr>
          <p:cNvSpPr/>
          <p:nvPr/>
        </p:nvSpPr>
        <p:spPr>
          <a:xfrm>
            <a:off x="254479" y="1393033"/>
            <a:ext cx="8048422" cy="1354217"/>
          </a:xfrm>
          <a:prstGeom prst="rect">
            <a:avLst/>
          </a:prstGeom>
        </p:spPr>
        <p:txBody>
          <a:bodyPr wrap="square">
            <a:spAutoFit/>
          </a:bodyPr>
          <a:lstStyle/>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Non-compliance is conduct that does not conform to law, State, or Federal health care program requirements, or the ethical and business policies. </a:t>
            </a:r>
          </a:p>
          <a:p>
            <a:pPr marL="109537" marR="0" lvl="0" defTabSz="914400" eaLnBrk="0" fontAlgn="base" latinLnBrk="0" hangingPunct="0">
              <a:lnSpc>
                <a:spcPct val="90000"/>
              </a:lnSpc>
              <a:spcBef>
                <a:spcPts val="1200"/>
              </a:spcBef>
              <a:spcAft>
                <a:spcPts val="0"/>
              </a:spcAft>
              <a:buClr>
                <a:srgbClr val="2DA2BF"/>
              </a:buClr>
              <a:buSzPct val="68000"/>
              <a:tabLst/>
              <a:defRPr/>
            </a:pPr>
            <a:endParaRPr kumimoji="0" lang="en-US" sz="2000" b="0" i="0" u="none" strike="noStrike" kern="0" cap="none" spc="0" normalizeH="0" baseline="0" noProof="0" dirty="0">
              <a:ln>
                <a:noFill/>
              </a:ln>
              <a:solidFill>
                <a:prstClr val="black"/>
              </a:solidFill>
              <a:effectLst/>
              <a:uLnTx/>
              <a:uFillTx/>
            </a:endParaRPr>
          </a:p>
        </p:txBody>
      </p:sp>
      <p:graphicFrame>
        <p:nvGraphicFramePr>
          <p:cNvPr id="8" name="Table 8">
            <a:extLst>
              <a:ext uri="{FF2B5EF4-FFF2-40B4-BE49-F238E27FC236}">
                <a16:creationId xmlns:a16="http://schemas.microsoft.com/office/drawing/2014/main" id="{3F6EC1CF-B8E8-4E8C-8A32-8E4C8064C8AD}"/>
              </a:ext>
            </a:extLst>
          </p:cNvPr>
          <p:cNvGraphicFramePr>
            <a:graphicFrameLocks noGrp="1"/>
          </p:cNvGraphicFramePr>
          <p:nvPr>
            <p:extLst>
              <p:ext uri="{D42A27DB-BD31-4B8C-83A1-F6EECF244321}">
                <p14:modId xmlns:p14="http://schemas.microsoft.com/office/powerpoint/2010/main" val="630945928"/>
              </p:ext>
            </p:extLst>
          </p:nvPr>
        </p:nvGraphicFramePr>
        <p:xfrm>
          <a:off x="725777" y="2461153"/>
          <a:ext cx="7789573" cy="3779520"/>
        </p:xfrm>
        <a:graphic>
          <a:graphicData uri="http://schemas.openxmlformats.org/drawingml/2006/table">
            <a:tbl>
              <a:tblPr firstRow="1" bandRow="1">
                <a:tableStyleId>{5C22544A-7EE6-4342-B048-85BDC9FD1C3A}</a:tableStyleId>
              </a:tblPr>
              <a:tblGrid>
                <a:gridCol w="3943501">
                  <a:extLst>
                    <a:ext uri="{9D8B030D-6E8A-4147-A177-3AD203B41FA5}">
                      <a16:colId xmlns:a16="http://schemas.microsoft.com/office/drawing/2014/main" val="1727841069"/>
                    </a:ext>
                  </a:extLst>
                </a:gridCol>
                <a:gridCol w="3846072">
                  <a:extLst>
                    <a:ext uri="{9D8B030D-6E8A-4147-A177-3AD203B41FA5}">
                      <a16:colId xmlns:a16="http://schemas.microsoft.com/office/drawing/2014/main" val="442684668"/>
                    </a:ext>
                  </a:extLst>
                </a:gridCol>
              </a:tblGrid>
              <a:tr h="349890">
                <a:tc>
                  <a:txBody>
                    <a:bodyPr/>
                    <a:lstStyle/>
                    <a:p>
                      <a:pPr algn="ctr"/>
                      <a:r>
                        <a:rPr lang="en-US" dirty="0"/>
                        <a:t>Examples of Non-Compliance:</a:t>
                      </a:r>
                    </a:p>
                  </a:txBody>
                  <a:tcPr/>
                </a:tc>
                <a:tc>
                  <a:txBody>
                    <a:bodyPr/>
                    <a:lstStyle/>
                    <a:p>
                      <a:pPr algn="ctr"/>
                      <a:r>
                        <a:rPr lang="en-US" dirty="0"/>
                        <a:t>Explanation:</a:t>
                      </a:r>
                    </a:p>
                  </a:txBody>
                  <a:tcPr/>
                </a:tc>
                <a:extLst>
                  <a:ext uri="{0D108BD9-81ED-4DB2-BD59-A6C34878D82A}">
                    <a16:rowId xmlns:a16="http://schemas.microsoft.com/office/drawing/2014/main" val="3463085751"/>
                  </a:ext>
                </a:extLst>
              </a:tr>
              <a:tr h="151619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0" cap="none" spc="0" normalizeH="0" baseline="0" noProof="0" dirty="0">
                          <a:ln>
                            <a:noFill/>
                          </a:ln>
                          <a:solidFill>
                            <a:prstClr val="black"/>
                          </a:solidFill>
                          <a:effectLst/>
                          <a:uLnTx/>
                          <a:uFillTx/>
                          <a:latin typeface="+mn-lt"/>
                          <a:ea typeface="+mn-ea"/>
                          <a:cs typeface="+mn-cs"/>
                        </a:rPr>
                        <a:t>“My friend is one of our members, and I am concerned about her health. Even though she is not on my case load, I look at her medical records periodically to make sure she is doing okay.”</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Accessing a medical  record when it is not </a:t>
                      </a:r>
                      <a:br>
                        <a:rPr kumimoji="0" lang="en-US" sz="1600" b="0" i="0" u="none" strike="noStrike" kern="1200" cap="none" spc="0" normalizeH="0" baseline="0" noProof="0" dirty="0">
                          <a:ln>
                            <a:noFill/>
                          </a:ln>
                          <a:solidFill>
                            <a:prstClr val="black"/>
                          </a:solidFill>
                          <a:effectLst/>
                          <a:uLnTx/>
                          <a:uFillTx/>
                          <a:latin typeface="+mn-lt"/>
                          <a:ea typeface="+mn-ea"/>
                          <a:cs typeface="+mn-cs"/>
                        </a:rPr>
                      </a:br>
                      <a:r>
                        <a:rPr kumimoji="0" lang="en-US" sz="1600" b="0" i="0" u="none" strike="noStrike" kern="1200" cap="none" spc="0" normalizeH="0" baseline="0" noProof="0" dirty="0">
                          <a:ln>
                            <a:noFill/>
                          </a:ln>
                          <a:solidFill>
                            <a:prstClr val="black"/>
                          </a:solidFill>
                          <a:effectLst/>
                          <a:uLnTx/>
                          <a:uFillTx/>
                          <a:latin typeface="+mn-lt"/>
                          <a:ea typeface="+mn-ea"/>
                          <a:cs typeface="+mn-cs"/>
                        </a:rPr>
                        <a:t>related to your job is both unethical and illegal. </a:t>
                      </a:r>
                    </a:p>
                    <a:p>
                      <a:endParaRPr lang="en-US" dirty="0"/>
                    </a:p>
                  </a:txBody>
                  <a:tcPr/>
                </a:tc>
                <a:extLst>
                  <a:ext uri="{0D108BD9-81ED-4DB2-BD59-A6C34878D82A}">
                    <a16:rowId xmlns:a16="http://schemas.microsoft.com/office/drawing/2014/main" val="473259320"/>
                  </a:ext>
                </a:extLst>
              </a:tr>
              <a:tr h="17494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 health plan has a program available for plan members shown to improve patient outcomes and member experience.  The health plan is excited about the program and offers a doctors office $250 for every patient it enrolls in the program.”</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The arrangement incentivizes the doctor’s office to funnel patients to the health plan which is considered a kickback and a crime under the Anti-Kickback Statute.  </a:t>
                      </a:r>
                    </a:p>
                    <a:p>
                      <a:endParaRPr lang="en-US" dirty="0"/>
                    </a:p>
                  </a:txBody>
                  <a:tcPr/>
                </a:tc>
                <a:extLst>
                  <a:ext uri="{0D108BD9-81ED-4DB2-BD59-A6C34878D82A}">
                    <a16:rowId xmlns:a16="http://schemas.microsoft.com/office/drawing/2014/main" val="837809621"/>
                  </a:ext>
                </a:extLst>
              </a:tr>
            </a:tbl>
          </a:graphicData>
        </a:graphic>
      </p:graphicFrame>
    </p:spTree>
    <p:extLst>
      <p:ext uri="{BB962C8B-B14F-4D97-AF65-F5344CB8AC3E}">
        <p14:creationId xmlns:p14="http://schemas.microsoft.com/office/powerpoint/2010/main" val="18698263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F16223A-4F82-4C63-B519-C7F485A76500}"/>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34D90613-DC44-4E54-A1D6-4C51496BBD51}"/>
              </a:ext>
            </a:extLst>
          </p:cNvPr>
          <p:cNvSpPr>
            <a:spLocks noGrp="1"/>
          </p:cNvSpPr>
          <p:nvPr>
            <p:ph type="sldNum" sz="quarter" idx="4"/>
          </p:nvPr>
        </p:nvSpPr>
        <p:spPr/>
        <p:txBody>
          <a:bodyPr/>
          <a:lstStyle/>
          <a:p>
            <a:fld id="{4FFF2922-2BC4-4EEC-89B9-4A4477398F2A}" type="slidenum">
              <a:rPr lang="en-US" smtClean="0"/>
              <a:pPr/>
              <a:t>13</a:t>
            </a:fld>
            <a:endParaRPr lang="en-US"/>
          </a:p>
        </p:txBody>
      </p:sp>
      <p:sp>
        <p:nvSpPr>
          <p:cNvPr id="4" name="Rectangle 3">
            <a:extLst>
              <a:ext uri="{FF2B5EF4-FFF2-40B4-BE49-F238E27FC236}">
                <a16:creationId xmlns:a16="http://schemas.microsoft.com/office/drawing/2014/main" id="{3E809E8E-2555-46A7-A640-E2F2BDC1AC08}"/>
              </a:ext>
            </a:extLst>
          </p:cNvPr>
          <p:cNvSpPr/>
          <p:nvPr/>
        </p:nvSpPr>
        <p:spPr>
          <a:xfrm>
            <a:off x="437745" y="786027"/>
            <a:ext cx="7529207"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What is Non-Compliance?</a:t>
            </a:r>
            <a:endParaRPr kumimoji="0" lang="en-US" sz="1800" b="0" i="0" u="none" strike="noStrike" kern="0" cap="none" spc="0" normalizeH="0" baseline="0" noProof="0" dirty="0">
              <a:ln>
                <a:noFill/>
              </a:ln>
              <a:solidFill>
                <a:schemeClr val="accent6">
                  <a:lumMod val="10000"/>
                </a:schemeClr>
              </a:solidFill>
              <a:effectLst/>
              <a:uLnTx/>
              <a:uFillTx/>
            </a:endParaRPr>
          </a:p>
        </p:txBody>
      </p:sp>
      <p:sp>
        <p:nvSpPr>
          <p:cNvPr id="5" name="Rectangle 4">
            <a:extLst>
              <a:ext uri="{FF2B5EF4-FFF2-40B4-BE49-F238E27FC236}">
                <a16:creationId xmlns:a16="http://schemas.microsoft.com/office/drawing/2014/main" id="{DE7DA4DF-0E83-4266-A077-B6CD5E31E95F}"/>
              </a:ext>
            </a:extLst>
          </p:cNvPr>
          <p:cNvSpPr/>
          <p:nvPr/>
        </p:nvSpPr>
        <p:spPr>
          <a:xfrm>
            <a:off x="204281" y="1432358"/>
            <a:ext cx="8501974" cy="923330"/>
          </a:xfrm>
          <a:prstGeom prst="rect">
            <a:avLst/>
          </a:prstGeom>
        </p:spPr>
        <p:txBody>
          <a:bodyPr wrap="square">
            <a:spAutoFit/>
          </a:bodyPr>
          <a:lstStyle/>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Sometimes good intentions can lead to non-compliance. The key is to always act with integrity – always do what is right even when it is hard or when no one is looking. </a:t>
            </a:r>
          </a:p>
        </p:txBody>
      </p:sp>
      <p:graphicFrame>
        <p:nvGraphicFramePr>
          <p:cNvPr id="6" name="Table 6">
            <a:extLst>
              <a:ext uri="{FF2B5EF4-FFF2-40B4-BE49-F238E27FC236}">
                <a16:creationId xmlns:a16="http://schemas.microsoft.com/office/drawing/2014/main" id="{4E5256DD-9D41-4AAB-8E0E-DDEE68086880}"/>
              </a:ext>
            </a:extLst>
          </p:cNvPr>
          <p:cNvGraphicFramePr>
            <a:graphicFrameLocks noGrp="1"/>
          </p:cNvGraphicFramePr>
          <p:nvPr>
            <p:extLst>
              <p:ext uri="{D42A27DB-BD31-4B8C-83A1-F6EECF244321}">
                <p14:modId xmlns:p14="http://schemas.microsoft.com/office/powerpoint/2010/main" val="1182933025"/>
              </p:ext>
            </p:extLst>
          </p:nvPr>
        </p:nvGraphicFramePr>
        <p:xfrm>
          <a:off x="437745" y="2535852"/>
          <a:ext cx="8424154" cy="3828765"/>
        </p:xfrm>
        <a:graphic>
          <a:graphicData uri="http://schemas.openxmlformats.org/drawingml/2006/table">
            <a:tbl>
              <a:tblPr firstRow="1" bandRow="1">
                <a:tableStyleId>{5C22544A-7EE6-4342-B048-85BDC9FD1C3A}</a:tableStyleId>
              </a:tblPr>
              <a:tblGrid>
                <a:gridCol w="4212077">
                  <a:extLst>
                    <a:ext uri="{9D8B030D-6E8A-4147-A177-3AD203B41FA5}">
                      <a16:colId xmlns:a16="http://schemas.microsoft.com/office/drawing/2014/main" val="2145935535"/>
                    </a:ext>
                  </a:extLst>
                </a:gridCol>
                <a:gridCol w="4212077">
                  <a:extLst>
                    <a:ext uri="{9D8B030D-6E8A-4147-A177-3AD203B41FA5}">
                      <a16:colId xmlns:a16="http://schemas.microsoft.com/office/drawing/2014/main" val="2478781343"/>
                    </a:ext>
                  </a:extLst>
                </a:gridCol>
              </a:tblGrid>
              <a:tr h="415005">
                <a:tc>
                  <a:txBody>
                    <a:bodyPr/>
                    <a:lstStyle/>
                    <a:p>
                      <a:pPr algn="ctr"/>
                      <a:r>
                        <a:rPr lang="en-US" dirty="0"/>
                        <a:t>Examples of Non-Compliance:</a:t>
                      </a:r>
                    </a:p>
                  </a:txBody>
                  <a:tcPr/>
                </a:tc>
                <a:tc>
                  <a:txBody>
                    <a:bodyPr/>
                    <a:lstStyle/>
                    <a:p>
                      <a:pPr algn="ctr"/>
                      <a:r>
                        <a:rPr lang="en-US" dirty="0"/>
                        <a:t>Explanation:</a:t>
                      </a:r>
                    </a:p>
                  </a:txBody>
                  <a:tcPr/>
                </a:tc>
                <a:extLst>
                  <a:ext uri="{0D108BD9-81ED-4DB2-BD59-A6C34878D82A}">
                    <a16:rowId xmlns:a16="http://schemas.microsoft.com/office/drawing/2014/main" val="1776510594"/>
                  </a:ext>
                </a:extLst>
              </a:tr>
              <a:tr h="127890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“My co-worker changed a date on a member’s authorization request to avoid getting in trouble for being late. I know this is wrong, but it only happened once, so I won’t say anything.”</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Covering up unethical behavior is wrong.</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While you intended to protect your coworker, you allowed harm to occur to the member. </a:t>
                      </a:r>
                    </a:p>
                    <a:p>
                      <a:endParaRPr lang="en-US" dirty="0"/>
                    </a:p>
                  </a:txBody>
                  <a:tcPr/>
                </a:tc>
                <a:extLst>
                  <a:ext uri="{0D108BD9-81ED-4DB2-BD59-A6C34878D82A}">
                    <a16:rowId xmlns:a16="http://schemas.microsoft.com/office/drawing/2014/main" val="2155215203"/>
                  </a:ext>
                </a:extLst>
              </a:tr>
              <a:tr h="197648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“One patient needed a doctor’s office visit on December 29th.  He stated his insurance would not be effective until January 1</a:t>
                      </a:r>
                      <a:r>
                        <a:rPr kumimoji="0" lang="en-US" sz="1600" b="0" i="0" u="none" strike="noStrike" kern="1200" cap="none" spc="0" normalizeH="0" baseline="30000" noProof="0" dirty="0">
                          <a:ln>
                            <a:noFill/>
                          </a:ln>
                          <a:solidFill>
                            <a:prstClr val="black"/>
                          </a:solidFill>
                          <a:effectLst/>
                          <a:uLnTx/>
                          <a:uFillTx/>
                          <a:latin typeface="+mn-lt"/>
                          <a:ea typeface="+mn-ea"/>
                          <a:cs typeface="+mn-cs"/>
                        </a:rPr>
                        <a:t>st</a:t>
                      </a:r>
                      <a:r>
                        <a:rPr kumimoji="0" lang="en-US" sz="1600" b="0" i="0" u="none" strike="noStrike" kern="1200" cap="none" spc="0" normalizeH="0" baseline="0" noProof="0" dirty="0">
                          <a:ln>
                            <a:noFill/>
                          </a:ln>
                          <a:solidFill>
                            <a:prstClr val="black"/>
                          </a:solidFill>
                          <a:effectLst/>
                          <a:uLnTx/>
                          <a:uFillTx/>
                          <a:latin typeface="+mn-lt"/>
                          <a:ea typeface="+mn-ea"/>
                          <a:cs typeface="+mn-cs"/>
                        </a:rPr>
                        <a:t>.  My coworker wanted to help the patient and changed the date of service in the medical record to January 2</a:t>
                      </a:r>
                      <a:r>
                        <a:rPr kumimoji="0" lang="en-US" sz="1600" b="0" i="0" u="none" strike="noStrike" kern="1200" cap="none" spc="0" normalizeH="0" baseline="30000" noProof="0" dirty="0">
                          <a:ln>
                            <a:noFill/>
                          </a:ln>
                          <a:solidFill>
                            <a:prstClr val="black"/>
                          </a:solidFill>
                          <a:effectLst/>
                          <a:uLnTx/>
                          <a:uFillTx/>
                          <a:latin typeface="+mn-lt"/>
                          <a:ea typeface="+mn-ea"/>
                          <a:cs typeface="+mn-cs"/>
                        </a:rPr>
                        <a:t>nd</a:t>
                      </a:r>
                      <a:r>
                        <a:rPr kumimoji="0" lang="en-US" sz="1600" b="0" i="0" u="none" strike="noStrike" kern="1200" cap="none" spc="0" normalizeH="0" baseline="0" noProof="0" dirty="0">
                          <a:ln>
                            <a:noFill/>
                          </a:ln>
                          <a:solidFill>
                            <a:prstClr val="black"/>
                          </a:solidFill>
                          <a:effectLst/>
                          <a:uLnTx/>
                          <a:uFillTx/>
                          <a:latin typeface="+mn-lt"/>
                          <a:ea typeface="+mn-ea"/>
                          <a:cs typeface="+mn-cs"/>
                        </a:rPr>
                        <a:t> to ensure the patient’s insurance covers the visit.”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Knowingly entering inaccurate information in a record to ensure compensation is fraud and is a crime under the Federal False Claims Act. If you know or suspect fraud is occurring, you must report it immediately to management or Compliance.</a:t>
                      </a:r>
                    </a:p>
                    <a:p>
                      <a:endParaRPr lang="en-US" dirty="0"/>
                    </a:p>
                  </a:txBody>
                  <a:tcPr/>
                </a:tc>
                <a:extLst>
                  <a:ext uri="{0D108BD9-81ED-4DB2-BD59-A6C34878D82A}">
                    <a16:rowId xmlns:a16="http://schemas.microsoft.com/office/drawing/2014/main" val="1489228974"/>
                  </a:ext>
                </a:extLst>
              </a:tr>
            </a:tbl>
          </a:graphicData>
        </a:graphic>
      </p:graphicFrame>
    </p:spTree>
    <p:extLst>
      <p:ext uri="{BB962C8B-B14F-4D97-AF65-F5344CB8AC3E}">
        <p14:creationId xmlns:p14="http://schemas.microsoft.com/office/powerpoint/2010/main" val="28644088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9BCE1E2-C64A-48AB-9753-8F651B26C95E}"/>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84117A0B-5FB3-478E-A73A-F4ACCA88338E}"/>
              </a:ext>
            </a:extLst>
          </p:cNvPr>
          <p:cNvSpPr>
            <a:spLocks noGrp="1"/>
          </p:cNvSpPr>
          <p:nvPr>
            <p:ph type="sldNum" sz="quarter" idx="4"/>
          </p:nvPr>
        </p:nvSpPr>
        <p:spPr/>
        <p:txBody>
          <a:bodyPr/>
          <a:lstStyle/>
          <a:p>
            <a:fld id="{4FFF2922-2BC4-4EEC-89B9-4A4477398F2A}" type="slidenum">
              <a:rPr lang="en-US" smtClean="0"/>
              <a:pPr/>
              <a:t>14</a:t>
            </a:fld>
            <a:endParaRPr lang="en-US"/>
          </a:p>
        </p:txBody>
      </p:sp>
      <p:sp>
        <p:nvSpPr>
          <p:cNvPr id="4" name="Rectangle 3">
            <a:extLst>
              <a:ext uri="{FF2B5EF4-FFF2-40B4-BE49-F238E27FC236}">
                <a16:creationId xmlns:a16="http://schemas.microsoft.com/office/drawing/2014/main" id="{9799A1AC-B687-4E22-80E9-6239442216AE}"/>
              </a:ext>
            </a:extLst>
          </p:cNvPr>
          <p:cNvSpPr/>
          <p:nvPr/>
        </p:nvSpPr>
        <p:spPr>
          <a:xfrm>
            <a:off x="642026" y="1773146"/>
            <a:ext cx="6215974" cy="369332"/>
          </a:xfrm>
          <a:prstGeom prst="rect">
            <a:avLst/>
          </a:prstGeom>
        </p:spPr>
        <p:txBody>
          <a:bodyPr wrap="square">
            <a:spAutoFit/>
          </a:bodyPr>
          <a:lstStyle/>
          <a:p>
            <a:pPr marL="0"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prstClr val="black"/>
                </a:solidFill>
                <a:effectLst/>
                <a:uLnTx/>
                <a:uFillTx/>
              </a:rPr>
              <a:t>The following are examples of high-risk areas:</a:t>
            </a:r>
          </a:p>
        </p:txBody>
      </p:sp>
      <p:graphicFrame>
        <p:nvGraphicFramePr>
          <p:cNvPr id="5" name="Table 5">
            <a:extLst>
              <a:ext uri="{FF2B5EF4-FFF2-40B4-BE49-F238E27FC236}">
                <a16:creationId xmlns:a16="http://schemas.microsoft.com/office/drawing/2014/main" id="{91FB7FDC-EC34-4642-95A8-3D982B3F6BFF}"/>
              </a:ext>
            </a:extLst>
          </p:cNvPr>
          <p:cNvGraphicFramePr>
            <a:graphicFrameLocks noGrp="1"/>
          </p:cNvGraphicFramePr>
          <p:nvPr>
            <p:extLst>
              <p:ext uri="{D42A27DB-BD31-4B8C-83A1-F6EECF244321}">
                <p14:modId xmlns:p14="http://schemas.microsoft.com/office/powerpoint/2010/main" val="2724920252"/>
              </p:ext>
            </p:extLst>
          </p:nvPr>
        </p:nvGraphicFramePr>
        <p:xfrm>
          <a:off x="642026" y="2240964"/>
          <a:ext cx="7752944" cy="4078224"/>
        </p:xfrm>
        <a:graphic>
          <a:graphicData uri="http://schemas.openxmlformats.org/drawingml/2006/table">
            <a:tbl>
              <a:tblPr firstRow="1" bandRow="1">
                <a:tableStyleId>{5C22544A-7EE6-4342-B048-85BDC9FD1C3A}</a:tableStyleId>
              </a:tblPr>
              <a:tblGrid>
                <a:gridCol w="4066161">
                  <a:extLst>
                    <a:ext uri="{9D8B030D-6E8A-4147-A177-3AD203B41FA5}">
                      <a16:colId xmlns:a16="http://schemas.microsoft.com/office/drawing/2014/main" val="1858679241"/>
                    </a:ext>
                  </a:extLst>
                </a:gridCol>
                <a:gridCol w="3686783">
                  <a:extLst>
                    <a:ext uri="{9D8B030D-6E8A-4147-A177-3AD203B41FA5}">
                      <a16:colId xmlns:a16="http://schemas.microsoft.com/office/drawing/2014/main" val="2622897736"/>
                    </a:ext>
                  </a:extLst>
                </a:gridCol>
              </a:tblGrid>
              <a:tr h="2089113">
                <a:tc>
                  <a:txBody>
                    <a:bodyPr/>
                    <a:lstStyle/>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Agent/broker/delegate misrepresentation </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Appeals and grievance review (for example, coverage and organization determinations) </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Beneficiary notices </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Conflicts of interest</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Claims and Utilization Management processing </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Credentialing and provider networks </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Documentation and Timeliness requirements </a:t>
                      </a:r>
                    </a:p>
                    <a:p>
                      <a:endParaRPr lang="en-US" dirty="0"/>
                    </a:p>
                  </a:txBody>
                  <a:tcPr/>
                </a:tc>
                <a:tc>
                  <a:txBody>
                    <a:bodyPr/>
                    <a:lstStyle/>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Ethics</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FDR oversight and monitoring</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Health Insurance Portability and Accountability Act (HIPAA)</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Marketing and enrollment</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Pharmacy, formulary, and benefit administration</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Quality of care</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IT System access and safeguards</a:t>
                      </a:r>
                    </a:p>
                    <a:p>
                      <a:pPr marL="341297"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700" b="0" i="0" u="none" strike="noStrike" kern="1200" cap="none" spc="0" normalizeH="0" baseline="0" noProof="0" dirty="0">
                          <a:ln>
                            <a:noFill/>
                          </a:ln>
                          <a:solidFill>
                            <a:schemeClr val="bg1"/>
                          </a:solidFill>
                          <a:effectLst/>
                          <a:uLnTx/>
                          <a:uFillTx/>
                          <a:latin typeface="+mn-lt"/>
                          <a:ea typeface="+mn-ea"/>
                          <a:cs typeface="+mn-cs"/>
                        </a:rPr>
                        <a:t>Claims and Utilization Management documentation manipulation</a:t>
                      </a:r>
                    </a:p>
                    <a:p>
                      <a:endParaRPr lang="en-US" dirty="0"/>
                    </a:p>
                  </a:txBody>
                  <a:tcPr/>
                </a:tc>
                <a:extLst>
                  <a:ext uri="{0D108BD9-81ED-4DB2-BD59-A6C34878D82A}">
                    <a16:rowId xmlns:a16="http://schemas.microsoft.com/office/drawing/2014/main" val="4272874621"/>
                  </a:ext>
                </a:extLst>
              </a:tr>
            </a:tbl>
          </a:graphicData>
        </a:graphic>
      </p:graphicFrame>
      <p:sp>
        <p:nvSpPr>
          <p:cNvPr id="7" name="Rectangle 6">
            <a:extLst>
              <a:ext uri="{FF2B5EF4-FFF2-40B4-BE49-F238E27FC236}">
                <a16:creationId xmlns:a16="http://schemas.microsoft.com/office/drawing/2014/main" id="{9C5DAA51-799B-4088-8DA9-E3A0B1AAE9D0}"/>
              </a:ext>
            </a:extLst>
          </p:cNvPr>
          <p:cNvSpPr/>
          <p:nvPr/>
        </p:nvSpPr>
        <p:spPr>
          <a:xfrm>
            <a:off x="528461" y="843118"/>
            <a:ext cx="8087078"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High Risk Areas for Non-Compliance</a:t>
            </a:r>
            <a:endParaRPr kumimoji="0" lang="en-US" sz="18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46563747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9282A7F-3B66-4D94-BE7A-ED1EA8C67D26}"/>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332F4AA3-0A54-48FD-B743-5A0D220D60AA}"/>
              </a:ext>
            </a:extLst>
          </p:cNvPr>
          <p:cNvSpPr>
            <a:spLocks noGrp="1"/>
          </p:cNvSpPr>
          <p:nvPr>
            <p:ph type="sldNum" sz="quarter" idx="4"/>
          </p:nvPr>
        </p:nvSpPr>
        <p:spPr/>
        <p:txBody>
          <a:bodyPr/>
          <a:lstStyle/>
          <a:p>
            <a:fld id="{4FFF2922-2BC4-4EEC-89B9-4A4477398F2A}" type="slidenum">
              <a:rPr lang="en-US" smtClean="0"/>
              <a:pPr/>
              <a:t>15</a:t>
            </a:fld>
            <a:endParaRPr lang="en-US"/>
          </a:p>
        </p:txBody>
      </p:sp>
      <p:sp>
        <p:nvSpPr>
          <p:cNvPr id="4" name="Rectangle 3">
            <a:extLst>
              <a:ext uri="{FF2B5EF4-FFF2-40B4-BE49-F238E27FC236}">
                <a16:creationId xmlns:a16="http://schemas.microsoft.com/office/drawing/2014/main" id="{8E03DF77-ED94-42E5-B6BA-3CFE032C4CAF}"/>
              </a:ext>
            </a:extLst>
          </p:cNvPr>
          <p:cNvSpPr/>
          <p:nvPr/>
        </p:nvSpPr>
        <p:spPr>
          <a:xfrm>
            <a:off x="408562" y="771518"/>
            <a:ext cx="8249053"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Examples of Non-Compliance in High Risk Areas:</a:t>
            </a:r>
            <a:endParaRPr kumimoji="0" lang="en-US" sz="3200" b="0" i="0" u="none" strike="noStrike" kern="0" cap="none" spc="0" normalizeH="0" baseline="0" noProof="0" dirty="0">
              <a:ln>
                <a:noFill/>
              </a:ln>
              <a:solidFill>
                <a:schemeClr val="accent6">
                  <a:lumMod val="10000"/>
                </a:schemeClr>
              </a:solidFill>
              <a:effectLst/>
              <a:uLnTx/>
              <a:uFillTx/>
            </a:endParaRPr>
          </a:p>
        </p:txBody>
      </p:sp>
      <p:sp>
        <p:nvSpPr>
          <p:cNvPr id="5" name="Rectangle 4">
            <a:extLst>
              <a:ext uri="{FF2B5EF4-FFF2-40B4-BE49-F238E27FC236}">
                <a16:creationId xmlns:a16="http://schemas.microsoft.com/office/drawing/2014/main" id="{218C5EE8-5660-469B-BC27-7D7F547B2C40}"/>
              </a:ext>
            </a:extLst>
          </p:cNvPr>
          <p:cNvSpPr/>
          <p:nvPr/>
        </p:nvSpPr>
        <p:spPr>
          <a:xfrm>
            <a:off x="408562" y="1487984"/>
            <a:ext cx="8106788" cy="1049518"/>
          </a:xfrm>
          <a:prstGeom prst="rect">
            <a:avLst/>
          </a:prstGeom>
        </p:spPr>
        <p:txBody>
          <a:bodyPr wrap="square">
            <a:spAutoFit/>
          </a:bodyPr>
          <a:lstStyle/>
          <a:p>
            <a:pPr marL="85709"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1800" b="1" i="0" u="none" strike="noStrike" kern="0" cap="none" spc="0" normalizeH="0" baseline="0" noProof="0" dirty="0">
                <a:ln>
                  <a:noFill/>
                </a:ln>
                <a:solidFill>
                  <a:srgbClr val="227A8F"/>
                </a:solidFill>
                <a:effectLst/>
                <a:uLnTx/>
                <a:uFillTx/>
                <a:cs typeface="Times New Roman" panose="02020603050405020304" pitchFamily="18" charset="0"/>
              </a:rPr>
              <a:t>Documentation and Timeliness Requirements</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Please follow all timelines required by your organization and/or Health Plans</a:t>
            </a:r>
            <a:endParaRPr kumimoji="0" lang="en-US" sz="1800" b="0" i="0" u="none" strike="noStrike" kern="0" cap="none" spc="0" normalizeH="0" baseline="0" noProof="0" dirty="0">
              <a:ln>
                <a:noFill/>
              </a:ln>
              <a:solidFill>
                <a:sysClr val="windowText" lastClr="000000"/>
              </a:solidFill>
              <a:effectLst/>
              <a:uLnTx/>
              <a:uFillTx/>
            </a:endParaRPr>
          </a:p>
        </p:txBody>
      </p:sp>
      <p:graphicFrame>
        <p:nvGraphicFramePr>
          <p:cNvPr id="6" name="Table 6">
            <a:extLst>
              <a:ext uri="{FF2B5EF4-FFF2-40B4-BE49-F238E27FC236}">
                <a16:creationId xmlns:a16="http://schemas.microsoft.com/office/drawing/2014/main" id="{CDFF5B42-1990-48B3-8FED-916E0B095785}"/>
              </a:ext>
            </a:extLst>
          </p:cNvPr>
          <p:cNvGraphicFramePr>
            <a:graphicFrameLocks noGrp="1"/>
          </p:cNvGraphicFramePr>
          <p:nvPr>
            <p:extLst>
              <p:ext uri="{D42A27DB-BD31-4B8C-83A1-F6EECF244321}">
                <p14:modId xmlns:p14="http://schemas.microsoft.com/office/powerpoint/2010/main" val="1150715198"/>
              </p:ext>
            </p:extLst>
          </p:nvPr>
        </p:nvGraphicFramePr>
        <p:xfrm>
          <a:off x="719846" y="2613690"/>
          <a:ext cx="7795503" cy="3779520"/>
        </p:xfrm>
        <a:graphic>
          <a:graphicData uri="http://schemas.openxmlformats.org/drawingml/2006/table">
            <a:tbl>
              <a:tblPr firstRow="1" bandRow="1">
                <a:tableStyleId>{5C22544A-7EE6-4342-B048-85BDC9FD1C3A}</a:tableStyleId>
              </a:tblPr>
              <a:tblGrid>
                <a:gridCol w="4045898">
                  <a:extLst>
                    <a:ext uri="{9D8B030D-6E8A-4147-A177-3AD203B41FA5}">
                      <a16:colId xmlns:a16="http://schemas.microsoft.com/office/drawing/2014/main" val="3580381825"/>
                    </a:ext>
                  </a:extLst>
                </a:gridCol>
                <a:gridCol w="3749605">
                  <a:extLst>
                    <a:ext uri="{9D8B030D-6E8A-4147-A177-3AD203B41FA5}">
                      <a16:colId xmlns:a16="http://schemas.microsoft.com/office/drawing/2014/main" val="1926080823"/>
                    </a:ext>
                  </a:extLst>
                </a:gridCol>
              </a:tblGrid>
              <a:tr h="357358">
                <a:tc>
                  <a:txBody>
                    <a:bodyPr/>
                    <a:lstStyle/>
                    <a:p>
                      <a:r>
                        <a:rPr lang="en-US" dirty="0"/>
                        <a:t>Examples of Non-Compliance:</a:t>
                      </a:r>
                    </a:p>
                  </a:txBody>
                  <a:tcPr/>
                </a:tc>
                <a:tc>
                  <a:txBody>
                    <a:bodyPr/>
                    <a:lstStyle/>
                    <a:p>
                      <a:r>
                        <a:rPr lang="en-US" dirty="0"/>
                        <a:t>Explanation:</a:t>
                      </a:r>
                    </a:p>
                  </a:txBody>
                  <a:tcPr/>
                </a:tc>
                <a:extLst>
                  <a:ext uri="{0D108BD9-81ED-4DB2-BD59-A6C34878D82A}">
                    <a16:rowId xmlns:a16="http://schemas.microsoft.com/office/drawing/2014/main" val="1915703961"/>
                  </a:ext>
                </a:extLst>
              </a:tr>
              <a:tr h="166898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“We received a request from a member to access their medical records. Our coworker who handles these requests is out on medical leave for at least 2 more months. Due to our shortage of staff, can these types of requests wait until our coworker returns?”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mn-lt"/>
                          <a:ea typeface="+mn-ea"/>
                          <a:cs typeface="+mn-cs"/>
                        </a:rPr>
                        <a:t>No.</a:t>
                      </a:r>
                      <a:r>
                        <a:rPr kumimoji="0" lang="en-US" sz="1600" b="0" i="0" u="none" strike="noStrike" kern="1200" cap="none" spc="0" normalizeH="0" baseline="0" noProof="0" dirty="0">
                          <a:ln>
                            <a:noFill/>
                          </a:ln>
                          <a:solidFill>
                            <a:prstClr val="black"/>
                          </a:solidFill>
                          <a:effectLst/>
                          <a:uLnTx/>
                          <a:uFillTx/>
                          <a:latin typeface="+mn-lt"/>
                          <a:ea typeface="+mn-ea"/>
                          <a:cs typeface="+mn-cs"/>
                        </a:rPr>
                        <a:t> It is the law that medical records be </a:t>
                      </a:r>
                      <a:br>
                        <a:rPr kumimoji="0" lang="en-US" sz="1600" b="0" i="0" u="none" strike="noStrike" kern="1200" cap="none" spc="0" normalizeH="0" baseline="0" noProof="0" dirty="0">
                          <a:ln>
                            <a:noFill/>
                          </a:ln>
                          <a:solidFill>
                            <a:prstClr val="black"/>
                          </a:solidFill>
                          <a:effectLst/>
                          <a:uLnTx/>
                          <a:uFillTx/>
                          <a:latin typeface="+mn-lt"/>
                          <a:ea typeface="+mn-ea"/>
                          <a:cs typeface="+mn-cs"/>
                        </a:rPr>
                      </a:br>
                      <a:r>
                        <a:rPr kumimoji="0" lang="en-US" sz="1600" b="0" i="0" u="none" strike="noStrike" kern="1200" cap="none" spc="0" normalizeH="0" baseline="0" noProof="0" dirty="0">
                          <a:ln>
                            <a:noFill/>
                          </a:ln>
                          <a:solidFill>
                            <a:prstClr val="black"/>
                          </a:solidFill>
                          <a:effectLst/>
                          <a:uLnTx/>
                          <a:uFillTx/>
                          <a:latin typeface="+mn-lt"/>
                          <a:ea typeface="+mn-ea"/>
                          <a:cs typeface="+mn-cs"/>
                        </a:rPr>
                        <a:t>provided within 30 days of the request. </a:t>
                      </a:r>
                    </a:p>
                    <a:p>
                      <a:endParaRPr lang="en-US" dirty="0"/>
                    </a:p>
                  </a:txBody>
                  <a:tcPr/>
                </a:tc>
                <a:extLst>
                  <a:ext uri="{0D108BD9-81ED-4DB2-BD59-A6C34878D82A}">
                    <a16:rowId xmlns:a16="http://schemas.microsoft.com/office/drawing/2014/main" val="3924869357"/>
                  </a:ext>
                </a:extLst>
              </a:tr>
              <a:tr h="144645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“The mailroom where we send out denial letters has been having issues. We have not told anyone, even though outgoing mail has been delayed for at least 2 days. </a:t>
                      </a:r>
                      <a:br>
                        <a:rPr kumimoji="0" lang="en-US" sz="1600" b="0" i="0" u="none" strike="noStrike" kern="1200" cap="none" spc="0" normalizeH="0" baseline="0" noProof="0" dirty="0">
                          <a:ln>
                            <a:noFill/>
                          </a:ln>
                          <a:solidFill>
                            <a:prstClr val="black"/>
                          </a:solidFill>
                          <a:effectLst/>
                          <a:uLnTx/>
                          <a:uFillTx/>
                          <a:latin typeface="+mn-lt"/>
                          <a:ea typeface="+mn-ea"/>
                          <a:cs typeface="+mn-cs"/>
                        </a:rPr>
                      </a:br>
                      <a:r>
                        <a:rPr kumimoji="0" lang="en-US" sz="1600" b="0" i="0" u="none" strike="noStrike" kern="1200" cap="none" spc="0" normalizeH="0" baseline="0" noProof="0" dirty="0">
                          <a:ln>
                            <a:noFill/>
                          </a:ln>
                          <a:solidFill>
                            <a:prstClr val="black"/>
                          </a:solidFill>
                          <a:effectLst/>
                          <a:uLnTx/>
                          <a:uFillTx/>
                          <a:latin typeface="+mn-lt"/>
                          <a:ea typeface="+mn-ea"/>
                          <a:cs typeface="+mn-cs"/>
                        </a:rPr>
                        <a:t>This should not be an issue, right?”</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mn-lt"/>
                          <a:ea typeface="+mn-ea"/>
                          <a:cs typeface="+mn-cs"/>
                        </a:rPr>
                        <a:t>This is an issue </a:t>
                      </a:r>
                      <a:r>
                        <a:rPr kumimoji="0" lang="en-US" sz="1600" b="0" i="0" u="none" strike="noStrike" kern="1200" cap="none" spc="0" normalizeH="0" baseline="0" noProof="0" dirty="0">
                          <a:ln>
                            <a:noFill/>
                          </a:ln>
                          <a:solidFill>
                            <a:prstClr val="black"/>
                          </a:solidFill>
                          <a:effectLst/>
                          <a:uLnTx/>
                          <a:uFillTx/>
                          <a:latin typeface="+mn-lt"/>
                          <a:ea typeface="+mn-ea"/>
                          <a:cs typeface="+mn-cs"/>
                        </a:rPr>
                        <a:t>because denial letters have sensitive timelines. Delay in mailing should be reported immediately. </a:t>
                      </a:r>
                    </a:p>
                    <a:p>
                      <a:endParaRPr lang="en-US" dirty="0"/>
                    </a:p>
                  </a:txBody>
                  <a:tcPr/>
                </a:tc>
                <a:extLst>
                  <a:ext uri="{0D108BD9-81ED-4DB2-BD59-A6C34878D82A}">
                    <a16:rowId xmlns:a16="http://schemas.microsoft.com/office/drawing/2014/main" val="1812444391"/>
                  </a:ext>
                </a:extLst>
              </a:tr>
            </a:tbl>
          </a:graphicData>
        </a:graphic>
      </p:graphicFrame>
    </p:spTree>
    <p:extLst>
      <p:ext uri="{BB962C8B-B14F-4D97-AF65-F5344CB8AC3E}">
        <p14:creationId xmlns:p14="http://schemas.microsoft.com/office/powerpoint/2010/main" val="25251899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779D789-BE2F-4F20-9E5C-03A66358DED5}"/>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B2FE2BC6-31F2-4B6D-98D8-77918ADAF8AD}"/>
              </a:ext>
            </a:extLst>
          </p:cNvPr>
          <p:cNvSpPr>
            <a:spLocks noGrp="1"/>
          </p:cNvSpPr>
          <p:nvPr>
            <p:ph type="sldNum" sz="quarter" idx="4"/>
          </p:nvPr>
        </p:nvSpPr>
        <p:spPr/>
        <p:txBody>
          <a:bodyPr/>
          <a:lstStyle/>
          <a:p>
            <a:fld id="{4FFF2922-2BC4-4EEC-89B9-4A4477398F2A}" type="slidenum">
              <a:rPr lang="en-US" smtClean="0"/>
              <a:pPr/>
              <a:t>16</a:t>
            </a:fld>
            <a:endParaRPr lang="en-US"/>
          </a:p>
        </p:txBody>
      </p:sp>
      <p:sp>
        <p:nvSpPr>
          <p:cNvPr id="4" name="Rectangle 3">
            <a:extLst>
              <a:ext uri="{FF2B5EF4-FFF2-40B4-BE49-F238E27FC236}">
                <a16:creationId xmlns:a16="http://schemas.microsoft.com/office/drawing/2014/main" id="{30EA7030-DFF2-4601-9CEC-D4A04261A331}"/>
              </a:ext>
            </a:extLst>
          </p:cNvPr>
          <p:cNvSpPr/>
          <p:nvPr/>
        </p:nvSpPr>
        <p:spPr>
          <a:xfrm>
            <a:off x="437745" y="805643"/>
            <a:ext cx="8229599" cy="584775"/>
          </a:xfrm>
          <a:prstGeom prst="rect">
            <a:avLst/>
          </a:prstGeom>
        </p:spPr>
        <p:txBody>
          <a:bodyPr wrap="square">
            <a:spAutoFit/>
          </a:bodyPr>
          <a:lstStyle/>
          <a:p>
            <a:pPr lvl="0">
              <a:defRPr/>
            </a:pPr>
            <a:r>
              <a:rPr lang="en-US" sz="3200" b="1" kern="0" dirty="0">
                <a:solidFill>
                  <a:schemeClr val="accent6">
                    <a:lumMod val="10000"/>
                  </a:schemeClr>
                </a:solidFill>
                <a:latin typeface="Calibri Light" panose="020F0302020204030204"/>
              </a:rPr>
              <a:t>Examples of Non-Compliance in High Risk Areas:</a:t>
            </a:r>
            <a:endParaRPr lang="en-US" sz="3200" kern="0" dirty="0">
              <a:solidFill>
                <a:schemeClr val="accent6">
                  <a:lumMod val="10000"/>
                </a:schemeClr>
              </a:solidFill>
            </a:endParaRPr>
          </a:p>
        </p:txBody>
      </p:sp>
      <p:sp>
        <p:nvSpPr>
          <p:cNvPr id="5" name="Rectangle 4">
            <a:extLst>
              <a:ext uri="{FF2B5EF4-FFF2-40B4-BE49-F238E27FC236}">
                <a16:creationId xmlns:a16="http://schemas.microsoft.com/office/drawing/2014/main" id="{D7E3E0EF-F010-486A-959D-7B11D200FC37}"/>
              </a:ext>
            </a:extLst>
          </p:cNvPr>
          <p:cNvSpPr/>
          <p:nvPr/>
        </p:nvSpPr>
        <p:spPr>
          <a:xfrm>
            <a:off x="437746" y="1555844"/>
            <a:ext cx="6410526" cy="744819"/>
          </a:xfrm>
          <a:prstGeom prst="rect">
            <a:avLst/>
          </a:prstGeom>
        </p:spPr>
        <p:txBody>
          <a:bodyPr wrap="square">
            <a:spAutoFit/>
          </a:bodyPr>
          <a:lstStyle/>
          <a:p>
            <a:pPr marL="85709" lvl="0" eaLnBrk="0" fontAlgn="base" hangingPunct="0">
              <a:lnSpc>
                <a:spcPct val="90000"/>
              </a:lnSpc>
              <a:spcBef>
                <a:spcPts val="1200"/>
              </a:spcBef>
              <a:buClr>
                <a:srgbClr val="2DA2BF"/>
              </a:buClr>
              <a:buSzPct val="68000"/>
              <a:defRPr/>
            </a:pPr>
            <a:endParaRPr lang="en-US" altLang="en-US" b="1" dirty="0">
              <a:solidFill>
                <a:srgbClr val="227A8F"/>
              </a:solidFill>
              <a:cs typeface="Times New Roman" panose="02020603050405020304" pitchFamily="18" charset="0"/>
            </a:endParaRPr>
          </a:p>
          <a:p>
            <a:pPr marL="85709" lvl="0" eaLnBrk="0" fontAlgn="base" hangingPunct="0">
              <a:lnSpc>
                <a:spcPct val="90000"/>
              </a:lnSpc>
              <a:spcBef>
                <a:spcPts val="1200"/>
              </a:spcBef>
              <a:buClr>
                <a:srgbClr val="2DA2BF"/>
              </a:buClr>
              <a:buSzPct val="68000"/>
              <a:defRPr/>
            </a:pPr>
            <a:r>
              <a:rPr lang="en-US" altLang="en-US" b="1" dirty="0">
                <a:solidFill>
                  <a:srgbClr val="227A8F"/>
                </a:solidFill>
                <a:cs typeface="Times New Roman" panose="02020603050405020304" pitchFamily="18" charset="0"/>
              </a:rPr>
              <a:t>Claims Documentation Manipulation</a:t>
            </a:r>
          </a:p>
        </p:txBody>
      </p:sp>
      <p:graphicFrame>
        <p:nvGraphicFramePr>
          <p:cNvPr id="8" name="Table 8">
            <a:extLst>
              <a:ext uri="{FF2B5EF4-FFF2-40B4-BE49-F238E27FC236}">
                <a16:creationId xmlns:a16="http://schemas.microsoft.com/office/drawing/2014/main" id="{04516B42-3CB9-4032-A193-C33AB988C3D9}"/>
              </a:ext>
            </a:extLst>
          </p:cNvPr>
          <p:cNvGraphicFramePr>
            <a:graphicFrameLocks noGrp="1"/>
          </p:cNvGraphicFramePr>
          <p:nvPr>
            <p:extLst>
              <p:ext uri="{D42A27DB-BD31-4B8C-83A1-F6EECF244321}">
                <p14:modId xmlns:p14="http://schemas.microsoft.com/office/powerpoint/2010/main" val="639191123"/>
              </p:ext>
            </p:extLst>
          </p:nvPr>
        </p:nvGraphicFramePr>
        <p:xfrm>
          <a:off x="554478" y="2466089"/>
          <a:ext cx="7960872" cy="2637590"/>
        </p:xfrm>
        <a:graphic>
          <a:graphicData uri="http://schemas.openxmlformats.org/drawingml/2006/table">
            <a:tbl>
              <a:tblPr firstRow="1" bandRow="1">
                <a:tableStyleId>{5C22544A-7EE6-4342-B048-85BDC9FD1C3A}</a:tableStyleId>
              </a:tblPr>
              <a:tblGrid>
                <a:gridCol w="4156464">
                  <a:extLst>
                    <a:ext uri="{9D8B030D-6E8A-4147-A177-3AD203B41FA5}">
                      <a16:colId xmlns:a16="http://schemas.microsoft.com/office/drawing/2014/main" val="4084739757"/>
                    </a:ext>
                  </a:extLst>
                </a:gridCol>
                <a:gridCol w="3804408">
                  <a:extLst>
                    <a:ext uri="{9D8B030D-6E8A-4147-A177-3AD203B41FA5}">
                      <a16:colId xmlns:a16="http://schemas.microsoft.com/office/drawing/2014/main" val="2460617376"/>
                    </a:ext>
                  </a:extLst>
                </a:gridCol>
              </a:tblGrid>
              <a:tr h="354057">
                <a:tc>
                  <a:txBody>
                    <a:bodyPr/>
                    <a:lstStyle/>
                    <a:p>
                      <a:r>
                        <a:rPr lang="en-US" dirty="0"/>
                        <a:t>Examples of Non-Compliance:</a:t>
                      </a:r>
                    </a:p>
                  </a:txBody>
                  <a:tcPr/>
                </a:tc>
                <a:tc>
                  <a:txBody>
                    <a:bodyPr/>
                    <a:lstStyle/>
                    <a:p>
                      <a:r>
                        <a:rPr lang="en-US" dirty="0"/>
                        <a:t>Explanation:</a:t>
                      </a:r>
                    </a:p>
                  </a:txBody>
                  <a:tcPr/>
                </a:tc>
                <a:extLst>
                  <a:ext uri="{0D108BD9-81ED-4DB2-BD59-A6C34878D82A}">
                    <a16:rowId xmlns:a16="http://schemas.microsoft.com/office/drawing/2014/main" val="4062220695"/>
                  </a:ext>
                </a:extLst>
              </a:tr>
              <a:tr h="227183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“Our patient wants a procedure not covered by his insurance as it is not considered medically necessary.  A Physician Assistant knows the procedure would be covered by insurance for treatment of a specific diagnosis and adds this diagnosis to the insurance claim to ensure the procedure is covered.”</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Knowingly entering inaccurate information in a record to ensure compensation is fraud and is a crime under the Federal False Claims Act. If you know or suspect fraud is occurring, you must report it immediately to management or Compliance.</a:t>
                      </a:r>
                    </a:p>
                    <a:p>
                      <a:endParaRPr lang="en-US" dirty="0"/>
                    </a:p>
                  </a:txBody>
                  <a:tcPr/>
                </a:tc>
                <a:extLst>
                  <a:ext uri="{0D108BD9-81ED-4DB2-BD59-A6C34878D82A}">
                    <a16:rowId xmlns:a16="http://schemas.microsoft.com/office/drawing/2014/main" val="2262371953"/>
                  </a:ext>
                </a:extLst>
              </a:tr>
            </a:tbl>
          </a:graphicData>
        </a:graphic>
      </p:graphicFrame>
    </p:spTree>
    <p:extLst>
      <p:ext uri="{BB962C8B-B14F-4D97-AF65-F5344CB8AC3E}">
        <p14:creationId xmlns:p14="http://schemas.microsoft.com/office/powerpoint/2010/main" val="26752153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AFDBA52-7757-40F8-B9B5-4F5402CA7208}"/>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723DFDB-2AD3-4AE6-BD8E-81A35138A02B}"/>
              </a:ext>
            </a:extLst>
          </p:cNvPr>
          <p:cNvSpPr>
            <a:spLocks noGrp="1"/>
          </p:cNvSpPr>
          <p:nvPr>
            <p:ph type="sldNum" sz="quarter" idx="4"/>
          </p:nvPr>
        </p:nvSpPr>
        <p:spPr/>
        <p:txBody>
          <a:bodyPr/>
          <a:lstStyle/>
          <a:p>
            <a:fld id="{4FFF2922-2BC4-4EEC-89B9-4A4477398F2A}" type="slidenum">
              <a:rPr lang="en-US" smtClean="0"/>
              <a:pPr/>
              <a:t>17</a:t>
            </a:fld>
            <a:endParaRPr lang="en-US"/>
          </a:p>
        </p:txBody>
      </p:sp>
      <p:sp>
        <p:nvSpPr>
          <p:cNvPr id="4" name="Rectangle 3">
            <a:extLst>
              <a:ext uri="{FF2B5EF4-FFF2-40B4-BE49-F238E27FC236}">
                <a16:creationId xmlns:a16="http://schemas.microsoft.com/office/drawing/2014/main" id="{302A78F5-8A74-45E0-B138-5C20F53F443D}"/>
              </a:ext>
            </a:extLst>
          </p:cNvPr>
          <p:cNvSpPr/>
          <p:nvPr/>
        </p:nvSpPr>
        <p:spPr>
          <a:xfrm>
            <a:off x="408562" y="797511"/>
            <a:ext cx="8210144"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Examples of Non-Compliance in High Risk Areas:</a:t>
            </a:r>
            <a:endParaRPr kumimoji="0" lang="en-US" sz="3200" b="0" i="0" u="none" strike="noStrike" kern="0" cap="none" spc="0" normalizeH="0" baseline="0" noProof="0" dirty="0">
              <a:ln>
                <a:noFill/>
              </a:ln>
              <a:solidFill>
                <a:schemeClr val="accent6">
                  <a:lumMod val="10000"/>
                </a:schemeClr>
              </a:solidFill>
              <a:effectLst/>
              <a:uLnTx/>
              <a:uFillTx/>
            </a:endParaRPr>
          </a:p>
        </p:txBody>
      </p:sp>
      <p:sp>
        <p:nvSpPr>
          <p:cNvPr id="5" name="Rectangle 4">
            <a:extLst>
              <a:ext uri="{FF2B5EF4-FFF2-40B4-BE49-F238E27FC236}">
                <a16:creationId xmlns:a16="http://schemas.microsoft.com/office/drawing/2014/main" id="{E0474EFE-59D4-4859-AD04-005592DAAE9A}"/>
              </a:ext>
            </a:extLst>
          </p:cNvPr>
          <p:cNvSpPr/>
          <p:nvPr/>
        </p:nvSpPr>
        <p:spPr>
          <a:xfrm>
            <a:off x="324128" y="1447190"/>
            <a:ext cx="2133854" cy="744819"/>
          </a:xfrm>
          <a:prstGeom prst="rect">
            <a:avLst/>
          </a:prstGeom>
        </p:spPr>
        <p:txBody>
          <a:bodyPr wrap="none">
            <a:spAutoFit/>
          </a:bodyPr>
          <a:lstStyle/>
          <a:p>
            <a:pPr marL="85709" lvl="0" eaLnBrk="0" fontAlgn="base" hangingPunct="0">
              <a:lnSpc>
                <a:spcPct val="90000"/>
              </a:lnSpc>
              <a:spcBef>
                <a:spcPts val="1200"/>
              </a:spcBef>
              <a:buClr>
                <a:srgbClr val="2DA2BF"/>
              </a:buClr>
              <a:buSzPct val="68000"/>
              <a:defRPr/>
            </a:pPr>
            <a:endParaRPr lang="en-US" altLang="en-US" b="1" dirty="0">
              <a:solidFill>
                <a:srgbClr val="227A8F"/>
              </a:solidFill>
              <a:cs typeface="Times New Roman" panose="02020603050405020304" pitchFamily="18" charset="0"/>
            </a:endParaRPr>
          </a:p>
          <a:p>
            <a:pPr marL="85709" lvl="0" eaLnBrk="0" fontAlgn="base" hangingPunct="0">
              <a:lnSpc>
                <a:spcPct val="90000"/>
              </a:lnSpc>
              <a:spcBef>
                <a:spcPts val="1200"/>
              </a:spcBef>
              <a:buClr>
                <a:srgbClr val="2DA2BF"/>
              </a:buClr>
              <a:buSzPct val="68000"/>
              <a:defRPr/>
            </a:pPr>
            <a:r>
              <a:rPr lang="en-US" altLang="en-US" b="1" dirty="0">
                <a:solidFill>
                  <a:srgbClr val="227A8F"/>
                </a:solidFill>
                <a:cs typeface="Times New Roman" panose="02020603050405020304" pitchFamily="18" charset="0"/>
              </a:rPr>
              <a:t>Conflict of Interests</a:t>
            </a:r>
          </a:p>
        </p:txBody>
      </p:sp>
      <p:graphicFrame>
        <p:nvGraphicFramePr>
          <p:cNvPr id="6" name="Table 6">
            <a:extLst>
              <a:ext uri="{FF2B5EF4-FFF2-40B4-BE49-F238E27FC236}">
                <a16:creationId xmlns:a16="http://schemas.microsoft.com/office/drawing/2014/main" id="{F1EF3C99-3E00-4E86-9B4D-52E00EB4549B}"/>
              </a:ext>
            </a:extLst>
          </p:cNvPr>
          <p:cNvGraphicFramePr>
            <a:graphicFrameLocks noGrp="1"/>
          </p:cNvGraphicFramePr>
          <p:nvPr>
            <p:extLst>
              <p:ext uri="{D42A27DB-BD31-4B8C-83A1-F6EECF244321}">
                <p14:modId xmlns:p14="http://schemas.microsoft.com/office/powerpoint/2010/main" val="3806337407"/>
              </p:ext>
            </p:extLst>
          </p:nvPr>
        </p:nvGraphicFramePr>
        <p:xfrm>
          <a:off x="488347" y="2331720"/>
          <a:ext cx="7814554" cy="2194560"/>
        </p:xfrm>
        <a:graphic>
          <a:graphicData uri="http://schemas.openxmlformats.org/drawingml/2006/table">
            <a:tbl>
              <a:tblPr firstRow="1" bandRow="1">
                <a:tableStyleId>{5C22544A-7EE6-4342-B048-85BDC9FD1C3A}</a:tableStyleId>
              </a:tblPr>
              <a:tblGrid>
                <a:gridCol w="3907277">
                  <a:extLst>
                    <a:ext uri="{9D8B030D-6E8A-4147-A177-3AD203B41FA5}">
                      <a16:colId xmlns:a16="http://schemas.microsoft.com/office/drawing/2014/main" val="1166794772"/>
                    </a:ext>
                  </a:extLst>
                </a:gridCol>
                <a:gridCol w="3907277">
                  <a:extLst>
                    <a:ext uri="{9D8B030D-6E8A-4147-A177-3AD203B41FA5}">
                      <a16:colId xmlns:a16="http://schemas.microsoft.com/office/drawing/2014/main" val="3226870044"/>
                    </a:ext>
                  </a:extLst>
                </a:gridCol>
              </a:tblGrid>
              <a:tr h="325067">
                <a:tc>
                  <a:txBody>
                    <a:bodyPr/>
                    <a:lstStyle/>
                    <a:p>
                      <a:r>
                        <a:rPr lang="en-US" dirty="0"/>
                        <a:t>Examples of Non-Compliance:</a:t>
                      </a:r>
                    </a:p>
                  </a:txBody>
                  <a:tcPr/>
                </a:tc>
                <a:tc>
                  <a:txBody>
                    <a:bodyPr/>
                    <a:lstStyle/>
                    <a:p>
                      <a:r>
                        <a:rPr lang="en-US" dirty="0"/>
                        <a:t>Explanation:</a:t>
                      </a:r>
                    </a:p>
                  </a:txBody>
                  <a:tcPr/>
                </a:tc>
                <a:extLst>
                  <a:ext uri="{0D108BD9-81ED-4DB2-BD59-A6C34878D82A}">
                    <a16:rowId xmlns:a16="http://schemas.microsoft.com/office/drawing/2014/main" val="1960755322"/>
                  </a:ext>
                </a:extLst>
              </a:tr>
              <a:tr h="9031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 pharmaceutical representative has given our office tickets to a highly coveted sporting event in appreciation of all the business that we do with them. We know these are expensive and hard to come by – can we accept the tickets?”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sng" strike="noStrike" kern="1200" cap="none" spc="0" normalizeH="0" baseline="0" noProof="0" dirty="0">
                          <a:ln>
                            <a:noFill/>
                          </a:ln>
                          <a:solidFill>
                            <a:prstClr val="black"/>
                          </a:solidFill>
                          <a:effectLst/>
                          <a:uLnTx/>
                          <a:uFillTx/>
                          <a:latin typeface="+mn-lt"/>
                          <a:ea typeface="+mn-ea"/>
                          <a:cs typeface="+mn-cs"/>
                        </a:rPr>
                        <a:t>No</a:t>
                      </a:r>
                      <a:r>
                        <a:rPr kumimoji="0" lang="en-US" sz="1600" b="0" i="0" u="none" strike="noStrike" kern="1200" cap="none" spc="0" normalizeH="0" baseline="0" noProof="0" dirty="0">
                          <a:ln>
                            <a:noFill/>
                          </a:ln>
                          <a:solidFill>
                            <a:prstClr val="black"/>
                          </a:solidFill>
                          <a:effectLst/>
                          <a:uLnTx/>
                          <a:uFillTx/>
                          <a:latin typeface="+mn-lt"/>
                          <a:ea typeface="+mn-ea"/>
                          <a:cs typeface="+mn-cs"/>
                        </a:rPr>
                        <a:t>. This would be a conflict of interest and may create the perception that business is only conducted with those pharmaceutical companies that provide perks, and not those in the best interest of the member/enrollee. </a:t>
                      </a:r>
                    </a:p>
                    <a:p>
                      <a:endParaRPr lang="en-US" dirty="0"/>
                    </a:p>
                  </a:txBody>
                  <a:tcPr/>
                </a:tc>
                <a:extLst>
                  <a:ext uri="{0D108BD9-81ED-4DB2-BD59-A6C34878D82A}">
                    <a16:rowId xmlns:a16="http://schemas.microsoft.com/office/drawing/2014/main" val="2167984001"/>
                  </a:ext>
                </a:extLst>
              </a:tr>
            </a:tbl>
          </a:graphicData>
        </a:graphic>
      </p:graphicFrame>
    </p:spTree>
    <p:extLst>
      <p:ext uri="{BB962C8B-B14F-4D97-AF65-F5344CB8AC3E}">
        <p14:creationId xmlns:p14="http://schemas.microsoft.com/office/powerpoint/2010/main" val="19965562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9227437-C5D1-4B30-B656-3C0B2548FFFB}"/>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F3D2EA3A-BBF1-45C5-B48B-E5593AD11BDE}"/>
              </a:ext>
            </a:extLst>
          </p:cNvPr>
          <p:cNvSpPr>
            <a:spLocks noGrp="1"/>
          </p:cNvSpPr>
          <p:nvPr>
            <p:ph type="sldNum" sz="quarter" idx="4"/>
          </p:nvPr>
        </p:nvSpPr>
        <p:spPr/>
        <p:txBody>
          <a:bodyPr/>
          <a:lstStyle/>
          <a:p>
            <a:fld id="{4FFF2922-2BC4-4EEC-89B9-4A4477398F2A}" type="slidenum">
              <a:rPr lang="en-US" smtClean="0"/>
              <a:pPr/>
              <a:t>18</a:t>
            </a:fld>
            <a:endParaRPr lang="en-US"/>
          </a:p>
        </p:txBody>
      </p:sp>
      <p:sp>
        <p:nvSpPr>
          <p:cNvPr id="4" name="Rectangle 3">
            <a:extLst>
              <a:ext uri="{FF2B5EF4-FFF2-40B4-BE49-F238E27FC236}">
                <a16:creationId xmlns:a16="http://schemas.microsoft.com/office/drawing/2014/main" id="{C3B4EF66-4DAC-4BC6-8F0B-C3287BAD4955}"/>
              </a:ext>
            </a:extLst>
          </p:cNvPr>
          <p:cNvSpPr/>
          <p:nvPr/>
        </p:nvSpPr>
        <p:spPr>
          <a:xfrm>
            <a:off x="599722" y="797511"/>
            <a:ext cx="7915628"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Know the Consequences of Non-Compliance:</a:t>
            </a:r>
            <a:endParaRPr kumimoji="0" lang="en-US" sz="3200" b="0" i="0" u="none" strike="noStrike" kern="0" cap="none" spc="0" normalizeH="0" baseline="0" noProof="0" dirty="0">
              <a:ln>
                <a:noFill/>
              </a:ln>
              <a:solidFill>
                <a:schemeClr val="accent6">
                  <a:lumMod val="10000"/>
                </a:schemeClr>
              </a:solidFill>
              <a:effectLst/>
              <a:uLnTx/>
              <a:uFillTx/>
            </a:endParaRPr>
          </a:p>
        </p:txBody>
      </p:sp>
      <p:sp>
        <p:nvSpPr>
          <p:cNvPr id="5" name="Rectangle 4">
            <a:extLst>
              <a:ext uri="{FF2B5EF4-FFF2-40B4-BE49-F238E27FC236}">
                <a16:creationId xmlns:a16="http://schemas.microsoft.com/office/drawing/2014/main" id="{BCA521B0-F0C5-4DDD-BFD9-87621647DA1B}"/>
              </a:ext>
            </a:extLst>
          </p:cNvPr>
          <p:cNvSpPr/>
          <p:nvPr/>
        </p:nvSpPr>
        <p:spPr>
          <a:xfrm>
            <a:off x="457200" y="1519159"/>
            <a:ext cx="8155425" cy="4233467"/>
          </a:xfrm>
          <a:prstGeom prst="rect">
            <a:avLst/>
          </a:prstGeom>
        </p:spPr>
        <p:txBody>
          <a:bodyPr wrap="square">
            <a:spAutoFit/>
          </a:bodyPr>
          <a:lstStyle/>
          <a:p>
            <a:pPr marL="0"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sz="2000" b="0" i="0" u="none" strike="noStrike" kern="0" cap="none" spc="0" normalizeH="0" baseline="0" noProof="0" dirty="0">
                <a:ln>
                  <a:noFill/>
                </a:ln>
                <a:solidFill>
                  <a:prstClr val="black"/>
                </a:solidFill>
                <a:effectLst/>
                <a:uLnTx/>
                <a:uFillTx/>
              </a:rPr>
              <a:t>Failure to follow ethical standards, contractual obligations, regulations, and CMS/DMHC guidance can lead to serious consequences, including: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Contract termination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Criminal penalties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Exclusion from participating in all Federal health care programs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Civil monetary penalties</a:t>
            </a:r>
            <a:br>
              <a:rPr kumimoji="0" lang="en-US" sz="2000" b="0" i="0" u="none" strike="noStrike" kern="0" cap="none" spc="0" normalizeH="0" baseline="0" noProof="0" dirty="0">
                <a:ln>
                  <a:noFill/>
                </a:ln>
                <a:solidFill>
                  <a:prstClr val="black"/>
                </a:solidFill>
                <a:effectLst/>
                <a:uLnTx/>
                <a:uFillTx/>
              </a:rPr>
            </a:br>
            <a:endParaRPr kumimoji="0" lang="en-US" sz="600" b="0" i="0" u="none" strike="noStrike" kern="0" cap="none" spc="0" normalizeH="0" baseline="0" noProof="0" dirty="0">
              <a:ln>
                <a:noFill/>
              </a:ln>
              <a:solidFill>
                <a:prstClr val="black"/>
              </a:solidFill>
              <a:effectLst/>
              <a:uLnTx/>
              <a:uFillTx/>
            </a:endParaRPr>
          </a:p>
          <a:p>
            <a:pPr marL="0"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sz="2000" b="0" i="0" u="none" strike="noStrike" kern="0" cap="none" spc="0" normalizeH="0" baseline="0" noProof="0" dirty="0">
                <a:ln>
                  <a:noFill/>
                </a:ln>
                <a:solidFill>
                  <a:prstClr val="black"/>
                </a:solidFill>
                <a:effectLst/>
                <a:uLnTx/>
                <a:uFillTx/>
              </a:rPr>
              <a:t>Additionally, your organization must have disciplinary standards for </a:t>
            </a:r>
            <a:br>
              <a:rPr kumimoji="0" lang="en-US" sz="2000" b="0" i="0" u="none" strike="noStrike" kern="0" cap="none" spc="0" normalizeH="0" baseline="0" noProof="0" dirty="0">
                <a:ln>
                  <a:noFill/>
                </a:ln>
                <a:solidFill>
                  <a:prstClr val="black"/>
                </a:solidFill>
                <a:effectLst/>
                <a:uLnTx/>
                <a:uFillTx/>
              </a:rPr>
            </a:br>
            <a:r>
              <a:rPr kumimoji="0" lang="en-US" sz="2000" b="0" i="0" u="none" strike="noStrike" kern="0" cap="none" spc="0" normalizeH="0" baseline="0" noProof="0" dirty="0">
                <a:ln>
                  <a:noFill/>
                </a:ln>
                <a:solidFill>
                  <a:prstClr val="black"/>
                </a:solidFill>
                <a:effectLst/>
                <a:uLnTx/>
                <a:uFillTx/>
              </a:rPr>
              <a:t>non-compliant behavior. Those who engage in non-compliant behavior may be subject to any of the following: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Mandatory training or re-training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Disciplinary action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Termination  </a:t>
            </a:r>
          </a:p>
        </p:txBody>
      </p:sp>
    </p:spTree>
    <p:extLst>
      <p:ext uri="{BB962C8B-B14F-4D97-AF65-F5344CB8AC3E}">
        <p14:creationId xmlns:p14="http://schemas.microsoft.com/office/powerpoint/2010/main" val="528512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F7D4EC0-24C9-421B-A545-06D38C62388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E44CF86-76DC-48CE-9C10-4C9F7F11BD2D}"/>
              </a:ext>
            </a:extLst>
          </p:cNvPr>
          <p:cNvSpPr>
            <a:spLocks noGrp="1"/>
          </p:cNvSpPr>
          <p:nvPr>
            <p:ph type="sldNum" sz="quarter" idx="4"/>
          </p:nvPr>
        </p:nvSpPr>
        <p:spPr/>
        <p:txBody>
          <a:bodyPr/>
          <a:lstStyle/>
          <a:p>
            <a:fld id="{4FFF2922-2BC4-4EEC-89B9-4A4477398F2A}" type="slidenum">
              <a:rPr lang="en-US" smtClean="0"/>
              <a:pPr/>
              <a:t>19</a:t>
            </a:fld>
            <a:endParaRPr lang="en-US"/>
          </a:p>
        </p:txBody>
      </p:sp>
      <p:sp>
        <p:nvSpPr>
          <p:cNvPr id="4" name="Rectangle 3">
            <a:extLst>
              <a:ext uri="{FF2B5EF4-FFF2-40B4-BE49-F238E27FC236}">
                <a16:creationId xmlns:a16="http://schemas.microsoft.com/office/drawing/2014/main" id="{3C2EFDF2-8272-42A7-9A1B-6402F309BA14}"/>
              </a:ext>
            </a:extLst>
          </p:cNvPr>
          <p:cNvSpPr/>
          <p:nvPr/>
        </p:nvSpPr>
        <p:spPr>
          <a:xfrm>
            <a:off x="428017" y="902759"/>
            <a:ext cx="8229600"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Non-Compliance Affects Everybody</a:t>
            </a:r>
            <a:endParaRPr kumimoji="0" lang="en-US" sz="1800" b="0" i="0" u="none" strike="noStrike" kern="0" cap="none" spc="0" normalizeH="0" baseline="0" noProof="0" dirty="0">
              <a:ln>
                <a:noFill/>
              </a:ln>
              <a:solidFill>
                <a:schemeClr val="accent6">
                  <a:lumMod val="10000"/>
                </a:schemeClr>
              </a:solidFill>
              <a:effectLst/>
              <a:uLnTx/>
              <a:uFillTx/>
            </a:endParaRPr>
          </a:p>
        </p:txBody>
      </p:sp>
      <p:graphicFrame>
        <p:nvGraphicFramePr>
          <p:cNvPr id="5" name="Table 5">
            <a:extLst>
              <a:ext uri="{FF2B5EF4-FFF2-40B4-BE49-F238E27FC236}">
                <a16:creationId xmlns:a16="http://schemas.microsoft.com/office/drawing/2014/main" id="{D264C081-9546-4152-9E6A-AA97420D1105}"/>
              </a:ext>
            </a:extLst>
          </p:cNvPr>
          <p:cNvGraphicFramePr>
            <a:graphicFrameLocks noGrp="1"/>
          </p:cNvGraphicFramePr>
          <p:nvPr>
            <p:extLst>
              <p:ext uri="{D42A27DB-BD31-4B8C-83A1-F6EECF244321}">
                <p14:modId xmlns:p14="http://schemas.microsoft.com/office/powerpoint/2010/main" val="2625327845"/>
              </p:ext>
            </p:extLst>
          </p:nvPr>
        </p:nvGraphicFramePr>
        <p:xfrm>
          <a:off x="523395" y="2323090"/>
          <a:ext cx="8134222" cy="4008120"/>
        </p:xfrm>
        <a:graphic>
          <a:graphicData uri="http://schemas.openxmlformats.org/drawingml/2006/table">
            <a:tbl>
              <a:tblPr firstRow="1" bandRow="1">
                <a:tableStyleId>{5C22544A-7EE6-4342-B048-85BDC9FD1C3A}</a:tableStyleId>
              </a:tblPr>
              <a:tblGrid>
                <a:gridCol w="4067111">
                  <a:extLst>
                    <a:ext uri="{9D8B030D-6E8A-4147-A177-3AD203B41FA5}">
                      <a16:colId xmlns:a16="http://schemas.microsoft.com/office/drawing/2014/main" val="2585426142"/>
                    </a:ext>
                  </a:extLst>
                </a:gridCol>
                <a:gridCol w="4067111">
                  <a:extLst>
                    <a:ext uri="{9D8B030D-6E8A-4147-A177-3AD203B41FA5}">
                      <a16:colId xmlns:a16="http://schemas.microsoft.com/office/drawing/2014/main" val="1147389726"/>
                    </a:ext>
                  </a:extLst>
                </a:gridCol>
              </a:tblGrid>
              <a:tr h="340651">
                <a:tc>
                  <a:txBody>
                    <a:bodyPr/>
                    <a:lstStyle/>
                    <a:p>
                      <a:r>
                        <a:rPr lang="en-US" dirty="0"/>
                        <a:t>Risk Harm to Enrollees/Members:</a:t>
                      </a:r>
                    </a:p>
                  </a:txBody>
                  <a:tcPr/>
                </a:tc>
                <a:tc>
                  <a:txBody>
                    <a:bodyPr/>
                    <a:lstStyle/>
                    <a:p>
                      <a:r>
                        <a:rPr lang="en-US" dirty="0"/>
                        <a:t>Less Money to Everyone due to:</a:t>
                      </a:r>
                    </a:p>
                  </a:txBody>
                  <a:tcPr/>
                </a:tc>
                <a:extLst>
                  <a:ext uri="{0D108BD9-81ED-4DB2-BD59-A6C34878D82A}">
                    <a16:rowId xmlns:a16="http://schemas.microsoft.com/office/drawing/2014/main" val="872425416"/>
                  </a:ext>
                </a:extLst>
              </a:tr>
              <a:tr h="3392312">
                <a:tc>
                  <a:txBody>
                    <a:bodyPr/>
                    <a:lstStyle/>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Delayed treatment/services </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Denial of benefits </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Increased member financial liability</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Difficulty in using providers of choice </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Other hurdles to care </a:t>
                      </a:r>
                    </a:p>
                    <a:p>
                      <a:endParaRPr lang="en-US" dirty="0"/>
                    </a:p>
                  </a:txBody>
                  <a:tcPr/>
                </a:tc>
                <a:tc>
                  <a:txBody>
                    <a:bodyPr/>
                    <a:lstStyle/>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endParaRPr kumimoji="0" lang="en-US" sz="2000" b="0" i="0" u="none" strike="noStrike" kern="1200" cap="none" spc="0" normalizeH="0" baseline="0" noProof="0" dirty="0">
                        <a:ln>
                          <a:noFill/>
                        </a:ln>
                        <a:solidFill>
                          <a:prstClr val="black"/>
                        </a:solidFill>
                        <a:effectLst/>
                        <a:uLnTx/>
                        <a:uFillTx/>
                        <a:latin typeface="+mn-lt"/>
                        <a:ea typeface="+mn-ea"/>
                        <a:cs typeface="+mn-cs"/>
                      </a:endParaRP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High insurance copayments</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Higher premiums </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Lower benefits for individuals</a:t>
                      </a:r>
                      <a:br>
                        <a:rPr kumimoji="0" lang="en-US" sz="2000" b="0" i="0" u="none" strike="noStrike" kern="1200" cap="none" spc="0" normalizeH="0" baseline="0" noProof="0" dirty="0">
                          <a:ln>
                            <a:noFill/>
                          </a:ln>
                          <a:solidFill>
                            <a:prstClr val="black"/>
                          </a:solidFill>
                          <a:effectLst/>
                          <a:uLnTx/>
                          <a:uFillTx/>
                          <a:latin typeface="+mn-lt"/>
                          <a:ea typeface="+mn-ea"/>
                          <a:cs typeface="+mn-cs"/>
                        </a:rPr>
                      </a:br>
                      <a:r>
                        <a:rPr kumimoji="0" lang="en-US" sz="2000" b="0" i="0" u="none" strike="noStrike" kern="1200" cap="none" spc="0" normalizeH="0" baseline="0" noProof="0" dirty="0">
                          <a:ln>
                            <a:noFill/>
                          </a:ln>
                          <a:solidFill>
                            <a:prstClr val="black"/>
                          </a:solidFill>
                          <a:effectLst/>
                          <a:uLnTx/>
                          <a:uFillTx/>
                          <a:latin typeface="+mn-lt"/>
                          <a:ea typeface="+mn-ea"/>
                          <a:cs typeface="+mn-cs"/>
                        </a:rPr>
                        <a:t>and employers </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Lower provider reimbursement</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Regulatory/legal penalties </a:t>
                      </a:r>
                      <a:br>
                        <a:rPr kumimoji="0" lang="en-US" sz="2000" b="0" i="0" u="none" strike="noStrike" kern="1200" cap="none" spc="0" normalizeH="0" baseline="0" noProof="0" dirty="0">
                          <a:ln>
                            <a:noFill/>
                          </a:ln>
                          <a:solidFill>
                            <a:prstClr val="black"/>
                          </a:solidFill>
                          <a:effectLst/>
                          <a:uLnTx/>
                          <a:uFillTx/>
                          <a:latin typeface="+mn-lt"/>
                          <a:ea typeface="+mn-ea"/>
                          <a:cs typeface="+mn-cs"/>
                        </a:rPr>
                      </a:br>
                      <a:r>
                        <a:rPr kumimoji="0" lang="en-US" sz="2000" b="0" i="0" u="none" strike="noStrike" kern="1200" cap="none" spc="0" normalizeH="0" baseline="0" noProof="0" dirty="0">
                          <a:ln>
                            <a:noFill/>
                          </a:ln>
                          <a:solidFill>
                            <a:prstClr val="black"/>
                          </a:solidFill>
                          <a:effectLst/>
                          <a:uLnTx/>
                          <a:uFillTx/>
                          <a:latin typeface="+mn-lt"/>
                          <a:ea typeface="+mn-ea"/>
                          <a:cs typeface="+mn-cs"/>
                        </a:rPr>
                        <a:t>and fines.</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Lower Star ratings </a:t>
                      </a:r>
                    </a:p>
                    <a:p>
                      <a:pPr marL="365125" marR="0" lvl="0" indent="-255588" algn="l" defTabSz="914400" rtl="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000" b="0" i="0" u="none" strike="noStrike" kern="1200" cap="none" spc="0" normalizeH="0" baseline="0" noProof="0" dirty="0">
                          <a:ln>
                            <a:noFill/>
                          </a:ln>
                          <a:solidFill>
                            <a:prstClr val="black"/>
                          </a:solidFill>
                          <a:effectLst/>
                          <a:uLnTx/>
                          <a:uFillTx/>
                          <a:latin typeface="+mn-lt"/>
                          <a:ea typeface="+mn-ea"/>
                          <a:cs typeface="+mn-cs"/>
                        </a:rPr>
                        <a:t>Lower profits </a:t>
                      </a:r>
                    </a:p>
                    <a:p>
                      <a:endParaRPr lang="en-US" dirty="0"/>
                    </a:p>
                  </a:txBody>
                  <a:tcPr/>
                </a:tc>
                <a:extLst>
                  <a:ext uri="{0D108BD9-81ED-4DB2-BD59-A6C34878D82A}">
                    <a16:rowId xmlns:a16="http://schemas.microsoft.com/office/drawing/2014/main" val="2156076641"/>
                  </a:ext>
                </a:extLst>
              </a:tr>
            </a:tbl>
          </a:graphicData>
        </a:graphic>
      </p:graphicFrame>
      <p:sp>
        <p:nvSpPr>
          <p:cNvPr id="7" name="Rectangle 6">
            <a:extLst>
              <a:ext uri="{FF2B5EF4-FFF2-40B4-BE49-F238E27FC236}">
                <a16:creationId xmlns:a16="http://schemas.microsoft.com/office/drawing/2014/main" id="{87C00168-0D94-46AD-AA80-6EEB710004F6}"/>
              </a:ext>
            </a:extLst>
          </p:cNvPr>
          <p:cNvSpPr/>
          <p:nvPr/>
        </p:nvSpPr>
        <p:spPr>
          <a:xfrm>
            <a:off x="486384" y="1495171"/>
            <a:ext cx="8028966" cy="827919"/>
          </a:xfrm>
          <a:prstGeom prst="rect">
            <a:avLst/>
          </a:prstGeom>
        </p:spPr>
        <p:txBody>
          <a:bodyPr wrap="square">
            <a:spAutoFit/>
          </a:bodyPr>
          <a:lstStyle/>
          <a:p>
            <a:pPr marL="0" marR="0" lvl="0" indent="0" defTabSz="914400" eaLnBrk="0" fontAlgn="base" latinLnBrk="0" hangingPunct="0">
              <a:lnSpc>
                <a:spcPct val="90000"/>
              </a:lnSpc>
              <a:spcBef>
                <a:spcPts val="1200"/>
              </a:spcBef>
              <a:spcAft>
                <a:spcPts val="0"/>
              </a:spcAft>
              <a:buClr>
                <a:srgbClr val="2DA2BF"/>
              </a:buClr>
              <a:buSzPct val="68000"/>
              <a:buFontTx/>
              <a:buNone/>
              <a:tabLst/>
              <a:defRPr/>
            </a:pPr>
            <a:endParaRPr kumimoji="0" lang="en-US" altLang="en-US" sz="200" b="0" i="0" u="none" strike="noStrike" kern="0" cap="none" spc="0" normalizeH="0" baseline="0" noProof="0" dirty="0">
              <a:ln>
                <a:noFill/>
              </a:ln>
              <a:solidFill>
                <a:prstClr val="black"/>
              </a:solidFill>
              <a:effectLst/>
              <a:uLnTx/>
              <a:uFillTx/>
            </a:endParaRPr>
          </a:p>
          <a:p>
            <a:pPr marL="0"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0" u="none" strike="noStrike" kern="0" cap="none" spc="0" normalizeH="0" baseline="0" noProof="0" dirty="0">
                <a:ln>
                  <a:noFill/>
                </a:ln>
                <a:solidFill>
                  <a:prstClr val="black"/>
                </a:solidFill>
                <a:effectLst/>
                <a:uLnTx/>
                <a:uFillTx/>
              </a:rPr>
              <a:t>Without programs to prevent, detect, and correct non-compliance, we all risk h</a:t>
            </a:r>
            <a:r>
              <a:rPr kumimoji="0" lang="en-US" sz="2000" b="0" i="0" u="none" strike="noStrike" kern="0" cap="none" spc="0" normalizeH="0" baseline="0" noProof="0" dirty="0">
                <a:ln>
                  <a:noFill/>
                </a:ln>
                <a:solidFill>
                  <a:prstClr val="black"/>
                </a:solidFill>
                <a:effectLst/>
                <a:uLnTx/>
                <a:uFillTx/>
              </a:rPr>
              <a:t>arm to our enrollees/members and to everyone. </a:t>
            </a:r>
          </a:p>
        </p:txBody>
      </p:sp>
    </p:spTree>
    <p:extLst>
      <p:ext uri="{BB962C8B-B14F-4D97-AF65-F5344CB8AC3E}">
        <p14:creationId xmlns:p14="http://schemas.microsoft.com/office/powerpoint/2010/main" val="16040687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2444BDA-CD62-4E5B-8E73-3B1165E047D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12D5146-0012-4986-A1B3-FE307CFDEF80}"/>
              </a:ext>
            </a:extLst>
          </p:cNvPr>
          <p:cNvSpPr>
            <a:spLocks noGrp="1"/>
          </p:cNvSpPr>
          <p:nvPr>
            <p:ph type="sldNum" sz="quarter" idx="4"/>
          </p:nvPr>
        </p:nvSpPr>
        <p:spPr/>
        <p:txBody>
          <a:bodyPr/>
          <a:lstStyle/>
          <a:p>
            <a:fld id="{4FFF2922-2BC4-4EEC-89B9-4A4477398F2A}" type="slidenum">
              <a:rPr lang="en-US" smtClean="0"/>
              <a:pPr/>
              <a:t>2</a:t>
            </a:fld>
            <a:endParaRPr lang="en-US"/>
          </a:p>
        </p:txBody>
      </p:sp>
      <p:sp>
        <p:nvSpPr>
          <p:cNvPr id="5" name="Rectangle 4">
            <a:extLst>
              <a:ext uri="{FF2B5EF4-FFF2-40B4-BE49-F238E27FC236}">
                <a16:creationId xmlns:a16="http://schemas.microsoft.com/office/drawing/2014/main" id="{3CD6A73C-027A-48E5-8486-22B50EA74651}"/>
              </a:ext>
            </a:extLst>
          </p:cNvPr>
          <p:cNvSpPr/>
          <p:nvPr/>
        </p:nvSpPr>
        <p:spPr>
          <a:xfrm>
            <a:off x="1040860" y="1352146"/>
            <a:ext cx="6245157" cy="400110"/>
          </a:xfrm>
          <a:prstGeom prst="rect">
            <a:avLst/>
          </a:prstGeom>
        </p:spPr>
        <p:txBody>
          <a:bodyPr wrap="square">
            <a:spAutoFit/>
          </a:bodyPr>
          <a:lstStyle/>
          <a:p>
            <a:r>
              <a:rPr lang="en-US" sz="1000" dirty="0">
                <a:solidFill>
                  <a:srgbClr val="000000"/>
                </a:solidFill>
                <a:latin typeface="Times New Roman" panose="02020603050405020304" pitchFamily="18" charset="0"/>
              </a:rPr>
              <a:t>	</a:t>
            </a:r>
          </a:p>
          <a:p>
            <a:r>
              <a:rPr lang="en-US" sz="1000" dirty="0">
                <a:solidFill>
                  <a:srgbClr val="000000"/>
                </a:solidFill>
                <a:latin typeface="Times New Roman" panose="02020603050405020304" pitchFamily="18" charset="0"/>
              </a:rPr>
              <a:t>	</a:t>
            </a:r>
          </a:p>
        </p:txBody>
      </p:sp>
      <p:graphicFrame>
        <p:nvGraphicFramePr>
          <p:cNvPr id="6" name="Table 5">
            <a:extLst>
              <a:ext uri="{FF2B5EF4-FFF2-40B4-BE49-F238E27FC236}">
                <a16:creationId xmlns:a16="http://schemas.microsoft.com/office/drawing/2014/main" id="{8BA67C6B-DF7A-44C1-A8CF-03F0D4561B9B}"/>
              </a:ext>
            </a:extLst>
          </p:cNvPr>
          <p:cNvGraphicFramePr>
            <a:graphicFrameLocks noGrp="1"/>
          </p:cNvGraphicFramePr>
          <p:nvPr>
            <p:extLst>
              <p:ext uri="{D42A27DB-BD31-4B8C-83A1-F6EECF244321}">
                <p14:modId xmlns:p14="http://schemas.microsoft.com/office/powerpoint/2010/main" val="3688418440"/>
              </p:ext>
            </p:extLst>
          </p:nvPr>
        </p:nvGraphicFramePr>
        <p:xfrm>
          <a:off x="389106" y="1429966"/>
          <a:ext cx="4182894" cy="4318505"/>
        </p:xfrm>
        <a:graphic>
          <a:graphicData uri="http://schemas.openxmlformats.org/drawingml/2006/table">
            <a:tbl>
              <a:tblPr firstRow="1" bandRow="1"/>
              <a:tblGrid>
                <a:gridCol w="956560">
                  <a:extLst>
                    <a:ext uri="{9D8B030D-6E8A-4147-A177-3AD203B41FA5}">
                      <a16:colId xmlns:a16="http://schemas.microsoft.com/office/drawing/2014/main" val="814268617"/>
                    </a:ext>
                  </a:extLst>
                </a:gridCol>
                <a:gridCol w="3226334">
                  <a:extLst>
                    <a:ext uri="{9D8B030D-6E8A-4147-A177-3AD203B41FA5}">
                      <a16:colId xmlns:a16="http://schemas.microsoft.com/office/drawing/2014/main" val="830385230"/>
                    </a:ext>
                  </a:extLst>
                </a:gridCol>
              </a:tblGrid>
              <a:tr h="34826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Acronym</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b="1" kern="1200" dirty="0">
                          <a:solidFill>
                            <a:schemeClr val="lt1"/>
                          </a:solidFill>
                          <a:latin typeface="+mn-lt"/>
                          <a:ea typeface="+mn-ea"/>
                          <a:cs typeface="+mn-cs"/>
                        </a:rPr>
                        <a:t>Title Text</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3521520493"/>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CA H&amp;S</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baseline="0" dirty="0">
                          <a:solidFill>
                            <a:schemeClr val="accent6">
                              <a:lumMod val="10000"/>
                            </a:schemeClr>
                          </a:solidFill>
                        </a:rPr>
                        <a:t>California Health and Safety (Codes)</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192639367"/>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CDI</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California</a:t>
                      </a:r>
                      <a:r>
                        <a:rPr lang="en-US" sz="1400" baseline="0" dirty="0">
                          <a:solidFill>
                            <a:schemeClr val="accent6">
                              <a:lumMod val="10000"/>
                            </a:schemeClr>
                          </a:solidFill>
                        </a:rPr>
                        <a:t> Department of Insurance</a:t>
                      </a:r>
                      <a:endParaRPr lang="en-US" sz="1400" dirty="0">
                        <a:solidFill>
                          <a:schemeClr val="accent6">
                            <a:lumMod val="10000"/>
                          </a:schemeClr>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2103350907"/>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CFR</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Code of Federal Regulations</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692394450"/>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CMS</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Centers</a:t>
                      </a:r>
                      <a:r>
                        <a:rPr lang="en-US" sz="1400" baseline="0" dirty="0">
                          <a:solidFill>
                            <a:schemeClr val="accent6">
                              <a:lumMod val="10000"/>
                            </a:schemeClr>
                          </a:solidFill>
                        </a:rPr>
                        <a:t> for Medicare &amp; Medicaid Services</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58518538"/>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COM</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Commercial Product</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739530801"/>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r>
                        <a:rPr lang="en-US" sz="1400" kern="1200" dirty="0">
                          <a:solidFill>
                            <a:schemeClr val="accent6">
                              <a:lumMod val="10000"/>
                            </a:schemeClr>
                          </a:solidFill>
                          <a:latin typeface="+mn-lt"/>
                          <a:ea typeface="+mn-ea"/>
                          <a:cs typeface="+mn-cs"/>
                        </a:rPr>
                        <a:t>DHCS</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r>
                        <a:rPr lang="en-US" sz="1400" kern="1200" dirty="0">
                          <a:solidFill>
                            <a:schemeClr val="accent6">
                              <a:lumMod val="10000"/>
                            </a:schemeClr>
                          </a:solidFill>
                          <a:latin typeface="+mn-lt"/>
                          <a:ea typeface="+mn-ea"/>
                          <a:cs typeface="+mn-cs"/>
                        </a:rPr>
                        <a:t>Department of Health Care Service</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4276869668"/>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DMHC</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Department</a:t>
                      </a:r>
                      <a:r>
                        <a:rPr lang="en-US" sz="1400" baseline="0" dirty="0">
                          <a:solidFill>
                            <a:schemeClr val="accent6">
                              <a:lumMod val="10000"/>
                            </a:schemeClr>
                          </a:solidFill>
                        </a:rPr>
                        <a:t> of Managed Health Care</a:t>
                      </a:r>
                      <a:endParaRPr lang="en-US" sz="1400" dirty="0">
                        <a:solidFill>
                          <a:schemeClr val="accent6">
                            <a:lumMod val="10000"/>
                          </a:schemeClr>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633762266"/>
                  </a:ext>
                </a:extLst>
              </a:tr>
              <a:tr h="59206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FDR</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First-tier, Downstream, and Related Delegated Entity</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991704171"/>
                  </a:ext>
                </a:extLst>
              </a:tr>
              <a:tr h="34826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FWA</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Fraud, Waste,</a:t>
                      </a:r>
                      <a:r>
                        <a:rPr lang="en-US" sz="1400" baseline="0" dirty="0">
                          <a:solidFill>
                            <a:schemeClr val="accent6">
                              <a:lumMod val="10000"/>
                            </a:schemeClr>
                          </a:solidFill>
                        </a:rPr>
                        <a:t> and Abuse</a:t>
                      </a:r>
                      <a:endParaRPr lang="en-US" sz="1400" dirty="0">
                        <a:solidFill>
                          <a:schemeClr val="accent6">
                            <a:lumMod val="10000"/>
                          </a:schemeClr>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104068679"/>
                  </a:ext>
                </a:extLst>
              </a:tr>
              <a:tr h="59206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HHS</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U.S.</a:t>
                      </a:r>
                      <a:r>
                        <a:rPr lang="en-US" sz="1400" baseline="0" dirty="0">
                          <a:solidFill>
                            <a:schemeClr val="accent6">
                              <a:lumMod val="10000"/>
                            </a:schemeClr>
                          </a:solidFill>
                        </a:rPr>
                        <a:t> Department of Health &amp; Human Services</a:t>
                      </a:r>
                      <a:endParaRPr lang="en-US" sz="1400" dirty="0">
                        <a:solidFill>
                          <a:schemeClr val="accent6">
                            <a:lumMod val="10000"/>
                          </a:schemeClr>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1716472314"/>
                  </a:ext>
                </a:extLst>
              </a:tr>
            </a:tbl>
          </a:graphicData>
        </a:graphic>
      </p:graphicFrame>
      <p:graphicFrame>
        <p:nvGraphicFramePr>
          <p:cNvPr id="7" name="Table 6">
            <a:extLst>
              <a:ext uri="{FF2B5EF4-FFF2-40B4-BE49-F238E27FC236}">
                <a16:creationId xmlns:a16="http://schemas.microsoft.com/office/drawing/2014/main" id="{DC18FF9A-7B8E-4C7E-A041-1B8F98C1F017}"/>
              </a:ext>
            </a:extLst>
          </p:cNvPr>
          <p:cNvGraphicFramePr>
            <a:graphicFrameLocks noGrp="1"/>
          </p:cNvGraphicFramePr>
          <p:nvPr>
            <p:extLst>
              <p:ext uri="{D42A27DB-BD31-4B8C-83A1-F6EECF244321}">
                <p14:modId xmlns:p14="http://schemas.microsoft.com/office/powerpoint/2010/main" val="3307117288"/>
              </p:ext>
            </p:extLst>
          </p:nvPr>
        </p:nvGraphicFramePr>
        <p:xfrm>
          <a:off x="4817328" y="1429966"/>
          <a:ext cx="4025116" cy="4323799"/>
        </p:xfrm>
        <a:graphic>
          <a:graphicData uri="http://schemas.openxmlformats.org/drawingml/2006/table">
            <a:tbl>
              <a:tblPr firstRow="1" bandRow="1"/>
              <a:tblGrid>
                <a:gridCol w="924765">
                  <a:extLst>
                    <a:ext uri="{9D8B030D-6E8A-4147-A177-3AD203B41FA5}">
                      <a16:colId xmlns:a16="http://schemas.microsoft.com/office/drawing/2014/main" val="497057546"/>
                    </a:ext>
                  </a:extLst>
                </a:gridCol>
                <a:gridCol w="3100351">
                  <a:extLst>
                    <a:ext uri="{9D8B030D-6E8A-4147-A177-3AD203B41FA5}">
                      <a16:colId xmlns:a16="http://schemas.microsoft.com/office/drawing/2014/main" val="517774720"/>
                    </a:ext>
                  </a:extLst>
                </a:gridCol>
              </a:tblGrid>
              <a:tr h="34866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Acronym</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b="1" kern="1200" dirty="0">
                          <a:solidFill>
                            <a:schemeClr val="lt1"/>
                          </a:solidFill>
                          <a:latin typeface="+mn-lt"/>
                          <a:ea typeface="+mn-ea"/>
                          <a:cs typeface="+mn-cs"/>
                        </a:rPr>
                        <a:t>Title Text</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1522001932"/>
                  </a:ext>
                </a:extLst>
              </a:tr>
              <a:tr h="592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HMO/POS</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Health Maintenance Organization/Point of Service</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076596633"/>
                  </a:ext>
                </a:extLst>
              </a:tr>
              <a:tr h="5927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IFP</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Individual &amp; Family Plan through exchange</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774210726"/>
                  </a:ext>
                </a:extLst>
              </a:tr>
              <a:tr h="34866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MA</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Medicare</a:t>
                      </a:r>
                      <a:r>
                        <a:rPr lang="en-US" sz="1400" baseline="0" dirty="0">
                          <a:solidFill>
                            <a:schemeClr val="accent6">
                              <a:lumMod val="10000"/>
                            </a:schemeClr>
                          </a:solidFill>
                        </a:rPr>
                        <a:t> Advantage</a:t>
                      </a:r>
                      <a:endParaRPr lang="en-US" sz="1400" dirty="0">
                        <a:solidFill>
                          <a:schemeClr val="accent6">
                            <a:lumMod val="10000"/>
                          </a:schemeClr>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72898082"/>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MAO</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Medicare Advantage</a:t>
                      </a:r>
                      <a:r>
                        <a:rPr lang="en-US" sz="1400" baseline="0" dirty="0">
                          <a:solidFill>
                            <a:schemeClr val="accent6">
                              <a:lumMod val="10000"/>
                            </a:schemeClr>
                          </a:solidFill>
                        </a:rPr>
                        <a:t> Organization</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2143110103"/>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MA-PD</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MA Prescription Drug</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010854102"/>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err="1">
                          <a:solidFill>
                            <a:schemeClr val="accent6">
                              <a:lumMod val="10000"/>
                            </a:schemeClr>
                          </a:solidFill>
                        </a:rPr>
                        <a:t>Medi</a:t>
                      </a:r>
                      <a:r>
                        <a:rPr lang="en-US" sz="1400" dirty="0">
                          <a:solidFill>
                            <a:schemeClr val="accent6">
                              <a:lumMod val="10000"/>
                            </a:schemeClr>
                          </a:solidFill>
                        </a:rPr>
                        <a:t>-Cal</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California Medicaid</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2577542013"/>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MLN</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Medicare Learning Network</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060378317"/>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OIG</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Office of Inspector</a:t>
                      </a:r>
                      <a:r>
                        <a:rPr lang="en-US" sz="1400" baseline="0" dirty="0">
                          <a:solidFill>
                            <a:schemeClr val="accent6">
                              <a:lumMod val="10000"/>
                            </a:schemeClr>
                          </a:solidFill>
                        </a:rPr>
                        <a:t> General</a:t>
                      </a:r>
                      <a:endParaRPr lang="en-US" sz="1400" dirty="0">
                        <a:solidFill>
                          <a:schemeClr val="accent6">
                            <a:lumMod val="10000"/>
                          </a:schemeClr>
                        </a:solidFill>
                      </a:endParaRP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1971635861"/>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PDP</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Prescription</a:t>
                      </a:r>
                      <a:r>
                        <a:rPr lang="en-US" sz="1400" baseline="0" dirty="0">
                          <a:solidFill>
                            <a:schemeClr val="accent6">
                              <a:lumMod val="10000"/>
                            </a:schemeClr>
                          </a:solidFill>
                        </a:rPr>
                        <a:t> Drug Plan</a:t>
                      </a:r>
                      <a:endParaRPr lang="en-US" sz="1400" dirty="0">
                        <a:solidFill>
                          <a:schemeClr val="accent6">
                            <a:lumMod val="10000"/>
                          </a:schemeClr>
                        </a:solidFill>
                      </a:endParaRP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546783170"/>
                  </a:ext>
                </a:extLst>
              </a:tr>
              <a:tr h="3487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PPO</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accent6">
                              <a:lumMod val="10000"/>
                            </a:schemeClr>
                          </a:solidFill>
                        </a:rPr>
                        <a:t>Preferred Provider Organization</a:t>
                      </a:r>
                    </a:p>
                  </a:txBody>
                  <a:tcPr marL="91434" marR="91434" marT="45733" marB="45733">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1749921368"/>
                  </a:ext>
                </a:extLst>
              </a:tr>
            </a:tbl>
          </a:graphicData>
        </a:graphic>
      </p:graphicFrame>
      <p:sp>
        <p:nvSpPr>
          <p:cNvPr id="8" name="Rectangle 7">
            <a:extLst>
              <a:ext uri="{FF2B5EF4-FFF2-40B4-BE49-F238E27FC236}">
                <a16:creationId xmlns:a16="http://schemas.microsoft.com/office/drawing/2014/main" id="{0139F8E8-5CB5-4D6C-8AF2-ECF9E1BD544D}"/>
              </a:ext>
            </a:extLst>
          </p:cNvPr>
          <p:cNvSpPr/>
          <p:nvPr/>
        </p:nvSpPr>
        <p:spPr>
          <a:xfrm>
            <a:off x="3641645" y="708527"/>
            <a:ext cx="197316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002060"/>
                </a:solidFill>
                <a:effectLst/>
                <a:uLnTx/>
                <a:uFillTx/>
                <a:latin typeface="Calibri Light" panose="020F0302020204030204"/>
                <a:ea typeface="+mj-ea"/>
                <a:cs typeface="+mj-cs"/>
              </a:rPr>
              <a:t>Acronyms</a:t>
            </a:r>
            <a:endParaRPr kumimoji="0" lang="en-US" sz="1800" b="0" i="0" u="none" strike="noStrike" kern="0" cap="none" spc="0" normalizeH="0" baseline="0" noProof="0" dirty="0">
              <a:ln>
                <a:noFill/>
              </a:ln>
              <a:solidFill>
                <a:srgbClr val="002060"/>
              </a:solidFill>
              <a:effectLst/>
              <a:uLnTx/>
              <a:uFillTx/>
            </a:endParaRPr>
          </a:p>
        </p:txBody>
      </p:sp>
    </p:spTree>
    <p:extLst>
      <p:ext uri="{BB962C8B-B14F-4D97-AF65-F5344CB8AC3E}">
        <p14:creationId xmlns:p14="http://schemas.microsoft.com/office/powerpoint/2010/main" val="19967577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593D620-5B0D-4A4E-A192-47FAA271C652}"/>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F885E1E6-8538-4BEC-B653-F4715E476E58}"/>
              </a:ext>
            </a:extLst>
          </p:cNvPr>
          <p:cNvSpPr>
            <a:spLocks noGrp="1"/>
          </p:cNvSpPr>
          <p:nvPr>
            <p:ph type="sldNum" sz="quarter" idx="4"/>
          </p:nvPr>
        </p:nvSpPr>
        <p:spPr/>
        <p:txBody>
          <a:bodyPr/>
          <a:lstStyle/>
          <a:p>
            <a:fld id="{4FFF2922-2BC4-4EEC-89B9-4A4477398F2A}" type="slidenum">
              <a:rPr lang="en-US" smtClean="0"/>
              <a:pPr/>
              <a:t>20</a:t>
            </a:fld>
            <a:endParaRPr lang="en-US"/>
          </a:p>
        </p:txBody>
      </p:sp>
      <p:sp>
        <p:nvSpPr>
          <p:cNvPr id="4" name="Rectangle 3">
            <a:extLst>
              <a:ext uri="{FF2B5EF4-FFF2-40B4-BE49-F238E27FC236}">
                <a16:creationId xmlns:a16="http://schemas.microsoft.com/office/drawing/2014/main" id="{2201A249-1EAF-4D4E-8A74-C3F599585F45}"/>
              </a:ext>
            </a:extLst>
          </p:cNvPr>
          <p:cNvSpPr/>
          <p:nvPr/>
        </p:nvSpPr>
        <p:spPr>
          <a:xfrm>
            <a:off x="458760" y="1912523"/>
            <a:ext cx="7844141" cy="3200876"/>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0" u="none" strike="noStrike" kern="0" cap="none" spc="0" normalizeH="0" baseline="0" noProof="0" dirty="0">
                <a:ln>
                  <a:noFill/>
                </a:ln>
                <a:solidFill>
                  <a:prstClr val="black"/>
                </a:solidFill>
                <a:effectLst/>
                <a:uLnTx/>
                <a:uFillTx/>
              </a:rPr>
              <a:t>You have a responsibility to report Standards of Conduct violations and suspected compliance issues (Privacy, FWA, or non-compliance). </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0" u="none" strike="noStrike" kern="0" cap="none" spc="0" normalizeH="0" baseline="0" noProof="0" dirty="0">
                <a:ln>
                  <a:noFill/>
                </a:ln>
                <a:solidFill>
                  <a:prstClr val="black"/>
                </a:solidFill>
                <a:effectLst/>
                <a:uLnTx/>
                <a:uFillTx/>
              </a:rPr>
              <a:t>This is </a:t>
            </a:r>
            <a:r>
              <a:rPr kumimoji="0" lang="en-US" altLang="en-US" sz="2000" b="1" i="0" u="none" strike="noStrike" kern="0" cap="none" spc="0" normalizeH="0" baseline="0" noProof="0" dirty="0">
                <a:ln>
                  <a:noFill/>
                </a:ln>
                <a:solidFill>
                  <a:prstClr val="black"/>
                </a:solidFill>
                <a:effectLst/>
                <a:uLnTx/>
                <a:uFillTx/>
              </a:rPr>
              <a:t>everyone’s </a:t>
            </a:r>
            <a:r>
              <a:rPr kumimoji="0" lang="en-US" altLang="en-US" sz="2000" b="0" i="0" u="none" strike="noStrike" kern="0" cap="none" spc="0" normalizeH="0" baseline="0" noProof="0" dirty="0">
                <a:ln>
                  <a:noFill/>
                </a:ln>
                <a:solidFill>
                  <a:prstClr val="black"/>
                </a:solidFill>
                <a:effectLst/>
                <a:uLnTx/>
                <a:uFillTx/>
              </a:rPr>
              <a:t>responsibility.</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endParaRPr kumimoji="0" lang="en-US" altLang="en-US" sz="2000" b="0" i="0" u="none" strike="noStrike" kern="0" cap="none" spc="0" normalizeH="0" baseline="0" noProof="0" dirty="0">
              <a:ln>
                <a:noFill/>
              </a:ln>
              <a:solidFill>
                <a:srgbClr val="000000"/>
              </a:solidFill>
              <a:effectLst/>
              <a:uLnTx/>
              <a:uFillTx/>
            </a:endParaRP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Your organization’s Standards of Conduct and Policies and Procedures will tell you how to report suspected non-compliance. At minimum, you can report to your Supervisor or to Compliance Department. </a:t>
            </a:r>
          </a:p>
          <a:p>
            <a:pPr marL="685800" marR="0" lvl="1" indent="-228600" defTabSz="914400" eaLnBrk="1" fontAlgn="auto" latinLnBrk="0" hangingPunct="1">
              <a:lnSpc>
                <a:spcPct val="90000"/>
              </a:lnSpc>
              <a:spcBef>
                <a:spcPts val="1200"/>
              </a:spcBef>
              <a:spcAft>
                <a:spcPts val="0"/>
              </a:spcAft>
              <a:buClr>
                <a:srgbClr val="227A8F"/>
              </a:buClr>
              <a:buSzTx/>
              <a:buFont typeface="Arial" panose="020B0604020202020204" pitchFamily="34" charset="0"/>
              <a:buChar char="•"/>
              <a:tabLst/>
              <a:defRPr/>
            </a:pPr>
            <a:r>
              <a:rPr kumimoji="0" lang="en-US" altLang="en-US" sz="2000" b="0" i="0" u="none" strike="noStrike" kern="0" cap="none" spc="0" normalizeH="0" baseline="0" noProof="0" dirty="0">
                <a:ln>
                  <a:noFill/>
                </a:ln>
                <a:solidFill>
                  <a:prstClr val="black"/>
                </a:solidFill>
                <a:effectLst/>
                <a:uLnTx/>
                <a:uFillTx/>
              </a:rPr>
              <a:t>Various methods of reporting may also include calling a confidential hotline, sending an email or mail</a:t>
            </a:r>
          </a:p>
        </p:txBody>
      </p:sp>
      <p:sp>
        <p:nvSpPr>
          <p:cNvPr id="5" name="Rectangle 4">
            <a:extLst>
              <a:ext uri="{FF2B5EF4-FFF2-40B4-BE49-F238E27FC236}">
                <a16:creationId xmlns:a16="http://schemas.microsoft.com/office/drawing/2014/main" id="{30116EE6-1340-4313-9D0B-EC63776EDED9}"/>
              </a:ext>
            </a:extLst>
          </p:cNvPr>
          <p:cNvSpPr/>
          <p:nvPr/>
        </p:nvSpPr>
        <p:spPr>
          <a:xfrm>
            <a:off x="418288" y="912583"/>
            <a:ext cx="7479609"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Reporting Non-Compliance</a:t>
            </a:r>
            <a:endParaRPr kumimoji="0" lang="en-US" sz="18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281935982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0FF3C62-ADD2-4479-B5FA-131F2D6616EC}"/>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9299D53B-696B-43B3-92D7-65AD80643BE0}"/>
              </a:ext>
            </a:extLst>
          </p:cNvPr>
          <p:cNvSpPr>
            <a:spLocks noGrp="1"/>
          </p:cNvSpPr>
          <p:nvPr>
            <p:ph type="sldNum" sz="quarter" idx="4"/>
          </p:nvPr>
        </p:nvSpPr>
        <p:spPr/>
        <p:txBody>
          <a:bodyPr/>
          <a:lstStyle/>
          <a:p>
            <a:fld id="{4FFF2922-2BC4-4EEC-89B9-4A4477398F2A}" type="slidenum">
              <a:rPr lang="en-US" smtClean="0"/>
              <a:pPr/>
              <a:t>21</a:t>
            </a:fld>
            <a:endParaRPr lang="en-US"/>
          </a:p>
        </p:txBody>
      </p:sp>
      <p:sp>
        <p:nvSpPr>
          <p:cNvPr id="4" name="Rectangle 3">
            <a:extLst>
              <a:ext uri="{FF2B5EF4-FFF2-40B4-BE49-F238E27FC236}">
                <a16:creationId xmlns:a16="http://schemas.microsoft.com/office/drawing/2014/main" id="{DE7F709A-F8A8-4B52-98B4-25B7FF1FDA56}"/>
              </a:ext>
            </a:extLst>
          </p:cNvPr>
          <p:cNvSpPr/>
          <p:nvPr/>
        </p:nvSpPr>
        <p:spPr>
          <a:xfrm>
            <a:off x="593387" y="1566952"/>
            <a:ext cx="8103141" cy="2062103"/>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0" u="none" strike="noStrike" kern="0" cap="none" spc="0" normalizeH="0" baseline="0" noProof="0" dirty="0">
                <a:ln>
                  <a:noFill/>
                </a:ln>
                <a:solidFill>
                  <a:prstClr val="black"/>
                </a:solidFill>
                <a:effectLst/>
                <a:uLnTx/>
                <a:uFillTx/>
              </a:rPr>
              <a:t>Reports of suspected non-compliance may be made anonymously</a:t>
            </a:r>
            <a:br>
              <a:rPr kumimoji="0" lang="en-US" altLang="en-US" sz="2000" b="0" i="0" u="none" strike="noStrike" kern="0" cap="none" spc="0" normalizeH="0" baseline="0" noProof="0" dirty="0">
                <a:ln>
                  <a:noFill/>
                </a:ln>
                <a:solidFill>
                  <a:prstClr val="black"/>
                </a:solidFill>
                <a:effectLst/>
                <a:uLnTx/>
                <a:uFillTx/>
              </a:rPr>
            </a:br>
            <a:r>
              <a:rPr kumimoji="0" lang="en-US" altLang="en-US" sz="2000" b="0" i="0" u="none" strike="noStrike" kern="0" cap="none" spc="0" normalizeH="0" baseline="0" noProof="0" dirty="0">
                <a:ln>
                  <a:noFill/>
                </a:ln>
                <a:solidFill>
                  <a:prstClr val="black"/>
                </a:solidFill>
                <a:effectLst/>
                <a:uLnTx/>
                <a:uFillTx/>
              </a:rPr>
              <a:t>and are kept confidential to the extent allowed by law. </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0" u="none" strike="noStrike" kern="0" cap="none" spc="0" normalizeH="0" baseline="0" noProof="0" dirty="0">
                <a:ln>
                  <a:noFill/>
                </a:ln>
                <a:solidFill>
                  <a:prstClr val="black"/>
                </a:solidFill>
                <a:effectLst/>
                <a:uLnTx/>
                <a:uFillTx/>
              </a:rPr>
              <a:t>A </a:t>
            </a:r>
            <a:r>
              <a:rPr kumimoji="0" lang="en-US" altLang="en-US" sz="2000" b="1" i="0" u="none" strike="noStrike" kern="0" cap="none" spc="0" normalizeH="0" baseline="0" noProof="0" dirty="0">
                <a:ln>
                  <a:noFill/>
                </a:ln>
                <a:solidFill>
                  <a:prstClr val="black"/>
                </a:solidFill>
                <a:effectLst/>
                <a:uLnTx/>
                <a:uFillTx/>
              </a:rPr>
              <a:t>whistleblower </a:t>
            </a:r>
            <a:r>
              <a:rPr kumimoji="0" lang="en-US" altLang="en-US" sz="2000" b="0" i="0" u="none" strike="noStrike" kern="0" cap="none" spc="0" normalizeH="0" baseline="0" noProof="0" dirty="0">
                <a:ln>
                  <a:noFill/>
                </a:ln>
                <a:solidFill>
                  <a:prstClr val="black"/>
                </a:solidFill>
                <a:effectLst/>
                <a:uLnTx/>
                <a:uFillTx/>
              </a:rPr>
              <a:t>is a person who exposes information or activity that is deemed illegal, dishonest, or violates professional or clinical standards. </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0" i="1" u="none" strike="noStrike" kern="0" cap="none" spc="0" normalizeH="0" baseline="0" noProof="0" dirty="0">
                <a:ln>
                  <a:noFill/>
                </a:ln>
                <a:solidFill>
                  <a:srgbClr val="227A8F"/>
                </a:solidFill>
                <a:effectLst/>
                <a:uLnTx/>
                <a:uFillTx/>
              </a:rPr>
              <a:t>Whistleblowers and persons who report in good-faith any suspected violations or issues, are protected from retaliation and intimidation. </a:t>
            </a:r>
          </a:p>
        </p:txBody>
      </p:sp>
      <p:sp>
        <p:nvSpPr>
          <p:cNvPr id="5" name="Rectangle 4">
            <a:extLst>
              <a:ext uri="{FF2B5EF4-FFF2-40B4-BE49-F238E27FC236}">
                <a16:creationId xmlns:a16="http://schemas.microsoft.com/office/drawing/2014/main" id="{EBAAE2DB-8061-41E1-9D37-E9F25E1977FD}"/>
              </a:ext>
            </a:extLst>
          </p:cNvPr>
          <p:cNvSpPr/>
          <p:nvPr/>
        </p:nvSpPr>
        <p:spPr>
          <a:xfrm>
            <a:off x="426018" y="795754"/>
            <a:ext cx="7664434"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Reporting Non-Compliance</a:t>
            </a:r>
            <a:endParaRPr kumimoji="0" lang="en-US" sz="1800" b="0" i="0" u="none" strike="noStrike" kern="0" cap="none" spc="0" normalizeH="0" baseline="0" noProof="0" dirty="0">
              <a:ln>
                <a:noFill/>
              </a:ln>
              <a:solidFill>
                <a:schemeClr val="accent6">
                  <a:lumMod val="10000"/>
                </a:schemeClr>
              </a:solidFill>
              <a:effectLst/>
              <a:uLnTx/>
              <a:uFillTx/>
            </a:endParaRPr>
          </a:p>
        </p:txBody>
      </p:sp>
      <p:graphicFrame>
        <p:nvGraphicFramePr>
          <p:cNvPr id="6" name="Table 6">
            <a:extLst>
              <a:ext uri="{FF2B5EF4-FFF2-40B4-BE49-F238E27FC236}">
                <a16:creationId xmlns:a16="http://schemas.microsoft.com/office/drawing/2014/main" id="{E5BED3DA-DC3D-4CC9-AC38-A638C64E3EA8}"/>
              </a:ext>
            </a:extLst>
          </p:cNvPr>
          <p:cNvGraphicFramePr>
            <a:graphicFrameLocks noGrp="1"/>
          </p:cNvGraphicFramePr>
          <p:nvPr>
            <p:extLst>
              <p:ext uri="{D42A27DB-BD31-4B8C-83A1-F6EECF244321}">
                <p14:modId xmlns:p14="http://schemas.microsoft.com/office/powerpoint/2010/main" val="728136229"/>
              </p:ext>
            </p:extLst>
          </p:nvPr>
        </p:nvGraphicFramePr>
        <p:xfrm>
          <a:off x="639721" y="3995117"/>
          <a:ext cx="7864558" cy="1706880"/>
        </p:xfrm>
        <a:graphic>
          <a:graphicData uri="http://schemas.openxmlformats.org/drawingml/2006/table">
            <a:tbl>
              <a:tblPr firstRow="1" bandRow="1">
                <a:tableStyleId>{5C22544A-7EE6-4342-B048-85BDC9FD1C3A}</a:tableStyleId>
              </a:tblPr>
              <a:tblGrid>
                <a:gridCol w="3932279">
                  <a:extLst>
                    <a:ext uri="{9D8B030D-6E8A-4147-A177-3AD203B41FA5}">
                      <a16:colId xmlns:a16="http://schemas.microsoft.com/office/drawing/2014/main" val="2280309824"/>
                    </a:ext>
                  </a:extLst>
                </a:gridCol>
                <a:gridCol w="3932279">
                  <a:extLst>
                    <a:ext uri="{9D8B030D-6E8A-4147-A177-3AD203B41FA5}">
                      <a16:colId xmlns:a16="http://schemas.microsoft.com/office/drawing/2014/main" val="4213030390"/>
                    </a:ext>
                  </a:extLst>
                </a:gridCol>
              </a:tblGrid>
              <a:tr h="0">
                <a:tc>
                  <a:txBody>
                    <a:bodyPr/>
                    <a:lstStyle/>
                    <a:p>
                      <a:pPr algn="ctr"/>
                      <a:r>
                        <a:rPr lang="en-US" dirty="0"/>
                        <a:t>Examples of Non-Compliance:</a:t>
                      </a:r>
                    </a:p>
                  </a:txBody>
                  <a:tcPr/>
                </a:tc>
                <a:tc>
                  <a:txBody>
                    <a:bodyPr/>
                    <a:lstStyle/>
                    <a:p>
                      <a:pPr algn="ctr"/>
                      <a:r>
                        <a:rPr lang="en-US" dirty="0"/>
                        <a:t>Explanation:</a:t>
                      </a:r>
                    </a:p>
                  </a:txBody>
                  <a:tcPr/>
                </a:tc>
                <a:extLst>
                  <a:ext uri="{0D108BD9-81ED-4DB2-BD59-A6C34878D82A}">
                    <a16:rowId xmlns:a16="http://schemas.microsoft.com/office/drawing/2014/main" val="2707684702"/>
                  </a:ext>
                </a:extLst>
              </a:tr>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“After I reported irregularities in my department, my manager began excluding me from meetings and moved me to an undesirable location in the office.”</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dirty="0">
                          <a:ln>
                            <a:noFill/>
                          </a:ln>
                          <a:solidFill>
                            <a:prstClr val="black"/>
                          </a:solidFill>
                          <a:effectLst/>
                          <a:uLnTx/>
                          <a:uFillTx/>
                          <a:latin typeface="+mn-lt"/>
                          <a:ea typeface="+mn-ea"/>
                          <a:cs typeface="+mn-cs"/>
                        </a:rPr>
                        <a:t>Retaliation or intimidation is not tolerated. The manager’s behavior is unacceptable and should be reported to management or Compliance Officer.</a:t>
                      </a:r>
                    </a:p>
                    <a:p>
                      <a:endParaRPr lang="en-US" dirty="0"/>
                    </a:p>
                  </a:txBody>
                  <a:tcPr/>
                </a:tc>
                <a:extLst>
                  <a:ext uri="{0D108BD9-81ED-4DB2-BD59-A6C34878D82A}">
                    <a16:rowId xmlns:a16="http://schemas.microsoft.com/office/drawing/2014/main" val="2183395472"/>
                  </a:ext>
                </a:extLst>
              </a:tr>
            </a:tbl>
          </a:graphicData>
        </a:graphic>
      </p:graphicFrame>
    </p:spTree>
    <p:extLst>
      <p:ext uri="{BB962C8B-B14F-4D97-AF65-F5344CB8AC3E}">
        <p14:creationId xmlns:p14="http://schemas.microsoft.com/office/powerpoint/2010/main" val="124766755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66359400-07DC-4AFE-834D-7DC20F2CCFDB}"/>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4D735BA4-1CDB-4FBE-B175-D36D111EBBA1}"/>
              </a:ext>
            </a:extLst>
          </p:cNvPr>
          <p:cNvSpPr>
            <a:spLocks noGrp="1"/>
          </p:cNvSpPr>
          <p:nvPr>
            <p:ph type="sldNum" sz="quarter" idx="4"/>
          </p:nvPr>
        </p:nvSpPr>
        <p:spPr/>
        <p:txBody>
          <a:bodyPr/>
          <a:lstStyle/>
          <a:p>
            <a:fld id="{4FFF2922-2BC4-4EEC-89B9-4A4477398F2A}" type="slidenum">
              <a:rPr lang="en-US" smtClean="0"/>
              <a:pPr/>
              <a:t>22</a:t>
            </a:fld>
            <a:endParaRPr lang="en-US"/>
          </a:p>
        </p:txBody>
      </p:sp>
      <p:sp>
        <p:nvSpPr>
          <p:cNvPr id="4" name="TextBox 3">
            <a:extLst>
              <a:ext uri="{FF2B5EF4-FFF2-40B4-BE49-F238E27FC236}">
                <a16:creationId xmlns:a16="http://schemas.microsoft.com/office/drawing/2014/main" id="{6E59A0E9-CB27-4317-832C-44EE3770FFAC}"/>
              </a:ext>
            </a:extLst>
          </p:cNvPr>
          <p:cNvSpPr txBox="1"/>
          <p:nvPr/>
        </p:nvSpPr>
        <p:spPr>
          <a:xfrm>
            <a:off x="661480" y="4572000"/>
            <a:ext cx="7853869" cy="1492716"/>
          </a:xfrm>
          <a:prstGeom prst="rect">
            <a:avLst/>
          </a:prstGeom>
          <a:solidFill>
            <a:schemeClr val="accent3">
              <a:lumMod val="20000"/>
              <a:lumOff val="80000"/>
            </a:schemeClr>
          </a:solidFill>
        </p:spPr>
        <p:txBody>
          <a:bodyPr wrap="square" rtlCol="0">
            <a:spAutoFit/>
          </a:bodyPr>
          <a:lstStyle/>
          <a:p>
            <a:pPr marL="109537" lvl="0" eaLnBrk="0" fontAlgn="base" hangingPunct="0">
              <a:lnSpc>
                <a:spcPct val="90000"/>
              </a:lnSpc>
              <a:spcBef>
                <a:spcPts val="1200"/>
              </a:spcBef>
              <a:buClr>
                <a:srgbClr val="2DA2BF"/>
              </a:buClr>
              <a:buSzPct val="68000"/>
            </a:pPr>
            <a:r>
              <a:rPr lang="en-US" altLang="en-US" b="1" dirty="0">
                <a:solidFill>
                  <a:prstClr val="black"/>
                </a:solidFill>
              </a:rPr>
              <a:t>Internal monitoring </a:t>
            </a:r>
            <a:r>
              <a:rPr lang="en-US" altLang="en-US" dirty="0">
                <a:solidFill>
                  <a:prstClr val="black"/>
                </a:solidFill>
              </a:rPr>
              <a:t>activities include regular reviews confirming ongoing compliance and taking effective corrective actions. </a:t>
            </a:r>
          </a:p>
          <a:p>
            <a:pPr marL="109537" lvl="0" eaLnBrk="0" fontAlgn="base" hangingPunct="0">
              <a:lnSpc>
                <a:spcPct val="90000"/>
              </a:lnSpc>
              <a:spcBef>
                <a:spcPts val="1200"/>
              </a:spcBef>
              <a:buClr>
                <a:srgbClr val="2DA2BF"/>
              </a:buClr>
              <a:buSzPct val="68000"/>
            </a:pPr>
            <a:r>
              <a:rPr lang="en-US" altLang="en-US" b="1" dirty="0">
                <a:solidFill>
                  <a:prstClr val="black"/>
                </a:solidFill>
              </a:rPr>
              <a:t>Internal auditing </a:t>
            </a:r>
            <a:r>
              <a:rPr lang="en-US" altLang="en-US" dirty="0">
                <a:solidFill>
                  <a:prstClr val="black"/>
                </a:solidFill>
              </a:rPr>
              <a:t>is a formal review of compliance with a particular set of standards (for example, policies, procedures, laws, and regulations) used as base measures. </a:t>
            </a:r>
          </a:p>
        </p:txBody>
      </p:sp>
      <p:sp>
        <p:nvSpPr>
          <p:cNvPr id="5" name="Rectangle 4">
            <a:extLst>
              <a:ext uri="{FF2B5EF4-FFF2-40B4-BE49-F238E27FC236}">
                <a16:creationId xmlns:a16="http://schemas.microsoft.com/office/drawing/2014/main" id="{5F745D8B-E067-441F-8FCC-BC70295436B0}"/>
              </a:ext>
            </a:extLst>
          </p:cNvPr>
          <p:cNvSpPr/>
          <p:nvPr/>
        </p:nvSpPr>
        <p:spPr>
          <a:xfrm>
            <a:off x="535023" y="2023717"/>
            <a:ext cx="7227650" cy="2117503"/>
          </a:xfrm>
          <a:prstGeom prst="rect">
            <a:avLst/>
          </a:prstGeom>
        </p:spPr>
        <p:txBody>
          <a:bodyPr wrap="square">
            <a:spAutoFit/>
          </a:bodyPr>
          <a:lstStyle/>
          <a:p>
            <a:pPr marL="0"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sz="2000" b="0" i="0" u="none" strike="noStrike" kern="0" cap="none" spc="0" normalizeH="0" baseline="0" noProof="0" dirty="0">
                <a:ln>
                  <a:noFill/>
                </a:ln>
                <a:solidFill>
                  <a:prstClr val="black"/>
                </a:solidFill>
                <a:effectLst/>
                <a:uLnTx/>
                <a:uFillTx/>
              </a:rPr>
              <a:t>Non-compliance must be investigated immediately and corrected promptly. Internal monitoring and auditing should ensure: </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No recurrence of the same non-compliance</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Ongoing CMS/DMHC requirements compliance</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Efficient and effective internal controls</a:t>
            </a:r>
          </a:p>
          <a:p>
            <a:pPr marL="365125" marR="0" lvl="0" indent="-255588" defTabSz="914400" eaLnBrk="0" fontAlgn="base" latinLnBrk="0" hangingPunct="0">
              <a:lnSpc>
                <a:spcPct val="90000"/>
              </a:lnSpc>
              <a:spcBef>
                <a:spcPts val="600"/>
              </a:spcBef>
              <a:spcAft>
                <a:spcPts val="0"/>
              </a:spcAft>
              <a:buClr>
                <a:srgbClr val="2DA2BF"/>
              </a:buClr>
              <a:buSzPct val="68000"/>
              <a:buFont typeface="Wingdings 3" pitchFamily="18" charset="2"/>
              <a:buChar char=""/>
              <a:tabLst/>
              <a:defRPr/>
            </a:pPr>
            <a:r>
              <a:rPr kumimoji="0" lang="en-US" sz="2100" b="0" i="0" u="none" strike="noStrike" kern="0" cap="none" spc="0" normalizeH="0" baseline="0" noProof="0" dirty="0">
                <a:ln>
                  <a:noFill/>
                </a:ln>
                <a:solidFill>
                  <a:prstClr val="black"/>
                </a:solidFill>
                <a:effectLst/>
                <a:uLnTx/>
                <a:uFillTx/>
              </a:rPr>
              <a:t>Protected enrollees</a:t>
            </a:r>
          </a:p>
        </p:txBody>
      </p:sp>
      <p:sp>
        <p:nvSpPr>
          <p:cNvPr id="6" name="Rectangle 5">
            <a:extLst>
              <a:ext uri="{FF2B5EF4-FFF2-40B4-BE49-F238E27FC236}">
                <a16:creationId xmlns:a16="http://schemas.microsoft.com/office/drawing/2014/main" id="{FF527454-B518-4FA1-AF2A-CD2052F8248A}"/>
              </a:ext>
            </a:extLst>
          </p:cNvPr>
          <p:cNvSpPr/>
          <p:nvPr/>
        </p:nvSpPr>
        <p:spPr>
          <a:xfrm>
            <a:off x="359926" y="770062"/>
            <a:ext cx="8073954" cy="107721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What Happens After Non-Compliance Is Detected? </a:t>
            </a:r>
            <a:endParaRPr kumimoji="0" lang="en-US" sz="32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3683609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6004FFA-B773-46C8-B057-1E4CA21EC86C}"/>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806547EB-5C34-48A8-B9F3-A5C919F2286C}"/>
              </a:ext>
            </a:extLst>
          </p:cNvPr>
          <p:cNvSpPr>
            <a:spLocks noGrp="1"/>
          </p:cNvSpPr>
          <p:nvPr>
            <p:ph type="sldNum" sz="quarter" idx="4"/>
          </p:nvPr>
        </p:nvSpPr>
        <p:spPr/>
        <p:txBody>
          <a:bodyPr/>
          <a:lstStyle/>
          <a:p>
            <a:fld id="{4FFF2922-2BC4-4EEC-89B9-4A4477398F2A}" type="slidenum">
              <a:rPr lang="en-US" smtClean="0"/>
              <a:pPr/>
              <a:t>23</a:t>
            </a:fld>
            <a:endParaRPr lang="en-US"/>
          </a:p>
        </p:txBody>
      </p:sp>
      <p:sp>
        <p:nvSpPr>
          <p:cNvPr id="4" name="Rectangle 3">
            <a:extLst>
              <a:ext uri="{FF2B5EF4-FFF2-40B4-BE49-F238E27FC236}">
                <a16:creationId xmlns:a16="http://schemas.microsoft.com/office/drawing/2014/main" id="{3CB0884E-827B-42DC-AA7C-CA1272EA2AA7}"/>
              </a:ext>
            </a:extLst>
          </p:cNvPr>
          <p:cNvSpPr/>
          <p:nvPr/>
        </p:nvSpPr>
        <p:spPr>
          <a:xfrm>
            <a:off x="268727" y="1869229"/>
            <a:ext cx="8340252" cy="4255011"/>
          </a:xfrm>
          <a:prstGeom prst="rect">
            <a:avLst/>
          </a:prstGeom>
        </p:spPr>
        <p:txBody>
          <a:bodyPr wrap="square">
            <a:spAutoFit/>
          </a:bodyPr>
          <a:lstStyle/>
          <a:p>
            <a:pPr marL="109537" marR="0" lvl="0" indent="0" defTabSz="914400" eaLnBrk="1" fontAlgn="base" latinLnBrk="0" hangingPunct="1">
              <a:lnSpc>
                <a:spcPct val="90000"/>
              </a:lnSpc>
              <a:spcBef>
                <a:spcPts val="1200"/>
              </a:spcBef>
              <a:spcAft>
                <a:spcPts val="0"/>
              </a:spcAft>
              <a:buClr>
                <a:srgbClr val="2DA2BF"/>
              </a:buClr>
              <a:buSzPct val="68000"/>
              <a:buFontTx/>
              <a:buNone/>
              <a:tabLst/>
              <a:defRPr/>
            </a:pPr>
            <a:endParaRPr kumimoji="0" lang="en-US" altLang="en-US" sz="500" b="1" i="0" u="none" strike="noStrike" kern="0" cap="none" spc="0" normalizeH="0" baseline="0" noProof="0" dirty="0">
              <a:ln>
                <a:noFill/>
              </a:ln>
              <a:solidFill>
                <a:prstClr val="black"/>
              </a:solidFill>
              <a:effectLst/>
              <a:uLnTx/>
              <a:uFillTx/>
            </a:endParaRPr>
          </a:p>
          <a:p>
            <a:pPr marL="109537" marR="0" lvl="0" indent="0" defTabSz="914400" eaLnBrk="1" fontAlgn="base" latinLnBrk="0" hangingPunct="1">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prstClr val="black"/>
                </a:solidFill>
                <a:effectLst/>
                <a:uLnTx/>
                <a:uFillTx/>
              </a:rPr>
              <a:t>Supporting this commitment to ethical conduct, your organization is required to adopt and implement an effective Compliance Program.</a:t>
            </a:r>
          </a:p>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srgbClr val="227A8F"/>
                </a:solidFill>
                <a:effectLst/>
                <a:uLnTx/>
                <a:uFillTx/>
              </a:rPr>
              <a:t>An effective compliance program fosters a culture of compliance within an organization and, at a minimum: </a:t>
            </a:r>
          </a:p>
          <a:p>
            <a:pPr marL="365125" marR="0" lvl="0" indent="-255588" defTabSz="914400" eaLnBrk="1" fontAlgn="base" latinLnBrk="0" hangingPunct="1">
              <a:lnSpc>
                <a:spcPct val="90000"/>
              </a:lnSpc>
              <a:spcBef>
                <a:spcPts val="6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Prevents, detects, and corrects non-compliance </a:t>
            </a:r>
          </a:p>
          <a:p>
            <a:pPr marL="365125" marR="0" lvl="0" indent="-255588" defTabSz="914400" eaLnBrk="1" fontAlgn="base" latinLnBrk="0" hangingPunct="1">
              <a:lnSpc>
                <a:spcPct val="90000"/>
              </a:lnSpc>
              <a:spcBef>
                <a:spcPts val="6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Is fully implemented and is tailored to an organization’s unique operations and circumstances</a:t>
            </a:r>
          </a:p>
          <a:p>
            <a:pPr marL="365125" marR="0" lvl="0" indent="-255588" defTabSz="914400" eaLnBrk="1" fontAlgn="base" latinLnBrk="0" hangingPunct="1">
              <a:lnSpc>
                <a:spcPct val="90000"/>
              </a:lnSpc>
              <a:spcBef>
                <a:spcPts val="6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Has adequate resources </a:t>
            </a:r>
          </a:p>
          <a:p>
            <a:pPr marL="365125" marR="0" lvl="0" indent="-255588" defTabSz="914400" eaLnBrk="1" fontAlgn="base" latinLnBrk="0" hangingPunct="1">
              <a:lnSpc>
                <a:spcPct val="90000"/>
              </a:lnSpc>
              <a:spcBef>
                <a:spcPts val="6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Promotes the organization’s Standards of Conduct </a:t>
            </a:r>
          </a:p>
          <a:p>
            <a:pPr marL="365125" marR="0" lvl="0" indent="-255588" defTabSz="914400" eaLnBrk="1" fontAlgn="base" latinLnBrk="0" hangingPunct="1">
              <a:lnSpc>
                <a:spcPct val="90000"/>
              </a:lnSpc>
              <a:spcBef>
                <a:spcPts val="6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Establishes clear lines of communication for reporting non-compliance</a:t>
            </a:r>
          </a:p>
          <a:p>
            <a:pPr marL="365125" marR="0" lvl="0" indent="-255588" defTabSz="914400" eaLnBrk="1" fontAlgn="base" latinLnBrk="0" hangingPunct="1">
              <a:lnSpc>
                <a:spcPct val="90000"/>
              </a:lnSpc>
              <a:spcBef>
                <a:spcPts val="6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Builds a firm non-retaliation policy and culture to support reporting of non-compliance without fear of retribution.</a:t>
            </a:r>
          </a:p>
        </p:txBody>
      </p:sp>
      <p:sp>
        <p:nvSpPr>
          <p:cNvPr id="5" name="Rectangle 4">
            <a:extLst>
              <a:ext uri="{FF2B5EF4-FFF2-40B4-BE49-F238E27FC236}">
                <a16:creationId xmlns:a16="http://schemas.microsoft.com/office/drawing/2014/main" id="{CF8B98F8-8D07-40C0-9A47-0B65823309C8}"/>
              </a:ext>
            </a:extLst>
          </p:cNvPr>
          <p:cNvSpPr/>
          <p:nvPr/>
        </p:nvSpPr>
        <p:spPr>
          <a:xfrm>
            <a:off x="339508" y="792011"/>
            <a:ext cx="7918314" cy="1077218"/>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Commitment to Compliance and Effective Compliance Program</a:t>
            </a:r>
            <a:endParaRPr kumimoji="0" lang="en-US" sz="32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16547869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B4BAE9D-4AE8-46FA-A7E7-079E3886681A}"/>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02A89815-D501-4356-A82A-34B5A8D47A89}"/>
              </a:ext>
            </a:extLst>
          </p:cNvPr>
          <p:cNvSpPr>
            <a:spLocks noGrp="1"/>
          </p:cNvSpPr>
          <p:nvPr>
            <p:ph type="sldNum" sz="quarter" idx="4"/>
          </p:nvPr>
        </p:nvSpPr>
        <p:spPr/>
        <p:txBody>
          <a:bodyPr/>
          <a:lstStyle/>
          <a:p>
            <a:fld id="{4FFF2922-2BC4-4EEC-89B9-4A4477398F2A}" type="slidenum">
              <a:rPr lang="en-US" smtClean="0"/>
              <a:pPr/>
              <a:t>24</a:t>
            </a:fld>
            <a:endParaRPr lang="en-US"/>
          </a:p>
        </p:txBody>
      </p:sp>
      <p:sp>
        <p:nvSpPr>
          <p:cNvPr id="4" name="Rectangle 3">
            <a:extLst>
              <a:ext uri="{FF2B5EF4-FFF2-40B4-BE49-F238E27FC236}">
                <a16:creationId xmlns:a16="http://schemas.microsoft.com/office/drawing/2014/main" id="{B2034DAA-2B32-40F9-BB0C-E1F3A22430EB}"/>
              </a:ext>
            </a:extLst>
          </p:cNvPr>
          <p:cNvSpPr/>
          <p:nvPr/>
        </p:nvSpPr>
        <p:spPr>
          <a:xfrm>
            <a:off x="337507" y="1520143"/>
            <a:ext cx="7752945" cy="5016758"/>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prstClr val="black"/>
                </a:solidFill>
                <a:effectLst/>
                <a:uLnTx/>
                <a:uFillTx/>
              </a:rPr>
              <a:t>An effective compliance program must, at minimum, include the following seven core requirements: </a:t>
            </a:r>
          </a:p>
          <a:p>
            <a:pPr marL="342884" marR="0" lvl="0" indent="-342884" defTabSz="914400" eaLnBrk="0" fontAlgn="base" latinLnBrk="0" hangingPunct="0">
              <a:lnSpc>
                <a:spcPct val="90000"/>
              </a:lnSpc>
              <a:spcBef>
                <a:spcPts val="1200"/>
              </a:spcBef>
              <a:spcAft>
                <a:spcPts val="0"/>
              </a:spcAft>
              <a:buClr>
                <a:srgbClr val="227A8F"/>
              </a:buClr>
              <a:buSzPct val="68000"/>
              <a:buFontTx/>
              <a:buAutoNum type="arabicPeriod"/>
              <a:tabLst/>
              <a:defRPr/>
            </a:pPr>
            <a:r>
              <a:rPr kumimoji="0" lang="en-US" sz="2000" b="0" i="0" u="none" strike="noStrike" kern="0" cap="none" spc="0" normalizeH="0" baseline="0" noProof="0" dirty="0">
                <a:ln>
                  <a:noFill/>
                </a:ln>
                <a:solidFill>
                  <a:srgbClr val="227A8F"/>
                </a:solidFill>
                <a:effectLst/>
                <a:uLnTx/>
                <a:uFillTx/>
              </a:rPr>
              <a:t>Written Policies, Procedures, and Standards of Conduct        </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These articulate the Sponsor’s commitment to comply with all applicable Federal and State standards and describe compliance expectations according to the Standards of Conduct. </a:t>
            </a:r>
          </a:p>
          <a:p>
            <a:pPr marL="342884" marR="0" lvl="0" indent="-342884" defTabSz="914400" eaLnBrk="0" fontAlgn="base" latinLnBrk="0" hangingPunct="0">
              <a:lnSpc>
                <a:spcPct val="90000"/>
              </a:lnSpc>
              <a:spcBef>
                <a:spcPts val="1200"/>
              </a:spcBef>
              <a:spcAft>
                <a:spcPts val="0"/>
              </a:spcAft>
              <a:buClr>
                <a:srgbClr val="227A8F"/>
              </a:buClr>
              <a:buSzPct val="68000"/>
              <a:buFont typeface="+mj-lt"/>
              <a:buAutoNum type="arabicPeriod" startAt="2"/>
              <a:tabLst/>
              <a:defRPr/>
            </a:pPr>
            <a:r>
              <a:rPr kumimoji="0" lang="en-US" sz="2000" b="0" i="0" u="none" strike="noStrike" kern="0" cap="none" spc="0" normalizeH="0" baseline="0" noProof="0" dirty="0">
                <a:ln>
                  <a:noFill/>
                </a:ln>
                <a:solidFill>
                  <a:srgbClr val="227A8F"/>
                </a:solidFill>
                <a:effectLst/>
                <a:uLnTx/>
                <a:uFillTx/>
              </a:rPr>
              <a:t>Compliance Officer, Compliance Committee, and High-Level Oversight</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The Sponsor must designate a compliance officer and a compliance committee accountable and responsible for the activities and status of the compliance program, including issues identified, investigated, and resolved by the compliance program.</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The Sponsor’s senior management and governing body must be engaged and exercise reasonable oversight of the Sponsor’s compliance program. </a:t>
            </a:r>
          </a:p>
        </p:txBody>
      </p:sp>
      <p:sp>
        <p:nvSpPr>
          <p:cNvPr id="5" name="Rectangle 4">
            <a:extLst>
              <a:ext uri="{FF2B5EF4-FFF2-40B4-BE49-F238E27FC236}">
                <a16:creationId xmlns:a16="http://schemas.microsoft.com/office/drawing/2014/main" id="{0DF97176-5CCF-4FED-AFFE-90B1BD6D1293}"/>
              </a:ext>
            </a:extLst>
          </p:cNvPr>
          <p:cNvSpPr/>
          <p:nvPr/>
        </p:nvSpPr>
        <p:spPr>
          <a:xfrm>
            <a:off x="337507" y="737970"/>
            <a:ext cx="8097060"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227A8F"/>
                </a:solidFill>
                <a:effectLst/>
                <a:uLnTx/>
                <a:uFillTx/>
                <a:latin typeface="Calibri Light" panose="020F0302020204030204"/>
                <a:ea typeface="+mj-ea"/>
                <a:cs typeface="+mj-cs"/>
              </a:rPr>
              <a:t>Seven Core Compliance Program Requirements</a:t>
            </a:r>
            <a:endParaRPr kumimoji="0" lang="en-US" sz="32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91523523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731EFC69-8366-40B9-834D-7D0AE6996FC4}"/>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6424021B-9AD6-45CA-85B9-EEE42AF25D89}"/>
              </a:ext>
            </a:extLst>
          </p:cNvPr>
          <p:cNvSpPr>
            <a:spLocks noGrp="1"/>
          </p:cNvSpPr>
          <p:nvPr>
            <p:ph type="sldNum" sz="quarter" idx="4"/>
          </p:nvPr>
        </p:nvSpPr>
        <p:spPr/>
        <p:txBody>
          <a:bodyPr/>
          <a:lstStyle/>
          <a:p>
            <a:fld id="{4FFF2922-2BC4-4EEC-89B9-4A4477398F2A}" type="slidenum">
              <a:rPr lang="en-US" smtClean="0"/>
              <a:pPr/>
              <a:t>25</a:t>
            </a:fld>
            <a:endParaRPr lang="en-US"/>
          </a:p>
        </p:txBody>
      </p:sp>
      <p:sp>
        <p:nvSpPr>
          <p:cNvPr id="4" name="Rectangle 3">
            <a:extLst>
              <a:ext uri="{FF2B5EF4-FFF2-40B4-BE49-F238E27FC236}">
                <a16:creationId xmlns:a16="http://schemas.microsoft.com/office/drawing/2014/main" id="{7D09FAB1-DDAE-45C4-B138-9B7B0F32A588}"/>
              </a:ext>
            </a:extLst>
          </p:cNvPr>
          <p:cNvSpPr/>
          <p:nvPr/>
        </p:nvSpPr>
        <p:spPr>
          <a:xfrm>
            <a:off x="403697" y="678518"/>
            <a:ext cx="8219872" cy="1077218"/>
          </a:xfrm>
          <a:prstGeom prst="rect">
            <a:avLst/>
          </a:prstGeom>
        </p:spPr>
        <p:txBody>
          <a:bodyPr wrap="square">
            <a:spAutoFit/>
          </a:bodyPr>
          <a:lstStyle/>
          <a:p>
            <a:pPr lvl="0">
              <a:defRPr/>
            </a:pPr>
            <a:r>
              <a:rPr lang="en-US" sz="3200" b="1" kern="0" dirty="0">
                <a:solidFill>
                  <a:srgbClr val="227A8F"/>
                </a:solidFill>
                <a:latin typeface="Calibri Light" panose="020F0302020204030204"/>
              </a:rPr>
              <a:t>Seven Core Compliance Program Requirements</a:t>
            </a:r>
          </a:p>
          <a:p>
            <a:pPr lvl="0">
              <a:defRPr/>
            </a:pPr>
            <a:r>
              <a:rPr lang="en-US" sz="3200" kern="0" dirty="0">
                <a:solidFill>
                  <a:srgbClr val="40819F"/>
                </a:solidFill>
              </a:rPr>
              <a:t>(continued)</a:t>
            </a:r>
          </a:p>
        </p:txBody>
      </p:sp>
      <p:sp>
        <p:nvSpPr>
          <p:cNvPr id="5" name="Rectangle 4">
            <a:extLst>
              <a:ext uri="{FF2B5EF4-FFF2-40B4-BE49-F238E27FC236}">
                <a16:creationId xmlns:a16="http://schemas.microsoft.com/office/drawing/2014/main" id="{FD7191EF-AF15-4978-BAC2-450E6B43E3C6}"/>
              </a:ext>
            </a:extLst>
          </p:cNvPr>
          <p:cNvSpPr/>
          <p:nvPr/>
        </p:nvSpPr>
        <p:spPr>
          <a:xfrm>
            <a:off x="350195" y="1755737"/>
            <a:ext cx="8326877" cy="4739759"/>
          </a:xfrm>
          <a:prstGeom prst="rect">
            <a:avLst/>
          </a:prstGeom>
        </p:spPr>
        <p:txBody>
          <a:bodyPr wrap="square">
            <a:spAutoFit/>
          </a:bodyPr>
          <a:lstStyle/>
          <a:p>
            <a:pPr marL="347663" marR="0" lvl="0" indent="-347663" defTabSz="914400" eaLnBrk="0" fontAlgn="base" latinLnBrk="0" hangingPunct="0">
              <a:lnSpc>
                <a:spcPct val="90000"/>
              </a:lnSpc>
              <a:spcBef>
                <a:spcPts val="1200"/>
              </a:spcBef>
              <a:spcAft>
                <a:spcPts val="0"/>
              </a:spcAft>
              <a:buClr>
                <a:srgbClr val="227A8F"/>
              </a:buClr>
              <a:buSzPct val="68000"/>
              <a:buFont typeface="+mj-lt"/>
              <a:buAutoNum type="arabicPeriod" startAt="3"/>
              <a:tabLst/>
              <a:defRPr/>
            </a:pPr>
            <a:r>
              <a:rPr kumimoji="0" lang="en-US" sz="2000" b="0" i="0" u="none" strike="noStrike" kern="0" cap="none" spc="0" normalizeH="0" baseline="0" noProof="0" dirty="0">
                <a:ln>
                  <a:noFill/>
                </a:ln>
                <a:solidFill>
                  <a:srgbClr val="227A8F"/>
                </a:solidFill>
                <a:effectLst/>
                <a:uLnTx/>
                <a:uFillTx/>
              </a:rPr>
              <a:t>Effective Training and Education</a:t>
            </a:r>
          </a:p>
          <a:p>
            <a:pPr marL="804863" lvl="1" indent="-288925"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This covers the elements of the compliance plan as well as preventing, detecting, and reporting FWA. Tailor this training and education to the different employees and their responsibilities and job functions. </a:t>
            </a:r>
          </a:p>
          <a:p>
            <a:pPr marL="342884" marR="0" lvl="0" indent="-342884" defTabSz="914400" eaLnBrk="0" fontAlgn="base" latinLnBrk="0" hangingPunct="0">
              <a:lnSpc>
                <a:spcPct val="90000"/>
              </a:lnSpc>
              <a:spcBef>
                <a:spcPts val="1200"/>
              </a:spcBef>
              <a:spcAft>
                <a:spcPts val="0"/>
              </a:spcAft>
              <a:buClr>
                <a:srgbClr val="227A8F"/>
              </a:buClr>
              <a:buSzPct val="68000"/>
              <a:buFont typeface="+mj-lt"/>
              <a:buAutoNum type="arabicPeriod" startAt="4"/>
              <a:tabLst/>
              <a:defRPr/>
            </a:pPr>
            <a:r>
              <a:rPr kumimoji="0" lang="en-US" sz="2000" b="0" i="0" u="none" strike="noStrike" kern="0" cap="none" spc="0" normalizeH="0" baseline="0" noProof="0" dirty="0">
                <a:ln>
                  <a:noFill/>
                </a:ln>
                <a:solidFill>
                  <a:srgbClr val="227A8F"/>
                </a:solidFill>
                <a:effectLst/>
                <a:uLnTx/>
                <a:uFillTx/>
              </a:rPr>
              <a:t>Effective Lines of Communication </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Make effective lines of communication accessible to all, ensure confidentiality, and provide methods for anonymous and good-faith compliance issues reporting at Sponsor and first-tier, downstream, or related entity (FDR) levels. </a:t>
            </a:r>
            <a:r>
              <a:rPr kumimoji="0" lang="en-US" altLang="en-US" sz="2000" b="0" i="0" u="none" strike="noStrike" kern="0" cap="none" spc="0" normalizeH="0" baseline="0" noProof="0" dirty="0">
                <a:ln>
                  <a:noFill/>
                </a:ln>
                <a:solidFill>
                  <a:prstClr val="black"/>
                </a:solidFill>
                <a:effectLst/>
                <a:uLnTx/>
                <a:uFillTx/>
              </a:rPr>
              <a:t>Having “effective lines of communication” means that several avenues to report compliance concerns are available. </a:t>
            </a:r>
          </a:p>
          <a:p>
            <a:pPr marL="347663" marR="0" lvl="0" indent="-347663" defTabSz="914400" eaLnBrk="0" fontAlgn="base" latinLnBrk="0" hangingPunct="0">
              <a:lnSpc>
                <a:spcPct val="90000"/>
              </a:lnSpc>
              <a:spcBef>
                <a:spcPts val="1200"/>
              </a:spcBef>
              <a:spcAft>
                <a:spcPts val="0"/>
              </a:spcAft>
              <a:buClr>
                <a:srgbClr val="227A8F"/>
              </a:buClr>
              <a:buSzPct val="68000"/>
              <a:buFont typeface="+mj-lt"/>
              <a:buAutoNum type="arabicPeriod" startAt="5"/>
              <a:tabLst/>
              <a:defRPr/>
            </a:pPr>
            <a:r>
              <a:rPr kumimoji="0" lang="en-US" sz="2000" b="0" i="0" u="none" strike="noStrike" kern="0" cap="none" spc="0" normalizeH="0" baseline="0" noProof="0" dirty="0">
                <a:ln>
                  <a:noFill/>
                </a:ln>
                <a:solidFill>
                  <a:srgbClr val="227A8F"/>
                </a:solidFill>
                <a:effectLst/>
                <a:uLnTx/>
                <a:uFillTx/>
              </a:rPr>
              <a:t>Well-Publicized Disciplinary Standards</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Sponsor must enforce standards through well-publicized disciplinary guidelines. </a:t>
            </a:r>
          </a:p>
        </p:txBody>
      </p:sp>
    </p:spTree>
    <p:extLst>
      <p:ext uri="{BB962C8B-B14F-4D97-AF65-F5344CB8AC3E}">
        <p14:creationId xmlns:p14="http://schemas.microsoft.com/office/powerpoint/2010/main" val="33465956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0F007647-C3A1-4C13-AE3E-D83CBA1BB693}"/>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D9D563E-BAFD-4B3E-9A60-402E69CEBA47}"/>
              </a:ext>
            </a:extLst>
          </p:cNvPr>
          <p:cNvSpPr>
            <a:spLocks noGrp="1"/>
          </p:cNvSpPr>
          <p:nvPr>
            <p:ph type="sldNum" sz="quarter" idx="4"/>
          </p:nvPr>
        </p:nvSpPr>
        <p:spPr/>
        <p:txBody>
          <a:bodyPr/>
          <a:lstStyle/>
          <a:p>
            <a:fld id="{4FFF2922-2BC4-4EEC-89B9-4A4477398F2A}" type="slidenum">
              <a:rPr lang="en-US" smtClean="0"/>
              <a:pPr/>
              <a:t>26</a:t>
            </a:fld>
            <a:endParaRPr lang="en-US"/>
          </a:p>
        </p:txBody>
      </p:sp>
      <p:sp>
        <p:nvSpPr>
          <p:cNvPr id="4" name="Rectangle 3">
            <a:extLst>
              <a:ext uri="{FF2B5EF4-FFF2-40B4-BE49-F238E27FC236}">
                <a16:creationId xmlns:a16="http://schemas.microsoft.com/office/drawing/2014/main" id="{01401B7B-ED50-41A3-933B-FE199EE6578E}"/>
              </a:ext>
            </a:extLst>
          </p:cNvPr>
          <p:cNvSpPr/>
          <p:nvPr/>
        </p:nvSpPr>
        <p:spPr>
          <a:xfrm>
            <a:off x="252918" y="844553"/>
            <a:ext cx="8375515" cy="1077218"/>
          </a:xfrm>
          <a:prstGeom prst="rect">
            <a:avLst/>
          </a:prstGeom>
        </p:spPr>
        <p:txBody>
          <a:bodyPr wrap="square">
            <a:spAutoFit/>
          </a:bodyPr>
          <a:lstStyle/>
          <a:p>
            <a:pPr lvl="0">
              <a:defRPr/>
            </a:pPr>
            <a:r>
              <a:rPr lang="en-US" sz="3200" b="1" kern="0" dirty="0">
                <a:solidFill>
                  <a:srgbClr val="227A8F"/>
                </a:solidFill>
                <a:latin typeface="Calibri Light" panose="020F0302020204030204"/>
              </a:rPr>
              <a:t>Seven Core Compliance Program Requirements</a:t>
            </a:r>
          </a:p>
          <a:p>
            <a:pPr lvl="0">
              <a:defRPr/>
            </a:pPr>
            <a:r>
              <a:rPr lang="en-US" sz="3200" kern="0" dirty="0">
                <a:solidFill>
                  <a:srgbClr val="40819F"/>
                </a:solidFill>
              </a:rPr>
              <a:t>(continued)</a:t>
            </a:r>
          </a:p>
        </p:txBody>
      </p:sp>
      <p:sp>
        <p:nvSpPr>
          <p:cNvPr id="5" name="Rectangle 4">
            <a:extLst>
              <a:ext uri="{FF2B5EF4-FFF2-40B4-BE49-F238E27FC236}">
                <a16:creationId xmlns:a16="http://schemas.microsoft.com/office/drawing/2014/main" id="{DE0C1D80-86E4-46D2-A5CF-62BE0569D64F}"/>
              </a:ext>
            </a:extLst>
          </p:cNvPr>
          <p:cNvSpPr/>
          <p:nvPr/>
        </p:nvSpPr>
        <p:spPr>
          <a:xfrm>
            <a:off x="408562" y="2149017"/>
            <a:ext cx="8106788" cy="3754874"/>
          </a:xfrm>
          <a:prstGeom prst="rect">
            <a:avLst/>
          </a:prstGeom>
        </p:spPr>
        <p:txBody>
          <a:bodyPr wrap="square">
            <a:spAutoFit/>
          </a:bodyPr>
          <a:lstStyle/>
          <a:p>
            <a:pPr marL="347663" marR="0" lvl="0" indent="-347663" defTabSz="914400" eaLnBrk="0" fontAlgn="base" latinLnBrk="0" hangingPunct="0">
              <a:lnSpc>
                <a:spcPct val="90000"/>
              </a:lnSpc>
              <a:spcBef>
                <a:spcPts val="1200"/>
              </a:spcBef>
              <a:spcAft>
                <a:spcPts val="0"/>
              </a:spcAft>
              <a:buClr>
                <a:srgbClr val="227A8F"/>
              </a:buClr>
              <a:buSzPct val="68000"/>
              <a:buFont typeface="+mj-lt"/>
              <a:buAutoNum type="arabicPeriod" startAt="6"/>
              <a:tabLst/>
              <a:defRPr/>
            </a:pPr>
            <a:r>
              <a:rPr kumimoji="0" lang="en-US" sz="2000" b="0" i="0" u="none" strike="noStrike" kern="0" cap="none" spc="0" normalizeH="0" baseline="0" noProof="0" dirty="0">
                <a:ln>
                  <a:noFill/>
                </a:ln>
                <a:solidFill>
                  <a:srgbClr val="227A8F"/>
                </a:solidFill>
                <a:effectLst/>
                <a:uLnTx/>
                <a:uFillTx/>
              </a:rPr>
              <a:t>Effective System for Routine Monitoring, Auditing, and Identifying Compliance Risks </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Conduct routine monitoring and auditing of Sponsor’s and FDR’s operations to evaluate compliance with CMS &amp; DMHC requirements as well as the overall effectiveness of the compliance program. </a:t>
            </a:r>
          </a:p>
          <a:p>
            <a:pPr marL="341297"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sz="2000" b="1" i="0" u="none" strike="noStrike" kern="0" cap="none" spc="0" normalizeH="0" baseline="0" noProof="0" dirty="0">
                <a:ln>
                  <a:noFill/>
                </a:ln>
                <a:solidFill>
                  <a:prstClr val="black"/>
                </a:solidFill>
                <a:effectLst/>
                <a:uLnTx/>
                <a:uFillTx/>
              </a:rPr>
              <a:t>NOTE: </a:t>
            </a:r>
            <a:r>
              <a:rPr kumimoji="0" lang="en-US" sz="2000" b="0" i="0" u="none" strike="noStrike" kern="0" cap="none" spc="0" normalizeH="0" baseline="0" noProof="0" dirty="0">
                <a:ln>
                  <a:noFill/>
                </a:ln>
                <a:solidFill>
                  <a:prstClr val="black"/>
                </a:solidFill>
                <a:effectLst/>
                <a:uLnTx/>
                <a:uFillTx/>
              </a:rPr>
              <a:t>Sponsors must ensure FDRs performing delegated administrative or health care service functions comply with Medicare Program and DMHC requirements. </a:t>
            </a:r>
          </a:p>
          <a:p>
            <a:pPr marL="347663" marR="0" lvl="0" indent="-347663" defTabSz="914400" eaLnBrk="0" fontAlgn="base" latinLnBrk="0" hangingPunct="0">
              <a:lnSpc>
                <a:spcPct val="90000"/>
              </a:lnSpc>
              <a:spcBef>
                <a:spcPts val="1200"/>
              </a:spcBef>
              <a:spcAft>
                <a:spcPts val="0"/>
              </a:spcAft>
              <a:buClr>
                <a:srgbClr val="227A8F"/>
              </a:buClr>
              <a:buSzPct val="68000"/>
              <a:buFont typeface="+mj-lt"/>
              <a:buAutoNum type="arabicPeriod" startAt="7"/>
              <a:tabLst/>
              <a:defRPr/>
            </a:pPr>
            <a:r>
              <a:rPr kumimoji="0" lang="en-US" sz="2000" b="0" i="0" u="none" strike="noStrike" kern="0" cap="none" spc="0" normalizeH="0" baseline="0" noProof="0" dirty="0">
                <a:ln>
                  <a:noFill/>
                </a:ln>
                <a:solidFill>
                  <a:srgbClr val="227A8F"/>
                </a:solidFill>
                <a:effectLst/>
                <a:uLnTx/>
                <a:uFillTx/>
              </a:rPr>
              <a:t>Procedures and System for Prompt Response to Compliance Issues </a:t>
            </a:r>
          </a:p>
          <a:p>
            <a:pPr marL="798497" lvl="1" indent="-255588" eaLnBrk="0" fontAlgn="base" hangingPunct="0">
              <a:lnSpc>
                <a:spcPct val="90000"/>
              </a:lnSpc>
              <a:spcBef>
                <a:spcPts val="1200"/>
              </a:spcBef>
              <a:buClr>
                <a:srgbClr val="2DA2BF"/>
              </a:buClr>
              <a:buSzPct val="68000"/>
              <a:buFont typeface="Wingdings 3" pitchFamily="18" charset="2"/>
              <a:buChar char=""/>
              <a:defRPr/>
            </a:pPr>
            <a:r>
              <a:rPr kumimoji="0" lang="en-US" sz="2000" b="0" i="0" u="none" strike="noStrike" kern="0" cap="none" spc="0" normalizeH="0" baseline="0" noProof="0" dirty="0">
                <a:ln>
                  <a:noFill/>
                </a:ln>
                <a:solidFill>
                  <a:prstClr val="black"/>
                </a:solidFill>
                <a:effectLst/>
                <a:uLnTx/>
                <a:uFillTx/>
              </a:rPr>
              <a:t>The Sponsor must use effective measures to respond promptly to non-compliance and undertake appropriate corrective action. </a:t>
            </a:r>
          </a:p>
        </p:txBody>
      </p:sp>
    </p:spTree>
    <p:extLst>
      <p:ext uri="{BB962C8B-B14F-4D97-AF65-F5344CB8AC3E}">
        <p14:creationId xmlns:p14="http://schemas.microsoft.com/office/powerpoint/2010/main" val="102572042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34F8C9D-3F34-4E27-8A0F-17139C1D4AE4}"/>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99587218-8DD6-400B-ACA7-E829D6CB0FFC}"/>
              </a:ext>
            </a:extLst>
          </p:cNvPr>
          <p:cNvSpPr>
            <a:spLocks noGrp="1"/>
          </p:cNvSpPr>
          <p:nvPr>
            <p:ph type="sldNum" sz="quarter" idx="4"/>
          </p:nvPr>
        </p:nvSpPr>
        <p:spPr/>
        <p:txBody>
          <a:bodyPr/>
          <a:lstStyle/>
          <a:p>
            <a:fld id="{4FFF2922-2BC4-4EEC-89B9-4A4477398F2A}" type="slidenum">
              <a:rPr lang="en-US" smtClean="0"/>
              <a:pPr/>
              <a:t>27</a:t>
            </a:fld>
            <a:endParaRPr lang="en-US"/>
          </a:p>
        </p:txBody>
      </p:sp>
      <p:sp>
        <p:nvSpPr>
          <p:cNvPr id="4" name="Rectangle 3">
            <a:extLst>
              <a:ext uri="{FF2B5EF4-FFF2-40B4-BE49-F238E27FC236}">
                <a16:creationId xmlns:a16="http://schemas.microsoft.com/office/drawing/2014/main" id="{C6E93788-8BA7-40A2-8BD8-79DC20C286BA}"/>
              </a:ext>
            </a:extLst>
          </p:cNvPr>
          <p:cNvSpPr/>
          <p:nvPr/>
        </p:nvSpPr>
        <p:spPr>
          <a:xfrm>
            <a:off x="466929" y="1982450"/>
            <a:ext cx="7623524" cy="2893100"/>
          </a:xfrm>
          <a:prstGeom prst="rect">
            <a:avLst/>
          </a:prstGeom>
        </p:spPr>
        <p:txBody>
          <a:bodyPr wrap="square">
            <a:spAutoFit/>
          </a:bodyPr>
          <a:lstStyle/>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Organizations must create and maintain compliance programs that, at a minimum, meet the seven core requirements. An effective compliance program fosters a culture of compliance.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To help ensure compliance, behave ethically and follow your organization’s Standards of Conduct. Watch for common instances of non-compliance, and report suspected non-compliance.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Know the consequences of non-compliance and help correct any non-compliance with a corrective action plan that includes ongoing monitoring and auditing. </a:t>
            </a:r>
          </a:p>
        </p:txBody>
      </p:sp>
      <p:sp>
        <p:nvSpPr>
          <p:cNvPr id="5" name="Rectangle 4">
            <a:extLst>
              <a:ext uri="{FF2B5EF4-FFF2-40B4-BE49-F238E27FC236}">
                <a16:creationId xmlns:a16="http://schemas.microsoft.com/office/drawing/2014/main" id="{5E4F29B6-349B-4648-BB2B-E321B872B385}"/>
              </a:ext>
            </a:extLst>
          </p:cNvPr>
          <p:cNvSpPr/>
          <p:nvPr/>
        </p:nvSpPr>
        <p:spPr>
          <a:xfrm>
            <a:off x="571371" y="975478"/>
            <a:ext cx="2551207"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Summary</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348878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33BBFAE-CF0C-4249-BEE5-7EBC0ABB514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0898643C-F9DD-4375-8204-111861C4ECF7}"/>
              </a:ext>
            </a:extLst>
          </p:cNvPr>
          <p:cNvSpPr>
            <a:spLocks noGrp="1"/>
          </p:cNvSpPr>
          <p:nvPr>
            <p:ph type="sldNum" sz="quarter" idx="4"/>
          </p:nvPr>
        </p:nvSpPr>
        <p:spPr/>
        <p:txBody>
          <a:bodyPr/>
          <a:lstStyle/>
          <a:p>
            <a:fld id="{4FFF2922-2BC4-4EEC-89B9-4A4477398F2A}" type="slidenum">
              <a:rPr lang="en-US" smtClean="0"/>
              <a:pPr/>
              <a:t>28</a:t>
            </a:fld>
            <a:endParaRPr lang="en-US"/>
          </a:p>
        </p:txBody>
      </p:sp>
      <p:sp>
        <p:nvSpPr>
          <p:cNvPr id="4" name="Rectangle 3">
            <a:extLst>
              <a:ext uri="{FF2B5EF4-FFF2-40B4-BE49-F238E27FC236}">
                <a16:creationId xmlns:a16="http://schemas.microsoft.com/office/drawing/2014/main" id="{49BB4013-C49D-4CAD-9B63-D601C79AEE63}"/>
              </a:ext>
            </a:extLst>
          </p:cNvPr>
          <p:cNvSpPr/>
          <p:nvPr/>
        </p:nvSpPr>
        <p:spPr>
          <a:xfrm>
            <a:off x="515566" y="1920637"/>
            <a:ext cx="8112868" cy="2702278"/>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sz="2400" b="1" i="0" u="none" strike="noStrike" kern="0" cap="none" spc="0" normalizeH="0" baseline="0" noProof="0" dirty="0">
                <a:ln>
                  <a:noFill/>
                </a:ln>
                <a:solidFill>
                  <a:prstClr val="black"/>
                </a:solidFill>
                <a:effectLst/>
                <a:uLnTx/>
                <a:uFillTx/>
              </a:rPr>
              <a:t>Compliance Is Everyone’s Responsibility! </a:t>
            </a:r>
            <a:endParaRPr kumimoji="0" lang="en-US" altLang="en-US" sz="2400" b="0" i="0" u="none" strike="noStrike" kern="0" cap="none" spc="0" normalizeH="0" baseline="0" noProof="0" dirty="0">
              <a:ln>
                <a:noFill/>
              </a:ln>
              <a:solidFill>
                <a:prstClr val="black"/>
              </a:solidFill>
              <a:effectLst/>
              <a:uLnTx/>
              <a:uFillTx/>
            </a:endParaRP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endParaRPr kumimoji="0" lang="en-US" altLang="en-US" sz="2000" b="1" i="0" u="none" strike="noStrike" kern="0" cap="none" spc="0" normalizeH="0" baseline="0" noProof="0" dirty="0">
              <a:ln>
                <a:noFill/>
              </a:ln>
              <a:solidFill>
                <a:prstClr val="black"/>
              </a:solidFill>
              <a:effectLst/>
              <a:uLnTx/>
              <a:uFillTx/>
            </a:endParaRP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1" i="0" u="none" strike="noStrike" kern="0" cap="none" spc="0" normalizeH="0" baseline="0" noProof="0" dirty="0">
                <a:ln>
                  <a:noFill/>
                </a:ln>
                <a:solidFill>
                  <a:prstClr val="black"/>
                </a:solidFill>
                <a:effectLst/>
                <a:uLnTx/>
                <a:uFillTx/>
              </a:rPr>
              <a:t>Prevent: </a:t>
            </a:r>
            <a:r>
              <a:rPr kumimoji="0" lang="en-US" altLang="en-US" sz="2000" b="0" i="0" u="none" strike="noStrike" kern="0" cap="none" spc="0" normalizeH="0" baseline="0" noProof="0" dirty="0">
                <a:ln>
                  <a:noFill/>
                </a:ln>
                <a:solidFill>
                  <a:prstClr val="black"/>
                </a:solidFill>
                <a:effectLst/>
                <a:uLnTx/>
                <a:uFillTx/>
              </a:rPr>
              <a:t>Operate within your organization’s ethical expectations to prevent non-compliance!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1" i="0" u="none" strike="noStrike" kern="0" cap="none" spc="0" normalizeH="0" baseline="0" noProof="0" dirty="0">
                <a:ln>
                  <a:noFill/>
                </a:ln>
                <a:solidFill>
                  <a:prstClr val="black"/>
                </a:solidFill>
                <a:effectLst/>
                <a:uLnTx/>
                <a:uFillTx/>
              </a:rPr>
              <a:t>Detect &amp; Report: </a:t>
            </a:r>
            <a:r>
              <a:rPr kumimoji="0" lang="en-US" altLang="en-US" sz="2000" b="0" i="0" u="none" strike="noStrike" kern="0" cap="none" spc="0" normalizeH="0" baseline="0" noProof="0" dirty="0">
                <a:ln>
                  <a:noFill/>
                </a:ln>
                <a:solidFill>
                  <a:prstClr val="black"/>
                </a:solidFill>
                <a:effectLst/>
                <a:uLnTx/>
                <a:uFillTx/>
              </a:rPr>
              <a:t>Report detected potential non-compliance!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1" i="0" u="none" strike="noStrike" kern="0" cap="none" spc="0" normalizeH="0" baseline="0" noProof="0" dirty="0">
                <a:ln>
                  <a:noFill/>
                </a:ln>
                <a:solidFill>
                  <a:prstClr val="black"/>
                </a:solidFill>
                <a:effectLst/>
                <a:uLnTx/>
                <a:uFillTx/>
              </a:rPr>
              <a:t>Correct: </a:t>
            </a:r>
            <a:r>
              <a:rPr kumimoji="0" lang="en-US" altLang="en-US" sz="2000" b="0" i="0" u="none" strike="noStrike" kern="0" cap="none" spc="0" normalizeH="0" baseline="0" noProof="0" dirty="0">
                <a:ln>
                  <a:noFill/>
                </a:ln>
                <a:solidFill>
                  <a:prstClr val="black"/>
                </a:solidFill>
                <a:effectLst/>
                <a:uLnTx/>
                <a:uFillTx/>
              </a:rPr>
              <a:t>Correct non-compliance to protect beneficiaries and save money! </a:t>
            </a:r>
          </a:p>
        </p:txBody>
      </p:sp>
      <p:sp>
        <p:nvSpPr>
          <p:cNvPr id="5" name="Rectangle 4">
            <a:extLst>
              <a:ext uri="{FF2B5EF4-FFF2-40B4-BE49-F238E27FC236}">
                <a16:creationId xmlns:a16="http://schemas.microsoft.com/office/drawing/2014/main" id="{019F93EE-3C12-4AE0-AAD5-60CBAA671D9B}"/>
              </a:ext>
            </a:extLst>
          </p:cNvPr>
          <p:cNvSpPr/>
          <p:nvPr/>
        </p:nvSpPr>
        <p:spPr>
          <a:xfrm>
            <a:off x="564204" y="868473"/>
            <a:ext cx="3891064" cy="646331"/>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Summary</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31081781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BB1A6A6-B15B-427D-86EF-91BBE5757536}"/>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B8AC35B5-04DE-4D58-B1B4-271E1BB8D067}"/>
              </a:ext>
            </a:extLst>
          </p:cNvPr>
          <p:cNvSpPr>
            <a:spLocks noGrp="1"/>
          </p:cNvSpPr>
          <p:nvPr>
            <p:ph type="sldNum" sz="quarter" idx="4"/>
          </p:nvPr>
        </p:nvSpPr>
        <p:spPr/>
        <p:txBody>
          <a:bodyPr/>
          <a:lstStyle/>
          <a:p>
            <a:fld id="{4FFF2922-2BC4-4EEC-89B9-4A4477398F2A}" type="slidenum">
              <a:rPr lang="en-US" smtClean="0"/>
              <a:pPr/>
              <a:t>29</a:t>
            </a:fld>
            <a:endParaRPr lang="en-US"/>
          </a:p>
        </p:txBody>
      </p:sp>
      <p:sp>
        <p:nvSpPr>
          <p:cNvPr id="4" name="Rectangle 3">
            <a:extLst>
              <a:ext uri="{FF2B5EF4-FFF2-40B4-BE49-F238E27FC236}">
                <a16:creationId xmlns:a16="http://schemas.microsoft.com/office/drawing/2014/main" id="{79DBC09E-0D08-4EEE-9B28-8F48EDA959B0}"/>
              </a:ext>
            </a:extLst>
          </p:cNvPr>
          <p:cNvSpPr/>
          <p:nvPr/>
        </p:nvSpPr>
        <p:spPr>
          <a:xfrm>
            <a:off x="371122" y="2053629"/>
            <a:ext cx="7886700" cy="3724096"/>
          </a:xfrm>
          <a:prstGeom prst="rect">
            <a:avLst/>
          </a:prstGeom>
        </p:spPr>
        <p:txBody>
          <a:bodyPr wrap="square">
            <a:spAutoFit/>
          </a:bodyPr>
          <a:lstStyle/>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This training</a:t>
            </a:r>
            <a:r>
              <a:rPr kumimoji="0" lang="en-US" altLang="en-US" sz="2000" b="0" i="0" u="none" strike="noStrike" kern="0" cap="none" spc="0" normalizeH="0" baseline="0" noProof="0" dirty="0">
                <a:ln>
                  <a:noFill/>
                </a:ln>
                <a:solidFill>
                  <a:srgbClr val="FF0000"/>
                </a:solidFill>
                <a:effectLst/>
                <a:uLnTx/>
                <a:uFillTx/>
              </a:rPr>
              <a:t> </a:t>
            </a:r>
            <a:r>
              <a:rPr kumimoji="0" lang="en-US" altLang="en-US" sz="2000" b="0" i="0" u="none" strike="noStrike" kern="0" cap="none" spc="0" normalizeH="0" baseline="0" noProof="0" dirty="0">
                <a:ln>
                  <a:noFill/>
                </a:ln>
                <a:solidFill>
                  <a:prstClr val="black"/>
                </a:solidFill>
                <a:effectLst/>
                <a:uLnTx/>
                <a:uFillTx/>
              </a:rPr>
              <a:t>course was current at the time it was published or uploaded onto the web. Medicare and DMHC  policy changes frequently so links to the source documents have been provided within the course for your reference.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This course was prepared as a service and is not intended to grant rights or impose obligations. This course may contain references or links to statutes, regulations, or other policy materials. The information provided is only intended to be a general summary. </a:t>
            </a:r>
          </a:p>
          <a:p>
            <a:pPr marL="365125" marR="0" lvl="0" indent="-255588" defTabSz="91440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2000" b="0" i="0" u="none" strike="noStrike" kern="0" cap="none" spc="0" normalizeH="0" baseline="0" noProof="0" dirty="0">
                <a:ln>
                  <a:noFill/>
                </a:ln>
                <a:solidFill>
                  <a:prstClr val="black"/>
                </a:solidFill>
                <a:effectLst/>
                <a:uLnTx/>
                <a:uFillTx/>
              </a:rPr>
              <a:t>It is not intended to take the place of either the written law or regulations. We encourage readers to review the specific statutes, regulations, and other interpretive materials for a full and accurate statement of their contents. </a:t>
            </a:r>
          </a:p>
        </p:txBody>
      </p:sp>
      <p:sp>
        <p:nvSpPr>
          <p:cNvPr id="5" name="Rectangle 4">
            <a:extLst>
              <a:ext uri="{FF2B5EF4-FFF2-40B4-BE49-F238E27FC236}">
                <a16:creationId xmlns:a16="http://schemas.microsoft.com/office/drawing/2014/main" id="{0B49389E-34B3-4801-8A79-D6A3321F8C95}"/>
              </a:ext>
            </a:extLst>
          </p:cNvPr>
          <p:cNvSpPr/>
          <p:nvPr/>
        </p:nvSpPr>
        <p:spPr>
          <a:xfrm>
            <a:off x="490444" y="1050888"/>
            <a:ext cx="1872629" cy="58477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227A8F"/>
                </a:solidFill>
                <a:effectLst/>
                <a:uLnTx/>
                <a:uFillTx/>
                <a:latin typeface="Calibri Light" panose="020F0302020204030204"/>
                <a:ea typeface="+mj-ea"/>
                <a:cs typeface="+mj-cs"/>
              </a:rPr>
              <a:t>Disclaimer</a:t>
            </a:r>
            <a:endParaRPr kumimoji="0" lang="en-US" sz="32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016954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3AEB60A-9BD9-4BD7-A832-507AF043861D}"/>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A5771DA-46D4-4740-8545-E723BF559868}"/>
              </a:ext>
            </a:extLst>
          </p:cNvPr>
          <p:cNvSpPr>
            <a:spLocks noGrp="1"/>
          </p:cNvSpPr>
          <p:nvPr>
            <p:ph type="sldNum" sz="quarter" idx="4"/>
          </p:nvPr>
        </p:nvSpPr>
        <p:spPr/>
        <p:txBody>
          <a:bodyPr/>
          <a:lstStyle/>
          <a:p>
            <a:fld id="{4FFF2922-2BC4-4EEC-89B9-4A4477398F2A}" type="slidenum">
              <a:rPr lang="en-US" smtClean="0"/>
              <a:pPr/>
              <a:t>3</a:t>
            </a:fld>
            <a:endParaRPr lang="en-US"/>
          </a:p>
        </p:txBody>
      </p:sp>
      <p:sp>
        <p:nvSpPr>
          <p:cNvPr id="7" name="Content Placeholder 2">
            <a:extLst>
              <a:ext uri="{FF2B5EF4-FFF2-40B4-BE49-F238E27FC236}">
                <a16:creationId xmlns:a16="http://schemas.microsoft.com/office/drawing/2014/main" id="{06CC80FB-0D18-440E-AC76-EB4536B976DF}"/>
              </a:ext>
            </a:extLst>
          </p:cNvPr>
          <p:cNvSpPr txBox="1">
            <a:spLocks/>
          </p:cNvSpPr>
          <p:nvPr/>
        </p:nvSpPr>
        <p:spPr>
          <a:xfrm>
            <a:off x="628650" y="1494264"/>
            <a:ext cx="8058150" cy="4716153"/>
          </a:xfrm>
          <a:prstGeom prst="rect">
            <a:avLst/>
          </a:prstGeom>
        </p:spPr>
        <p:txBody>
          <a:bodyPr vert="horz" lIns="91440" tIns="45720" rIns="91440" bIns="45720" rtlCol="0">
            <a:noAutofit/>
          </a:bodyPr>
          <a:lstStyle>
            <a:lvl1pPr marL="365125" marR="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sz="2800" kern="1200">
                <a:solidFill>
                  <a:schemeClr val="tx1"/>
                </a:solidFill>
                <a:latin typeface="+mn-lt"/>
                <a:ea typeface="+mn-ea"/>
                <a:cs typeface="+mn-cs"/>
              </a:defRPr>
            </a:lvl1pPr>
            <a:lvl2pPr marL="685800" marR="0" indent="-228600" algn="l" defTabSz="914400" rtl="0" eaLnBrk="1" fontAlgn="auto" latinLnBrk="0" hangingPunct="1">
              <a:lnSpc>
                <a:spcPct val="90000"/>
              </a:lnSpc>
              <a:spcBef>
                <a:spcPts val="1200"/>
              </a:spcBef>
              <a:spcAft>
                <a:spcPts val="0"/>
              </a:spcAft>
              <a:buClr>
                <a:srgbClr val="227A8F"/>
              </a:buClr>
              <a:buSzTx/>
              <a:buFont typeface="Arial" panose="020B0604020202020204" pitchFamily="34" charset="0"/>
              <a:buChar char="•"/>
              <a:tabLst/>
              <a:defRPr sz="2400" kern="1200">
                <a:solidFill>
                  <a:schemeClr val="tx1"/>
                </a:solidFill>
                <a:latin typeface="+mn-lt"/>
                <a:ea typeface="+mn-ea"/>
                <a:cs typeface="+mn-cs"/>
              </a:defRPr>
            </a:lvl2pPr>
            <a:lvl3pPr marL="1143000" marR="0" indent="-228600" algn="l" defTabSz="914400" rtl="0" eaLnBrk="1" fontAlgn="auto" latinLnBrk="0" hangingPunct="1">
              <a:lnSpc>
                <a:spcPct val="90000"/>
              </a:lnSpc>
              <a:spcBef>
                <a:spcPts val="1200"/>
              </a:spcBef>
              <a:spcAft>
                <a:spcPts val="0"/>
              </a:spcAft>
              <a:buClr>
                <a:srgbClr val="227A8F"/>
              </a:buClr>
              <a:buSzTx/>
              <a:buFont typeface="Arial" panose="020B0604020202020204" pitchFamily="34" charset="0"/>
              <a:buChar char="•"/>
              <a:tabLst/>
              <a:defRPr sz="2000" kern="1200">
                <a:solidFill>
                  <a:schemeClr val="tx1"/>
                </a:solidFill>
                <a:latin typeface="+mn-lt"/>
                <a:ea typeface="+mn-ea"/>
                <a:cs typeface="+mn-cs"/>
              </a:defRPr>
            </a:lvl3pPr>
            <a:lvl4pPr marL="1600200" marR="0" indent="-228600" algn="l" defTabSz="914400" rtl="0" eaLnBrk="1" fontAlgn="auto" latinLnBrk="0" hangingPunct="1">
              <a:lnSpc>
                <a:spcPct val="90000"/>
              </a:lnSpc>
              <a:spcBef>
                <a:spcPts val="1200"/>
              </a:spcBef>
              <a:spcAft>
                <a:spcPts val="0"/>
              </a:spcAft>
              <a:buClr>
                <a:srgbClr val="227A8F"/>
              </a:buClr>
              <a:buSzTx/>
              <a:buFont typeface="Arial" panose="020B0604020202020204" pitchFamily="34" charset="0"/>
              <a:buChar char="•"/>
              <a:tabLst/>
              <a:defRPr sz="1800" kern="1200">
                <a:solidFill>
                  <a:schemeClr val="tx1"/>
                </a:solidFill>
                <a:latin typeface="+mn-lt"/>
                <a:ea typeface="+mn-ea"/>
                <a:cs typeface="+mn-cs"/>
              </a:defRPr>
            </a:lvl4pPr>
            <a:lvl5pPr marL="2057400" marR="0" indent="-228600" algn="l" defTabSz="914400" rtl="0" eaLnBrk="1" fontAlgn="auto" latinLnBrk="0" hangingPunct="1">
              <a:lnSpc>
                <a:spcPct val="90000"/>
              </a:lnSpc>
              <a:spcBef>
                <a:spcPts val="1200"/>
              </a:spcBef>
              <a:spcAft>
                <a:spcPts val="0"/>
              </a:spcAft>
              <a:buClr>
                <a:srgbClr val="227A8F"/>
              </a:buClr>
              <a:buSzTx/>
              <a:buFont typeface="Arial" panose="020B0604020202020204" pitchFamily="34" charset="0"/>
              <a:buChar char="•"/>
              <a:tabLst/>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65125" marR="0" lvl="0" indent="-255588" algn="l" defTabSz="914400" rtl="0" eaLnBrk="0" fontAlgn="base" latinLnBrk="0" hangingPunct="0">
              <a:lnSpc>
                <a:spcPct val="90000"/>
              </a:lnSpc>
              <a:spcBef>
                <a:spcPts val="0"/>
              </a:spcBef>
              <a:spcAft>
                <a:spcPts val="0"/>
              </a:spcAft>
              <a:buClr>
                <a:srgbClr val="2DA2BF"/>
              </a:buClr>
              <a:buSzPct val="68000"/>
              <a:buFont typeface="Wingdings 3" pitchFamily="18" charset="2"/>
              <a:buChar char=""/>
              <a:tabLst/>
              <a:defRPr/>
            </a:pPr>
            <a:endPar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a:p>
            <a:pPr marL="365125" marR="0" lvl="0" indent="-255588" algn="l" defTabSz="914400" rtl="0" eaLnBrk="0" fontAlgn="base" latinLnBrk="0" hangingPunct="0">
              <a:lnSpc>
                <a:spcPct val="90000"/>
              </a:lnSpc>
              <a:spcBef>
                <a:spcPts val="0"/>
              </a:spcBef>
              <a:spcAft>
                <a:spcPts val="0"/>
              </a:spcAft>
              <a:buClr>
                <a:srgbClr val="2DA2BF"/>
              </a:buClr>
              <a:buSzPct val="68000"/>
              <a:buFont typeface="Wingdings 3" pitchFamily="18" charset="2"/>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Throughout this training, the following will collectively be known as “Sponsors”:</a:t>
            </a:r>
          </a:p>
          <a:p>
            <a:pPr marL="685800" marR="0" lvl="1" indent="-228600" algn="l" defTabSz="914400" rtl="0" eaLnBrk="1" fontAlgn="auto" latinLnBrk="0" hangingPunct="1">
              <a:lnSpc>
                <a:spcPct val="90000"/>
              </a:lnSpc>
              <a:spcBef>
                <a:spcPts val="0"/>
              </a:spcBef>
              <a:spcAft>
                <a:spcPts val="0"/>
              </a:spcAft>
              <a:buClr>
                <a:srgbClr val="227A8F"/>
              </a:buClr>
              <a:buSzTx/>
              <a:buFont typeface="Arial" panose="020B0604020202020204" pitchFamily="34" charset="0"/>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DMHC licensed healthcare service plan delegates </a:t>
            </a:r>
          </a:p>
          <a:p>
            <a:pPr marL="685800" marR="0" lvl="1" indent="-228600" algn="l" defTabSz="914400" rtl="0" eaLnBrk="1" fontAlgn="auto" latinLnBrk="0" hangingPunct="1">
              <a:lnSpc>
                <a:spcPct val="90000"/>
              </a:lnSpc>
              <a:spcBef>
                <a:spcPts val="0"/>
              </a:spcBef>
              <a:spcAft>
                <a:spcPts val="0"/>
              </a:spcAft>
              <a:buClr>
                <a:srgbClr val="227A8F"/>
              </a:buClr>
              <a:buSzTx/>
              <a:buFont typeface="Arial" panose="020B0604020202020204" pitchFamily="34" charset="0"/>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Staff involved in Medicare Parts C and D. </a:t>
            </a:r>
          </a:p>
          <a:p>
            <a:pPr marL="685800" marR="0" lvl="1" indent="-228600" algn="l" defTabSz="914400" rtl="0" eaLnBrk="1" fontAlgn="auto" latinLnBrk="0" hangingPunct="1">
              <a:lnSpc>
                <a:spcPct val="90000"/>
              </a:lnSpc>
              <a:spcBef>
                <a:spcPts val="0"/>
              </a:spcBef>
              <a:spcAft>
                <a:spcPts val="0"/>
              </a:spcAft>
              <a:buClr>
                <a:srgbClr val="227A8F"/>
              </a:buClr>
              <a:buSzTx/>
              <a:buFont typeface="Arial" panose="020B0604020202020204" pitchFamily="34" charset="0"/>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Staff of Medicare Advantage Organizations (MAOs) </a:t>
            </a:r>
          </a:p>
          <a:p>
            <a:pPr marL="685800" marR="0" lvl="1" indent="-228600" algn="l" defTabSz="914400" rtl="0" eaLnBrk="1" fontAlgn="auto" latinLnBrk="0" hangingPunct="1">
              <a:lnSpc>
                <a:spcPct val="90000"/>
              </a:lnSpc>
              <a:spcBef>
                <a:spcPts val="0"/>
              </a:spcBef>
              <a:spcAft>
                <a:spcPts val="0"/>
              </a:spcAft>
              <a:buClr>
                <a:srgbClr val="227A8F"/>
              </a:buClr>
              <a:buSzTx/>
              <a:buFont typeface="Arial" panose="020B0604020202020204" pitchFamily="34" charset="0"/>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Prescription Drug Plans (PDPs)</a:t>
            </a:r>
          </a:p>
          <a:p>
            <a:pPr marL="365125"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Times New Roman" panose="02020603050405020304" pitchFamily="18" charset="0"/>
              </a:rPr>
              <a:t>Sponsors and their First Tier, Downstream, and Related Entities (FDRs) are responsible for establishing and executing an effective compliance program according to the Department of Managed Health Care (DMHC), the Department of Health Care Services (DHCS), California Department of Insurance (CDI) and Centers for Medicare &amp; Medicaid Services (CMS) regulations and program guidelines. Completing this training in and of itself does not ensure a Sponsor </a:t>
            </a:r>
            <a:b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Times New Roman" panose="02020603050405020304" pitchFamily="18" charset="0"/>
              </a:rPr>
            </a:b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Times New Roman" panose="02020603050405020304" pitchFamily="18" charset="0"/>
              </a:rPr>
              <a:t>or their FDRs have an “effective Compliance Program.”</a:t>
            </a:r>
          </a:p>
          <a:p>
            <a:pPr marL="365125" marR="0" lvl="0" indent="-255588" algn="l" defTabSz="914400" rtl="0" eaLnBrk="0" fontAlgn="base" latinLnBrk="0" hangingPunct="0">
              <a:lnSpc>
                <a:spcPct val="90000"/>
              </a:lnSpc>
              <a:spcBef>
                <a:spcPts val="1200"/>
              </a:spcBef>
              <a:spcAft>
                <a:spcPts val="0"/>
              </a:spcAft>
              <a:buClr>
                <a:srgbClr val="2DA2BF"/>
              </a:buClr>
              <a:buSzPct val="68000"/>
              <a:buFont typeface="Wingdings 3" pitchFamily="18" charset="2"/>
              <a:buChar char=""/>
              <a:tabLst/>
              <a:defRPr/>
            </a:pP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You will need to complete General Compliance training </a:t>
            </a:r>
            <a:r>
              <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promptly upon initial hire and annually as required. Documented evidence of the completion of training must be maintained. </a:t>
            </a:r>
            <a:r>
              <a:rPr kumimoji="0" lang="en-US" alt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rPr>
              <a:t>Please contact your management team for more information.</a:t>
            </a:r>
            <a:endParaRPr kumimoji="0" lang="en-US" sz="1800" b="0" i="0" u="none" strike="noStrike" kern="1200" cap="none" spc="0" normalizeH="0" baseline="0" noProof="0" dirty="0">
              <a:ln>
                <a:noFill/>
              </a:ln>
              <a:solidFill>
                <a:sysClr val="windowText" lastClr="000000"/>
              </a:solidFill>
              <a:effectLst/>
              <a:uLnTx/>
              <a:uFillTx/>
              <a:latin typeface="Calibri" panose="020F0502020204030204"/>
              <a:ea typeface="+mn-ea"/>
              <a:cs typeface="+mn-cs"/>
            </a:endParaRPr>
          </a:p>
        </p:txBody>
      </p:sp>
      <p:sp>
        <p:nvSpPr>
          <p:cNvPr id="8" name="Rectangle 7">
            <a:extLst>
              <a:ext uri="{FF2B5EF4-FFF2-40B4-BE49-F238E27FC236}">
                <a16:creationId xmlns:a16="http://schemas.microsoft.com/office/drawing/2014/main" id="{F963C91A-A078-4C0E-BF23-1D341962916D}"/>
              </a:ext>
            </a:extLst>
          </p:cNvPr>
          <p:cNvSpPr/>
          <p:nvPr/>
        </p:nvSpPr>
        <p:spPr>
          <a:xfrm>
            <a:off x="628650" y="847933"/>
            <a:ext cx="2440989"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Introduction</a:t>
            </a:r>
            <a:endParaRPr kumimoji="0" lang="en-US" sz="18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21251377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EE21A63-5009-48A7-908A-419490D31ACB}"/>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5E73E5E-7142-4AD4-AC0E-790120B39A06}"/>
              </a:ext>
            </a:extLst>
          </p:cNvPr>
          <p:cNvSpPr>
            <a:spLocks noGrp="1"/>
          </p:cNvSpPr>
          <p:nvPr>
            <p:ph type="sldNum" sz="quarter" idx="4"/>
          </p:nvPr>
        </p:nvSpPr>
        <p:spPr/>
        <p:txBody>
          <a:bodyPr/>
          <a:lstStyle/>
          <a:p>
            <a:fld id="{4FFF2922-2BC4-4EEC-89B9-4A4477398F2A}" type="slidenum">
              <a:rPr lang="en-US" smtClean="0"/>
              <a:pPr/>
              <a:t>30</a:t>
            </a:fld>
            <a:endParaRPr lang="en-US"/>
          </a:p>
        </p:txBody>
      </p:sp>
      <p:graphicFrame>
        <p:nvGraphicFramePr>
          <p:cNvPr id="4" name="Table 3">
            <a:extLst>
              <a:ext uri="{FF2B5EF4-FFF2-40B4-BE49-F238E27FC236}">
                <a16:creationId xmlns:a16="http://schemas.microsoft.com/office/drawing/2014/main" id="{9C6AB659-1635-4D19-98D3-59C5E5F7FF22}"/>
              </a:ext>
            </a:extLst>
          </p:cNvPr>
          <p:cNvGraphicFramePr>
            <a:graphicFrameLocks noGrp="1"/>
          </p:cNvGraphicFramePr>
          <p:nvPr>
            <p:extLst>
              <p:ext uri="{D42A27DB-BD31-4B8C-83A1-F6EECF244321}">
                <p14:modId xmlns:p14="http://schemas.microsoft.com/office/powerpoint/2010/main" val="762326856"/>
              </p:ext>
            </p:extLst>
          </p:nvPr>
        </p:nvGraphicFramePr>
        <p:xfrm>
          <a:off x="325925" y="1624012"/>
          <a:ext cx="8464990" cy="4034403"/>
        </p:xfrm>
        <a:graphic>
          <a:graphicData uri="http://schemas.openxmlformats.org/drawingml/2006/table">
            <a:tbl>
              <a:tblPr firstRow="1" bandRow="1"/>
              <a:tblGrid>
                <a:gridCol w="4356252">
                  <a:extLst>
                    <a:ext uri="{9D8B030D-6E8A-4147-A177-3AD203B41FA5}">
                      <a16:colId xmlns:a16="http://schemas.microsoft.com/office/drawing/2014/main" val="3464783473"/>
                    </a:ext>
                  </a:extLst>
                </a:gridCol>
                <a:gridCol w="4108738">
                  <a:extLst>
                    <a:ext uri="{9D8B030D-6E8A-4147-A177-3AD203B41FA5}">
                      <a16:colId xmlns:a16="http://schemas.microsoft.com/office/drawing/2014/main" val="242560959"/>
                    </a:ext>
                  </a:extLst>
                </a:gridCol>
              </a:tblGrid>
              <a:tr h="32766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Hyperlink URL</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Linked Text/Image</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794934982"/>
                  </a:ext>
                </a:extLst>
              </a:tr>
              <a:tr h="7864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latin typeface="+mn-lt"/>
                          <a:cs typeface="Times New Roman" panose="02020603050405020304" pitchFamily="18" charset="0"/>
                          <a:hlinkClick r:id="rId2"/>
                        </a:rPr>
                        <a:t>https://www.ecfr.gov/cgi-bin/retrieveECFR?gp=&amp;SID=5cff780d3df38cc4183f2802223859ba&amp;mc=true&amp;r=PART&amp;n=pt42.3.423</a:t>
                      </a:r>
                      <a:endParaRPr lang="en-US" sz="1400" dirty="0">
                        <a:latin typeface="+mn-lt"/>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r>
                        <a:rPr lang="en-US" sz="1400" kern="1200" dirty="0">
                          <a:solidFill>
                            <a:schemeClr val="dk1"/>
                          </a:solidFill>
                          <a:latin typeface="+mn-lt"/>
                          <a:ea typeface="+mn-ea"/>
                          <a:cs typeface="Times New Roman" panose="02020603050405020304" pitchFamily="18" charset="0"/>
                        </a:rPr>
                        <a:t>42 CFR Section 423.504</a:t>
                      </a:r>
                    </a:p>
                  </a:txBody>
                  <a:tcPr marL="91457" marR="91457" marT="45748" marB="45748">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966096480"/>
                  </a:ext>
                </a:extLst>
              </a:tr>
              <a:tr h="7883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a:tabLst>
                          <a:tab pos="0" algn="l"/>
                        </a:tabLst>
                      </a:pPr>
                      <a:r>
                        <a:rPr lang="en-US" sz="1400" dirty="0">
                          <a:latin typeface="+mn-lt"/>
                          <a:cs typeface="Times New Roman" panose="02020603050405020304" pitchFamily="18" charset="0"/>
                          <a:hlinkClick r:id="rId3"/>
                        </a:rPr>
                        <a:t>https://www.ecfr.gov/cgi-bin/text-idx?SID=c66a16ad53319afd0580db00f12c5572&amp;mc=true&amp;node=pt42.3.422&amp;rgn=div5#se42.3.422_1503</a:t>
                      </a:r>
                      <a:endParaRPr lang="en-US" sz="1400" dirty="0">
                        <a:latin typeface="+mn-lt"/>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r>
                        <a:rPr lang="en-US" sz="1400" kern="1200" dirty="0">
                          <a:solidFill>
                            <a:schemeClr val="tx1"/>
                          </a:solidFill>
                          <a:latin typeface="+mn-lt"/>
                          <a:ea typeface="+mn-ea"/>
                          <a:cs typeface="Times New Roman" panose="02020603050405020304" pitchFamily="18" charset="0"/>
                        </a:rPr>
                        <a:t>42 Code of Federal Regulations (CFR) Section 422.503</a:t>
                      </a: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965014464"/>
                  </a:ext>
                </a:extLst>
              </a:tr>
              <a:tr h="7883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tab pos="0" algn="l"/>
                        </a:tabLst>
                        <a:defRPr/>
                      </a:pPr>
                      <a:r>
                        <a:rPr lang="en-US" sz="1400" kern="1200" dirty="0">
                          <a:solidFill>
                            <a:schemeClr val="dk1"/>
                          </a:solidFill>
                          <a:latin typeface="+mn-lt"/>
                          <a:ea typeface="+mn-ea"/>
                          <a:cs typeface="Times New Roman" panose="02020603050405020304" pitchFamily="18" charset="0"/>
                          <a:hlinkClick r:id="rId4"/>
                        </a:rPr>
                        <a:t>https://uscode.house.gov/view.xhtml?req=granuleid:USC-prelim-title42-section1320a-7b&amp;num=0&amp;edition=prelim</a:t>
                      </a:r>
                      <a:endParaRPr lang="en-US" sz="1400" kern="1200" dirty="0">
                        <a:solidFill>
                          <a:schemeClr val="dk1"/>
                        </a:solidFill>
                        <a:latin typeface="+mn-lt"/>
                        <a:ea typeface="+mn-ea"/>
                        <a:cs typeface="Times New Roman" panose="02020603050405020304" pitchFamily="18" charset="0"/>
                      </a:endParaRPr>
                    </a:p>
                    <a:p>
                      <a:pPr>
                        <a:tabLst>
                          <a:tab pos="0" algn="l"/>
                        </a:tabLst>
                      </a:pPr>
                      <a:endParaRPr lang="en-US" sz="1400" dirty="0">
                        <a:latin typeface="+mn-lt"/>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Times New Roman" panose="02020603050405020304" pitchFamily="18" charset="0"/>
                        </a:rPr>
                        <a:t>Anti-Kickback Statute (AKS) - 42 USC Section 1320a-7b(b)</a:t>
                      </a:r>
                    </a:p>
                    <a:p>
                      <a:pPr marL="0" algn="l" defTabSz="914400" rtl="0" eaLnBrk="1" latinLnBrk="0" hangingPunct="1"/>
                      <a:endParaRPr lang="en-US" sz="1400" kern="1200" dirty="0">
                        <a:solidFill>
                          <a:schemeClr val="tx1"/>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241366338"/>
                  </a:ext>
                </a:extLst>
              </a:tr>
              <a:tr h="55710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Times New Roman" panose="02020603050405020304" pitchFamily="18" charset="0"/>
                          <a:hlinkClick r:id="rId5"/>
                        </a:rPr>
                        <a:t>https://www.cms.gov/Regulations-and-Guidance/Guidance/Manuals/Downloads/mc86c21.pdf</a:t>
                      </a:r>
                      <a:endParaRPr lang="en-US" sz="1400" b="0" i="0" u="none" strike="noStrike" kern="1200" baseline="0" dirty="0">
                        <a:solidFill>
                          <a:schemeClr val="dk1"/>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Chapter 21 of the Medicare Managed Care Manual</a:t>
                      </a: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207356452"/>
                  </a:ext>
                </a:extLst>
              </a:tr>
              <a:tr h="78647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Times New Roman" panose="02020603050405020304" pitchFamily="18" charset="0"/>
                          <a:hlinkClick r:id="rId6"/>
                        </a:rPr>
                        <a:t>https://www.cms.gov/Medicare/Prescription-Drug-Coverage/PrescriptionDrugCovContra/Downloads/Chapter9.pdf</a:t>
                      </a:r>
                      <a:endParaRPr lang="en-US" sz="1400" b="0" i="0" u="none" strike="noStrike" kern="1200" baseline="0" dirty="0">
                        <a:solidFill>
                          <a:schemeClr val="dk1"/>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Chapter 9 of the Medicare Prescription Drug Benefit Manual</a:t>
                      </a: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4136770794"/>
                  </a:ext>
                </a:extLst>
              </a:tr>
            </a:tbl>
          </a:graphicData>
        </a:graphic>
      </p:graphicFrame>
      <p:sp>
        <p:nvSpPr>
          <p:cNvPr id="5" name="Rectangle 4">
            <a:extLst>
              <a:ext uri="{FF2B5EF4-FFF2-40B4-BE49-F238E27FC236}">
                <a16:creationId xmlns:a16="http://schemas.microsoft.com/office/drawing/2014/main" id="{A54C0862-5CB9-457E-AB45-0F8CE5E46F9A}"/>
              </a:ext>
            </a:extLst>
          </p:cNvPr>
          <p:cNvSpPr/>
          <p:nvPr/>
        </p:nvSpPr>
        <p:spPr>
          <a:xfrm>
            <a:off x="286239" y="810414"/>
            <a:ext cx="4729381"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227A8F"/>
                </a:solidFill>
                <a:effectLst/>
                <a:uLnTx/>
                <a:uFillTx/>
                <a:latin typeface="Calibri Light" panose="020F0302020204030204"/>
                <a:ea typeface="+mj-ea"/>
                <a:cs typeface="+mj-cs"/>
              </a:rPr>
              <a:t>Resources/References</a:t>
            </a:r>
            <a:endParaRPr kumimoji="0" lang="en-US" sz="32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27851001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DBA30A4-97CF-445B-BA50-52525C4DD49A}"/>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7A1CDC07-B247-4E7E-A209-1B6AE3A926A0}"/>
              </a:ext>
            </a:extLst>
          </p:cNvPr>
          <p:cNvSpPr>
            <a:spLocks noGrp="1"/>
          </p:cNvSpPr>
          <p:nvPr>
            <p:ph type="sldNum" sz="quarter" idx="4"/>
          </p:nvPr>
        </p:nvSpPr>
        <p:spPr/>
        <p:txBody>
          <a:bodyPr/>
          <a:lstStyle/>
          <a:p>
            <a:fld id="{4FFF2922-2BC4-4EEC-89B9-4A4477398F2A}" type="slidenum">
              <a:rPr lang="en-US" smtClean="0"/>
              <a:pPr/>
              <a:t>31</a:t>
            </a:fld>
            <a:endParaRPr lang="en-US"/>
          </a:p>
        </p:txBody>
      </p:sp>
      <p:graphicFrame>
        <p:nvGraphicFramePr>
          <p:cNvPr id="4" name="Table 3">
            <a:extLst>
              <a:ext uri="{FF2B5EF4-FFF2-40B4-BE49-F238E27FC236}">
                <a16:creationId xmlns:a16="http://schemas.microsoft.com/office/drawing/2014/main" id="{E869AD32-D0C5-409F-82FF-824794D411B3}"/>
              </a:ext>
            </a:extLst>
          </p:cNvPr>
          <p:cNvGraphicFramePr>
            <a:graphicFrameLocks noGrp="1"/>
          </p:cNvGraphicFramePr>
          <p:nvPr>
            <p:extLst>
              <p:ext uri="{D42A27DB-BD31-4B8C-83A1-F6EECF244321}">
                <p14:modId xmlns:p14="http://schemas.microsoft.com/office/powerpoint/2010/main" val="3851134059"/>
              </p:ext>
            </p:extLst>
          </p:nvPr>
        </p:nvGraphicFramePr>
        <p:xfrm>
          <a:off x="253497" y="1654160"/>
          <a:ext cx="8691327" cy="3895730"/>
        </p:xfrm>
        <a:graphic>
          <a:graphicData uri="http://schemas.openxmlformats.org/drawingml/2006/table">
            <a:tbl>
              <a:tblPr firstRow="1" bandRow="1"/>
              <a:tblGrid>
                <a:gridCol w="4472729">
                  <a:extLst>
                    <a:ext uri="{9D8B030D-6E8A-4147-A177-3AD203B41FA5}">
                      <a16:colId xmlns:a16="http://schemas.microsoft.com/office/drawing/2014/main" val="1488920945"/>
                    </a:ext>
                  </a:extLst>
                </a:gridCol>
                <a:gridCol w="4218598">
                  <a:extLst>
                    <a:ext uri="{9D8B030D-6E8A-4147-A177-3AD203B41FA5}">
                      <a16:colId xmlns:a16="http://schemas.microsoft.com/office/drawing/2014/main" val="3472929283"/>
                    </a:ext>
                  </a:extLst>
                </a:gridCol>
              </a:tblGrid>
              <a:tr h="29714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Hyperlink URL</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Linked Text/Image</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2771891221"/>
                  </a:ext>
                </a:extLst>
              </a:tr>
              <a:tr h="37518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Times New Roman" panose="02020603050405020304" pitchFamily="18" charset="0"/>
                          <a:hlinkClick r:id="rId2"/>
                        </a:rPr>
                        <a:t>https://www.cms.gov/Medicare/Compliance-and-Audits/Part-C-and-Part-D-Compliance-and-Audits/ComplianceProgramPolicyandGuidance.html</a:t>
                      </a:r>
                      <a:endParaRPr lang="en-US" sz="1400" b="0" i="0" u="none" strike="noStrike" kern="1200" baseline="0" dirty="0">
                        <a:solidFill>
                          <a:schemeClr val="dk1"/>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CMS Compliance Program Policy and Guidance webpage</a:t>
                      </a:r>
                    </a:p>
                  </a:txBody>
                  <a:tcPr marL="91457" marR="91457" marT="45748" marB="45748">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2616222106"/>
                  </a:ext>
                </a:extLst>
              </a:tr>
              <a:tr h="37518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3"/>
                        </a:rPr>
                        <a:t>https://oig.hhs.gov/compliance/101</a:t>
                      </a: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Compliance Education Materials: Compliance 101</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144592998"/>
                  </a:ext>
                </a:extLst>
              </a:tr>
              <a:tr h="584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dirty="0">
                          <a:solidFill>
                            <a:srgbClr val="FF0000"/>
                          </a:solidFill>
                          <a:hlinkClick r:id="rId4"/>
                        </a:rPr>
                        <a:t>https://www.dhcs.ca.gov/Pages/default.aspx</a:t>
                      </a:r>
                      <a:endParaRPr lang="en-US" sz="1400" b="0" i="0" u="none" strike="noStrike" kern="1200" baseline="0" dirty="0">
                        <a:solidFill>
                          <a:srgbClr val="FF0000"/>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DHCS oversees </a:t>
                      </a:r>
                      <a:r>
                        <a:rPr lang="en-US" sz="1400" kern="1200" dirty="0" err="1">
                          <a:solidFill>
                            <a:schemeClr val="dk1"/>
                          </a:solidFill>
                          <a:latin typeface="+mn-lt"/>
                          <a:ea typeface="+mn-ea"/>
                          <a:cs typeface="Times New Roman" panose="02020603050405020304" pitchFamily="18" charset="0"/>
                        </a:rPr>
                        <a:t>Medi</a:t>
                      </a:r>
                      <a:r>
                        <a:rPr lang="en-US" sz="1400" kern="1200" dirty="0">
                          <a:solidFill>
                            <a:schemeClr val="dk1"/>
                          </a:solidFill>
                          <a:latin typeface="+mn-lt"/>
                          <a:ea typeface="+mn-ea"/>
                          <a:cs typeface="Times New Roman" panose="02020603050405020304" pitchFamily="18" charset="0"/>
                        </a:rPr>
                        <a:t>-Cal, the state Medicaid program directly governed by California state laws.</a:t>
                      </a: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2248788027"/>
                  </a:ext>
                </a:extLst>
              </a:tr>
              <a:tr h="584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rgbClr val="FF0000"/>
                          </a:solidFill>
                          <a:latin typeface="+mn-lt"/>
                          <a:ea typeface="+mn-ea"/>
                          <a:cs typeface="Times New Roman" panose="02020603050405020304" pitchFamily="18" charset="0"/>
                          <a:hlinkClick r:id="rId5"/>
                        </a:rPr>
                        <a:t>http://wpso.dmhc.ca.gov/regulations/#existing</a:t>
                      </a:r>
                      <a:endParaRPr lang="en-US" sz="1400" b="0" i="0" u="none" strike="noStrike" kern="1200" baseline="0" dirty="0">
                        <a:solidFill>
                          <a:srgbClr val="FF0000"/>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Times New Roman" panose="02020603050405020304" pitchFamily="18" charset="0"/>
                        </a:rPr>
                        <a:t>DMHC state laws relating to managed health care plans in California</a:t>
                      </a: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1806401949"/>
                  </a:ext>
                </a:extLst>
              </a:tr>
              <a:tr h="584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tx1"/>
                          </a:solidFill>
                          <a:latin typeface="+mn-lt"/>
                          <a:ea typeface="+mn-ea"/>
                          <a:cs typeface="Times New Roman" panose="02020603050405020304" pitchFamily="18" charset="0"/>
                          <a:hlinkClick r:id="rId6"/>
                        </a:rPr>
                        <a:t>https://uscode.house.gov/view.xhtml?path=/prelim@title31/subtitle3/chapter37/subchapter3&amp;edition=prelim</a:t>
                      </a:r>
                      <a:endParaRPr lang="en-US" sz="1400" b="0" i="0" u="none" strike="noStrike" kern="1200" baseline="0" dirty="0">
                        <a:solidFill>
                          <a:schemeClr val="tx1"/>
                        </a:solidFill>
                        <a:latin typeface="+mn-lt"/>
                        <a:ea typeface="+mn-ea"/>
                        <a:cs typeface="Times New Roman" panose="02020603050405020304" pitchFamily="18" charset="0"/>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400" b="0" i="0" u="none" strike="noStrike" kern="1200" baseline="0" dirty="0">
                        <a:solidFill>
                          <a:srgbClr val="FF0000"/>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Times New Roman" panose="02020603050405020304" pitchFamily="18" charset="0"/>
                        </a:rPr>
                        <a:t>Federal Civil False Claims Act (FCA) - 31 USC Section 3729-3733</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tx1"/>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2036961960"/>
                  </a:ext>
                </a:extLst>
              </a:tr>
              <a:tr h="5842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7"/>
                        </a:rPr>
                        <a:t>https://oig.hhs.gov/compliance/provider-compliance-training</a:t>
                      </a: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Health Care Fraud Prevention and Enforcement Action Team Provider Compliance Training</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186058209"/>
                  </a:ext>
                </a:extLst>
              </a:tr>
            </a:tbl>
          </a:graphicData>
        </a:graphic>
      </p:graphicFrame>
      <p:sp>
        <p:nvSpPr>
          <p:cNvPr id="5" name="Rectangle 4">
            <a:extLst>
              <a:ext uri="{FF2B5EF4-FFF2-40B4-BE49-F238E27FC236}">
                <a16:creationId xmlns:a16="http://schemas.microsoft.com/office/drawing/2014/main" id="{93D23FEC-D7B1-49C8-9117-E7D0FD0844A7}"/>
              </a:ext>
            </a:extLst>
          </p:cNvPr>
          <p:cNvSpPr/>
          <p:nvPr/>
        </p:nvSpPr>
        <p:spPr>
          <a:xfrm>
            <a:off x="253496" y="774857"/>
            <a:ext cx="8261853" cy="584775"/>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a:noFill/>
                </a:ln>
                <a:solidFill>
                  <a:srgbClr val="227A8F"/>
                </a:solidFill>
                <a:effectLst/>
                <a:uLnTx/>
                <a:uFillTx/>
                <a:latin typeface="Calibri Light" panose="020F0302020204030204"/>
                <a:ea typeface="+mj-ea"/>
                <a:cs typeface="+mj-cs"/>
              </a:rPr>
              <a:t>Resources/References (continued)</a:t>
            </a:r>
            <a:endParaRPr kumimoji="0" lang="en-US" sz="32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3470112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4D62D1F4-7D7F-4683-A6B4-0146F92D673F}"/>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58634192-E033-4361-A69B-7505FC43BD98}"/>
              </a:ext>
            </a:extLst>
          </p:cNvPr>
          <p:cNvSpPr>
            <a:spLocks noGrp="1"/>
          </p:cNvSpPr>
          <p:nvPr>
            <p:ph type="sldNum" sz="quarter" idx="4"/>
          </p:nvPr>
        </p:nvSpPr>
        <p:spPr/>
        <p:txBody>
          <a:bodyPr/>
          <a:lstStyle/>
          <a:p>
            <a:fld id="{4FFF2922-2BC4-4EEC-89B9-4A4477398F2A}" type="slidenum">
              <a:rPr lang="en-US" smtClean="0"/>
              <a:pPr/>
              <a:t>32</a:t>
            </a:fld>
            <a:endParaRPr lang="en-US"/>
          </a:p>
        </p:txBody>
      </p:sp>
      <p:graphicFrame>
        <p:nvGraphicFramePr>
          <p:cNvPr id="4" name="Table 3">
            <a:extLst>
              <a:ext uri="{FF2B5EF4-FFF2-40B4-BE49-F238E27FC236}">
                <a16:creationId xmlns:a16="http://schemas.microsoft.com/office/drawing/2014/main" id="{D96EC0E0-2D2E-40B6-9EF9-3ADAA2ED4FD8}"/>
              </a:ext>
            </a:extLst>
          </p:cNvPr>
          <p:cNvGraphicFramePr>
            <a:graphicFrameLocks noGrp="1"/>
          </p:cNvGraphicFramePr>
          <p:nvPr>
            <p:extLst>
              <p:ext uri="{D42A27DB-BD31-4B8C-83A1-F6EECF244321}">
                <p14:modId xmlns:p14="http://schemas.microsoft.com/office/powerpoint/2010/main" val="1688279714"/>
              </p:ext>
            </p:extLst>
          </p:nvPr>
        </p:nvGraphicFramePr>
        <p:xfrm>
          <a:off x="325926" y="1616910"/>
          <a:ext cx="8410668" cy="4574881"/>
        </p:xfrm>
        <a:graphic>
          <a:graphicData uri="http://schemas.openxmlformats.org/drawingml/2006/table">
            <a:tbl>
              <a:tblPr firstRow="1" bandRow="1"/>
              <a:tblGrid>
                <a:gridCol w="4328297">
                  <a:extLst>
                    <a:ext uri="{9D8B030D-6E8A-4147-A177-3AD203B41FA5}">
                      <a16:colId xmlns:a16="http://schemas.microsoft.com/office/drawing/2014/main" val="3969593478"/>
                    </a:ext>
                  </a:extLst>
                </a:gridCol>
                <a:gridCol w="4082371">
                  <a:extLst>
                    <a:ext uri="{9D8B030D-6E8A-4147-A177-3AD203B41FA5}">
                      <a16:colId xmlns:a16="http://schemas.microsoft.com/office/drawing/2014/main" val="2863297375"/>
                    </a:ext>
                  </a:extLst>
                </a:gridCol>
              </a:tblGrid>
              <a:tr h="324527">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Hyperlink URL</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Linked Text/Image</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458085802"/>
                  </a:ext>
                </a:extLst>
              </a:tr>
              <a:tr h="10060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2"/>
                        </a:rPr>
                        <a:t>https://www.cms.gov/Outreach-and-Education/Medicare-Learning-Network-MLN/MLNProducts/Downloads/Fraud-Abuse-MLN4649244.pdf</a:t>
                      </a:r>
                      <a:endParaRPr lang="en-US" sz="1400" b="0" i="0" u="none" strike="noStrike" kern="1200" baseline="0" dirty="0">
                        <a:solidFill>
                          <a:schemeClr val="dk1"/>
                        </a:solidFill>
                        <a:latin typeface="+mn-lt"/>
                        <a:ea typeface="+mn-ea"/>
                        <a:cs typeface="+mn-cs"/>
                      </a:endParaRPr>
                    </a:p>
                    <a:p>
                      <a:pPr marL="0" marR="0" lvl="0" indent="0" algn="l" defTabSz="685800" rtl="0" eaLnBrk="1" fontAlgn="auto" latinLnBrk="0" hangingPunct="1">
                        <a:lnSpc>
                          <a:spcPct val="100000"/>
                        </a:lnSpc>
                        <a:spcBef>
                          <a:spcPts val="0"/>
                        </a:spcBef>
                        <a:spcAft>
                          <a:spcPts val="0"/>
                        </a:spcAft>
                        <a:buClrTx/>
                        <a:buSzTx/>
                        <a:buFontTx/>
                        <a:buNone/>
                        <a:tabLst/>
                        <a:defRPr/>
                      </a:pP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tx1"/>
                          </a:solidFill>
                          <a:latin typeface="+mn-lt"/>
                          <a:ea typeface="+mn-ea"/>
                          <a:cs typeface="Times New Roman" panose="02020603050405020304" pitchFamily="18" charset="0"/>
                        </a:rPr>
                        <a:t>Medicare Fraud &amp; Abuse: Prevent, Detect, Report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400" kern="1200" dirty="0">
                        <a:solidFill>
                          <a:schemeClr val="dk1"/>
                        </a:solidFill>
                        <a:latin typeface="+mn-lt"/>
                        <a:ea typeface="+mn-ea"/>
                        <a:cs typeface="Times New Roman" panose="02020603050405020304" pitchFamily="18" charset="0"/>
                      </a:endParaRPr>
                    </a:p>
                  </a:txBody>
                  <a:tcPr marT="45715" marB="45715">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830490003"/>
                  </a:ext>
                </a:extLst>
              </a:tr>
              <a:tr h="6220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3"/>
                        </a:rPr>
                        <a:t>https://oig.hhs.gov/compliance/self-disclosure-info/protocol.asp</a:t>
                      </a: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Office of Inspector General’s (OIG’s) Provider Self-Disclosure Protocol</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757259065"/>
                  </a:ext>
                </a:extLst>
              </a:tr>
              <a:tr h="60400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4"/>
                        </a:rPr>
                        <a:t>https://www.cms.gov/medicare/compliance-and-audits/part-c-and-part-d-compliance-and-audits</a:t>
                      </a: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Part C and Part D Compliance and Audits - Overview</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44803786"/>
                  </a:ext>
                </a:extLst>
              </a:tr>
              <a:tr h="6220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5"/>
                        </a:rPr>
                        <a:t>https://www.cms.gov/Medicare/Fraud-and-Abuse/PhysicianSelfReferral</a:t>
                      </a: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Physician Self-Referral</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099529178"/>
                  </a:ext>
                </a:extLst>
              </a:tr>
              <a:tr h="6220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chemeClr val="dk1"/>
                          </a:solidFill>
                          <a:latin typeface="+mn-lt"/>
                          <a:ea typeface="+mn-ea"/>
                          <a:cs typeface="+mn-cs"/>
                          <a:hlinkClick r:id="rId6"/>
                        </a:rPr>
                        <a:t>https://oig.hhs.gov/compliance/safe-harbor-regulations</a:t>
                      </a:r>
                      <a:endParaRPr lang="en-US" sz="1400" b="0" i="0" u="none" strike="noStrike" kern="1200" baseline="0" dirty="0">
                        <a:solidFill>
                          <a:schemeClr val="dk1"/>
                        </a:solidFill>
                        <a:latin typeface="+mn-lt"/>
                        <a:ea typeface="+mn-ea"/>
                        <a:cs typeface="+mn-cs"/>
                      </a:endParaRP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Safe Harbor Regulations</a:t>
                      </a:r>
                    </a:p>
                  </a:txBody>
                  <a:tcPr marT="45715" marB="45715">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730700154"/>
                  </a:ext>
                </a:extLst>
              </a:tr>
              <a:tr h="6220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400" b="0" i="0" u="none" strike="noStrike" kern="1200" baseline="0" dirty="0">
                          <a:solidFill>
                            <a:srgbClr val="FF0000"/>
                          </a:solidFill>
                          <a:latin typeface="+mn-lt"/>
                          <a:ea typeface="+mn-ea"/>
                          <a:cs typeface="Times New Roman" panose="02020603050405020304" pitchFamily="18" charset="0"/>
                          <a:hlinkClick r:id="rId7"/>
                        </a:rPr>
                        <a:t>https://www.dmhc.ca.gov/LicensingReporting/HealthPlanComplianceMedicalSurvey.aspx#.V-rJEfkrKM9</a:t>
                      </a:r>
                      <a:endParaRPr lang="en-US" sz="1400" b="0" i="0" u="none" strike="noStrike" kern="1200" baseline="0" dirty="0">
                        <a:solidFill>
                          <a:srgbClr val="FF0000"/>
                        </a:solidFill>
                        <a:latin typeface="+mn-lt"/>
                        <a:ea typeface="+mn-ea"/>
                        <a:cs typeface="Times New Roman" panose="02020603050405020304" pitchFamily="18" charset="0"/>
                      </a:endParaRP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kern="1200" dirty="0">
                          <a:solidFill>
                            <a:schemeClr val="dk1"/>
                          </a:solidFill>
                          <a:latin typeface="+mn-lt"/>
                          <a:ea typeface="+mn-ea"/>
                          <a:cs typeface="Times New Roman" panose="02020603050405020304" pitchFamily="18" charset="0"/>
                        </a:rPr>
                        <a:t>Technical Assistance Guides to support DMHC laws as they apply to managed health care (HMO/POS)</a:t>
                      </a:r>
                    </a:p>
                  </a:txBody>
                  <a:tcPr marL="91457" marR="91457" marT="45748" marB="45748">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833813815"/>
                  </a:ext>
                </a:extLst>
              </a:tr>
            </a:tbl>
          </a:graphicData>
        </a:graphic>
      </p:graphicFrame>
      <p:sp>
        <p:nvSpPr>
          <p:cNvPr id="5" name="Rectangle 4">
            <a:extLst>
              <a:ext uri="{FF2B5EF4-FFF2-40B4-BE49-F238E27FC236}">
                <a16:creationId xmlns:a16="http://schemas.microsoft.com/office/drawing/2014/main" id="{681A350D-AC63-49AF-ACC5-9199CC469E78}"/>
              </a:ext>
            </a:extLst>
          </p:cNvPr>
          <p:cNvSpPr/>
          <p:nvPr/>
        </p:nvSpPr>
        <p:spPr>
          <a:xfrm>
            <a:off x="226336" y="782752"/>
            <a:ext cx="8510258" cy="584775"/>
          </a:xfrm>
          <a:prstGeom prst="rect">
            <a:avLst/>
          </a:prstGeom>
        </p:spPr>
        <p:txBody>
          <a:bodyPr wrap="square">
            <a:spAutoFit/>
          </a:bodyPr>
          <a:lstStyle/>
          <a:p>
            <a:pPr lvl="0">
              <a:defRPr/>
            </a:pPr>
            <a:r>
              <a:rPr lang="en-US" sz="3200" b="1" kern="0" dirty="0">
                <a:solidFill>
                  <a:srgbClr val="227A8F"/>
                </a:solidFill>
                <a:latin typeface="Calibri Light" panose="020F0302020204030204"/>
              </a:rPr>
              <a:t>Resources/References (continued)</a:t>
            </a:r>
            <a:endParaRPr lang="en-US" sz="3200" kern="0" dirty="0">
              <a:solidFill>
                <a:sysClr val="windowText" lastClr="000000"/>
              </a:solidFill>
            </a:endParaRPr>
          </a:p>
        </p:txBody>
      </p:sp>
    </p:spTree>
    <p:extLst>
      <p:ext uri="{BB962C8B-B14F-4D97-AF65-F5344CB8AC3E}">
        <p14:creationId xmlns:p14="http://schemas.microsoft.com/office/powerpoint/2010/main" val="362120795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8167155-AAAF-4F75-BA8F-E1E3D6576F78}"/>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0241EC16-DBBE-4F7C-91F2-E5DE446D0663}"/>
              </a:ext>
            </a:extLst>
          </p:cNvPr>
          <p:cNvSpPr>
            <a:spLocks noGrp="1"/>
          </p:cNvSpPr>
          <p:nvPr>
            <p:ph type="sldNum" sz="quarter" idx="4"/>
          </p:nvPr>
        </p:nvSpPr>
        <p:spPr/>
        <p:txBody>
          <a:bodyPr/>
          <a:lstStyle/>
          <a:p>
            <a:fld id="{4FFF2922-2BC4-4EEC-89B9-4A4477398F2A}" type="slidenum">
              <a:rPr lang="en-US" smtClean="0"/>
              <a:pPr/>
              <a:t>33</a:t>
            </a:fld>
            <a:endParaRPr lang="en-US"/>
          </a:p>
        </p:txBody>
      </p:sp>
      <p:sp>
        <p:nvSpPr>
          <p:cNvPr id="4" name="Rectangle 3">
            <a:extLst>
              <a:ext uri="{FF2B5EF4-FFF2-40B4-BE49-F238E27FC236}">
                <a16:creationId xmlns:a16="http://schemas.microsoft.com/office/drawing/2014/main" id="{F8FBF36C-8C39-4132-BB9A-9D3B0E09D1F7}"/>
              </a:ext>
            </a:extLst>
          </p:cNvPr>
          <p:cNvSpPr/>
          <p:nvPr/>
        </p:nvSpPr>
        <p:spPr>
          <a:xfrm>
            <a:off x="408279" y="2143697"/>
            <a:ext cx="7894622" cy="3200876"/>
          </a:xfrm>
          <a:prstGeom prst="rect">
            <a:avLst/>
          </a:prstGeom>
        </p:spPr>
        <p:txBody>
          <a:bodyPr wrap="square">
            <a:spAutoFit/>
          </a:bodyPr>
          <a:lstStyle/>
          <a:p>
            <a:pPr marL="293688" marR="0" lvl="0" indent="-293688" defTabSz="914400" eaLnBrk="0" fontAlgn="base" latinLnBrk="0" hangingPunct="0">
              <a:lnSpc>
                <a:spcPct val="90000"/>
              </a:lnSpc>
              <a:spcBef>
                <a:spcPts val="1200"/>
              </a:spcBef>
              <a:spcAft>
                <a:spcPts val="0"/>
              </a:spcAft>
              <a:buClr>
                <a:srgbClr val="227A8F"/>
              </a:buClr>
              <a:buSzPct val="68000"/>
              <a:buFont typeface="Wingdings 3" pitchFamily="18" charset="2"/>
              <a:buAutoNum type="arabicPeriod"/>
              <a:tabLst/>
              <a:defRPr/>
            </a:pPr>
            <a:r>
              <a:rPr kumimoji="0" lang="en-US" sz="2000" b="0" i="0" u="none" strike="noStrike" kern="0" cap="none" spc="0" normalizeH="0" baseline="0" noProof="0" dirty="0">
                <a:ln>
                  <a:noFill/>
                </a:ln>
                <a:solidFill>
                  <a:prstClr val="black"/>
                </a:solidFill>
                <a:effectLst/>
                <a:uLnTx/>
                <a:uFillTx/>
              </a:rPr>
              <a:t>You discover an unattended email address or fax machine in your office receiving beneficiary appeals requests. You suspect no one is processing the appeals. What should you do?</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Contact law enforcement</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Contact your compliance department (via compliance hotline or other mechanism)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Wait to confirm someone is processing the appeals before taking further action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Do nothing</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
        <p:nvSpPr>
          <p:cNvPr id="5" name="Rectangle 4">
            <a:extLst>
              <a:ext uri="{FF2B5EF4-FFF2-40B4-BE49-F238E27FC236}">
                <a16:creationId xmlns:a16="http://schemas.microsoft.com/office/drawing/2014/main" id="{8F45E0C4-EB1C-4BC4-974B-D32D36F938B2}"/>
              </a:ext>
            </a:extLst>
          </p:cNvPr>
          <p:cNvSpPr/>
          <p:nvPr/>
        </p:nvSpPr>
        <p:spPr>
          <a:xfrm>
            <a:off x="354831" y="992774"/>
            <a:ext cx="292657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Quiz Questions</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8984550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5A5C43F-B536-4920-8DCA-3D493B2379AD}"/>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A1653C94-BB73-4017-81D5-CE97364E1E11}"/>
              </a:ext>
            </a:extLst>
          </p:cNvPr>
          <p:cNvSpPr>
            <a:spLocks noGrp="1"/>
          </p:cNvSpPr>
          <p:nvPr>
            <p:ph type="sldNum" sz="quarter" idx="4"/>
          </p:nvPr>
        </p:nvSpPr>
        <p:spPr/>
        <p:txBody>
          <a:bodyPr/>
          <a:lstStyle/>
          <a:p>
            <a:fld id="{4FFF2922-2BC4-4EEC-89B9-4A4477398F2A}" type="slidenum">
              <a:rPr lang="en-US" smtClean="0"/>
              <a:pPr/>
              <a:t>34</a:t>
            </a:fld>
            <a:endParaRPr lang="en-US"/>
          </a:p>
        </p:txBody>
      </p:sp>
      <p:sp>
        <p:nvSpPr>
          <p:cNvPr id="4" name="Rectangle 3">
            <a:extLst>
              <a:ext uri="{FF2B5EF4-FFF2-40B4-BE49-F238E27FC236}">
                <a16:creationId xmlns:a16="http://schemas.microsoft.com/office/drawing/2014/main" id="{FBB47DC2-4D3A-40CA-A30B-A23D6FE0B519}"/>
              </a:ext>
            </a:extLst>
          </p:cNvPr>
          <p:cNvSpPr/>
          <p:nvPr/>
        </p:nvSpPr>
        <p:spPr>
          <a:xfrm>
            <a:off x="195215" y="1728037"/>
            <a:ext cx="8320135" cy="4767459"/>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2"/>
              <a:tabLst/>
              <a:defRPr/>
            </a:pPr>
            <a:r>
              <a:rPr kumimoji="0" lang="en-US" sz="2000" b="0" i="0" u="none" strike="noStrike" kern="0" cap="none" spc="0" normalizeH="0" baseline="0" noProof="0" dirty="0">
                <a:ln>
                  <a:noFill/>
                </a:ln>
                <a:solidFill>
                  <a:prstClr val="black"/>
                </a:solidFill>
                <a:effectLst/>
                <a:uLnTx/>
                <a:uFillTx/>
              </a:rPr>
              <a:t>A sales agent, employed by the Sponsor’s first-tier, downstream, or related entity (FDR), submitted an application for processing and requested two things 1) to back-date the enrollment date by one month, and 2) to waive all monthly premiums for the beneficiary. </a:t>
            </a:r>
          </a:p>
          <a:p>
            <a:pPr marR="0" lvl="0" defTabSz="914400" eaLnBrk="0" fontAlgn="base" latinLnBrk="0" hangingPunct="0">
              <a:lnSpc>
                <a:spcPct val="90000"/>
              </a:lnSpc>
              <a:spcBef>
                <a:spcPts val="600"/>
              </a:spcBef>
              <a:spcAft>
                <a:spcPts val="0"/>
              </a:spcAft>
              <a:buClr>
                <a:srgbClr val="227A8F"/>
              </a:buClr>
              <a:buSzPct val="68000"/>
              <a:tabLst/>
              <a:defRPr/>
            </a:pPr>
            <a:br>
              <a:rPr kumimoji="0" lang="en-US" sz="2000" b="0" i="0" u="none" strike="noStrike" kern="0" cap="none" spc="0" normalizeH="0" baseline="0" noProof="0" dirty="0">
                <a:ln>
                  <a:noFill/>
                </a:ln>
                <a:solidFill>
                  <a:prstClr val="black"/>
                </a:solidFill>
                <a:effectLst/>
                <a:uLnTx/>
                <a:uFillTx/>
              </a:rPr>
            </a:br>
            <a:r>
              <a:rPr kumimoji="0" lang="en-US" sz="2000" b="0" i="0" u="none" strike="noStrike" kern="0" cap="none" spc="0" normalizeH="0" baseline="0" noProof="0" dirty="0">
                <a:ln>
                  <a:noFill/>
                </a:ln>
                <a:solidFill>
                  <a:prstClr val="black"/>
                </a:solidFill>
                <a:effectLst/>
                <a:uLnTx/>
                <a:uFillTx/>
              </a:rPr>
              <a:t>What should you do?</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Refuse to change the date or waive the premiums but decide not to mention the request to a supervisor or the compliance department.</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Make the requested changes because the sales agent determines the beneficiary’s start date and monthly premiums.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Tell the sales agent you will take care of it but then process the application properly (without the requested revisions)—you will not file a report because you don’t want the sales agent to retaliate against you.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Process the application properly (without the requested revisions)—inform your supervisor and the compliance officer about the sales agent’s request.</a:t>
            </a:r>
            <a:endParaRPr kumimoji="0" lang="en-US" sz="1800" b="0" i="0" u="none" strike="noStrike" kern="0" cap="none" spc="0" normalizeH="0" baseline="0" noProof="0" dirty="0">
              <a:ln>
                <a:noFill/>
              </a:ln>
              <a:solidFill>
                <a:srgbClr val="000000"/>
              </a:solidFill>
              <a:effectLst/>
              <a:uLnTx/>
              <a:uFillTx/>
              <a:ea typeface="Calibri" panose="020F0502020204030204" pitchFamily="34" charset="0"/>
            </a:endParaRPr>
          </a:p>
        </p:txBody>
      </p:sp>
      <p:sp>
        <p:nvSpPr>
          <p:cNvPr id="5" name="Rectangle 4">
            <a:extLst>
              <a:ext uri="{FF2B5EF4-FFF2-40B4-BE49-F238E27FC236}">
                <a16:creationId xmlns:a16="http://schemas.microsoft.com/office/drawing/2014/main" id="{0AB08A38-A13A-4D12-9F20-54BA2FF33438}"/>
              </a:ext>
            </a:extLst>
          </p:cNvPr>
          <p:cNvSpPr/>
          <p:nvPr/>
        </p:nvSpPr>
        <p:spPr>
          <a:xfrm>
            <a:off x="356462" y="923950"/>
            <a:ext cx="292657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Quiz Questions</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7989682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21B278D-1023-4E4B-B203-73973B9D20A8}"/>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A8C4B588-50CF-4260-824B-49421B0EBC8D}"/>
              </a:ext>
            </a:extLst>
          </p:cNvPr>
          <p:cNvSpPr>
            <a:spLocks noGrp="1"/>
          </p:cNvSpPr>
          <p:nvPr>
            <p:ph type="sldNum" sz="quarter" idx="4"/>
          </p:nvPr>
        </p:nvSpPr>
        <p:spPr/>
        <p:txBody>
          <a:bodyPr/>
          <a:lstStyle/>
          <a:p>
            <a:fld id="{4FFF2922-2BC4-4EEC-89B9-4A4477398F2A}" type="slidenum">
              <a:rPr lang="en-US" smtClean="0"/>
              <a:pPr/>
              <a:t>35</a:t>
            </a:fld>
            <a:endParaRPr lang="en-US"/>
          </a:p>
        </p:txBody>
      </p:sp>
      <p:sp>
        <p:nvSpPr>
          <p:cNvPr id="4" name="Rectangle 3">
            <a:extLst>
              <a:ext uri="{FF2B5EF4-FFF2-40B4-BE49-F238E27FC236}">
                <a16:creationId xmlns:a16="http://schemas.microsoft.com/office/drawing/2014/main" id="{59A07333-CEC2-47E9-9939-AEFA0F96D0D2}"/>
              </a:ext>
            </a:extLst>
          </p:cNvPr>
          <p:cNvSpPr/>
          <p:nvPr/>
        </p:nvSpPr>
        <p:spPr>
          <a:xfrm>
            <a:off x="321963" y="1564534"/>
            <a:ext cx="8360310" cy="4767459"/>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3"/>
              <a:tabLst/>
              <a:defRPr/>
            </a:pPr>
            <a:r>
              <a:rPr kumimoji="0" lang="en-US" sz="2000" b="0" i="0" u="none" strike="noStrike" kern="0" cap="none" spc="0" normalizeH="0" baseline="0" noProof="0" dirty="0">
                <a:ln>
                  <a:noFill/>
                </a:ln>
                <a:solidFill>
                  <a:prstClr val="black"/>
                </a:solidFill>
                <a:effectLst/>
                <a:uLnTx/>
                <a:uFillTx/>
              </a:rPr>
              <a:t>You work for a Sponsor. Last month, while reviewing a Centers for Medicare &amp; Medicaid Services (CMS) monthly report, you identified multiple individuals not enrolled in the plan but for whom the Sponsor is paid. You spoke to your supervisor who said don’t worry about it. This month, you identify the same enrollees on the report again. </a:t>
            </a:r>
          </a:p>
          <a:p>
            <a:pPr marR="0" lvl="0" defTabSz="914400" eaLnBrk="0" fontAlgn="base" latinLnBrk="0" hangingPunct="0">
              <a:lnSpc>
                <a:spcPct val="90000"/>
              </a:lnSpc>
              <a:spcBef>
                <a:spcPts val="1200"/>
              </a:spcBef>
              <a:spcAft>
                <a:spcPts val="0"/>
              </a:spcAft>
              <a:buClr>
                <a:srgbClr val="227A8F"/>
              </a:buClr>
              <a:buSzPct val="68000"/>
              <a:tabLst/>
              <a:defRPr/>
            </a:pPr>
            <a:r>
              <a:rPr kumimoji="0" lang="en-US" sz="2000" b="0" i="0" u="none" strike="noStrike" kern="0" cap="none" spc="0" normalizeH="0" baseline="0" noProof="0" dirty="0">
                <a:ln>
                  <a:noFill/>
                </a:ln>
                <a:solidFill>
                  <a:prstClr val="black"/>
                </a:solidFill>
                <a:effectLst/>
                <a:uLnTx/>
                <a:uFillTx/>
              </a:rPr>
              <a:t>What should you do?</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Decide not to worry about it as your supervisor instructed—you notified your supervisor last month and now it’s their responsibility.</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Although you know about the Sponsor’s non-retaliation policy, you are still nervous about reporting—to be safe, you submit a report through your compliance department’s anonymous tip line to avoid identification.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Wait until the next month to see if the same enrollees appear on the report again, figuring it may take a few months for CMS to reconcile its records—if they are, then you will say something to your supervisor again.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1800" b="0" i="0" u="none" strike="noStrike" kern="0" cap="none" spc="0" normalizeH="0" baseline="0" noProof="0" dirty="0">
                <a:ln>
                  <a:noFill/>
                </a:ln>
                <a:solidFill>
                  <a:prstClr val="black"/>
                </a:solidFill>
                <a:effectLst/>
                <a:uLnTx/>
                <a:uFillTx/>
              </a:rPr>
              <a:t>Contact law enforcement and CMS to report the discrepancy.</a:t>
            </a:r>
          </a:p>
        </p:txBody>
      </p:sp>
      <p:sp>
        <p:nvSpPr>
          <p:cNvPr id="5" name="Rectangle 4">
            <a:extLst>
              <a:ext uri="{FF2B5EF4-FFF2-40B4-BE49-F238E27FC236}">
                <a16:creationId xmlns:a16="http://schemas.microsoft.com/office/drawing/2014/main" id="{5FED1D75-35C3-4A64-B838-52F499B0CDDE}"/>
              </a:ext>
            </a:extLst>
          </p:cNvPr>
          <p:cNvSpPr/>
          <p:nvPr/>
        </p:nvSpPr>
        <p:spPr>
          <a:xfrm>
            <a:off x="321963" y="806254"/>
            <a:ext cx="292657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Quiz Questions</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281245910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9066753-A3FF-4E28-8201-A946088E8AD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0A68FD96-A0B3-4887-9B40-B8F0B191C8C1}"/>
              </a:ext>
            </a:extLst>
          </p:cNvPr>
          <p:cNvSpPr>
            <a:spLocks noGrp="1"/>
          </p:cNvSpPr>
          <p:nvPr>
            <p:ph type="sldNum" sz="quarter" idx="4"/>
          </p:nvPr>
        </p:nvSpPr>
        <p:spPr/>
        <p:txBody>
          <a:bodyPr/>
          <a:lstStyle/>
          <a:p>
            <a:fld id="{4FFF2922-2BC4-4EEC-89B9-4A4477398F2A}" type="slidenum">
              <a:rPr lang="en-US" smtClean="0"/>
              <a:pPr/>
              <a:t>36</a:t>
            </a:fld>
            <a:endParaRPr lang="en-US"/>
          </a:p>
        </p:txBody>
      </p:sp>
      <p:sp>
        <p:nvSpPr>
          <p:cNvPr id="4" name="Rectangle 3">
            <a:extLst>
              <a:ext uri="{FF2B5EF4-FFF2-40B4-BE49-F238E27FC236}">
                <a16:creationId xmlns:a16="http://schemas.microsoft.com/office/drawing/2014/main" id="{4AAE3B53-8DFA-4A8A-A0B6-6A7E2FD99BC2}"/>
              </a:ext>
            </a:extLst>
          </p:cNvPr>
          <p:cNvSpPr/>
          <p:nvPr/>
        </p:nvSpPr>
        <p:spPr>
          <a:xfrm>
            <a:off x="624689" y="2397949"/>
            <a:ext cx="7994210" cy="1938992"/>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4"/>
              <a:tabLst/>
              <a:defRPr/>
            </a:pPr>
            <a:r>
              <a:rPr kumimoji="0" lang="en-US" sz="2000" b="0" i="0" u="none" strike="noStrike" kern="0" cap="none" spc="0" normalizeH="0" baseline="0" noProof="0" dirty="0">
                <a:ln>
                  <a:noFill/>
                </a:ln>
                <a:solidFill>
                  <a:prstClr val="black"/>
                </a:solidFill>
                <a:effectLst/>
                <a:uLnTx/>
                <a:uFillTx/>
              </a:rPr>
              <a:t>Compliance is only the responsibility of the Compliance Officer, Compliance Committee, and Upper Management. </a:t>
            </a:r>
          </a:p>
          <a:p>
            <a:pPr marR="0" lvl="0" defTabSz="914400" eaLnBrk="0" fontAlgn="base" latinLnBrk="0" hangingPunct="0">
              <a:lnSpc>
                <a:spcPct val="90000"/>
              </a:lnSpc>
              <a:spcBef>
                <a:spcPts val="1200"/>
              </a:spcBef>
              <a:spcAft>
                <a:spcPts val="0"/>
              </a:spcAft>
              <a:buClr>
                <a:srgbClr val="227A8F"/>
              </a:buClr>
              <a:buSzPct val="68000"/>
              <a:tabLst/>
              <a:defRPr/>
            </a:pPr>
            <a:endParaRPr kumimoji="0" lang="en-US" sz="20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True</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
        <p:nvSpPr>
          <p:cNvPr id="5" name="Rectangle 4">
            <a:extLst>
              <a:ext uri="{FF2B5EF4-FFF2-40B4-BE49-F238E27FC236}">
                <a16:creationId xmlns:a16="http://schemas.microsoft.com/office/drawing/2014/main" id="{5D227D09-7A71-4619-BE25-96C639F7F525}"/>
              </a:ext>
            </a:extLst>
          </p:cNvPr>
          <p:cNvSpPr/>
          <p:nvPr/>
        </p:nvSpPr>
        <p:spPr>
          <a:xfrm>
            <a:off x="401728" y="1005431"/>
            <a:ext cx="292657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Quiz Questions</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178970240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CA703B0-81A7-49A4-AD5E-2A3B2C1D355A}"/>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69230102-6C3B-4745-B781-A2039523A33F}"/>
              </a:ext>
            </a:extLst>
          </p:cNvPr>
          <p:cNvSpPr>
            <a:spLocks noGrp="1"/>
          </p:cNvSpPr>
          <p:nvPr>
            <p:ph type="sldNum" sz="quarter" idx="4"/>
          </p:nvPr>
        </p:nvSpPr>
        <p:spPr/>
        <p:txBody>
          <a:bodyPr/>
          <a:lstStyle/>
          <a:p>
            <a:fld id="{4FFF2922-2BC4-4EEC-89B9-4A4477398F2A}" type="slidenum">
              <a:rPr lang="en-US" smtClean="0"/>
              <a:pPr/>
              <a:t>37</a:t>
            </a:fld>
            <a:endParaRPr lang="en-US"/>
          </a:p>
        </p:txBody>
      </p:sp>
      <p:sp>
        <p:nvSpPr>
          <p:cNvPr id="4" name="Rectangle 3">
            <a:extLst>
              <a:ext uri="{FF2B5EF4-FFF2-40B4-BE49-F238E27FC236}">
                <a16:creationId xmlns:a16="http://schemas.microsoft.com/office/drawing/2014/main" id="{7EA97772-0231-4375-97BD-51E6D7A12AC5}"/>
              </a:ext>
            </a:extLst>
          </p:cNvPr>
          <p:cNvSpPr/>
          <p:nvPr/>
        </p:nvSpPr>
        <p:spPr>
          <a:xfrm>
            <a:off x="715224" y="1967062"/>
            <a:ext cx="7375228" cy="2593018"/>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5"/>
              <a:tabLst/>
              <a:defRPr/>
            </a:pPr>
            <a:r>
              <a:rPr kumimoji="0" lang="en-US" sz="2000" b="0" i="0" u="none" strike="noStrike" kern="0" cap="none" spc="0" normalizeH="0" baseline="0" noProof="0" dirty="0">
                <a:ln>
                  <a:noFill/>
                </a:ln>
                <a:solidFill>
                  <a:prstClr val="black"/>
                </a:solidFill>
                <a:effectLst/>
                <a:uLnTx/>
                <a:uFillTx/>
              </a:rPr>
              <a:t>Ways to report a compliance issue include:</a:t>
            </a:r>
          </a:p>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5"/>
              <a:tabLst/>
              <a:defRPr/>
            </a:pPr>
            <a:endParaRPr kumimoji="0" lang="en-US" sz="5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Telephone hotlines</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Report on the Sponsor’s website</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In-person reporting to the Compliance department/supervisor</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All of the above</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
        <p:nvSpPr>
          <p:cNvPr id="6" name="Rectangle 5">
            <a:extLst>
              <a:ext uri="{FF2B5EF4-FFF2-40B4-BE49-F238E27FC236}">
                <a16:creationId xmlns:a16="http://schemas.microsoft.com/office/drawing/2014/main" id="{B1D19A52-9B30-4A7D-8DFD-F39B1B9304CB}"/>
              </a:ext>
            </a:extLst>
          </p:cNvPr>
          <p:cNvSpPr/>
          <p:nvPr/>
        </p:nvSpPr>
        <p:spPr>
          <a:xfrm>
            <a:off x="437943" y="923949"/>
            <a:ext cx="292657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Quiz Questions</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52679396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1DC6C0F-C741-43A4-A127-4C12FD9BE4E6}"/>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FC26E634-132C-4BBC-AA1C-7826B0483D9B}"/>
              </a:ext>
            </a:extLst>
          </p:cNvPr>
          <p:cNvSpPr>
            <a:spLocks noGrp="1"/>
          </p:cNvSpPr>
          <p:nvPr>
            <p:ph type="sldNum" sz="quarter" idx="4"/>
          </p:nvPr>
        </p:nvSpPr>
        <p:spPr/>
        <p:txBody>
          <a:bodyPr/>
          <a:lstStyle/>
          <a:p>
            <a:fld id="{4FFF2922-2BC4-4EEC-89B9-4A4477398F2A}" type="slidenum">
              <a:rPr lang="en-US" smtClean="0"/>
              <a:pPr/>
              <a:t>38</a:t>
            </a:fld>
            <a:endParaRPr lang="en-US"/>
          </a:p>
        </p:txBody>
      </p:sp>
      <p:sp>
        <p:nvSpPr>
          <p:cNvPr id="4" name="Rectangle 3">
            <a:extLst>
              <a:ext uri="{FF2B5EF4-FFF2-40B4-BE49-F238E27FC236}">
                <a16:creationId xmlns:a16="http://schemas.microsoft.com/office/drawing/2014/main" id="{163D589C-FEB1-4049-B78E-56681D4D39B4}"/>
              </a:ext>
            </a:extLst>
          </p:cNvPr>
          <p:cNvSpPr/>
          <p:nvPr/>
        </p:nvSpPr>
        <p:spPr>
          <a:xfrm>
            <a:off x="425512" y="1967061"/>
            <a:ext cx="7963089" cy="3354765"/>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6"/>
              <a:tabLst/>
              <a:defRPr/>
            </a:pPr>
            <a:r>
              <a:rPr kumimoji="0" lang="en-US" sz="2000" b="0" i="0" u="none" strike="noStrike" kern="0" cap="none" spc="0" normalizeH="0" baseline="0" noProof="0" dirty="0">
                <a:ln>
                  <a:noFill/>
                </a:ln>
                <a:solidFill>
                  <a:prstClr val="black"/>
                </a:solidFill>
                <a:effectLst/>
                <a:uLnTx/>
                <a:uFillTx/>
              </a:rPr>
              <a:t>What is the policy of non-retaliation?</a:t>
            </a:r>
          </a:p>
          <a:p>
            <a:pPr marR="0" lvl="0" defTabSz="914400" eaLnBrk="0" fontAlgn="base" latinLnBrk="0" hangingPunct="0">
              <a:lnSpc>
                <a:spcPct val="90000"/>
              </a:lnSpc>
              <a:spcBef>
                <a:spcPts val="1200"/>
              </a:spcBef>
              <a:spcAft>
                <a:spcPts val="0"/>
              </a:spcAft>
              <a:buClr>
                <a:srgbClr val="227A8F"/>
              </a:buClr>
              <a:buSzPct val="68000"/>
              <a:tabLst/>
              <a:defRPr/>
            </a:pPr>
            <a:endParaRPr kumimoji="0" lang="en-US" sz="20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Allows the Sponsor to discipline employees who violate the Code of Conduct.</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Prohibits management and supervisor from harassing employees for misconduct.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Protects employees who, in good faith, report suspected non-compliance.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Prevents fights between employees. </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
        <p:nvSpPr>
          <p:cNvPr id="5" name="Rectangle 4">
            <a:extLst>
              <a:ext uri="{FF2B5EF4-FFF2-40B4-BE49-F238E27FC236}">
                <a16:creationId xmlns:a16="http://schemas.microsoft.com/office/drawing/2014/main" id="{0069D481-8635-46EC-9C0C-2141469E073A}"/>
              </a:ext>
            </a:extLst>
          </p:cNvPr>
          <p:cNvSpPr/>
          <p:nvPr/>
        </p:nvSpPr>
        <p:spPr>
          <a:xfrm>
            <a:off x="311195" y="920841"/>
            <a:ext cx="2926570" cy="646331"/>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a:noFill/>
                </a:ln>
                <a:solidFill>
                  <a:srgbClr val="227A8F"/>
                </a:solidFill>
                <a:effectLst/>
                <a:uLnTx/>
                <a:uFillTx/>
                <a:latin typeface="Calibri Light" panose="020F0302020204030204"/>
                <a:ea typeface="+mj-ea"/>
                <a:cs typeface="+mj-cs"/>
              </a:rPr>
              <a:t>Quiz Questions</a:t>
            </a:r>
            <a:endParaRPr kumimoji="0" lang="en-US" sz="1800" b="0" i="0" u="none" strike="noStrike" kern="0" cap="none" spc="0" normalizeH="0" baseline="0" noProof="0" dirty="0">
              <a:ln>
                <a:noFill/>
              </a:ln>
              <a:solidFill>
                <a:sysClr val="windowText" lastClr="000000"/>
              </a:solidFill>
              <a:effectLst/>
              <a:uLnTx/>
              <a:uFillTx/>
            </a:endParaRPr>
          </a:p>
        </p:txBody>
      </p:sp>
    </p:spTree>
    <p:extLst>
      <p:ext uri="{BB962C8B-B14F-4D97-AF65-F5344CB8AC3E}">
        <p14:creationId xmlns:p14="http://schemas.microsoft.com/office/powerpoint/2010/main" val="391564111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C1BDA81-09C1-4F2E-9131-739CB606DDD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968C0C1D-5BDE-4625-906B-7DCC389434FF}"/>
              </a:ext>
            </a:extLst>
          </p:cNvPr>
          <p:cNvSpPr>
            <a:spLocks noGrp="1"/>
          </p:cNvSpPr>
          <p:nvPr>
            <p:ph type="sldNum" sz="quarter" idx="4"/>
          </p:nvPr>
        </p:nvSpPr>
        <p:spPr/>
        <p:txBody>
          <a:bodyPr/>
          <a:lstStyle/>
          <a:p>
            <a:fld id="{4FFF2922-2BC4-4EEC-89B9-4A4477398F2A}" type="slidenum">
              <a:rPr lang="en-US" smtClean="0"/>
              <a:pPr/>
              <a:t>39</a:t>
            </a:fld>
            <a:endParaRPr lang="en-US"/>
          </a:p>
        </p:txBody>
      </p:sp>
      <p:sp>
        <p:nvSpPr>
          <p:cNvPr id="4" name="Rectangle 3">
            <a:extLst>
              <a:ext uri="{FF2B5EF4-FFF2-40B4-BE49-F238E27FC236}">
                <a16:creationId xmlns:a16="http://schemas.microsoft.com/office/drawing/2014/main" id="{5A78C735-DE2E-454B-875F-C791E3E6D63E}"/>
              </a:ext>
            </a:extLst>
          </p:cNvPr>
          <p:cNvSpPr/>
          <p:nvPr/>
        </p:nvSpPr>
        <p:spPr>
          <a:xfrm>
            <a:off x="770562" y="1983884"/>
            <a:ext cx="7744788" cy="3200876"/>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7"/>
              <a:tabLst/>
              <a:defRPr/>
            </a:pPr>
            <a:r>
              <a:rPr kumimoji="0" lang="en-US" sz="2000" b="0" i="0" u="none" strike="noStrike" kern="0" cap="none" spc="0" normalizeH="0" baseline="0" noProof="0" dirty="0">
                <a:ln>
                  <a:noFill/>
                </a:ln>
                <a:solidFill>
                  <a:prstClr val="black"/>
                </a:solidFill>
                <a:effectLst/>
                <a:uLnTx/>
                <a:uFillTx/>
              </a:rPr>
              <a:t>There are examples of issues that can be reported to a Compliance Department: suspected fraud, waste, and abuse (FWA), potential health privacy violations, unethical behavior/employee misconduct, and:</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Marking inappropriate incentives to members to join certain Medical Groups and/or Health Plans.</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Documentation and timeliness issues.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Quality of care issues.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All of the answers including many other high risk areas. </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
        <p:nvSpPr>
          <p:cNvPr id="5" name="Rectangle 4">
            <a:extLst>
              <a:ext uri="{FF2B5EF4-FFF2-40B4-BE49-F238E27FC236}">
                <a16:creationId xmlns:a16="http://schemas.microsoft.com/office/drawing/2014/main" id="{059FD626-8E13-455E-8D0C-9AFA5AD2BE6E}"/>
              </a:ext>
            </a:extLst>
          </p:cNvPr>
          <p:cNvSpPr/>
          <p:nvPr/>
        </p:nvSpPr>
        <p:spPr>
          <a:xfrm>
            <a:off x="513708" y="917440"/>
            <a:ext cx="3189067" cy="646331"/>
          </a:xfrm>
          <a:prstGeom prst="rect">
            <a:avLst/>
          </a:prstGeom>
        </p:spPr>
        <p:txBody>
          <a:bodyPr wrap="squar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Tree>
    <p:extLst>
      <p:ext uri="{BB962C8B-B14F-4D97-AF65-F5344CB8AC3E}">
        <p14:creationId xmlns:p14="http://schemas.microsoft.com/office/powerpoint/2010/main" val="2538337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554EA27F-6815-4C5B-B2D3-0B5683CF07B4}"/>
              </a:ext>
            </a:extLst>
          </p:cNvPr>
          <p:cNvSpPr>
            <a:spLocks noGrp="1"/>
          </p:cNvSpPr>
          <p:nvPr>
            <p:ph idx="1"/>
          </p:nvPr>
        </p:nvSpPr>
        <p:spPr>
          <a:xfrm>
            <a:off x="628650" y="1989479"/>
            <a:ext cx="7886700" cy="3808206"/>
          </a:xfrm>
        </p:spPr>
        <p:txBody>
          <a:bodyPr>
            <a:normAutofit/>
          </a:bodyPr>
          <a:lstStyle/>
          <a:p>
            <a:pPr marL="365125" lvl="0" indent="-255588" fontAlgn="base">
              <a:spcBef>
                <a:spcPts val="1200"/>
              </a:spcBef>
              <a:spcAft>
                <a:spcPts val="0"/>
              </a:spcAft>
              <a:buClr>
                <a:srgbClr val="2DA2BF"/>
              </a:buClr>
              <a:buSzPct val="68000"/>
              <a:buFont typeface="Wingdings 3" pitchFamily="18" charset="2"/>
              <a:buChar char=""/>
              <a:defRPr/>
            </a:pPr>
            <a:r>
              <a:rPr lang="en-US" sz="2000" spc="0" dirty="0">
                <a:solidFill>
                  <a:prstClr val="black"/>
                </a:solidFill>
                <a:latin typeface="Calibri" panose="020F0502020204030204"/>
                <a:ea typeface="+mn-ea"/>
                <a:cs typeface="+mn-cs"/>
              </a:rPr>
              <a:t>This course consists of one lesson and a Post-Assessment. Successfully completing the course requires completing the lesson and scoring 80 percent or higher on the Post-Assessment. After successfully completing the Post-Assessment, you’ll receive instructions to print your certificate. If you do not successfully complete the course, you can review the course material and retake the Post-Assessment. </a:t>
            </a:r>
          </a:p>
          <a:p>
            <a:pPr marL="365125" lvl="0" indent="-255588" fontAlgn="base">
              <a:spcBef>
                <a:spcPts val="1200"/>
              </a:spcBef>
              <a:spcAft>
                <a:spcPts val="0"/>
              </a:spcAft>
              <a:buClr>
                <a:srgbClr val="2DA2BF"/>
              </a:buClr>
              <a:buSzPct val="68000"/>
              <a:buFont typeface="Wingdings 3" pitchFamily="18" charset="2"/>
              <a:buChar char=""/>
              <a:defRPr/>
            </a:pPr>
            <a:r>
              <a:rPr lang="en-US" sz="2000" spc="0" dirty="0">
                <a:solidFill>
                  <a:prstClr val="black"/>
                </a:solidFill>
                <a:latin typeface="Calibri" panose="020F0502020204030204"/>
                <a:ea typeface="+mn-ea"/>
                <a:cs typeface="+mn-cs"/>
              </a:rPr>
              <a:t>You do not have to complete this course in one session; however, you must complete the lesson before exiting the course. You can complete the entire course in about 30 minutes. After you successfully complete this course, you receive instructions on how to print your certificate. </a:t>
            </a:r>
          </a:p>
          <a:p>
            <a:pPr>
              <a:lnSpc>
                <a:spcPct val="110000"/>
              </a:lnSpc>
              <a:spcBef>
                <a:spcPts val="600"/>
              </a:spcBef>
            </a:pPr>
            <a:endParaRPr lang="en-US" dirty="0"/>
          </a:p>
        </p:txBody>
      </p:sp>
      <p:sp>
        <p:nvSpPr>
          <p:cNvPr id="3" name="Title 2">
            <a:extLst>
              <a:ext uri="{FF2B5EF4-FFF2-40B4-BE49-F238E27FC236}">
                <a16:creationId xmlns:a16="http://schemas.microsoft.com/office/drawing/2014/main" id="{954ADE45-B0CF-4338-B6AA-F8C08110323E}"/>
              </a:ext>
            </a:extLst>
          </p:cNvPr>
          <p:cNvSpPr>
            <a:spLocks noGrp="1"/>
          </p:cNvSpPr>
          <p:nvPr>
            <p:ph type="title"/>
          </p:nvPr>
        </p:nvSpPr>
        <p:spPr/>
        <p:txBody>
          <a:bodyPr>
            <a:normAutofit/>
          </a:bodyPr>
          <a:lstStyle/>
          <a:p>
            <a:r>
              <a:rPr lang="en-US" sz="3600" b="1" spc="0" dirty="0">
                <a:solidFill>
                  <a:schemeClr val="accent6">
                    <a:lumMod val="10000"/>
                  </a:schemeClr>
                </a:solidFill>
                <a:latin typeface="Calibri Light" panose="020F0302020204030204"/>
              </a:rPr>
              <a:t>Completing This Course</a:t>
            </a:r>
            <a:endParaRPr lang="en-US" sz="3400" dirty="0">
              <a:solidFill>
                <a:schemeClr val="accent6">
                  <a:lumMod val="10000"/>
                </a:schemeClr>
              </a:solidFill>
            </a:endParaRPr>
          </a:p>
        </p:txBody>
      </p:sp>
      <p:sp>
        <p:nvSpPr>
          <p:cNvPr id="4" name="Footer Placeholder 3">
            <a:extLst>
              <a:ext uri="{FF2B5EF4-FFF2-40B4-BE49-F238E27FC236}">
                <a16:creationId xmlns:a16="http://schemas.microsoft.com/office/drawing/2014/main" id="{61D13F07-F71F-4EF8-A5DE-E49271CF7EF7}"/>
              </a:ext>
            </a:extLst>
          </p:cNvPr>
          <p:cNvSpPr>
            <a:spLocks noGrp="1"/>
          </p:cNvSpPr>
          <p:nvPr>
            <p:ph type="ftr" sz="quarter" idx="3"/>
          </p:nvPr>
        </p:nvSpPr>
        <p:spPr/>
        <p:txBody>
          <a:bodyPr/>
          <a:lstStyle/>
          <a:p>
            <a:r>
              <a:rPr lang="en-US"/>
              <a:t>Proprietary and Confidential |</a:t>
            </a:r>
            <a:endParaRPr lang="en-US" dirty="0"/>
          </a:p>
        </p:txBody>
      </p:sp>
      <p:sp>
        <p:nvSpPr>
          <p:cNvPr id="5" name="Slide Number Placeholder 4">
            <a:extLst>
              <a:ext uri="{FF2B5EF4-FFF2-40B4-BE49-F238E27FC236}">
                <a16:creationId xmlns:a16="http://schemas.microsoft.com/office/drawing/2014/main" id="{2A648B47-5B65-4039-A977-05DEBA77FB5E}"/>
              </a:ext>
            </a:extLst>
          </p:cNvPr>
          <p:cNvSpPr>
            <a:spLocks noGrp="1"/>
          </p:cNvSpPr>
          <p:nvPr>
            <p:ph type="sldNum" sz="quarter" idx="4"/>
          </p:nvPr>
        </p:nvSpPr>
        <p:spPr/>
        <p:txBody>
          <a:bodyPr/>
          <a:lstStyle/>
          <a:p>
            <a:fld id="{4FFF2922-2BC4-4EEC-89B9-4A4477398F2A}" type="slidenum">
              <a:rPr lang="en-US" smtClean="0"/>
              <a:pPr/>
              <a:t>4</a:t>
            </a:fld>
            <a:endParaRPr lang="en-US"/>
          </a:p>
        </p:txBody>
      </p:sp>
    </p:spTree>
    <p:extLst>
      <p:ext uri="{BB962C8B-B14F-4D97-AF65-F5344CB8AC3E}">
        <p14:creationId xmlns:p14="http://schemas.microsoft.com/office/powerpoint/2010/main" val="115219815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A5374CF6-4635-4688-9773-141755D6241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D0B74685-1180-4382-8FDD-ADB1AC7C5954}"/>
              </a:ext>
            </a:extLst>
          </p:cNvPr>
          <p:cNvSpPr>
            <a:spLocks noGrp="1"/>
          </p:cNvSpPr>
          <p:nvPr>
            <p:ph type="sldNum" sz="quarter" idx="4"/>
          </p:nvPr>
        </p:nvSpPr>
        <p:spPr/>
        <p:txBody>
          <a:bodyPr/>
          <a:lstStyle/>
          <a:p>
            <a:fld id="{4FFF2922-2BC4-4EEC-89B9-4A4477398F2A}" type="slidenum">
              <a:rPr lang="en-US" smtClean="0"/>
              <a:pPr/>
              <a:t>40</a:t>
            </a:fld>
            <a:endParaRPr lang="en-US"/>
          </a:p>
        </p:txBody>
      </p:sp>
      <p:sp>
        <p:nvSpPr>
          <p:cNvPr id="4" name="Rectangle 3">
            <a:extLst>
              <a:ext uri="{FF2B5EF4-FFF2-40B4-BE49-F238E27FC236}">
                <a16:creationId xmlns:a16="http://schemas.microsoft.com/office/drawing/2014/main" id="{33F5DC2F-A034-444F-951B-C33138B2DE9E}"/>
              </a:ext>
            </a:extLst>
          </p:cNvPr>
          <p:cNvSpPr/>
          <p:nvPr/>
        </p:nvSpPr>
        <p:spPr>
          <a:xfrm>
            <a:off x="557902" y="917439"/>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
        <p:nvSpPr>
          <p:cNvPr id="5" name="Rectangle 4">
            <a:extLst>
              <a:ext uri="{FF2B5EF4-FFF2-40B4-BE49-F238E27FC236}">
                <a16:creationId xmlns:a16="http://schemas.microsoft.com/office/drawing/2014/main" id="{F02D60E1-E077-42FC-8CC3-A4CE91A525D7}"/>
              </a:ext>
            </a:extLst>
          </p:cNvPr>
          <p:cNvSpPr/>
          <p:nvPr/>
        </p:nvSpPr>
        <p:spPr>
          <a:xfrm>
            <a:off x="660643" y="1763595"/>
            <a:ext cx="7753892" cy="3908762"/>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8"/>
              <a:tabLst/>
              <a:defRPr/>
            </a:pPr>
            <a:r>
              <a:rPr kumimoji="0" lang="en-US" sz="2000" b="0" i="0" u="none" strike="noStrike" kern="0" cap="none" spc="0" normalizeH="0" baseline="0" noProof="0" dirty="0">
                <a:ln>
                  <a:noFill/>
                </a:ln>
                <a:solidFill>
                  <a:prstClr val="black"/>
                </a:solidFill>
                <a:effectLst/>
                <a:uLnTx/>
                <a:uFillTx/>
              </a:rPr>
              <a:t>Once a corrective action plan begins addressing non-compliance or fraud, waste, and abuse (FWA) committed by a Sponsor’s employee or first-tier, downstream, or related entity’s (FDR’s) employee, ongoing monitoring of the corrective actions is not necessary. </a:t>
            </a:r>
          </a:p>
          <a:p>
            <a:pPr marR="0" lvl="0" defTabSz="914400" eaLnBrk="0" fontAlgn="base" latinLnBrk="0" hangingPunct="0">
              <a:lnSpc>
                <a:spcPct val="90000"/>
              </a:lnSpc>
              <a:spcBef>
                <a:spcPts val="1200"/>
              </a:spcBef>
              <a:spcAft>
                <a:spcPts val="0"/>
              </a:spcAft>
              <a:buClr>
                <a:srgbClr val="227A8F"/>
              </a:buClr>
              <a:buSzPct val="68000"/>
              <a:tabLst/>
              <a:defRPr/>
            </a:pPr>
            <a:endParaRPr kumimoji="0" lang="en-US" sz="20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True – management can be trusted to always ensure the plan of correction is implemented.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 – internal monitoring is essential for corrective action plan follow-up.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 – ongoing monitoring is not required by DMHC.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True – the organization must report to CMS and DMHC only. </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Tree>
    <p:extLst>
      <p:ext uri="{BB962C8B-B14F-4D97-AF65-F5344CB8AC3E}">
        <p14:creationId xmlns:p14="http://schemas.microsoft.com/office/powerpoint/2010/main" val="212826156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CEB943-C7B4-412F-848C-498ABCEAC5C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11687EB-32E0-444B-B119-90345CEC6DEC}"/>
              </a:ext>
            </a:extLst>
          </p:cNvPr>
          <p:cNvSpPr>
            <a:spLocks noGrp="1"/>
          </p:cNvSpPr>
          <p:nvPr>
            <p:ph type="sldNum" sz="quarter" idx="4"/>
          </p:nvPr>
        </p:nvSpPr>
        <p:spPr/>
        <p:txBody>
          <a:bodyPr/>
          <a:lstStyle/>
          <a:p>
            <a:fld id="{4FFF2922-2BC4-4EEC-89B9-4A4477398F2A}" type="slidenum">
              <a:rPr lang="en-US" smtClean="0"/>
              <a:pPr/>
              <a:t>41</a:t>
            </a:fld>
            <a:endParaRPr lang="en-US"/>
          </a:p>
        </p:txBody>
      </p:sp>
      <p:sp>
        <p:nvSpPr>
          <p:cNvPr id="4" name="Rectangle 3">
            <a:extLst>
              <a:ext uri="{FF2B5EF4-FFF2-40B4-BE49-F238E27FC236}">
                <a16:creationId xmlns:a16="http://schemas.microsoft.com/office/drawing/2014/main" id="{81EBD188-4A93-46E5-98EE-86A177DAD75E}"/>
              </a:ext>
            </a:extLst>
          </p:cNvPr>
          <p:cNvSpPr/>
          <p:nvPr/>
        </p:nvSpPr>
        <p:spPr>
          <a:xfrm>
            <a:off x="465434" y="958536"/>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
        <p:nvSpPr>
          <p:cNvPr id="5" name="Rectangle 4">
            <a:extLst>
              <a:ext uri="{FF2B5EF4-FFF2-40B4-BE49-F238E27FC236}">
                <a16:creationId xmlns:a16="http://schemas.microsoft.com/office/drawing/2014/main" id="{FAA50C3C-2280-4A0A-A74D-17851D3EBEA1}"/>
              </a:ext>
            </a:extLst>
          </p:cNvPr>
          <p:cNvSpPr/>
          <p:nvPr/>
        </p:nvSpPr>
        <p:spPr>
          <a:xfrm>
            <a:off x="688369" y="1953465"/>
            <a:ext cx="7301829" cy="3754874"/>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9"/>
              <a:tabLst/>
              <a:defRPr/>
            </a:pPr>
            <a:r>
              <a:rPr kumimoji="0" lang="en-US" sz="2000" b="0" i="0" u="none" strike="noStrike" kern="0" cap="none" spc="0" normalizeH="0" baseline="0" noProof="0" dirty="0">
                <a:ln>
                  <a:noFill/>
                </a:ln>
                <a:solidFill>
                  <a:prstClr val="black"/>
                </a:solidFill>
                <a:effectLst/>
                <a:uLnTx/>
                <a:uFillTx/>
              </a:rPr>
              <a:t>Commercial, Medicare Parts C and D Plan Sponsors are not required to have a compliance program.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True – a compliance program is not required if they have a Quality and Ethics committee.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 – a compliance program is required and must include measures to prevent, detect, and correct non-compliance as well as fraud, waste, and abuse.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True – a compliance program is not required if compliance training is provided every 2 years.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True – a compliance program is only needed if they have commercial customers. </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Tree>
    <p:extLst>
      <p:ext uri="{BB962C8B-B14F-4D97-AF65-F5344CB8AC3E}">
        <p14:creationId xmlns:p14="http://schemas.microsoft.com/office/powerpoint/2010/main" val="425022946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650BBD1-2DE4-4FF8-86AF-4076908F0D52}"/>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1759F99-3514-4DDD-9BB2-A529868E4355}"/>
              </a:ext>
            </a:extLst>
          </p:cNvPr>
          <p:cNvSpPr>
            <a:spLocks noGrp="1"/>
          </p:cNvSpPr>
          <p:nvPr>
            <p:ph type="sldNum" sz="quarter" idx="4"/>
          </p:nvPr>
        </p:nvSpPr>
        <p:spPr/>
        <p:txBody>
          <a:bodyPr/>
          <a:lstStyle/>
          <a:p>
            <a:fld id="{4FFF2922-2BC4-4EEC-89B9-4A4477398F2A}" type="slidenum">
              <a:rPr lang="en-US" smtClean="0"/>
              <a:pPr/>
              <a:t>42</a:t>
            </a:fld>
            <a:endParaRPr lang="en-US"/>
          </a:p>
        </p:txBody>
      </p:sp>
      <p:sp>
        <p:nvSpPr>
          <p:cNvPr id="4" name="Rectangle 3">
            <a:extLst>
              <a:ext uri="{FF2B5EF4-FFF2-40B4-BE49-F238E27FC236}">
                <a16:creationId xmlns:a16="http://schemas.microsoft.com/office/drawing/2014/main" id="{9EAB2C97-F402-4B1D-8860-F4FFEFFC03B9}"/>
              </a:ext>
            </a:extLst>
          </p:cNvPr>
          <p:cNvSpPr/>
          <p:nvPr/>
        </p:nvSpPr>
        <p:spPr>
          <a:xfrm>
            <a:off x="465434" y="876342"/>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
        <p:nvSpPr>
          <p:cNvPr id="5" name="Rectangle 4">
            <a:extLst>
              <a:ext uri="{FF2B5EF4-FFF2-40B4-BE49-F238E27FC236}">
                <a16:creationId xmlns:a16="http://schemas.microsoft.com/office/drawing/2014/main" id="{34051011-5CCC-4166-AC18-90FB66B27A56}"/>
              </a:ext>
            </a:extLst>
          </p:cNvPr>
          <p:cNvSpPr/>
          <p:nvPr/>
        </p:nvSpPr>
        <p:spPr>
          <a:xfrm>
            <a:off x="565079" y="1840853"/>
            <a:ext cx="7826981" cy="3754874"/>
          </a:xfrm>
          <a:prstGeom prst="rect">
            <a:avLst/>
          </a:prstGeom>
        </p:spPr>
        <p:txBody>
          <a:bodyPr wrap="square">
            <a:spAutoFit/>
          </a:bodyPr>
          <a:lstStyle/>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10"/>
              <a:tabLst/>
              <a:defRPr/>
            </a:pPr>
            <a:r>
              <a:rPr kumimoji="0" lang="en-US" sz="2000" b="0" i="0" u="none" strike="noStrike" kern="0" cap="none" spc="0" normalizeH="0" baseline="0" noProof="0" dirty="0">
                <a:ln>
                  <a:noFill/>
                </a:ln>
                <a:solidFill>
                  <a:prstClr val="black"/>
                </a:solidFill>
                <a:effectLst/>
                <a:uLnTx/>
                <a:uFillTx/>
              </a:rPr>
              <a:t>At a minimum, an effective compliance program includes four core requirements: 1) written policies and procedures, 2) well-publicized disciplinary guidelines, 3) effective lines of communication, and 4) effective training and education.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True – the compliance director can manage these 4 core requirements.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 – at a minimum, there must be 7 core elements.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 – the Sponsor is not required to enforce standards through well-publicized disciplinary guidelines.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srgbClr val="000000"/>
                </a:solidFill>
                <a:effectLst/>
                <a:uLnTx/>
                <a:uFillTx/>
                <a:ea typeface="Calibri" panose="020F0502020204030204" pitchFamily="34" charset="0"/>
                <a:cs typeface="Times New Roman" panose="02020603050405020304" pitchFamily="18" charset="0"/>
              </a:rPr>
              <a:t>False – written policies and procedures are not required as a core element. </a:t>
            </a:r>
            <a:endParaRPr kumimoji="0" lang="en-US" sz="2000" b="0" i="0" u="none" strike="noStrike" kern="0" cap="none" spc="0" normalizeH="0" baseline="0" noProof="0" dirty="0">
              <a:ln>
                <a:noFill/>
              </a:ln>
              <a:solidFill>
                <a:srgbClr val="000000"/>
              </a:solidFill>
              <a:effectLst/>
              <a:uLnTx/>
              <a:uFillTx/>
              <a:ea typeface="Calibri" panose="020F0502020204030204" pitchFamily="34" charset="0"/>
            </a:endParaRPr>
          </a:p>
        </p:txBody>
      </p:sp>
    </p:spTree>
    <p:extLst>
      <p:ext uri="{BB962C8B-B14F-4D97-AF65-F5344CB8AC3E}">
        <p14:creationId xmlns:p14="http://schemas.microsoft.com/office/powerpoint/2010/main" val="302431260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D4FB01D-7FB6-4417-8F7B-DCEE5748F19A}"/>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C563FEC1-C811-4EBA-89FA-3293F5BA72AD}"/>
              </a:ext>
            </a:extLst>
          </p:cNvPr>
          <p:cNvSpPr>
            <a:spLocks noGrp="1"/>
          </p:cNvSpPr>
          <p:nvPr>
            <p:ph type="sldNum" sz="quarter" idx="4"/>
          </p:nvPr>
        </p:nvSpPr>
        <p:spPr/>
        <p:txBody>
          <a:bodyPr/>
          <a:lstStyle/>
          <a:p>
            <a:fld id="{4FFF2922-2BC4-4EEC-89B9-4A4477398F2A}" type="slidenum">
              <a:rPr lang="en-US" smtClean="0"/>
              <a:pPr/>
              <a:t>43</a:t>
            </a:fld>
            <a:endParaRPr lang="en-US"/>
          </a:p>
        </p:txBody>
      </p:sp>
      <p:sp>
        <p:nvSpPr>
          <p:cNvPr id="4" name="Rectangle 3">
            <a:extLst>
              <a:ext uri="{FF2B5EF4-FFF2-40B4-BE49-F238E27FC236}">
                <a16:creationId xmlns:a16="http://schemas.microsoft.com/office/drawing/2014/main" id="{22B219A2-5CEA-4C78-83AD-A3B781B94155}"/>
              </a:ext>
            </a:extLst>
          </p:cNvPr>
          <p:cNvSpPr/>
          <p:nvPr/>
        </p:nvSpPr>
        <p:spPr>
          <a:xfrm>
            <a:off x="572369" y="1956789"/>
            <a:ext cx="7518083" cy="2923877"/>
          </a:xfrm>
          <a:prstGeom prst="rect">
            <a:avLst/>
          </a:prstGeom>
        </p:spPr>
        <p:txBody>
          <a:bodyPr wrap="square">
            <a:spAutoFit/>
          </a:bodyPr>
          <a:lstStyle/>
          <a:p>
            <a:pPr marL="457200" marR="0" lvl="0" indent="-457200" defTabSz="914400" eaLnBrk="0" fontAlgn="base" latinLnBrk="0" hangingPunct="0">
              <a:lnSpc>
                <a:spcPct val="90000"/>
              </a:lnSpc>
              <a:spcAft>
                <a:spcPts val="0"/>
              </a:spcAft>
              <a:buClr>
                <a:srgbClr val="227A8F"/>
              </a:buClr>
              <a:buSzPct val="68000"/>
              <a:buAutoNum type="arabicPeriod" startAt="11"/>
              <a:tabLst/>
              <a:defRPr/>
            </a:pPr>
            <a:r>
              <a:rPr kumimoji="0" lang="en-US" sz="2000" b="0" i="0" u="none" strike="noStrike" kern="0" cap="none" spc="0" normalizeH="0" baseline="0" noProof="0" dirty="0">
                <a:ln>
                  <a:noFill/>
                </a:ln>
                <a:solidFill>
                  <a:prstClr val="black"/>
                </a:solidFill>
                <a:effectLst/>
                <a:uLnTx/>
                <a:uFillTx/>
              </a:rPr>
              <a:t>What are some of the consequences for non-compliance,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fraudulent, or unethical behavior?</a:t>
            </a:r>
          </a:p>
          <a:p>
            <a:pPr marR="0" lvl="0" defTabSz="914400" eaLnBrk="0" fontAlgn="base" latinLnBrk="0" hangingPunct="0">
              <a:lnSpc>
                <a:spcPct val="90000"/>
              </a:lnSpc>
              <a:spcAft>
                <a:spcPts val="0"/>
              </a:spcAft>
              <a:buClr>
                <a:srgbClr val="227A8F"/>
              </a:buClr>
              <a:buSzPct val="68000"/>
              <a:tabLst/>
              <a:defRPr/>
            </a:pPr>
            <a:endParaRPr kumimoji="0" lang="en-US" sz="20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Disciplinary action</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Termination of employment</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Exclusion from participating in all Federal health care programs</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All of the answers</a:t>
            </a:r>
            <a:endParaRPr kumimoji="0" lang="en-US" altLang="en-US" sz="2000" b="0" i="0" u="none" strike="noStrike" kern="0" cap="none" spc="0" normalizeH="0" baseline="0" noProof="0" dirty="0">
              <a:ln>
                <a:noFill/>
              </a:ln>
              <a:solidFill>
                <a:srgbClr val="227A8F"/>
              </a:solidFill>
              <a:effectLst/>
              <a:uLnTx/>
              <a:uFillTx/>
            </a:endParaRPr>
          </a:p>
        </p:txBody>
      </p:sp>
      <p:sp>
        <p:nvSpPr>
          <p:cNvPr id="5" name="Rectangle 4">
            <a:extLst>
              <a:ext uri="{FF2B5EF4-FFF2-40B4-BE49-F238E27FC236}">
                <a16:creationId xmlns:a16="http://schemas.microsoft.com/office/drawing/2014/main" id="{43A44D5A-A563-4C4C-8ED3-E26B27E6A487}"/>
              </a:ext>
            </a:extLst>
          </p:cNvPr>
          <p:cNvSpPr/>
          <p:nvPr/>
        </p:nvSpPr>
        <p:spPr>
          <a:xfrm>
            <a:off x="444886" y="886617"/>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Tree>
    <p:extLst>
      <p:ext uri="{BB962C8B-B14F-4D97-AF65-F5344CB8AC3E}">
        <p14:creationId xmlns:p14="http://schemas.microsoft.com/office/powerpoint/2010/main" val="335277059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2E604611-70AD-43B9-ACBA-12C2454DB8D3}"/>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28E2C5F7-C3CE-4656-931A-2A8BAC7E3241}"/>
              </a:ext>
            </a:extLst>
          </p:cNvPr>
          <p:cNvSpPr>
            <a:spLocks noGrp="1"/>
          </p:cNvSpPr>
          <p:nvPr>
            <p:ph type="sldNum" sz="quarter" idx="4"/>
          </p:nvPr>
        </p:nvSpPr>
        <p:spPr/>
        <p:txBody>
          <a:bodyPr/>
          <a:lstStyle/>
          <a:p>
            <a:fld id="{4FFF2922-2BC4-4EEC-89B9-4A4477398F2A}" type="slidenum">
              <a:rPr lang="en-US" smtClean="0"/>
              <a:pPr/>
              <a:t>44</a:t>
            </a:fld>
            <a:endParaRPr lang="en-US"/>
          </a:p>
        </p:txBody>
      </p:sp>
      <p:sp>
        <p:nvSpPr>
          <p:cNvPr id="4" name="Rectangle 3">
            <a:extLst>
              <a:ext uri="{FF2B5EF4-FFF2-40B4-BE49-F238E27FC236}">
                <a16:creationId xmlns:a16="http://schemas.microsoft.com/office/drawing/2014/main" id="{E9175C94-2026-4CCC-9342-C81094414376}"/>
              </a:ext>
            </a:extLst>
          </p:cNvPr>
          <p:cNvSpPr/>
          <p:nvPr/>
        </p:nvSpPr>
        <p:spPr>
          <a:xfrm>
            <a:off x="986319" y="2106203"/>
            <a:ext cx="7104133" cy="2394502"/>
          </a:xfrm>
          <a:prstGeom prst="rect">
            <a:avLst/>
          </a:prstGeom>
        </p:spPr>
        <p:txBody>
          <a:bodyPr wrap="square">
            <a:spAutoFit/>
          </a:bodyPr>
          <a:lstStyle/>
          <a:p>
            <a:pPr marL="457200" marR="0" lvl="0" indent="-457200" defTabSz="914400" eaLnBrk="0" fontAlgn="base" latinLnBrk="0" hangingPunct="0">
              <a:lnSpc>
                <a:spcPct val="90000"/>
              </a:lnSpc>
              <a:spcAft>
                <a:spcPts val="0"/>
              </a:spcAft>
              <a:buClr>
                <a:srgbClr val="227A8F"/>
              </a:buClr>
              <a:buSzPct val="68000"/>
              <a:buAutoNum type="arabicPeriod" startAt="12"/>
              <a:tabLst/>
              <a:defRPr/>
            </a:pPr>
            <a:r>
              <a:rPr kumimoji="0" lang="en-US" sz="2400" b="0" i="0" u="none" strike="noStrike" kern="0" cap="none" spc="0" normalizeH="0" baseline="0" noProof="0" dirty="0">
                <a:ln>
                  <a:noFill/>
                </a:ln>
                <a:solidFill>
                  <a:prstClr val="black"/>
                </a:solidFill>
                <a:effectLst/>
                <a:uLnTx/>
                <a:uFillTx/>
              </a:rPr>
              <a:t>Whistleblowers and persons who report in good-</a:t>
            </a:r>
          </a:p>
          <a:p>
            <a:pPr marR="0" lvl="0" defTabSz="914400" eaLnBrk="0" fontAlgn="base" latinLnBrk="0" hangingPunct="0">
              <a:lnSpc>
                <a:spcPct val="90000"/>
              </a:lnSpc>
              <a:spcAft>
                <a:spcPts val="0"/>
              </a:spcAft>
              <a:buClr>
                <a:srgbClr val="227A8F"/>
              </a:buClr>
              <a:buSzPct val="68000"/>
              <a:tabLst/>
              <a:defRPr/>
            </a:pPr>
            <a:r>
              <a:rPr lang="en-US" sz="2400" kern="0" dirty="0">
                <a:solidFill>
                  <a:prstClr val="black"/>
                </a:solidFill>
              </a:rPr>
              <a:t>       </a:t>
            </a:r>
            <a:r>
              <a:rPr kumimoji="0" lang="en-US" sz="2400" b="0" i="0" u="none" strike="noStrike" kern="0" cap="none" spc="0" normalizeH="0" baseline="0" noProof="0" dirty="0">
                <a:ln>
                  <a:noFill/>
                </a:ln>
                <a:solidFill>
                  <a:prstClr val="black"/>
                </a:solidFill>
                <a:effectLst/>
                <a:uLnTx/>
                <a:uFillTx/>
              </a:rPr>
              <a:t>faith any suspected violations or issues are     </a:t>
            </a:r>
          </a:p>
          <a:p>
            <a:pPr marR="0" lvl="0" defTabSz="914400" eaLnBrk="0" fontAlgn="base" latinLnBrk="0" hangingPunct="0">
              <a:lnSpc>
                <a:spcPct val="90000"/>
              </a:lnSpc>
              <a:spcAft>
                <a:spcPts val="0"/>
              </a:spcAft>
              <a:buClr>
                <a:srgbClr val="227A8F"/>
              </a:buClr>
              <a:buSzPct val="68000"/>
              <a:tabLst/>
              <a:defRPr/>
            </a:pPr>
            <a:r>
              <a:rPr lang="en-US" sz="2400" kern="0" dirty="0">
                <a:solidFill>
                  <a:prstClr val="black"/>
                </a:solidFill>
              </a:rPr>
              <a:t>       </a:t>
            </a:r>
            <a:r>
              <a:rPr kumimoji="0" lang="en-US" sz="2400" b="0" i="0" u="none" strike="noStrike" kern="0" cap="none" spc="0" normalizeH="0" baseline="0" noProof="0" dirty="0">
                <a:ln>
                  <a:noFill/>
                </a:ln>
                <a:solidFill>
                  <a:prstClr val="black"/>
                </a:solidFill>
                <a:effectLst/>
                <a:uLnTx/>
                <a:uFillTx/>
              </a:rPr>
              <a:t>protected from retaliation and intimidation. </a:t>
            </a:r>
          </a:p>
          <a:p>
            <a:pPr marR="0" lvl="0" defTabSz="914400" eaLnBrk="0" fontAlgn="base" latinLnBrk="0" hangingPunct="0">
              <a:lnSpc>
                <a:spcPct val="90000"/>
              </a:lnSpc>
              <a:spcAft>
                <a:spcPts val="0"/>
              </a:spcAft>
              <a:buClr>
                <a:srgbClr val="227A8F"/>
              </a:buClr>
              <a:buSzPct val="68000"/>
              <a:tabLst/>
              <a:defRPr/>
            </a:pPr>
            <a:endParaRPr kumimoji="0" lang="en-US" sz="24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4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True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4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False</a:t>
            </a:r>
            <a:endParaRPr kumimoji="0" lang="en-US" altLang="en-US" sz="2400" b="0" i="0" u="none" strike="noStrike" kern="0" cap="none" spc="0" normalizeH="0" baseline="0" noProof="0" dirty="0">
              <a:ln>
                <a:noFill/>
              </a:ln>
              <a:solidFill>
                <a:srgbClr val="227A8F"/>
              </a:solidFill>
              <a:effectLst/>
              <a:uLnTx/>
              <a:uFillTx/>
            </a:endParaRPr>
          </a:p>
        </p:txBody>
      </p:sp>
      <p:sp>
        <p:nvSpPr>
          <p:cNvPr id="5" name="Rectangle 4">
            <a:extLst>
              <a:ext uri="{FF2B5EF4-FFF2-40B4-BE49-F238E27FC236}">
                <a16:creationId xmlns:a16="http://schemas.microsoft.com/office/drawing/2014/main" id="{FC515667-1A2A-4CD8-9033-278CC81EE298}"/>
              </a:ext>
            </a:extLst>
          </p:cNvPr>
          <p:cNvSpPr/>
          <p:nvPr/>
        </p:nvSpPr>
        <p:spPr>
          <a:xfrm>
            <a:off x="455161" y="948262"/>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Tree>
    <p:extLst>
      <p:ext uri="{BB962C8B-B14F-4D97-AF65-F5344CB8AC3E}">
        <p14:creationId xmlns:p14="http://schemas.microsoft.com/office/powerpoint/2010/main" val="176150249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C3FF09F0-DC4D-4C00-8E98-674E72F4E529}"/>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AEAD7524-EFEF-4A2D-B119-F197110F65AF}"/>
              </a:ext>
            </a:extLst>
          </p:cNvPr>
          <p:cNvSpPr>
            <a:spLocks noGrp="1"/>
          </p:cNvSpPr>
          <p:nvPr>
            <p:ph type="sldNum" sz="quarter" idx="4"/>
          </p:nvPr>
        </p:nvSpPr>
        <p:spPr/>
        <p:txBody>
          <a:bodyPr/>
          <a:lstStyle/>
          <a:p>
            <a:fld id="{4FFF2922-2BC4-4EEC-89B9-4A4477398F2A}" type="slidenum">
              <a:rPr lang="en-US" smtClean="0"/>
              <a:pPr/>
              <a:t>45</a:t>
            </a:fld>
            <a:endParaRPr lang="en-US"/>
          </a:p>
        </p:txBody>
      </p:sp>
      <p:sp>
        <p:nvSpPr>
          <p:cNvPr id="4" name="Rectangle 3">
            <a:extLst>
              <a:ext uri="{FF2B5EF4-FFF2-40B4-BE49-F238E27FC236}">
                <a16:creationId xmlns:a16="http://schemas.microsoft.com/office/drawing/2014/main" id="{7672A7E1-ACBC-4384-BCD1-24187E4D2BE0}"/>
              </a:ext>
            </a:extLst>
          </p:cNvPr>
          <p:cNvSpPr/>
          <p:nvPr/>
        </p:nvSpPr>
        <p:spPr>
          <a:xfrm>
            <a:off x="447889" y="1443744"/>
            <a:ext cx="8248222" cy="4801314"/>
          </a:xfrm>
          <a:prstGeom prst="rect">
            <a:avLst/>
          </a:prstGeom>
        </p:spPr>
        <p:txBody>
          <a:bodyPr wrap="square">
            <a:spAutoFit/>
          </a:bodyPr>
          <a:lstStyle/>
          <a:p>
            <a:pPr marL="457200" marR="0" lvl="0" indent="-457200" defTabSz="914400" eaLnBrk="0" fontAlgn="base" latinLnBrk="0" hangingPunct="0">
              <a:lnSpc>
                <a:spcPct val="90000"/>
              </a:lnSpc>
              <a:spcAft>
                <a:spcPts val="0"/>
              </a:spcAft>
              <a:buClr>
                <a:srgbClr val="227A8F"/>
              </a:buClr>
              <a:buSzPct val="68000"/>
              <a:buAutoNum type="arabicPeriod" startAt="13"/>
              <a:tabLst/>
              <a:defRPr/>
            </a:pPr>
            <a:r>
              <a:rPr kumimoji="0" lang="en-US" sz="2000" b="0" i="0" u="none" strike="noStrike" kern="0" cap="none" spc="0" normalizeH="0" baseline="0" noProof="0" dirty="0">
                <a:ln>
                  <a:noFill/>
                </a:ln>
                <a:solidFill>
                  <a:prstClr val="black"/>
                </a:solidFill>
                <a:effectLst/>
                <a:uLnTx/>
                <a:uFillTx/>
              </a:rPr>
              <a:t>You are working as a prior authorization nurse reviewer, your team has </a:t>
            </a:r>
          </a:p>
          <a:p>
            <a:pPr marR="0" lvl="0" defTabSz="914400" eaLnBrk="0" fontAlgn="base" latinLnBrk="0" hangingPunct="0">
              <a:lnSpc>
                <a:spcPct val="90000"/>
              </a:lnSpc>
              <a:spcAft>
                <a:spcPts val="0"/>
              </a:spcAft>
              <a:buClr>
                <a:srgbClr val="227A8F"/>
              </a:buClr>
              <a:buSzPct val="68000"/>
              <a:tabLst/>
              <a:defRPr/>
            </a:pPr>
            <a:r>
              <a:rPr kumimoji="0" lang="en-US" sz="2000" b="0" i="0" u="none" strike="noStrike" kern="0" cap="none" spc="0" normalizeH="0" baseline="0" noProof="0" dirty="0">
                <a:ln>
                  <a:noFill/>
                </a:ln>
                <a:solidFill>
                  <a:prstClr val="black"/>
                </a:solidFill>
                <a:effectLst/>
                <a:uLnTx/>
                <a:uFillTx/>
              </a:rPr>
              <a:t>        been short staffed for the past 6 months and there has been a delay in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getting denial letters distributed timely.  Your co-worker has an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upcoming health plan audit and she asked you to quality check the cases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that have been selected.  Upon review of quality check you see all files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are at 100 % compliance with letter distribution.  Given the back log you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are suspicious and believe it is likely the co-worker has changed dates on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the letters to show compliance with mailing.  </a:t>
            </a:r>
          </a:p>
          <a:p>
            <a:pPr marR="0" lvl="0" defTabSz="914400" eaLnBrk="0" fontAlgn="base" latinLnBrk="0" hangingPunct="0">
              <a:lnSpc>
                <a:spcPct val="90000"/>
              </a:lnSpc>
              <a:spcAft>
                <a:spcPts val="0"/>
              </a:spcAft>
              <a:buClr>
                <a:srgbClr val="227A8F"/>
              </a:buClr>
              <a:buSzPct val="68000"/>
              <a:tabLst/>
              <a:defRPr/>
            </a:pPr>
            <a:br>
              <a:rPr kumimoji="0" lang="en-US" sz="2000" b="0" i="0" u="none" strike="noStrike" kern="0" cap="none" spc="0" normalizeH="0" baseline="0" noProof="0" dirty="0">
                <a:ln>
                  <a:noFill/>
                </a:ln>
                <a:solidFill>
                  <a:prstClr val="black"/>
                </a:solidFill>
                <a:effectLst/>
                <a:uLnTx/>
                <a:uFillTx/>
              </a:rPr>
            </a:br>
            <a:r>
              <a:rPr kumimoji="0" lang="en-US" sz="2000" b="0" i="0" u="none" strike="noStrike" kern="0" cap="none" spc="0" normalizeH="0" baseline="0" noProof="0" dirty="0">
                <a:ln>
                  <a:noFill/>
                </a:ln>
                <a:solidFill>
                  <a:prstClr val="black"/>
                </a:solidFill>
                <a:effectLst/>
                <a:uLnTx/>
                <a:uFillTx/>
              </a:rPr>
              <a:t>What would you do?</a:t>
            </a:r>
          </a:p>
          <a:p>
            <a:pPr marL="914400" marR="0" lvl="1" indent="-342900" defTabSz="914400" eaLnBrk="1" fontAlgn="auto" latinLnBrk="0" hangingPunct="1">
              <a:lnSpc>
                <a:spcPct val="90000"/>
              </a:lnSpc>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Do nothing and be glad the health plan audit will have a good outcome.</a:t>
            </a:r>
          </a:p>
          <a:p>
            <a:pPr marL="914400" marR="0" lvl="1" indent="-342900" defTabSz="914400" eaLnBrk="1" fontAlgn="auto" latinLnBrk="0" hangingPunct="1">
              <a:lnSpc>
                <a:spcPct val="90000"/>
              </a:lnSpc>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Contact your supervisor and/or compliance department and report your findings and suspicions.</a:t>
            </a:r>
          </a:p>
          <a:p>
            <a:pPr marL="914400" marR="0" lvl="1" indent="-342900" defTabSz="914400" eaLnBrk="1" fontAlgn="auto" latinLnBrk="0" hangingPunct="1">
              <a:lnSpc>
                <a:spcPct val="90000"/>
              </a:lnSpc>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Talk to your co-worker and ask her how she did this as you have several upcoming audits yourself.</a:t>
            </a:r>
          </a:p>
          <a:p>
            <a:pPr marL="914400" marR="0" lvl="1" indent="-342900" defTabSz="914400" eaLnBrk="1" fontAlgn="auto" latinLnBrk="0" hangingPunct="1">
              <a:lnSpc>
                <a:spcPct val="90000"/>
              </a:lnSpc>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Ask your friend from the claims department what you should do.</a:t>
            </a:r>
          </a:p>
        </p:txBody>
      </p:sp>
      <p:sp>
        <p:nvSpPr>
          <p:cNvPr id="5" name="Rectangle 4">
            <a:extLst>
              <a:ext uri="{FF2B5EF4-FFF2-40B4-BE49-F238E27FC236}">
                <a16:creationId xmlns:a16="http://schemas.microsoft.com/office/drawing/2014/main" id="{E403E054-2691-4292-A0B4-2FEC23477FA2}"/>
              </a:ext>
            </a:extLst>
          </p:cNvPr>
          <p:cNvSpPr/>
          <p:nvPr/>
        </p:nvSpPr>
        <p:spPr>
          <a:xfrm>
            <a:off x="321597" y="773282"/>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Tree>
    <p:extLst>
      <p:ext uri="{BB962C8B-B14F-4D97-AF65-F5344CB8AC3E}">
        <p14:creationId xmlns:p14="http://schemas.microsoft.com/office/powerpoint/2010/main" val="1755515715"/>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DD98A6CA-6EDA-4C1D-8B60-1A85493BB0D7}"/>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E09EFC27-4C7B-42B4-8556-86DD0842177D}"/>
              </a:ext>
            </a:extLst>
          </p:cNvPr>
          <p:cNvSpPr>
            <a:spLocks noGrp="1"/>
          </p:cNvSpPr>
          <p:nvPr>
            <p:ph type="sldNum" sz="quarter" idx="4"/>
          </p:nvPr>
        </p:nvSpPr>
        <p:spPr/>
        <p:txBody>
          <a:bodyPr/>
          <a:lstStyle/>
          <a:p>
            <a:fld id="{4FFF2922-2BC4-4EEC-89B9-4A4477398F2A}" type="slidenum">
              <a:rPr lang="en-US" smtClean="0"/>
              <a:pPr/>
              <a:t>46</a:t>
            </a:fld>
            <a:endParaRPr lang="en-US"/>
          </a:p>
        </p:txBody>
      </p:sp>
      <p:sp>
        <p:nvSpPr>
          <p:cNvPr id="4" name="Rectangle 3">
            <a:extLst>
              <a:ext uri="{FF2B5EF4-FFF2-40B4-BE49-F238E27FC236}">
                <a16:creationId xmlns:a16="http://schemas.microsoft.com/office/drawing/2014/main" id="{82B7E938-B1B5-4B30-B28E-74B2BD2F0781}"/>
              </a:ext>
            </a:extLst>
          </p:cNvPr>
          <p:cNvSpPr/>
          <p:nvPr/>
        </p:nvSpPr>
        <p:spPr>
          <a:xfrm>
            <a:off x="372967" y="958536"/>
            <a:ext cx="2932213" cy="646331"/>
          </a:xfrm>
          <a:prstGeom prst="rect">
            <a:avLst/>
          </a:prstGeom>
        </p:spPr>
        <p:txBody>
          <a:bodyPr wrap="none">
            <a:spAutoFit/>
          </a:bodyPr>
          <a:lstStyle/>
          <a:p>
            <a:pPr lvl="0">
              <a:defRPr/>
            </a:pPr>
            <a:r>
              <a:rPr lang="en-US" sz="3600" b="1" kern="0" dirty="0">
                <a:solidFill>
                  <a:srgbClr val="227A8F"/>
                </a:solidFill>
                <a:latin typeface="Calibri Light" panose="020F0302020204030204"/>
              </a:rPr>
              <a:t>Quiz Questions</a:t>
            </a:r>
            <a:endParaRPr lang="en-US" kern="0" dirty="0">
              <a:solidFill>
                <a:sysClr val="windowText" lastClr="000000"/>
              </a:solidFill>
            </a:endParaRPr>
          </a:p>
        </p:txBody>
      </p:sp>
      <p:sp>
        <p:nvSpPr>
          <p:cNvPr id="5" name="Rectangle 4">
            <a:extLst>
              <a:ext uri="{FF2B5EF4-FFF2-40B4-BE49-F238E27FC236}">
                <a16:creationId xmlns:a16="http://schemas.microsoft.com/office/drawing/2014/main" id="{319505A8-F48C-4A3B-95F8-713BE13D6025}"/>
              </a:ext>
            </a:extLst>
          </p:cNvPr>
          <p:cNvSpPr/>
          <p:nvPr/>
        </p:nvSpPr>
        <p:spPr>
          <a:xfrm>
            <a:off x="551578" y="1942147"/>
            <a:ext cx="8040844" cy="3077766"/>
          </a:xfrm>
          <a:prstGeom prst="rect">
            <a:avLst/>
          </a:prstGeom>
        </p:spPr>
        <p:txBody>
          <a:bodyPr wrap="square">
            <a:spAutoFit/>
          </a:bodyPr>
          <a:lstStyle/>
          <a:p>
            <a:pPr marR="0" lvl="0" defTabSz="914400" eaLnBrk="0" fontAlgn="base" latinLnBrk="0" hangingPunct="0">
              <a:lnSpc>
                <a:spcPct val="90000"/>
              </a:lnSpc>
              <a:spcAft>
                <a:spcPts val="0"/>
              </a:spcAft>
              <a:buClr>
                <a:srgbClr val="227A8F"/>
              </a:buClr>
              <a:buSzPct val="68000"/>
              <a:tabLst/>
              <a:defRPr/>
            </a:pPr>
            <a:r>
              <a:rPr kumimoji="0" lang="en-US" sz="1200" b="0" i="0" u="none" strike="noStrike" kern="0" cap="none" spc="0" normalizeH="0" baseline="0" noProof="0" dirty="0">
                <a:ln>
                  <a:noFill/>
                </a:ln>
                <a:solidFill>
                  <a:srgbClr val="40819F"/>
                </a:solidFill>
                <a:effectLst/>
                <a:uLnTx/>
                <a:uFillTx/>
              </a:rPr>
              <a:t>14.       </a:t>
            </a:r>
            <a:r>
              <a:rPr kumimoji="0" lang="en-US" sz="2000" b="0" i="0" u="none" strike="noStrike" kern="0" cap="none" spc="0" normalizeH="0" baseline="0" noProof="0" dirty="0">
                <a:ln>
                  <a:noFill/>
                </a:ln>
                <a:solidFill>
                  <a:prstClr val="black"/>
                </a:solidFill>
                <a:effectLst/>
                <a:uLnTx/>
                <a:uFillTx/>
              </a:rPr>
              <a:t>When a strong compliance program is established there is less risk to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the customer.   Benefits of a strong compliance program include all </a:t>
            </a:r>
          </a:p>
          <a:p>
            <a:pPr marR="0" lvl="0" defTabSz="914400" eaLnBrk="0" fontAlgn="base" latinLnBrk="0" hangingPunct="0">
              <a:lnSpc>
                <a:spcPct val="90000"/>
              </a:lnSpc>
              <a:spcAft>
                <a:spcPts val="0"/>
              </a:spcAft>
              <a:buClr>
                <a:srgbClr val="227A8F"/>
              </a:buClr>
              <a:buSzPct val="68000"/>
              <a:tabLst/>
              <a:defRPr/>
            </a:pPr>
            <a:r>
              <a:rPr lang="en-US" sz="2000" kern="0" dirty="0">
                <a:solidFill>
                  <a:prstClr val="black"/>
                </a:solidFill>
              </a:rPr>
              <a:t>        </a:t>
            </a:r>
            <a:r>
              <a:rPr kumimoji="0" lang="en-US" sz="2000" b="0" i="0" u="none" strike="noStrike" kern="0" cap="none" spc="0" normalizeH="0" baseline="0" noProof="0" dirty="0">
                <a:ln>
                  <a:noFill/>
                </a:ln>
                <a:solidFill>
                  <a:prstClr val="black"/>
                </a:solidFill>
                <a:effectLst/>
                <a:uLnTx/>
                <a:uFillTx/>
              </a:rPr>
              <a:t>EXECPT:</a:t>
            </a:r>
          </a:p>
          <a:p>
            <a:pPr marL="457200" marR="0" lvl="0" indent="-457200" defTabSz="914400" eaLnBrk="0" fontAlgn="base" latinLnBrk="0" hangingPunct="0">
              <a:lnSpc>
                <a:spcPct val="90000"/>
              </a:lnSpc>
              <a:spcBef>
                <a:spcPts val="1200"/>
              </a:spcBef>
              <a:spcAft>
                <a:spcPts val="0"/>
              </a:spcAft>
              <a:buClr>
                <a:srgbClr val="227A8F"/>
              </a:buClr>
              <a:buSzPct val="68000"/>
              <a:buFont typeface="+mj-lt"/>
              <a:buAutoNum type="arabicPeriod" startAt="15"/>
              <a:tabLst/>
              <a:defRPr/>
            </a:pPr>
            <a:endParaRPr kumimoji="0" lang="en-US" sz="2000" b="0" i="0" u="none" strike="noStrike" kern="0" cap="none" spc="0" normalizeH="0" baseline="0" noProof="0" dirty="0">
              <a:ln>
                <a:noFill/>
              </a:ln>
              <a:solidFill>
                <a:prstClr val="black"/>
              </a:solidFill>
              <a:effectLst/>
              <a:uLnTx/>
              <a:uFillTx/>
            </a:endParaRP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Decreased member financial liability </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Appropriate access to providers of choice</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Decreased hurdles to care</a:t>
            </a:r>
          </a:p>
          <a:p>
            <a:pPr marL="914400" marR="0" lvl="1" indent="-342900" defTabSz="914400" eaLnBrk="1" fontAlgn="auto" latinLnBrk="0" hangingPunct="1">
              <a:lnSpc>
                <a:spcPct val="90000"/>
              </a:lnSpc>
              <a:spcBef>
                <a:spcPts val="1200"/>
              </a:spcBef>
              <a:spcAft>
                <a:spcPts val="0"/>
              </a:spcAft>
              <a:buClr>
                <a:srgbClr val="227A8F"/>
              </a:buClr>
              <a:buSzTx/>
              <a:buFont typeface="+mj-lt"/>
              <a:buAutoNum type="alphaLcPeriod"/>
              <a:tabLst/>
              <a:defRPr/>
            </a:pPr>
            <a:r>
              <a:rPr kumimoji="0" lang="en-US" sz="2000" b="0" i="0" u="none" strike="noStrike" kern="0" cap="none" spc="0" normalizeH="0" baseline="0" noProof="0" dirty="0">
                <a:ln>
                  <a:noFill/>
                </a:ln>
                <a:solidFill>
                  <a:prstClr val="black"/>
                </a:solidFill>
                <a:effectLst/>
                <a:uLnTx/>
                <a:uFillTx/>
              </a:rPr>
              <a:t>Delayed treatment/services</a:t>
            </a:r>
            <a:endParaRPr kumimoji="0" lang="en-US" sz="2000" b="0" i="0" u="none" strike="noStrike" kern="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9755473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4ADE45-B0CF-4338-B6AA-F8C08110323E}"/>
              </a:ext>
            </a:extLst>
          </p:cNvPr>
          <p:cNvSpPr>
            <a:spLocks noGrp="1"/>
          </p:cNvSpPr>
          <p:nvPr>
            <p:ph type="title"/>
          </p:nvPr>
        </p:nvSpPr>
        <p:spPr/>
        <p:txBody>
          <a:bodyPr>
            <a:normAutofit/>
          </a:bodyPr>
          <a:lstStyle/>
          <a:p>
            <a:r>
              <a:rPr lang="en-US" sz="3600" dirty="0"/>
              <a:t>Our Philosophy</a:t>
            </a:r>
          </a:p>
        </p:txBody>
      </p:sp>
      <p:sp>
        <p:nvSpPr>
          <p:cNvPr id="5" name="Text Placeholder 4">
            <a:extLst>
              <a:ext uri="{FF2B5EF4-FFF2-40B4-BE49-F238E27FC236}">
                <a16:creationId xmlns:a16="http://schemas.microsoft.com/office/drawing/2014/main" id="{7E09BDBF-C420-4FD0-A113-898EBCCA8A35}"/>
              </a:ext>
            </a:extLst>
          </p:cNvPr>
          <p:cNvSpPr>
            <a:spLocks noGrp="1"/>
          </p:cNvSpPr>
          <p:nvPr>
            <p:ph type="body" sz="half" idx="2"/>
          </p:nvPr>
        </p:nvSpPr>
        <p:spPr/>
        <p:txBody>
          <a:bodyPr>
            <a:normAutofit/>
          </a:bodyPr>
          <a:lstStyle/>
          <a:p>
            <a:pPr>
              <a:lnSpc>
                <a:spcPct val="110000"/>
              </a:lnSpc>
              <a:spcAft>
                <a:spcPts val="1200"/>
              </a:spcAft>
            </a:pPr>
            <a:r>
              <a:rPr lang="en-US" kern="0" spc="0" dirty="0"/>
              <a:t>To ensure that our patients receive the right care, at the right time, in the right setting, with efficiency and compassion. </a:t>
            </a:r>
          </a:p>
        </p:txBody>
      </p:sp>
      <p:pic>
        <p:nvPicPr>
          <p:cNvPr id="4100" name="Picture 4" descr="Image result for pediatrician">
            <a:extLst>
              <a:ext uri="{FF2B5EF4-FFF2-40B4-BE49-F238E27FC236}">
                <a16:creationId xmlns:a16="http://schemas.microsoft.com/office/drawing/2014/main" id="{A081DCF7-1C61-49A6-9E90-25A23847208D}"/>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19832" r="19832"/>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2" name="Footer Placeholder 1">
            <a:extLst>
              <a:ext uri="{FF2B5EF4-FFF2-40B4-BE49-F238E27FC236}">
                <a16:creationId xmlns:a16="http://schemas.microsoft.com/office/drawing/2014/main" id="{48EAF178-7E15-4F3F-8B5D-AA80FDCA121C}"/>
              </a:ext>
            </a:extLst>
          </p:cNvPr>
          <p:cNvSpPr>
            <a:spLocks noGrp="1"/>
          </p:cNvSpPr>
          <p:nvPr>
            <p:ph type="ftr" sz="quarter" idx="3"/>
          </p:nvPr>
        </p:nvSpPr>
        <p:spPr/>
        <p:txBody>
          <a:bodyPr/>
          <a:lstStyle/>
          <a:p>
            <a:r>
              <a:rPr lang="en-US"/>
              <a:t>Proprietary and Confidential |</a:t>
            </a:r>
            <a:endParaRPr lang="en-US" dirty="0"/>
          </a:p>
        </p:txBody>
      </p:sp>
      <p:sp>
        <p:nvSpPr>
          <p:cNvPr id="4" name="Slide Number Placeholder 3">
            <a:extLst>
              <a:ext uri="{FF2B5EF4-FFF2-40B4-BE49-F238E27FC236}">
                <a16:creationId xmlns:a16="http://schemas.microsoft.com/office/drawing/2014/main" id="{CF6C4A99-0261-4AC9-8C96-B3D3C76F4F76}"/>
              </a:ext>
            </a:extLst>
          </p:cNvPr>
          <p:cNvSpPr>
            <a:spLocks noGrp="1"/>
          </p:cNvSpPr>
          <p:nvPr>
            <p:ph type="sldNum" sz="quarter" idx="4"/>
          </p:nvPr>
        </p:nvSpPr>
        <p:spPr/>
        <p:txBody>
          <a:bodyPr/>
          <a:lstStyle/>
          <a:p>
            <a:fld id="{4FFF2922-2BC4-4EEC-89B9-4A4477398F2A}" type="slidenum">
              <a:rPr lang="en-US" smtClean="0"/>
              <a:pPr/>
              <a:t>47</a:t>
            </a:fld>
            <a:endParaRPr lang="en-US"/>
          </a:p>
        </p:txBody>
      </p:sp>
    </p:spTree>
    <p:extLst>
      <p:ext uri="{BB962C8B-B14F-4D97-AF65-F5344CB8AC3E}">
        <p14:creationId xmlns:p14="http://schemas.microsoft.com/office/powerpoint/2010/main" val="176100322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54ADE45-B0CF-4338-B6AA-F8C08110323E}"/>
              </a:ext>
            </a:extLst>
          </p:cNvPr>
          <p:cNvSpPr>
            <a:spLocks noGrp="1"/>
          </p:cNvSpPr>
          <p:nvPr>
            <p:ph type="title"/>
          </p:nvPr>
        </p:nvSpPr>
        <p:spPr>
          <a:xfrm>
            <a:off x="628650" y="299491"/>
            <a:ext cx="7886700" cy="1060312"/>
          </a:xfrm>
        </p:spPr>
        <p:txBody>
          <a:bodyPr>
            <a:normAutofit/>
          </a:bodyPr>
          <a:lstStyle/>
          <a:p>
            <a:pPr algn="ctr"/>
            <a:r>
              <a:rPr lang="en-US" altLang="en-US" sz="6000" dirty="0">
                <a:solidFill>
                  <a:schemeClr val="accent3">
                    <a:lumMod val="75000"/>
                  </a:schemeClr>
                </a:solidFill>
                <a:effectLst>
                  <a:outerShdw blurRad="38100" dist="38100" dir="2700000" algn="tl">
                    <a:srgbClr val="000000">
                      <a:alpha val="43137"/>
                    </a:srgbClr>
                  </a:outerShdw>
                </a:effectLst>
                <a:latin typeface="Britannic Bold" pitchFamily="34" charset="0"/>
              </a:rPr>
              <a:t>Our Values</a:t>
            </a:r>
            <a:endParaRPr lang="en-US" sz="5400" dirty="0">
              <a:solidFill>
                <a:schemeClr val="accent3">
                  <a:lumMod val="75000"/>
                </a:schemeClr>
              </a:solidFill>
            </a:endParaRPr>
          </a:p>
        </p:txBody>
      </p:sp>
      <p:sp>
        <p:nvSpPr>
          <p:cNvPr id="2" name="Footer Placeholder 1">
            <a:extLst>
              <a:ext uri="{FF2B5EF4-FFF2-40B4-BE49-F238E27FC236}">
                <a16:creationId xmlns:a16="http://schemas.microsoft.com/office/drawing/2014/main" id="{356B28AC-DBF0-4437-88B3-466D1EF6FB3F}"/>
              </a:ext>
            </a:extLst>
          </p:cNvPr>
          <p:cNvSpPr>
            <a:spLocks noGrp="1"/>
          </p:cNvSpPr>
          <p:nvPr>
            <p:ph type="ftr" sz="quarter" idx="3"/>
          </p:nvPr>
        </p:nvSpPr>
        <p:spPr/>
        <p:txBody>
          <a:bodyPr/>
          <a:lstStyle/>
          <a:p>
            <a:r>
              <a:rPr lang="en-US"/>
              <a:t>Proprietary and Confidential |</a:t>
            </a:r>
            <a:endParaRPr lang="en-US" dirty="0"/>
          </a:p>
        </p:txBody>
      </p:sp>
      <p:sp>
        <p:nvSpPr>
          <p:cNvPr id="6" name="Slide Number Placeholder 5">
            <a:extLst>
              <a:ext uri="{FF2B5EF4-FFF2-40B4-BE49-F238E27FC236}">
                <a16:creationId xmlns:a16="http://schemas.microsoft.com/office/drawing/2014/main" id="{64195776-E802-4941-AEE2-F8C155799D5E}"/>
              </a:ext>
            </a:extLst>
          </p:cNvPr>
          <p:cNvSpPr>
            <a:spLocks noGrp="1"/>
          </p:cNvSpPr>
          <p:nvPr>
            <p:ph type="sldNum" sz="quarter" idx="4"/>
          </p:nvPr>
        </p:nvSpPr>
        <p:spPr/>
        <p:txBody>
          <a:bodyPr/>
          <a:lstStyle/>
          <a:p>
            <a:fld id="{4FFF2922-2BC4-4EEC-89B9-4A4477398F2A}" type="slidenum">
              <a:rPr lang="en-US" smtClean="0"/>
              <a:pPr/>
              <a:t>48</a:t>
            </a:fld>
            <a:endParaRPr lang="en-US"/>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1936" y="1197655"/>
            <a:ext cx="6868515" cy="510128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979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E8083BE3-A587-4A72-B4F5-A5CBAF571C02}"/>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892ECB91-FA94-4BE8-A7DA-B61844BA5F60}"/>
              </a:ext>
            </a:extLst>
          </p:cNvPr>
          <p:cNvSpPr>
            <a:spLocks noGrp="1"/>
          </p:cNvSpPr>
          <p:nvPr>
            <p:ph type="sldNum" sz="quarter" idx="4"/>
          </p:nvPr>
        </p:nvSpPr>
        <p:spPr/>
        <p:txBody>
          <a:bodyPr/>
          <a:lstStyle/>
          <a:p>
            <a:fld id="{4FFF2922-2BC4-4EEC-89B9-4A4477398F2A}" type="slidenum">
              <a:rPr lang="en-US" smtClean="0"/>
              <a:pPr/>
              <a:t>5</a:t>
            </a:fld>
            <a:endParaRPr lang="en-US"/>
          </a:p>
        </p:txBody>
      </p:sp>
      <p:graphicFrame>
        <p:nvGraphicFramePr>
          <p:cNvPr id="5" name="Table 4">
            <a:extLst>
              <a:ext uri="{FF2B5EF4-FFF2-40B4-BE49-F238E27FC236}">
                <a16:creationId xmlns:a16="http://schemas.microsoft.com/office/drawing/2014/main" id="{B7B8EF09-BCA0-4447-AF6C-818D9F43AF03}"/>
              </a:ext>
            </a:extLst>
          </p:cNvPr>
          <p:cNvGraphicFramePr>
            <a:graphicFrameLocks noGrp="1"/>
          </p:cNvGraphicFramePr>
          <p:nvPr>
            <p:extLst>
              <p:ext uri="{D42A27DB-BD31-4B8C-83A1-F6EECF244321}">
                <p14:modId xmlns:p14="http://schemas.microsoft.com/office/powerpoint/2010/main" val="3191890833"/>
              </p:ext>
            </p:extLst>
          </p:nvPr>
        </p:nvGraphicFramePr>
        <p:xfrm>
          <a:off x="721798" y="2410940"/>
          <a:ext cx="7792336" cy="3786785"/>
        </p:xfrm>
        <a:graphic>
          <a:graphicData uri="http://schemas.openxmlformats.org/drawingml/2006/table">
            <a:tbl>
              <a:tblPr firstRow="1" bandRow="1"/>
              <a:tblGrid>
                <a:gridCol w="1391285">
                  <a:extLst>
                    <a:ext uri="{9D8B030D-6E8A-4147-A177-3AD203B41FA5}">
                      <a16:colId xmlns:a16="http://schemas.microsoft.com/office/drawing/2014/main" val="2628562894"/>
                    </a:ext>
                  </a:extLst>
                </a:gridCol>
                <a:gridCol w="6401051">
                  <a:extLst>
                    <a:ext uri="{9D8B030D-6E8A-4147-A177-3AD203B41FA5}">
                      <a16:colId xmlns:a16="http://schemas.microsoft.com/office/drawing/2014/main" val="3460634212"/>
                    </a:ext>
                  </a:extLst>
                </a:gridCol>
              </a:tblGrid>
              <a:tr h="319254">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Health Program</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b="1" kern="1200" dirty="0">
                          <a:solidFill>
                            <a:schemeClr val="lt1"/>
                          </a:solidFill>
                          <a:latin typeface="+mn-lt"/>
                          <a:ea typeface="+mn-ea"/>
                          <a:cs typeface="+mn-cs"/>
                        </a:rPr>
                        <a:t>Description</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2006861571"/>
                  </a:ext>
                </a:extLst>
              </a:tr>
              <a:tr h="9725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tx1"/>
                          </a:solidFill>
                        </a:rPr>
                        <a:t>Medicare Part C</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Medicare Part C, or Medicare Advantage (MA), is a health insurance program for seniors or those with disabilities. Private, Medicare-approved insurance companies run MA programs. These companies arrange for, or directly provide, health care services to the beneficiaries who enroll in a MA plan. </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493191136"/>
                  </a:ext>
                </a:extLst>
              </a:tr>
              <a:tr h="11916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tx1"/>
                          </a:solidFill>
                        </a:rPr>
                        <a:t>Medicare Part</a:t>
                      </a:r>
                      <a:r>
                        <a:rPr lang="en-US" sz="1400" baseline="0" dirty="0">
                          <a:solidFill>
                            <a:schemeClr val="tx1"/>
                          </a:solidFill>
                        </a:rPr>
                        <a:t> D</a:t>
                      </a:r>
                      <a:endParaRPr lang="en-US" sz="1400" dirty="0">
                        <a:solidFill>
                          <a:schemeClr val="tx1"/>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altLang="en-US" sz="1400" b="0" i="0" u="none" strike="noStrike" kern="1200" cap="none" spc="0" normalizeH="0" baseline="0" noProof="0" dirty="0">
                          <a:ln>
                            <a:noFill/>
                          </a:ln>
                          <a:solidFill>
                            <a:prstClr val="black"/>
                          </a:solidFill>
                          <a:effectLst/>
                          <a:uLnTx/>
                          <a:uFillTx/>
                          <a:latin typeface="+mn-lt"/>
                          <a:ea typeface="+mn-ea"/>
                          <a:cs typeface="Times New Roman" panose="02020603050405020304" pitchFamily="18" charset="0"/>
                        </a:rPr>
                        <a:t>Medicare Part D, the Prescription Drug Benefit, provides prescription drug coverage to Medicare beneficiaries enrolled in Part A and/or Part B who enroll in a Medicare Prescription Drug Plan (PDP) or an MA Prescription Drug (MA-PD) plan. Medicare-approved insurance and other companies provide prescription drug coverage to individuals living in a plan’s service area.</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295295354"/>
                  </a:ext>
                </a:extLst>
              </a:tr>
              <a:tr h="60412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err="1">
                          <a:solidFill>
                            <a:schemeClr val="tx1"/>
                          </a:solidFill>
                        </a:rPr>
                        <a:t>Medi</a:t>
                      </a:r>
                      <a:r>
                        <a:rPr lang="en-US" sz="1400" dirty="0">
                          <a:solidFill>
                            <a:schemeClr val="tx1"/>
                          </a:solidFill>
                        </a:rPr>
                        <a:t>-Cal</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1400" b="0" i="0" u="none" strike="noStrike" kern="1200" cap="none" spc="0" normalizeH="0" baseline="0" noProof="0" dirty="0" err="1">
                          <a:ln>
                            <a:noFill/>
                          </a:ln>
                          <a:solidFill>
                            <a:prstClr val="black"/>
                          </a:solidFill>
                          <a:effectLst/>
                          <a:uLnTx/>
                          <a:uFillTx/>
                          <a:latin typeface="+mn-lt"/>
                          <a:ea typeface="+mn-ea"/>
                          <a:cs typeface="+mn-cs"/>
                        </a:rPr>
                        <a:t>Medi</a:t>
                      </a:r>
                      <a:r>
                        <a:rPr kumimoji="0" lang="en-US" sz="1400" b="0" i="0" u="none" strike="noStrike" kern="1200" cap="none" spc="0" normalizeH="0" baseline="0" noProof="0" dirty="0">
                          <a:ln>
                            <a:noFill/>
                          </a:ln>
                          <a:solidFill>
                            <a:prstClr val="black"/>
                          </a:solidFill>
                          <a:effectLst/>
                          <a:uLnTx/>
                          <a:uFillTx/>
                          <a:latin typeface="+mn-lt"/>
                          <a:ea typeface="+mn-ea"/>
                          <a:cs typeface="+mn-cs"/>
                        </a:rPr>
                        <a:t>-Cal is California’s Medicaid program; and provides coverage for those with limited income and resources. </a:t>
                      </a:r>
                      <a:r>
                        <a:rPr kumimoji="0" lang="en-US" sz="1400" b="0" i="0" u="none" strike="noStrike" kern="1200" cap="none" spc="0" normalizeH="0" baseline="0" noProof="0" dirty="0" err="1">
                          <a:ln>
                            <a:noFill/>
                          </a:ln>
                          <a:solidFill>
                            <a:prstClr val="black"/>
                          </a:solidFill>
                          <a:effectLst/>
                          <a:uLnTx/>
                          <a:uFillTx/>
                          <a:latin typeface="+mn-lt"/>
                          <a:ea typeface="+mn-ea"/>
                          <a:cs typeface="+mn-cs"/>
                        </a:rPr>
                        <a:t>Medi</a:t>
                      </a:r>
                      <a:r>
                        <a:rPr kumimoji="0" lang="en-US" sz="1400" b="0" i="0" u="none" strike="noStrike" kern="1200" cap="none" spc="0" normalizeH="0" baseline="0" noProof="0" dirty="0">
                          <a:ln>
                            <a:noFill/>
                          </a:ln>
                          <a:solidFill>
                            <a:prstClr val="black"/>
                          </a:solidFill>
                          <a:effectLst/>
                          <a:uLnTx/>
                          <a:uFillTx/>
                          <a:latin typeface="+mn-lt"/>
                          <a:ea typeface="+mn-ea"/>
                          <a:cs typeface="+mn-cs"/>
                        </a:rPr>
                        <a:t>-Cal is regulated by the state through DHCS.</a:t>
                      </a:r>
                      <a:endParaRPr lang="en-US" sz="1400" dirty="0">
                        <a:solidFill>
                          <a:schemeClr val="tx1"/>
                        </a:solidFill>
                      </a:endParaRP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3835794507"/>
                  </a:ext>
                </a:extLst>
              </a:tr>
              <a:tr h="6991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0" algn="l" defTabSz="914400" rtl="0" eaLnBrk="1" latinLnBrk="0" hangingPunct="1">
                        <a:buNone/>
                      </a:pPr>
                      <a:r>
                        <a:rPr lang="en-US" sz="1400" kern="1200" dirty="0">
                          <a:solidFill>
                            <a:schemeClr val="tx1"/>
                          </a:solidFill>
                          <a:latin typeface="+mn-lt"/>
                          <a:ea typeface="+mn-ea"/>
                          <a:cs typeface="+mn-cs"/>
                        </a:rPr>
                        <a:t>Individual &amp; Family Plan (IFP)</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IFPs offer affordable health insurance benefits to those who are unable to obtain insurance through their employer. IFP products are provided through the state health insurance exchange “Covered California”. </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1397489114"/>
                  </a:ext>
                </a:extLst>
              </a:tr>
            </a:tbl>
          </a:graphicData>
        </a:graphic>
      </p:graphicFrame>
      <p:sp>
        <p:nvSpPr>
          <p:cNvPr id="6" name="Rectangle 5">
            <a:extLst>
              <a:ext uri="{FF2B5EF4-FFF2-40B4-BE49-F238E27FC236}">
                <a16:creationId xmlns:a16="http://schemas.microsoft.com/office/drawing/2014/main" id="{34081E48-BF40-4D6B-B088-6F65E8F2DCF5}"/>
              </a:ext>
            </a:extLst>
          </p:cNvPr>
          <p:cNvSpPr/>
          <p:nvPr/>
        </p:nvSpPr>
        <p:spPr>
          <a:xfrm>
            <a:off x="721798" y="1648423"/>
            <a:ext cx="7368654" cy="590931"/>
          </a:xfrm>
          <a:prstGeom prst="rect">
            <a:avLst/>
          </a:prstGeom>
        </p:spPr>
        <p:txBody>
          <a:bodyPr wrap="square">
            <a:spAutoFit/>
          </a:bodyPr>
          <a:lstStyle/>
          <a:p>
            <a:pPr marL="109537" marR="0" lvl="0" indent="0" defTabSz="914400" eaLnBrk="0" fontAlgn="base" latinLnBrk="0" hangingPunct="0">
              <a:lnSpc>
                <a:spcPct val="90000"/>
              </a:lnSpc>
              <a:spcBef>
                <a:spcPts val="1200"/>
              </a:spcBef>
              <a:spcAft>
                <a:spcPts val="0"/>
              </a:spcAft>
              <a:buClr>
                <a:srgbClr val="2DA2BF"/>
              </a:buClr>
              <a:buSzPct val="68000"/>
              <a:buFontTx/>
              <a:buNone/>
              <a:tabLst/>
              <a:defRPr/>
            </a:pPr>
            <a:r>
              <a:rPr kumimoji="0" lang="en-US" altLang="en-US" b="0" i="0" u="none" strike="noStrike" kern="0" cap="none" spc="0" normalizeH="0" baseline="0" noProof="0" dirty="0">
                <a:ln>
                  <a:noFill/>
                </a:ln>
                <a:solidFill>
                  <a:prstClr val="black"/>
                </a:solidFill>
                <a:effectLst/>
                <a:uLnTx/>
                <a:uFillTx/>
                <a:cs typeface="Times New Roman" panose="02020603050405020304" pitchFamily="18" charset="0"/>
              </a:rPr>
              <a:t>You are required to complete General Compliance Training if you provide health or administrative services to any of the following programs:</a:t>
            </a:r>
            <a:endParaRPr kumimoji="0" lang="en-US" b="0" i="0" u="none" strike="noStrike" kern="0" cap="none" spc="0" normalizeH="0" baseline="0" noProof="0" dirty="0">
              <a:ln>
                <a:noFill/>
              </a:ln>
              <a:solidFill>
                <a:prstClr val="black"/>
              </a:solidFill>
              <a:effectLst/>
              <a:uLnTx/>
              <a:uFillTx/>
            </a:endParaRPr>
          </a:p>
        </p:txBody>
      </p:sp>
      <p:sp>
        <p:nvSpPr>
          <p:cNvPr id="7" name="Rectangle 6">
            <a:extLst>
              <a:ext uri="{FF2B5EF4-FFF2-40B4-BE49-F238E27FC236}">
                <a16:creationId xmlns:a16="http://schemas.microsoft.com/office/drawing/2014/main" id="{8A931BFC-795B-45AE-ACC6-5F62A2B8F322}"/>
              </a:ext>
            </a:extLst>
          </p:cNvPr>
          <p:cNvSpPr/>
          <p:nvPr/>
        </p:nvSpPr>
        <p:spPr>
          <a:xfrm>
            <a:off x="721798" y="830506"/>
            <a:ext cx="5163435" cy="52322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Training</a:t>
            </a:r>
            <a:r>
              <a:rPr kumimoji="0" lang="en-US" sz="2800" b="1" i="0" u="none" strike="noStrike" kern="0" cap="none" spc="0" normalizeH="0" baseline="0" noProof="0" dirty="0">
                <a:ln>
                  <a:noFill/>
                </a:ln>
                <a:solidFill>
                  <a:srgbClr val="227A8F"/>
                </a:solidFill>
                <a:effectLst/>
                <a:uLnTx/>
                <a:uFillTx/>
                <a:latin typeface="Calibri Light" panose="020F0302020204030204"/>
                <a:ea typeface="+mj-ea"/>
                <a:cs typeface="+mj-cs"/>
              </a:rPr>
              <a:t> </a:t>
            </a:r>
            <a:r>
              <a:rPr kumimoji="0" lang="en-US" sz="28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Requirements</a:t>
            </a:r>
            <a:endParaRPr kumimoji="0" lang="en-US" sz="28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11253404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E5C3D8A-F605-4B79-843E-469590C9621E}"/>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6DEEF331-2ACD-40AE-A494-060898F874AE}"/>
              </a:ext>
            </a:extLst>
          </p:cNvPr>
          <p:cNvSpPr>
            <a:spLocks noGrp="1"/>
          </p:cNvSpPr>
          <p:nvPr>
            <p:ph type="sldNum" sz="quarter" idx="4"/>
          </p:nvPr>
        </p:nvSpPr>
        <p:spPr/>
        <p:txBody>
          <a:bodyPr/>
          <a:lstStyle/>
          <a:p>
            <a:fld id="{4FFF2922-2BC4-4EEC-89B9-4A4477398F2A}" type="slidenum">
              <a:rPr lang="en-US" smtClean="0"/>
              <a:pPr/>
              <a:t>6</a:t>
            </a:fld>
            <a:endParaRPr lang="en-US"/>
          </a:p>
        </p:txBody>
      </p:sp>
      <p:graphicFrame>
        <p:nvGraphicFramePr>
          <p:cNvPr id="4" name="Table 3">
            <a:extLst>
              <a:ext uri="{FF2B5EF4-FFF2-40B4-BE49-F238E27FC236}">
                <a16:creationId xmlns:a16="http://schemas.microsoft.com/office/drawing/2014/main" id="{BA5FD7CD-CEDC-4007-8B91-00C8671631E9}"/>
              </a:ext>
            </a:extLst>
          </p:cNvPr>
          <p:cNvGraphicFramePr>
            <a:graphicFrameLocks noGrp="1"/>
          </p:cNvGraphicFramePr>
          <p:nvPr/>
        </p:nvGraphicFramePr>
        <p:xfrm>
          <a:off x="628650" y="1989138"/>
          <a:ext cx="7792336" cy="4107423"/>
        </p:xfrm>
        <a:graphic>
          <a:graphicData uri="http://schemas.openxmlformats.org/drawingml/2006/table">
            <a:tbl>
              <a:tblPr firstRow="1" bandRow="1"/>
              <a:tblGrid>
                <a:gridCol w="1367418">
                  <a:extLst>
                    <a:ext uri="{9D8B030D-6E8A-4147-A177-3AD203B41FA5}">
                      <a16:colId xmlns:a16="http://schemas.microsoft.com/office/drawing/2014/main" val="3653866771"/>
                    </a:ext>
                  </a:extLst>
                </a:gridCol>
                <a:gridCol w="6424918">
                  <a:extLst>
                    <a:ext uri="{9D8B030D-6E8A-4147-A177-3AD203B41FA5}">
                      <a16:colId xmlns:a16="http://schemas.microsoft.com/office/drawing/2014/main" val="3010673446"/>
                    </a:ext>
                  </a:extLst>
                </a:gridCol>
              </a:tblGrid>
              <a:tr h="25931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dirty="0"/>
                        <a:t>Health Program</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US" sz="1400" b="1" kern="1200" dirty="0">
                          <a:solidFill>
                            <a:schemeClr val="lt1"/>
                          </a:solidFill>
                          <a:latin typeface="+mn-lt"/>
                          <a:ea typeface="+mn-ea"/>
                          <a:cs typeface="+mn-cs"/>
                        </a:rPr>
                        <a:t>Description</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38100" cmpd="sng">
                      <a:solidFill>
                        <a:sysClr val="window" lastClr="FFFFFF"/>
                      </a:solidFill>
                    </a:lnB>
                    <a:lnTlToBr w="12700" cmpd="sng">
                      <a:noFill/>
                      <a:prstDash val="solid"/>
                    </a:lnTlToBr>
                    <a:lnBlToTr w="12700" cmpd="sng">
                      <a:noFill/>
                      <a:prstDash val="solid"/>
                    </a:lnBlToTr>
                    <a:solidFill>
                      <a:srgbClr val="227A8F"/>
                    </a:solidFill>
                  </a:tcPr>
                </a:tc>
                <a:extLst>
                  <a:ext uri="{0D108BD9-81ED-4DB2-BD59-A6C34878D82A}">
                    <a16:rowId xmlns:a16="http://schemas.microsoft.com/office/drawing/2014/main" val="2065301990"/>
                  </a:ext>
                </a:extLst>
              </a:tr>
              <a:tr h="113768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dirty="0">
                          <a:solidFill>
                            <a:schemeClr val="tx1"/>
                          </a:solidFill>
                        </a:rPr>
                        <a:t>Commercial</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Commercial health insurance is offered to the general population through private insurance; it is not offered or provided by the government. </a:t>
                      </a:r>
                    </a:p>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1400" b="0" i="0" u="none" strike="noStrike" kern="1200" cap="none" spc="0" normalizeH="0" baseline="0" noProof="0" dirty="0">
                          <a:ln>
                            <a:noFill/>
                          </a:ln>
                          <a:solidFill>
                            <a:prstClr val="black"/>
                          </a:solidFill>
                          <a:effectLst/>
                          <a:uLnTx/>
                          <a:uFillTx/>
                          <a:latin typeface="+mn-lt"/>
                          <a:ea typeface="+mn-ea"/>
                          <a:cs typeface="+mn-cs"/>
                        </a:rPr>
                        <a:t>The two most popular commercial plans are Health Maintenance Organizations (HMOs) and Preferred Provider Organizations (PPOs).</a:t>
                      </a:r>
                    </a:p>
                  </a:txBody>
                  <a:tcPr marT="45714" marB="45714">
                    <a:lnL w="12700" cmpd="sng">
                      <a:solidFill>
                        <a:sysClr val="window" lastClr="FFFFFF"/>
                      </a:solidFill>
                    </a:lnL>
                    <a:lnR w="12700" cmpd="sng">
                      <a:solidFill>
                        <a:sysClr val="window" lastClr="FFFFFF"/>
                      </a:solidFill>
                    </a:lnR>
                    <a:lnT w="381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67300494"/>
                  </a:ext>
                </a:extLst>
              </a:tr>
              <a:tr h="99226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US" sz="1400" kern="1200" dirty="0">
                          <a:solidFill>
                            <a:schemeClr val="tx1"/>
                          </a:solidFill>
                          <a:latin typeface="+mn-lt"/>
                          <a:ea typeface="+mn-ea"/>
                          <a:cs typeface="+mn-cs"/>
                        </a:rPr>
                        <a:t>Health Maintenance Organizations (HMOs)</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lang="en-US" sz="1400" dirty="0"/>
                        <a:t>An HMO is a health insurance that has a list of providers, such as doctors, medical groups, hospitals, and labs. Members must obtain all of their health care from providers on this list, which is also called a network. HMOs are regulated by the state of California through DMHC.</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659717621"/>
                  </a:ext>
                </a:extLst>
              </a:tr>
              <a:tr h="9701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indent="0" algn="l" defTabSz="914400" rtl="0" eaLnBrk="1" latinLnBrk="0" hangingPunct="1">
                        <a:buNone/>
                      </a:pPr>
                      <a:r>
                        <a:rPr lang="en-US" sz="1400" kern="1200" dirty="0">
                          <a:solidFill>
                            <a:schemeClr val="tx1"/>
                          </a:solidFill>
                          <a:latin typeface="+mn-lt"/>
                          <a:ea typeface="+mn-ea"/>
                          <a:cs typeface="+mn-cs"/>
                        </a:rPr>
                        <a:t>Preferred Provider Organization (PPO)</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lang="en-US" sz="1400" dirty="0"/>
                        <a:t>A PPO is a plan for people who want to see providers without prior approval from their health plan or medical group, and who do not want to choose a primary care provider. Indemnity PPO products are regulated by the state of California through the CDI.</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noFill/>
                  </a:tcPr>
                </a:tc>
                <a:extLst>
                  <a:ext uri="{0D108BD9-81ED-4DB2-BD59-A6C34878D82A}">
                    <a16:rowId xmlns:a16="http://schemas.microsoft.com/office/drawing/2014/main" val="2864011308"/>
                  </a:ext>
                </a:extLst>
              </a:tr>
              <a:tr h="702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0" algn="l" defTabSz="914400" rtl="0" eaLnBrk="1" latinLnBrk="0" hangingPunct="1"/>
                      <a:r>
                        <a:rPr lang="en-US" sz="1400" kern="1200" dirty="0">
                          <a:solidFill>
                            <a:schemeClr val="tx1"/>
                          </a:solidFill>
                          <a:latin typeface="+mn-lt"/>
                          <a:ea typeface="+mn-ea"/>
                          <a:cs typeface="+mn-cs"/>
                        </a:rPr>
                        <a:t>Point of Service (POS) Plan</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pPr marL="365125" marR="0" lvl="0" indent="-255588" algn="l" defTabSz="914400" rtl="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lang="en-US" sz="1400" kern="1200" dirty="0">
                          <a:solidFill>
                            <a:schemeClr val="dk1"/>
                          </a:solidFill>
                          <a:latin typeface="+mn-lt"/>
                          <a:ea typeface="+mn-ea"/>
                          <a:cs typeface="+mn-cs"/>
                        </a:rPr>
                        <a:t>A POS plan is a type of managed care health insurance system. It combines characteristics of the HMO and the PPO. A POS plan is regulated by the state of California through the DMHC.</a:t>
                      </a:r>
                    </a:p>
                  </a:txBody>
                  <a:tcPr marT="45714" marB="45714">
                    <a:lnL w="12700" cmpd="sng">
                      <a:solidFill>
                        <a:sysClr val="window" lastClr="FFFFFF"/>
                      </a:solidFill>
                    </a:lnL>
                    <a:lnR w="12700" cmpd="sng">
                      <a:solidFill>
                        <a:sysClr val="window" lastClr="FFFFFF"/>
                      </a:solidFill>
                    </a:lnR>
                    <a:lnT w="12700" cmpd="sng">
                      <a:solidFill>
                        <a:sysClr val="window" lastClr="FFFFFF"/>
                      </a:solidFill>
                    </a:lnT>
                    <a:lnB w="12700" cmpd="sng">
                      <a:solidFill>
                        <a:sysClr val="window" lastClr="FFFFFF"/>
                      </a:solidFill>
                    </a:lnB>
                    <a:lnTlToBr w="12700" cmpd="sng">
                      <a:noFill/>
                      <a:prstDash val="solid"/>
                    </a:lnTlToBr>
                    <a:lnBlToTr w="12700" cmpd="sng">
                      <a:noFill/>
                      <a:prstDash val="solid"/>
                    </a:lnBlToTr>
                    <a:solidFill>
                      <a:srgbClr val="D7EFF5"/>
                    </a:solidFill>
                  </a:tcPr>
                </a:tc>
                <a:extLst>
                  <a:ext uri="{0D108BD9-81ED-4DB2-BD59-A6C34878D82A}">
                    <a16:rowId xmlns:a16="http://schemas.microsoft.com/office/drawing/2014/main" val="3874869351"/>
                  </a:ext>
                </a:extLst>
              </a:tr>
            </a:tbl>
          </a:graphicData>
        </a:graphic>
      </p:graphicFrame>
      <p:sp>
        <p:nvSpPr>
          <p:cNvPr id="5" name="Rectangle 4">
            <a:extLst>
              <a:ext uri="{FF2B5EF4-FFF2-40B4-BE49-F238E27FC236}">
                <a16:creationId xmlns:a16="http://schemas.microsoft.com/office/drawing/2014/main" id="{AF2CE1C7-0EE4-4546-BC5F-D624E3E2E5E5}"/>
              </a:ext>
            </a:extLst>
          </p:cNvPr>
          <p:cNvSpPr/>
          <p:nvPr/>
        </p:nvSpPr>
        <p:spPr>
          <a:xfrm>
            <a:off x="544749" y="1297815"/>
            <a:ext cx="7227652" cy="584775"/>
          </a:xfrm>
          <a:prstGeom prst="rect">
            <a:avLst/>
          </a:prstGeom>
        </p:spPr>
        <p:txBody>
          <a:bodyPr wrap="square">
            <a:spAutoFit/>
          </a:bodyPr>
          <a:lstStyle/>
          <a:p>
            <a:pPr marL="109537" marR="0" lvl="0" indent="0" defTabSz="914400" eaLnBrk="1" fontAlgn="auto" latinLnBrk="0" hangingPunct="1">
              <a:lnSpc>
                <a:spcPct val="100000"/>
              </a:lnSpc>
              <a:spcBef>
                <a:spcPts val="0"/>
              </a:spcBef>
              <a:spcAft>
                <a:spcPts val="0"/>
              </a:spcAft>
              <a:buClrTx/>
              <a:buSzTx/>
              <a:buFontTx/>
              <a:buNone/>
              <a:tabLst/>
              <a:defRPr/>
            </a:pPr>
            <a:r>
              <a:rPr kumimoji="0" lang="en-US" altLang="en-US" sz="1600" b="0" i="0" u="none" strike="noStrike" kern="0" cap="none" spc="0" normalizeH="0" baseline="0" noProof="0" dirty="0">
                <a:ln>
                  <a:noFill/>
                </a:ln>
                <a:solidFill>
                  <a:prstClr val="black"/>
                </a:solidFill>
                <a:effectLst/>
                <a:uLnTx/>
                <a:uFillTx/>
                <a:cs typeface="Times New Roman" panose="02020603050405020304" pitchFamily="18" charset="0"/>
              </a:rPr>
              <a:t>You are required to complete General Compliance Training if you provide health or administrative services to any of the following programs:</a:t>
            </a:r>
            <a:endParaRPr kumimoji="0" lang="en-US" sz="1600" b="0" i="0" u="none" strike="noStrike" kern="0" cap="none" spc="0" normalizeH="0" baseline="0" noProof="0" dirty="0">
              <a:ln>
                <a:noFill/>
              </a:ln>
              <a:solidFill>
                <a:prstClr val="black"/>
              </a:solidFill>
              <a:effectLst/>
              <a:uLnTx/>
              <a:uFillTx/>
            </a:endParaRPr>
          </a:p>
        </p:txBody>
      </p:sp>
      <p:sp>
        <p:nvSpPr>
          <p:cNvPr id="6" name="Rectangle 5">
            <a:extLst>
              <a:ext uri="{FF2B5EF4-FFF2-40B4-BE49-F238E27FC236}">
                <a16:creationId xmlns:a16="http://schemas.microsoft.com/office/drawing/2014/main" id="{F8172E1C-5159-4936-B733-F090F64EC59B}"/>
              </a:ext>
            </a:extLst>
          </p:cNvPr>
          <p:cNvSpPr/>
          <p:nvPr/>
        </p:nvSpPr>
        <p:spPr>
          <a:xfrm>
            <a:off x="544749" y="737865"/>
            <a:ext cx="6706005" cy="523220"/>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a:noFill/>
                </a:ln>
                <a:solidFill>
                  <a:schemeClr val="accent6">
                    <a:lumMod val="10000"/>
                  </a:schemeClr>
                </a:solidFill>
                <a:effectLst/>
                <a:uLnTx/>
                <a:uFillTx/>
                <a:latin typeface="Calibri Light" panose="020F0302020204030204"/>
                <a:ea typeface="+mj-ea"/>
                <a:cs typeface="+mj-cs"/>
              </a:rPr>
              <a:t>Training Requirements (continued)</a:t>
            </a:r>
            <a:endParaRPr kumimoji="0" lang="en-US" sz="2800" b="0" i="0" u="none" strike="noStrike" kern="0" cap="none" spc="0" normalizeH="0" baseline="0" noProof="0" dirty="0">
              <a:ln>
                <a:noFill/>
              </a:ln>
              <a:solidFill>
                <a:schemeClr val="accent6">
                  <a:lumMod val="10000"/>
                </a:schemeClr>
              </a:solidFill>
              <a:effectLst/>
              <a:uLnTx/>
              <a:uFillTx/>
            </a:endParaRPr>
          </a:p>
        </p:txBody>
      </p:sp>
    </p:spTree>
    <p:extLst>
      <p:ext uri="{BB962C8B-B14F-4D97-AF65-F5344CB8AC3E}">
        <p14:creationId xmlns:p14="http://schemas.microsoft.com/office/powerpoint/2010/main" val="30809986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11D33900-3392-4B3E-BD14-1B415224AF91}"/>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931D2F16-3BE7-41FD-B1E0-7C88E0F58B85}"/>
              </a:ext>
            </a:extLst>
          </p:cNvPr>
          <p:cNvSpPr>
            <a:spLocks noGrp="1"/>
          </p:cNvSpPr>
          <p:nvPr>
            <p:ph type="sldNum" sz="quarter" idx="4"/>
          </p:nvPr>
        </p:nvSpPr>
        <p:spPr/>
        <p:txBody>
          <a:bodyPr/>
          <a:lstStyle/>
          <a:p>
            <a:fld id="{4FFF2922-2BC4-4EEC-89B9-4A4477398F2A}" type="slidenum">
              <a:rPr lang="en-US" smtClean="0"/>
              <a:pPr/>
              <a:t>7</a:t>
            </a:fld>
            <a:endParaRPr lang="en-US"/>
          </a:p>
        </p:txBody>
      </p:sp>
      <p:sp>
        <p:nvSpPr>
          <p:cNvPr id="4" name="Rectangle 3">
            <a:extLst>
              <a:ext uri="{FF2B5EF4-FFF2-40B4-BE49-F238E27FC236}">
                <a16:creationId xmlns:a16="http://schemas.microsoft.com/office/drawing/2014/main" id="{A8E4B0E3-2281-4422-8471-AD7968FD4DF2}"/>
              </a:ext>
            </a:extLst>
          </p:cNvPr>
          <p:cNvSpPr/>
          <p:nvPr/>
        </p:nvSpPr>
        <p:spPr>
          <a:xfrm>
            <a:off x="671209" y="1336119"/>
            <a:ext cx="8015591" cy="4407360"/>
          </a:xfrm>
          <a:prstGeom prst="rect">
            <a:avLst/>
          </a:prstGeom>
        </p:spPr>
        <p:txBody>
          <a:bodyPr wrap="square">
            <a:spAutoFit/>
          </a:bodyPr>
          <a:lstStyle/>
          <a:p>
            <a:pPr marL="109537" lvl="0" fontAlgn="base">
              <a:lnSpc>
                <a:spcPct val="90000"/>
              </a:lnSpc>
              <a:spcBef>
                <a:spcPts val="1200"/>
              </a:spcBef>
              <a:buClr>
                <a:srgbClr val="2DA2BF"/>
              </a:buClr>
              <a:buSzPct val="68000"/>
            </a:pPr>
            <a:r>
              <a:rPr lang="en-US" sz="3600" b="1" dirty="0">
                <a:solidFill>
                  <a:schemeClr val="accent6">
                    <a:lumMod val="10000"/>
                  </a:schemeClr>
                </a:solidFill>
                <a:latin typeface="Calibri Light" panose="020F0302020204030204"/>
                <a:ea typeface="+mj-ea"/>
                <a:cs typeface="+mj-cs"/>
              </a:rPr>
              <a:t>Why Do I Need Training?</a:t>
            </a:r>
          </a:p>
          <a:p>
            <a:pPr marL="109537" lvl="0" fontAlgn="base">
              <a:lnSpc>
                <a:spcPct val="90000"/>
              </a:lnSpc>
              <a:spcBef>
                <a:spcPts val="1200"/>
              </a:spcBef>
              <a:buClr>
                <a:srgbClr val="2DA2BF"/>
              </a:buClr>
              <a:buSzPct val="68000"/>
            </a:pPr>
            <a:endParaRPr lang="en-US" sz="2000" b="1" dirty="0">
              <a:solidFill>
                <a:srgbClr val="227A8F"/>
              </a:solidFill>
              <a:cs typeface="Times New Roman" panose="02020603050405020304" pitchFamily="18" charset="0"/>
            </a:endParaRPr>
          </a:p>
          <a:p>
            <a:pPr marL="109537" lvl="0" fontAlgn="base">
              <a:lnSpc>
                <a:spcPct val="90000"/>
              </a:lnSpc>
              <a:spcBef>
                <a:spcPts val="1200"/>
              </a:spcBef>
              <a:buClr>
                <a:srgbClr val="2DA2BF"/>
              </a:buClr>
              <a:buSzPct val="68000"/>
            </a:pPr>
            <a:r>
              <a:rPr lang="en-US" sz="2000" b="1" dirty="0">
                <a:solidFill>
                  <a:srgbClr val="227A8F"/>
                </a:solidFill>
                <a:cs typeface="Times New Roman" panose="02020603050405020304" pitchFamily="18" charset="0"/>
              </a:rPr>
              <a:t>Compliance is everyone’s responsibility!  </a:t>
            </a:r>
          </a:p>
          <a:p>
            <a:pPr marL="365125" lvl="0" indent="-255588" fontAlgn="base">
              <a:lnSpc>
                <a:spcPct val="90000"/>
              </a:lnSpc>
              <a:spcBef>
                <a:spcPts val="1200"/>
              </a:spcBef>
              <a:buClr>
                <a:srgbClr val="2DA2BF"/>
              </a:buClr>
              <a:buSzPct val="68000"/>
              <a:buFont typeface="Wingdings 3" pitchFamily="18" charset="2"/>
              <a:buChar char=""/>
            </a:pPr>
            <a:r>
              <a:rPr lang="en-US" sz="2000" dirty="0">
                <a:solidFill>
                  <a:prstClr val="black"/>
                </a:solidFill>
                <a:cs typeface="Times New Roman" panose="02020603050405020304" pitchFamily="18" charset="0"/>
              </a:rPr>
              <a:t>As an individual who provides health or administrative services for Commercial, IFP, Medi-Cal or Medicare enrollees, every action you take potentially affects members/enrollees, federal and state health programs, or the Medicare Trust Fund.</a:t>
            </a:r>
          </a:p>
          <a:p>
            <a:pPr marL="365125" lvl="0" indent="-255588" fontAlgn="base">
              <a:lnSpc>
                <a:spcPct val="90000"/>
              </a:lnSpc>
              <a:spcBef>
                <a:spcPts val="1200"/>
              </a:spcBef>
              <a:buClr>
                <a:srgbClr val="2DA2BF"/>
              </a:buClr>
              <a:buSzPct val="68000"/>
              <a:buFont typeface="Wingdings 3" pitchFamily="18" charset="2"/>
              <a:buChar char=""/>
            </a:pPr>
            <a:endParaRPr lang="en-US" sz="2000" dirty="0">
              <a:solidFill>
                <a:srgbClr val="227A8F"/>
              </a:solidFill>
              <a:cs typeface="Times New Roman" panose="02020603050405020304" pitchFamily="18" charset="0"/>
            </a:endParaRPr>
          </a:p>
          <a:p>
            <a:pPr marL="365125" lvl="0" indent="-255588" fontAlgn="base">
              <a:lnSpc>
                <a:spcPct val="90000"/>
              </a:lnSpc>
              <a:spcBef>
                <a:spcPts val="1200"/>
              </a:spcBef>
              <a:buClr>
                <a:srgbClr val="2DA2BF"/>
              </a:buClr>
              <a:buSzPct val="68000"/>
              <a:buFont typeface="Wingdings 3" pitchFamily="18" charset="2"/>
              <a:buChar char=""/>
            </a:pPr>
            <a:r>
              <a:rPr lang="en-US" altLang="en-US" sz="2000" dirty="0">
                <a:solidFill>
                  <a:prstClr val="black"/>
                </a:solidFill>
                <a:cs typeface="Times New Roman" panose="02020603050405020304" pitchFamily="18" charset="0"/>
              </a:rPr>
              <a:t>Every year, </a:t>
            </a:r>
            <a:r>
              <a:rPr lang="en-US" altLang="en-US" sz="2000" b="1" dirty="0">
                <a:solidFill>
                  <a:prstClr val="black"/>
                </a:solidFill>
                <a:cs typeface="Times New Roman" panose="02020603050405020304" pitchFamily="18" charset="0"/>
              </a:rPr>
              <a:t>billions </a:t>
            </a:r>
            <a:r>
              <a:rPr lang="en-US" altLang="en-US" sz="2000" dirty="0">
                <a:solidFill>
                  <a:prstClr val="black"/>
                </a:solidFill>
                <a:cs typeface="Times New Roman" panose="02020603050405020304" pitchFamily="18" charset="0"/>
              </a:rPr>
              <a:t>of dollars are improperly spent because of fraud, waste, and abuse (FWA).  It affects everyone—</a:t>
            </a:r>
            <a:r>
              <a:rPr lang="en-US" altLang="en-US" sz="2000" b="1" dirty="0">
                <a:solidFill>
                  <a:prstClr val="black"/>
                </a:solidFill>
                <a:cs typeface="Times New Roman" panose="02020603050405020304" pitchFamily="18" charset="0"/>
              </a:rPr>
              <a:t>including you</a:t>
            </a:r>
            <a:r>
              <a:rPr lang="en-US" altLang="en-US" sz="2000" dirty="0">
                <a:solidFill>
                  <a:prstClr val="black"/>
                </a:solidFill>
                <a:cs typeface="Times New Roman" panose="02020603050405020304" pitchFamily="18" charset="0"/>
              </a:rPr>
              <a:t>. This training helps you understand how to detect, correct, and prevent</a:t>
            </a:r>
            <a:br>
              <a:rPr lang="en-US" altLang="en-US" sz="2000" dirty="0">
                <a:solidFill>
                  <a:prstClr val="black"/>
                </a:solidFill>
                <a:cs typeface="Times New Roman" panose="02020603050405020304" pitchFamily="18" charset="0"/>
              </a:rPr>
            </a:br>
            <a:r>
              <a:rPr lang="en-US" altLang="en-US" sz="2000" dirty="0">
                <a:solidFill>
                  <a:prstClr val="black"/>
                </a:solidFill>
                <a:cs typeface="Times New Roman" panose="02020603050405020304" pitchFamily="18" charset="0"/>
              </a:rPr>
              <a:t>non-compliance and FWA.  </a:t>
            </a:r>
            <a:r>
              <a:rPr lang="en-US" altLang="en-US" sz="2000" b="1" dirty="0">
                <a:solidFill>
                  <a:prstClr val="black"/>
                </a:solidFill>
                <a:cs typeface="Times New Roman" panose="02020603050405020304" pitchFamily="18" charset="0"/>
              </a:rPr>
              <a:t>You </a:t>
            </a:r>
            <a:r>
              <a:rPr lang="en-US" altLang="en-US" sz="2000" dirty="0">
                <a:solidFill>
                  <a:prstClr val="black"/>
                </a:solidFill>
                <a:cs typeface="Times New Roman" panose="02020603050405020304" pitchFamily="18" charset="0"/>
              </a:rPr>
              <a:t>are part of the solution.</a:t>
            </a:r>
          </a:p>
        </p:txBody>
      </p:sp>
    </p:spTree>
    <p:extLst>
      <p:ext uri="{BB962C8B-B14F-4D97-AF65-F5344CB8AC3E}">
        <p14:creationId xmlns:p14="http://schemas.microsoft.com/office/powerpoint/2010/main" val="327106047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938127F7-59F4-4A83-BDD2-78C25A24A996}"/>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4AF8497D-E63A-40FC-9F05-C5794E28233D}"/>
              </a:ext>
            </a:extLst>
          </p:cNvPr>
          <p:cNvSpPr>
            <a:spLocks noGrp="1"/>
          </p:cNvSpPr>
          <p:nvPr>
            <p:ph type="sldNum" sz="quarter" idx="4"/>
          </p:nvPr>
        </p:nvSpPr>
        <p:spPr/>
        <p:txBody>
          <a:bodyPr/>
          <a:lstStyle/>
          <a:p>
            <a:fld id="{4FFF2922-2BC4-4EEC-89B9-4A4477398F2A}" type="slidenum">
              <a:rPr lang="en-US" smtClean="0"/>
              <a:pPr/>
              <a:t>8</a:t>
            </a:fld>
            <a:endParaRPr lang="en-US"/>
          </a:p>
        </p:txBody>
      </p:sp>
      <p:sp>
        <p:nvSpPr>
          <p:cNvPr id="4" name="Rectangle 3">
            <a:extLst>
              <a:ext uri="{FF2B5EF4-FFF2-40B4-BE49-F238E27FC236}">
                <a16:creationId xmlns:a16="http://schemas.microsoft.com/office/drawing/2014/main" id="{D7E8BFB2-EFD5-484E-92B8-692DC9F1B21B}"/>
              </a:ext>
            </a:extLst>
          </p:cNvPr>
          <p:cNvSpPr/>
          <p:nvPr/>
        </p:nvSpPr>
        <p:spPr>
          <a:xfrm>
            <a:off x="525294" y="920621"/>
            <a:ext cx="8151778" cy="4438138"/>
          </a:xfrm>
          <a:prstGeom prst="rect">
            <a:avLst/>
          </a:prstGeom>
        </p:spPr>
        <p:txBody>
          <a:bodyPr wrap="square">
            <a:spAutoFit/>
          </a:bodyPr>
          <a:lstStyle/>
          <a:p>
            <a:pPr lvl="0" fontAlgn="base">
              <a:lnSpc>
                <a:spcPct val="90000"/>
              </a:lnSpc>
              <a:spcBef>
                <a:spcPts val="1200"/>
              </a:spcBef>
              <a:buClr>
                <a:srgbClr val="2DA2BF"/>
              </a:buClr>
              <a:buSzPct val="68000"/>
              <a:defRPr/>
            </a:pPr>
            <a:r>
              <a:rPr lang="en-US" sz="3600" b="1" dirty="0">
                <a:solidFill>
                  <a:schemeClr val="accent6">
                    <a:lumMod val="10000"/>
                  </a:schemeClr>
                </a:solidFill>
                <a:latin typeface="Calibri Light" panose="020F0302020204030204"/>
                <a:ea typeface="+mj-ea"/>
                <a:cs typeface="+mj-cs"/>
              </a:rPr>
              <a:t>Course Objectives</a:t>
            </a:r>
            <a:endParaRPr kumimoji="0" lang="en-US" altLang="en-US" sz="2000" b="1" i="0" u="none" strike="noStrike" kern="0" cap="none" spc="0" normalizeH="0" baseline="0" noProof="0" dirty="0">
              <a:ln>
                <a:noFill/>
              </a:ln>
              <a:solidFill>
                <a:schemeClr val="accent6">
                  <a:lumMod val="10000"/>
                </a:schemeClr>
              </a:solidFill>
              <a:effectLst/>
              <a:uLnTx/>
              <a:uFillTx/>
            </a:endParaRPr>
          </a:p>
          <a:p>
            <a:pPr marL="0" marR="0" lvl="0" indent="0" defTabSz="914400" eaLnBrk="1" fontAlgn="base" latinLnBrk="0" hangingPunct="1">
              <a:lnSpc>
                <a:spcPct val="90000"/>
              </a:lnSpc>
              <a:spcBef>
                <a:spcPts val="1200"/>
              </a:spcBef>
              <a:spcAft>
                <a:spcPts val="0"/>
              </a:spcAft>
              <a:buClr>
                <a:srgbClr val="2DA2BF"/>
              </a:buClr>
              <a:buSzPct val="68000"/>
              <a:buFontTx/>
              <a:buNone/>
              <a:tabLst/>
              <a:defRPr/>
            </a:pPr>
            <a:endParaRPr lang="en-US" altLang="en-US" sz="2000" b="1" kern="0" dirty="0">
              <a:solidFill>
                <a:prstClr val="black"/>
              </a:solidFill>
            </a:endParaRPr>
          </a:p>
          <a:p>
            <a:pPr marL="0" marR="0" lvl="0" indent="0" defTabSz="914400" eaLnBrk="1" fontAlgn="base" latinLnBrk="0" hangingPunct="1">
              <a:lnSpc>
                <a:spcPct val="90000"/>
              </a:lnSpc>
              <a:spcBef>
                <a:spcPts val="1200"/>
              </a:spcBef>
              <a:spcAft>
                <a:spcPts val="0"/>
              </a:spcAft>
              <a:buClr>
                <a:srgbClr val="2DA2BF"/>
              </a:buClr>
              <a:buSzPct val="68000"/>
              <a:buFontTx/>
              <a:buNone/>
              <a:tabLst/>
              <a:defRPr/>
            </a:pPr>
            <a:r>
              <a:rPr kumimoji="0" lang="en-US" altLang="en-US" sz="2000" b="1" i="0" u="none" strike="noStrike" kern="0" cap="none" spc="0" normalizeH="0" baseline="0" noProof="0" dirty="0">
                <a:ln>
                  <a:noFill/>
                </a:ln>
                <a:solidFill>
                  <a:srgbClr val="40819F"/>
                </a:solidFill>
                <a:effectLst/>
                <a:uLnTx/>
                <a:uFillTx/>
              </a:rPr>
              <a:t>After completing this course, you should correctly:</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Recognize how a compliance program operates </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Understand your responsibilities in reporting actual or suspected </a:t>
            </a:r>
            <a:br>
              <a:rPr kumimoji="0" lang="en-US" sz="2000" b="0" i="0" u="none" strike="noStrike" kern="0" cap="none" spc="0" normalizeH="0" baseline="0" noProof="0" dirty="0">
                <a:ln>
                  <a:noFill/>
                </a:ln>
                <a:solidFill>
                  <a:prstClr val="black"/>
                </a:solidFill>
                <a:effectLst/>
                <a:uLnTx/>
                <a:uFillTx/>
              </a:rPr>
            </a:br>
            <a:r>
              <a:rPr kumimoji="0" lang="en-US" sz="2000" b="0" i="0" u="none" strike="noStrike" kern="0" cap="none" spc="0" normalizeH="0" baseline="0" noProof="0" dirty="0">
                <a:ln>
                  <a:noFill/>
                </a:ln>
                <a:solidFill>
                  <a:prstClr val="black"/>
                </a:solidFill>
                <a:effectLst/>
                <a:uLnTx/>
                <a:uFillTx/>
              </a:rPr>
              <a:t>non-compliance</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Understand how to ask questions, report suspected or detected </a:t>
            </a:r>
            <a:br>
              <a:rPr kumimoji="0" lang="en-US" sz="2000" b="0" i="0" u="none" strike="noStrike" kern="0" cap="none" spc="0" normalizeH="0" baseline="0" noProof="0" dirty="0">
                <a:ln>
                  <a:noFill/>
                </a:ln>
                <a:solidFill>
                  <a:prstClr val="black"/>
                </a:solidFill>
                <a:effectLst/>
                <a:uLnTx/>
                <a:uFillTx/>
              </a:rPr>
            </a:br>
            <a:r>
              <a:rPr kumimoji="0" lang="en-US" sz="2000" b="0" i="0" u="none" strike="noStrike" kern="0" cap="none" spc="0" normalizeH="0" baseline="0" noProof="0" dirty="0">
                <a:ln>
                  <a:noFill/>
                </a:ln>
                <a:solidFill>
                  <a:prstClr val="black"/>
                </a:solidFill>
                <a:effectLst/>
                <a:uLnTx/>
                <a:uFillTx/>
              </a:rPr>
              <a:t>non-compliance </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Recognize disciplinary guidelines for non-compliant and/or fraudulent behavior</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2000" b="0" i="0" u="none" strike="noStrike" kern="0" cap="none" spc="0" normalizeH="0" baseline="0" noProof="0" dirty="0">
                <a:ln>
                  <a:noFill/>
                </a:ln>
                <a:solidFill>
                  <a:prstClr val="black"/>
                </a:solidFill>
                <a:effectLst/>
                <a:uLnTx/>
                <a:uFillTx/>
              </a:rPr>
              <a:t>Understand non-retaliation and discrimination policies</a:t>
            </a:r>
          </a:p>
        </p:txBody>
      </p:sp>
    </p:spTree>
    <p:extLst>
      <p:ext uri="{BB962C8B-B14F-4D97-AF65-F5344CB8AC3E}">
        <p14:creationId xmlns:p14="http://schemas.microsoft.com/office/powerpoint/2010/main" val="7306379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B72FF784-AB5B-44E3-8985-33E2F25A26AC}"/>
              </a:ext>
            </a:extLst>
          </p:cNvPr>
          <p:cNvSpPr>
            <a:spLocks noGrp="1"/>
          </p:cNvSpPr>
          <p:nvPr>
            <p:ph type="ftr" sz="quarter" idx="3"/>
          </p:nvPr>
        </p:nvSpPr>
        <p:spPr/>
        <p:txBody>
          <a:bodyPr/>
          <a:lstStyle/>
          <a:p>
            <a:r>
              <a:rPr lang="en-US"/>
              <a:t>Proprietary and Confidential |</a:t>
            </a:r>
            <a:endParaRPr lang="en-US" dirty="0"/>
          </a:p>
        </p:txBody>
      </p:sp>
      <p:sp>
        <p:nvSpPr>
          <p:cNvPr id="3" name="Slide Number Placeholder 2">
            <a:extLst>
              <a:ext uri="{FF2B5EF4-FFF2-40B4-BE49-F238E27FC236}">
                <a16:creationId xmlns:a16="http://schemas.microsoft.com/office/drawing/2014/main" id="{A58B5C1C-5453-4F66-BD17-A56E3B30DE36}"/>
              </a:ext>
            </a:extLst>
          </p:cNvPr>
          <p:cNvSpPr>
            <a:spLocks noGrp="1"/>
          </p:cNvSpPr>
          <p:nvPr>
            <p:ph type="sldNum" sz="quarter" idx="4"/>
          </p:nvPr>
        </p:nvSpPr>
        <p:spPr/>
        <p:txBody>
          <a:bodyPr/>
          <a:lstStyle/>
          <a:p>
            <a:fld id="{4FFF2922-2BC4-4EEC-89B9-4A4477398F2A}" type="slidenum">
              <a:rPr lang="en-US" smtClean="0"/>
              <a:pPr/>
              <a:t>9</a:t>
            </a:fld>
            <a:endParaRPr lang="en-US"/>
          </a:p>
        </p:txBody>
      </p:sp>
      <p:sp>
        <p:nvSpPr>
          <p:cNvPr id="4" name="Rectangle 3">
            <a:extLst>
              <a:ext uri="{FF2B5EF4-FFF2-40B4-BE49-F238E27FC236}">
                <a16:creationId xmlns:a16="http://schemas.microsoft.com/office/drawing/2014/main" id="{6608172C-E144-4456-AC94-6E562FB02EA0}"/>
              </a:ext>
            </a:extLst>
          </p:cNvPr>
          <p:cNvSpPr/>
          <p:nvPr/>
        </p:nvSpPr>
        <p:spPr>
          <a:xfrm>
            <a:off x="581227" y="941057"/>
            <a:ext cx="8183394" cy="4909036"/>
          </a:xfrm>
          <a:prstGeom prst="rect">
            <a:avLst/>
          </a:prstGeom>
        </p:spPr>
        <p:txBody>
          <a:bodyPr wrap="square">
            <a:spAutoFit/>
          </a:bodyPr>
          <a:lstStyle/>
          <a:p>
            <a:pPr lvl="0" fontAlgn="base">
              <a:lnSpc>
                <a:spcPct val="90000"/>
              </a:lnSpc>
              <a:spcBef>
                <a:spcPts val="1200"/>
              </a:spcBef>
              <a:buClr>
                <a:srgbClr val="2DA2BF"/>
              </a:buClr>
              <a:buSzPct val="68000"/>
            </a:pPr>
            <a:r>
              <a:rPr lang="en-US" sz="3600" b="1" dirty="0">
                <a:solidFill>
                  <a:schemeClr val="accent6">
                    <a:lumMod val="10000"/>
                  </a:schemeClr>
                </a:solidFill>
                <a:latin typeface="Calibri Light" panose="020F0302020204030204"/>
                <a:ea typeface="+mj-ea"/>
                <a:cs typeface="+mj-cs"/>
              </a:rPr>
              <a:t>Compliance Program Requirement</a:t>
            </a:r>
            <a:endParaRPr lang="en-US" altLang="en-US" b="1" kern="0" dirty="0">
              <a:solidFill>
                <a:prstClr val="black"/>
              </a:solidFill>
            </a:endParaRPr>
          </a:p>
          <a:p>
            <a:pPr marL="0" marR="0" lvl="0" indent="0" defTabSz="914400" eaLnBrk="1" fontAlgn="base" latinLnBrk="0" hangingPunct="1">
              <a:lnSpc>
                <a:spcPct val="90000"/>
              </a:lnSpc>
              <a:spcBef>
                <a:spcPts val="1200"/>
              </a:spcBef>
              <a:spcAft>
                <a:spcPts val="0"/>
              </a:spcAft>
              <a:buClr>
                <a:srgbClr val="2DA2BF"/>
              </a:buClr>
              <a:buSzPct val="68000"/>
              <a:buFontTx/>
              <a:buNone/>
              <a:tabLst/>
              <a:defRPr/>
            </a:pPr>
            <a:r>
              <a:rPr kumimoji="0" lang="en-US" altLang="en-US" sz="1800" b="1" i="0" u="none" strike="noStrike" kern="0" cap="none" spc="0" normalizeH="0" baseline="0" noProof="0" dirty="0">
                <a:ln>
                  <a:noFill/>
                </a:ln>
                <a:solidFill>
                  <a:srgbClr val="40819F"/>
                </a:solidFill>
                <a:effectLst/>
                <a:uLnTx/>
                <a:uFillTx/>
              </a:rPr>
              <a:t>The Centers for Medicare &amp; Medicaid Services (CMS) and the Department of Managed Health Care (DMHC) requires Sponsors to implement and maintain an effective compliance program. </a:t>
            </a:r>
            <a:br>
              <a:rPr kumimoji="0" lang="en-US" altLang="en-US" sz="1800" b="1" i="0" u="none" strike="noStrike" kern="0" cap="none" spc="0" normalizeH="0" baseline="0" noProof="0" dirty="0">
                <a:ln>
                  <a:noFill/>
                </a:ln>
                <a:solidFill>
                  <a:prstClr val="black"/>
                </a:solidFill>
                <a:effectLst/>
                <a:uLnTx/>
                <a:uFillTx/>
              </a:rPr>
            </a:br>
            <a:endParaRPr kumimoji="0" lang="en-US" altLang="en-US" sz="1800" b="1" i="0" u="none" strike="noStrike" kern="0" cap="none" spc="0" normalizeH="0" baseline="0" noProof="0" dirty="0">
              <a:ln>
                <a:noFill/>
              </a:ln>
              <a:solidFill>
                <a:prstClr val="black"/>
              </a:solidFill>
              <a:effectLst/>
              <a:uLnTx/>
              <a:uFillTx/>
            </a:endParaRPr>
          </a:p>
          <a:p>
            <a:pPr marL="0" marR="0" lvl="0" indent="0" defTabSz="914400" eaLnBrk="1" fontAlgn="base" latinLnBrk="0" hangingPunct="1">
              <a:lnSpc>
                <a:spcPct val="90000"/>
              </a:lnSpc>
              <a:spcBef>
                <a:spcPts val="1200"/>
              </a:spcBef>
              <a:spcAft>
                <a:spcPts val="0"/>
              </a:spcAft>
              <a:buClr>
                <a:srgbClr val="2DA2BF"/>
              </a:buClr>
              <a:buSzPct val="68000"/>
              <a:buFontTx/>
              <a:buNone/>
              <a:tabLst/>
              <a:defRPr/>
            </a:pPr>
            <a:br>
              <a:rPr kumimoji="0" lang="en-US" altLang="en-US" sz="1800" b="1" i="0" u="none" strike="noStrike" kern="0" cap="none" spc="0" normalizeH="0" baseline="0" noProof="0" dirty="0">
                <a:ln>
                  <a:noFill/>
                </a:ln>
                <a:solidFill>
                  <a:prstClr val="black"/>
                </a:solidFill>
                <a:effectLst/>
                <a:uLnTx/>
                <a:uFillTx/>
              </a:rPr>
            </a:br>
            <a:r>
              <a:rPr kumimoji="0" lang="en-US" altLang="en-US" sz="1800" b="1" i="0" u="none" strike="noStrike" kern="0" cap="none" spc="0" normalizeH="0" baseline="0" noProof="0" dirty="0">
                <a:ln>
                  <a:noFill/>
                </a:ln>
                <a:solidFill>
                  <a:prstClr val="black"/>
                </a:solidFill>
                <a:effectLst/>
                <a:uLnTx/>
                <a:uFillTx/>
              </a:rPr>
              <a:t>An effective compliance program must:</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altLang="en-US" sz="1800" b="0" i="0" u="none" strike="noStrike" kern="0" cap="none" spc="0" normalizeH="0" baseline="0" noProof="0" dirty="0">
                <a:ln>
                  <a:noFill/>
                </a:ln>
                <a:solidFill>
                  <a:prstClr val="black"/>
                </a:solidFill>
                <a:effectLst/>
                <a:uLnTx/>
                <a:uFillTx/>
              </a:rPr>
              <a:t>Articulate and demonstrate an organization’s commitment to legal and ethical conduct</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altLang="en-US" sz="1800" b="0" i="0" u="none" strike="noStrike" kern="0" cap="none" spc="0" normalizeH="0" baseline="0" noProof="0" dirty="0">
                <a:ln>
                  <a:noFill/>
                </a:ln>
                <a:solidFill>
                  <a:prstClr val="black"/>
                </a:solidFill>
                <a:effectLst/>
                <a:uLnTx/>
                <a:uFillTx/>
              </a:rPr>
              <a:t>Provide guidance on how to handle compliance questions and concerns</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altLang="en-US" sz="1800" b="0" i="0" u="none" strike="noStrike" kern="0" cap="none" spc="0" normalizeH="0" baseline="0" noProof="0" dirty="0">
                <a:ln>
                  <a:noFill/>
                </a:ln>
                <a:solidFill>
                  <a:prstClr val="black"/>
                </a:solidFill>
                <a:effectLst/>
                <a:uLnTx/>
                <a:uFillTx/>
              </a:rPr>
              <a:t>Provide guidance on how to identify and report compliance violations </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sz="1800" b="0" i="0" u="none" strike="noStrike" kern="0" cap="none" spc="0" normalizeH="0" baseline="0" noProof="0" dirty="0">
                <a:ln>
                  <a:noFill/>
                </a:ln>
                <a:solidFill>
                  <a:prstClr val="black"/>
                </a:solidFill>
                <a:effectLst/>
                <a:uLnTx/>
                <a:uFillTx/>
              </a:rPr>
              <a:t>Ensure compliance programs and audits are performed by individuals independent of fiscal or administrative management.  </a:t>
            </a:r>
          </a:p>
          <a:p>
            <a:pPr marL="365125" marR="0" lvl="0" indent="-255588" defTabSz="914400" eaLnBrk="1" fontAlgn="base" latinLnBrk="0" hangingPunct="1">
              <a:lnSpc>
                <a:spcPct val="90000"/>
              </a:lnSpc>
              <a:spcBef>
                <a:spcPts val="1200"/>
              </a:spcBef>
              <a:spcAft>
                <a:spcPts val="0"/>
              </a:spcAft>
              <a:buClr>
                <a:srgbClr val="2DA2BF"/>
              </a:buClr>
              <a:buSzPct val="68000"/>
              <a:buFont typeface="Wingdings 3" pitchFamily="18" charset="2"/>
              <a:buChar char=""/>
              <a:tabLst/>
              <a:defRPr/>
            </a:pPr>
            <a:r>
              <a:rPr kumimoji="0" lang="en-US" altLang="en-US" sz="1800" b="0" i="0" u="none" strike="noStrike" kern="0" cap="none" spc="0" normalizeH="0" baseline="0" noProof="0" dirty="0">
                <a:ln>
                  <a:noFill/>
                </a:ln>
                <a:solidFill>
                  <a:prstClr val="black"/>
                </a:solidFill>
                <a:effectLst/>
                <a:uLnTx/>
                <a:uFillTx/>
              </a:rPr>
              <a:t>Include Standards of Conduct (or Code of Conduct).</a:t>
            </a:r>
          </a:p>
        </p:txBody>
      </p:sp>
    </p:spTree>
    <p:extLst>
      <p:ext uri="{BB962C8B-B14F-4D97-AF65-F5344CB8AC3E}">
        <p14:creationId xmlns:p14="http://schemas.microsoft.com/office/powerpoint/2010/main" val="2567786217"/>
      </p:ext>
    </p:extLst>
  </p:cSld>
  <p:clrMapOvr>
    <a:masterClrMapping/>
  </p:clrMapOvr>
</p:sld>
</file>

<file path=ppt/theme/theme1.xml><?xml version="1.0" encoding="utf-8"?>
<a:theme xmlns:a="http://schemas.openxmlformats.org/drawingml/2006/main" name="Prospect Medical Theme">
  <a:themeElements>
    <a:clrScheme name="Prospect Medical">
      <a:dk1>
        <a:srgbClr val="00A3DA"/>
      </a:dk1>
      <a:lt1>
        <a:srgbClr val="FFFFFF"/>
      </a:lt1>
      <a:dk2>
        <a:srgbClr val="556066"/>
      </a:dk2>
      <a:lt2>
        <a:srgbClr val="E7E6E6"/>
      </a:lt2>
      <a:accent1>
        <a:srgbClr val="31518C"/>
      </a:accent1>
      <a:accent2>
        <a:srgbClr val="1B9697"/>
      </a:accent2>
      <a:accent3>
        <a:srgbClr val="00AEEE"/>
      </a:accent3>
      <a:accent4>
        <a:srgbClr val="556066"/>
      </a:accent4>
      <a:accent5>
        <a:srgbClr val="EBC441"/>
      </a:accent5>
      <a:accent6>
        <a:srgbClr val="F8E5A2"/>
      </a:accent6>
      <a:hlink>
        <a:srgbClr val="39A2CE"/>
      </a:hlink>
      <a:folHlink>
        <a:srgbClr val="1B9697"/>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ospect Medical Theme" id="{E03816EE-F88D-E249-AF07-50F1A44A45C2}" vid="{6AE1A688-1F06-124A-B473-76C6D1BF1034}"/>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Prospect Medical Theme</Template>
  <TotalTime>5861</TotalTime>
  <Words>5226</Words>
  <Application>Microsoft Office PowerPoint</Application>
  <PresentationFormat>On-screen Show (4:3)</PresentationFormat>
  <Paragraphs>522</Paragraphs>
  <Slides>48</Slides>
  <Notes>2</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48</vt:i4>
      </vt:variant>
    </vt:vector>
  </HeadingPairs>
  <TitlesOfParts>
    <vt:vector size="58" baseType="lpstr">
      <vt:lpstr>Arial</vt:lpstr>
      <vt:lpstr>Britannic Bold</vt:lpstr>
      <vt:lpstr>Calibri</vt:lpstr>
      <vt:lpstr>Calibri Light</vt:lpstr>
      <vt:lpstr>LucidaGrande</vt:lpstr>
      <vt:lpstr>Tahoma</vt:lpstr>
      <vt:lpstr>Times New Roman</vt:lpstr>
      <vt:lpstr>Wingdings 3</vt:lpstr>
      <vt:lpstr>Prospect Medical Theme</vt:lpstr>
      <vt:lpstr>Custom Design</vt:lpstr>
      <vt:lpstr>General Compliance Training Medicare Parts C and D</vt:lpstr>
      <vt:lpstr>PowerPoint Presentation</vt:lpstr>
      <vt:lpstr>PowerPoint Presentation</vt:lpstr>
      <vt:lpstr>Completing This Course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Our Philosophy</vt:lpstr>
      <vt:lpstr>Our Values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Tamera Schick</dc:creator>
  <cp:lastModifiedBy>Thomas, Reshma</cp:lastModifiedBy>
  <cp:revision>379</cp:revision>
  <cp:lastPrinted>2019-01-17T18:31:14Z</cp:lastPrinted>
  <dcterms:created xsi:type="dcterms:W3CDTF">2018-03-16T13:34:31Z</dcterms:created>
  <dcterms:modified xsi:type="dcterms:W3CDTF">2025-05-01T15:45:03Z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4-bc88714345d2_Enabled">
    <vt:lpwstr>true</vt:lpwstr>
  </property>
  <property fmtid="{D5CDD505-2E9C-101B-9397-08002B2CF9AE}" pid="3" name="MSIP_Label_defa4170-0d19-0005-0004-bc88714345d2_SetDate">
    <vt:lpwstr>2025-05-01T15:45:02Z</vt:lpwstr>
  </property>
  <property fmtid="{D5CDD505-2E9C-101B-9397-08002B2CF9AE}" pid="4" name="MSIP_Label_defa4170-0d19-0005-0004-bc88714345d2_Method">
    <vt:lpwstr>Standard</vt:lpwstr>
  </property>
  <property fmtid="{D5CDD505-2E9C-101B-9397-08002B2CF9AE}" pid="5" name="MSIP_Label_defa4170-0d19-0005-0004-bc88714345d2_Name">
    <vt:lpwstr>defa4170-0d19-0005-0004-bc88714345d2</vt:lpwstr>
  </property>
  <property fmtid="{D5CDD505-2E9C-101B-9397-08002B2CF9AE}" pid="6" name="MSIP_Label_defa4170-0d19-0005-0004-bc88714345d2_SiteId">
    <vt:lpwstr>ff4533d3-852c-4234-8bf6-957b597a60d0</vt:lpwstr>
  </property>
  <property fmtid="{D5CDD505-2E9C-101B-9397-08002B2CF9AE}" pid="7" name="MSIP_Label_defa4170-0d19-0005-0004-bc88714345d2_ActionId">
    <vt:lpwstr>c27cbba2-d014-4d84-b95f-e879ca9252e1</vt:lpwstr>
  </property>
  <property fmtid="{D5CDD505-2E9C-101B-9397-08002B2CF9AE}" pid="8" name="MSIP_Label_defa4170-0d19-0005-0004-bc88714345d2_ContentBits">
    <vt:lpwstr>0</vt:lpwstr>
  </property>
  <property fmtid="{D5CDD505-2E9C-101B-9397-08002B2CF9AE}" pid="9" name="MSIP_Label_defa4170-0d19-0005-0004-bc88714345d2_Tag">
    <vt:lpwstr>10, 3, 0, 1</vt:lpwstr>
  </property>
</Properties>
</file>