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710" r:id="rId4"/>
    <p:sldMasterId id="2147483712" r:id="rId5"/>
  </p:sldMasterIdLst>
  <p:notesMasterIdLst>
    <p:notesMasterId r:id="rId29"/>
  </p:notesMasterIdLst>
  <p:handoutMasterIdLst>
    <p:handoutMasterId r:id="rId30"/>
  </p:handoutMasterIdLst>
  <p:sldIdLst>
    <p:sldId id="256" r:id="rId6"/>
    <p:sldId id="310" r:id="rId7"/>
    <p:sldId id="388" r:id="rId8"/>
    <p:sldId id="312" r:id="rId9"/>
    <p:sldId id="428" r:id="rId10"/>
    <p:sldId id="429" r:id="rId11"/>
    <p:sldId id="435" r:id="rId12"/>
    <p:sldId id="389" r:id="rId13"/>
    <p:sldId id="433" r:id="rId14"/>
    <p:sldId id="432" r:id="rId15"/>
    <p:sldId id="395" r:id="rId16"/>
    <p:sldId id="398" r:id="rId17"/>
    <p:sldId id="326" r:id="rId18"/>
    <p:sldId id="361" r:id="rId19"/>
    <p:sldId id="364" r:id="rId20"/>
    <p:sldId id="369" r:id="rId21"/>
    <p:sldId id="362" r:id="rId22"/>
    <p:sldId id="318" r:id="rId23"/>
    <p:sldId id="421" r:id="rId24"/>
    <p:sldId id="422" r:id="rId25"/>
    <p:sldId id="419" r:id="rId26"/>
    <p:sldId id="338" r:id="rId27"/>
    <p:sldId id="319" r:id="rId28"/>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2661E0E-F6C8-81B8-DEB7-83077D9C2DBB}" name="McCreavy, Anita" initials="MA" userId="S::anita.mccreavy@changehealthcare.com::662fd91b-f076-498d-aac0-f4b6486c7ade" providerId="AD"/>
  <p188:author id="{ED1B3B1D-0F10-8FF9-7800-6C4FEDD12236}" name="Patricia Kelly" initials="PK" userId="Patricia Kelly" providerId="None"/>
  <p188:author id="{AA70BA3E-2E55-DFF4-CB2D-AEBCBAED3896}" name="Streit, Patricia" initials="SP" userId="S::Patricia.Streit@changehealthcare.com::207192cc-ff0c-4716-bdb7-15de2d5908a3" providerId="AD"/>
  <p188:author id="{29DF7F5C-D175-14D2-BBD7-476567C501DC}" name="Amanda Leigh Asmus" initials="AH" userId="S::amandahat@lacare.org::3f47b670-9b2a-42fa-98eb-876a7cb4428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Jesus Ramirez Sanchez" initials="JRS" lastIdx="26" clrIdx="6">
    <p:extLst>
      <p:ext uri="{19B8F6BF-5375-455C-9EA6-DF929625EA0E}">
        <p15:presenceInfo xmlns:p15="http://schemas.microsoft.com/office/powerpoint/2012/main" userId="S-1-5-21-1343024091-839522115-226527043-87111" providerId="AD"/>
      </p:ext>
    </p:extLst>
  </p:cmAuthor>
  <p:cmAuthor id="1" name="Kathleen Connolly" initials="KC" lastIdx="1" clrIdx="0">
    <p:extLst>
      <p:ext uri="{19B8F6BF-5375-455C-9EA6-DF929625EA0E}">
        <p15:presenceInfo xmlns:p15="http://schemas.microsoft.com/office/powerpoint/2012/main" userId="Kathleen Connolly" providerId="None"/>
      </p:ext>
    </p:extLst>
  </p:cmAuthor>
  <p:cmAuthor id="8" name="Amanda Leigh Asmus" initials="ALA" lastIdx="13" clrIdx="7">
    <p:extLst>
      <p:ext uri="{19B8F6BF-5375-455C-9EA6-DF929625EA0E}">
        <p15:presenceInfo xmlns:p15="http://schemas.microsoft.com/office/powerpoint/2012/main" userId="S-1-5-21-1343024091-839522115-226527043-66568" providerId="AD"/>
      </p:ext>
    </p:extLst>
  </p:cmAuthor>
  <p:cmAuthor id="2" name="Anita McCreavy" initials="AM" lastIdx="7" clrIdx="1">
    <p:extLst>
      <p:ext uri="{19B8F6BF-5375-455C-9EA6-DF929625EA0E}">
        <p15:presenceInfo xmlns:p15="http://schemas.microsoft.com/office/powerpoint/2012/main" userId="3d91cd1206753020" providerId="Windows Live"/>
      </p:ext>
    </p:extLst>
  </p:cmAuthor>
  <p:cmAuthor id="9" name="Kim Sour Ly" initials="KSL" lastIdx="1" clrIdx="8">
    <p:extLst>
      <p:ext uri="{19B8F6BF-5375-455C-9EA6-DF929625EA0E}">
        <p15:presenceInfo xmlns:p15="http://schemas.microsoft.com/office/powerpoint/2012/main" userId="S-1-5-21-1343024091-839522115-226527043-95153" providerId="AD"/>
      </p:ext>
    </p:extLst>
  </p:cmAuthor>
  <p:cmAuthor id="3" name="Steven Chang" initials="SC" lastIdx="1" clrIdx="2">
    <p:extLst>
      <p:ext uri="{19B8F6BF-5375-455C-9EA6-DF929625EA0E}">
        <p15:presenceInfo xmlns:p15="http://schemas.microsoft.com/office/powerpoint/2012/main" userId="Steven Chang" providerId="None"/>
      </p:ext>
    </p:extLst>
  </p:cmAuthor>
  <p:cmAuthor id="4" name="McCreavy, Anita" initials="MA" lastIdx="4" clrIdx="3">
    <p:extLst>
      <p:ext uri="{19B8F6BF-5375-455C-9EA6-DF929625EA0E}">
        <p15:presenceInfo xmlns:p15="http://schemas.microsoft.com/office/powerpoint/2012/main" userId="S::anita.mccreavy@changehealthcare.com::662fd91b-f076-498d-aac0-f4b6486c7ade" providerId="AD"/>
      </p:ext>
    </p:extLst>
  </p:cmAuthor>
  <p:cmAuthor id="5" name="Patty Kelly" initials="PK" lastIdx="2" clrIdx="4">
    <p:extLst>
      <p:ext uri="{19B8F6BF-5375-455C-9EA6-DF929625EA0E}">
        <p15:presenceInfo xmlns:p15="http://schemas.microsoft.com/office/powerpoint/2012/main" userId="Patty Kelly" providerId="None"/>
      </p:ext>
    </p:extLst>
  </p:cmAuthor>
  <p:cmAuthor id="6" name="Steven Tran" initials="ST" lastIdx="2" clrIdx="5">
    <p:extLst>
      <p:ext uri="{19B8F6BF-5375-455C-9EA6-DF929625EA0E}">
        <p15:presenceInfo xmlns:p15="http://schemas.microsoft.com/office/powerpoint/2012/main" userId="S-1-5-21-1343024091-839522115-226527043-7539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a:srgbClr val="FFFFFF"/>
    <a:srgbClr val="00B050"/>
    <a:srgbClr val="F9A13A"/>
    <a:srgbClr val="0095D4"/>
    <a:srgbClr val="FF7A5B"/>
    <a:srgbClr val="555555"/>
    <a:srgbClr val="FFE05C"/>
    <a:srgbClr val="0048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21" autoAdjust="0"/>
    <p:restoredTop sz="94655" autoAdjust="0"/>
  </p:normalViewPr>
  <p:slideViewPr>
    <p:cSldViewPr snapToGrid="0" snapToObjects="1" showGuides="1">
      <p:cViewPr varScale="1">
        <p:scale>
          <a:sx n="147" d="100"/>
          <a:sy n="147" d="100"/>
        </p:scale>
        <p:origin x="630" y="126"/>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24"/>
    </p:cViewPr>
  </p:sorterViewPr>
  <p:notesViewPr>
    <p:cSldViewPr snapToGrid="0" snapToObjects="1">
      <p:cViewPr varScale="1">
        <p:scale>
          <a:sx n="53" d="100"/>
          <a:sy n="53" d="100"/>
        </p:scale>
        <p:origin x="2916"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microsoft.com/office/2018/10/relationships/authors" Targe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488CD6-702F-41FA-8DED-4C72B260963D}" type="doc">
      <dgm:prSet loTypeId="urn:microsoft.com/office/officeart/2008/layout/IncreasingCircleProcess" loCatId="list" qsTypeId="urn:microsoft.com/office/officeart/2005/8/quickstyle/simple1" qsCatId="simple" csTypeId="urn:microsoft.com/office/officeart/2005/8/colors/accent1_2" csCatId="accent1" phldr="1"/>
      <dgm:spPr/>
      <dgm:t>
        <a:bodyPr/>
        <a:lstStyle/>
        <a:p>
          <a:endParaRPr lang="en-US"/>
        </a:p>
      </dgm:t>
    </dgm:pt>
    <dgm:pt modelId="{6E73C8BD-4FE9-487B-B566-7F828AE8F213}">
      <dgm:prSet phldrT="[Text]" custT="1"/>
      <dgm:spPr/>
      <dgm:t>
        <a:bodyPr/>
        <a:lstStyle/>
        <a:p>
          <a:r>
            <a:rPr lang="en-US" sz="1800" dirty="0"/>
            <a:t>Core Team</a:t>
          </a:r>
        </a:p>
      </dgm:t>
    </dgm:pt>
    <dgm:pt modelId="{3CCF496D-DA43-4FE6-9B72-F07761145B92}" type="parTrans" cxnId="{AF197B6C-FA5F-4216-B651-590255BB6DD2}">
      <dgm:prSet/>
      <dgm:spPr/>
      <dgm:t>
        <a:bodyPr/>
        <a:lstStyle/>
        <a:p>
          <a:endParaRPr lang="en-US" sz="2000"/>
        </a:p>
      </dgm:t>
    </dgm:pt>
    <dgm:pt modelId="{034B4AF1-AA65-4D54-9CED-0E8C0DCF841D}" type="sibTrans" cxnId="{AF197B6C-FA5F-4216-B651-590255BB6DD2}">
      <dgm:prSet/>
      <dgm:spPr/>
      <dgm:t>
        <a:bodyPr/>
        <a:lstStyle/>
        <a:p>
          <a:endParaRPr lang="en-US" sz="2000"/>
        </a:p>
      </dgm:t>
    </dgm:pt>
    <dgm:pt modelId="{F78013A1-A74B-4B81-A963-EB9468FE4ACC}">
      <dgm:prSet phldrT="[Text]" custT="1"/>
      <dgm:spPr/>
      <dgm:t>
        <a:bodyPr/>
        <a:lstStyle/>
        <a:p>
          <a:r>
            <a:rPr lang="en-US" sz="700" dirty="0"/>
            <a:t>Member/Caregiver</a:t>
          </a:r>
        </a:p>
      </dgm:t>
    </dgm:pt>
    <dgm:pt modelId="{BABB2235-36B1-4877-821C-A8D219C65E6D}" type="parTrans" cxnId="{AC92961F-6BB5-4F36-948B-3DF90FC700C6}">
      <dgm:prSet/>
      <dgm:spPr/>
      <dgm:t>
        <a:bodyPr/>
        <a:lstStyle/>
        <a:p>
          <a:endParaRPr lang="en-US" sz="2000"/>
        </a:p>
      </dgm:t>
    </dgm:pt>
    <dgm:pt modelId="{D4DF574F-83E8-4BC5-AC88-423BAF5FEEF9}" type="sibTrans" cxnId="{AC92961F-6BB5-4F36-948B-3DF90FC700C6}">
      <dgm:prSet/>
      <dgm:spPr/>
      <dgm:t>
        <a:bodyPr/>
        <a:lstStyle/>
        <a:p>
          <a:endParaRPr lang="en-US" sz="2000"/>
        </a:p>
      </dgm:t>
    </dgm:pt>
    <dgm:pt modelId="{3E834351-9D19-412D-9D5C-A36A3334BCE7}">
      <dgm:prSet phldrT="[Text]" custT="1"/>
      <dgm:spPr/>
      <dgm:t>
        <a:bodyPr/>
        <a:lstStyle/>
        <a:p>
          <a:r>
            <a:rPr lang="en-US" sz="1800" dirty="0"/>
            <a:t>Clinical</a:t>
          </a:r>
        </a:p>
      </dgm:t>
    </dgm:pt>
    <dgm:pt modelId="{CA3E5B45-B63F-4822-98E4-3E1E7952D6DA}" type="parTrans" cxnId="{ADE4F5CB-EF6A-426C-A72C-D3512BD445FD}">
      <dgm:prSet/>
      <dgm:spPr/>
      <dgm:t>
        <a:bodyPr/>
        <a:lstStyle/>
        <a:p>
          <a:endParaRPr lang="en-US" sz="2000"/>
        </a:p>
      </dgm:t>
    </dgm:pt>
    <dgm:pt modelId="{5100C0FB-2C95-4E3F-A58D-5B41A0348C1D}" type="sibTrans" cxnId="{ADE4F5CB-EF6A-426C-A72C-D3512BD445FD}">
      <dgm:prSet/>
      <dgm:spPr/>
      <dgm:t>
        <a:bodyPr/>
        <a:lstStyle/>
        <a:p>
          <a:endParaRPr lang="en-US" sz="2000"/>
        </a:p>
      </dgm:t>
    </dgm:pt>
    <dgm:pt modelId="{679FF2D2-7AF3-4735-B02F-836F995D33C0}">
      <dgm:prSet phldrT="[Text]" custT="1"/>
      <dgm:spPr/>
      <dgm:t>
        <a:bodyPr/>
        <a:lstStyle/>
        <a:p>
          <a:r>
            <a:rPr lang="en-US" sz="700" dirty="0"/>
            <a:t> Specialist</a:t>
          </a:r>
        </a:p>
      </dgm:t>
    </dgm:pt>
    <dgm:pt modelId="{A3433FA4-F6C3-4D74-B460-7C23097B856B}" type="parTrans" cxnId="{D42804F5-EC22-4D4B-9462-94E1183C1D20}">
      <dgm:prSet/>
      <dgm:spPr/>
      <dgm:t>
        <a:bodyPr/>
        <a:lstStyle/>
        <a:p>
          <a:endParaRPr lang="en-US" sz="2000"/>
        </a:p>
      </dgm:t>
    </dgm:pt>
    <dgm:pt modelId="{3A04A168-088D-4BB7-A729-C1DD19346F35}" type="sibTrans" cxnId="{D42804F5-EC22-4D4B-9462-94E1183C1D20}">
      <dgm:prSet/>
      <dgm:spPr/>
      <dgm:t>
        <a:bodyPr/>
        <a:lstStyle/>
        <a:p>
          <a:endParaRPr lang="en-US" sz="2000"/>
        </a:p>
      </dgm:t>
    </dgm:pt>
    <dgm:pt modelId="{8EE3BBCC-0ED9-479B-9414-A8794EDB5BED}">
      <dgm:prSet phldrT="[Text]" custT="1"/>
      <dgm:spPr/>
      <dgm:t>
        <a:bodyPr/>
        <a:lstStyle/>
        <a:p>
          <a:r>
            <a:rPr lang="en-US" sz="1800" dirty="0"/>
            <a:t>Non-Clinical</a:t>
          </a:r>
        </a:p>
      </dgm:t>
    </dgm:pt>
    <dgm:pt modelId="{41A1B07F-A3DB-4074-B471-A2F7FDB3DF0D}" type="parTrans" cxnId="{5FC5600A-67C1-44E2-AB32-99F04DCF27D3}">
      <dgm:prSet/>
      <dgm:spPr/>
      <dgm:t>
        <a:bodyPr/>
        <a:lstStyle/>
        <a:p>
          <a:endParaRPr lang="en-US" sz="2000"/>
        </a:p>
      </dgm:t>
    </dgm:pt>
    <dgm:pt modelId="{1F7719D5-5422-44F8-A316-C56FB6A11652}" type="sibTrans" cxnId="{5FC5600A-67C1-44E2-AB32-99F04DCF27D3}">
      <dgm:prSet/>
      <dgm:spPr/>
      <dgm:t>
        <a:bodyPr/>
        <a:lstStyle/>
        <a:p>
          <a:endParaRPr lang="en-US" sz="2000"/>
        </a:p>
      </dgm:t>
    </dgm:pt>
    <dgm:pt modelId="{75090C8C-3BCD-4A02-BD04-2422D17A95F4}">
      <dgm:prSet phldrT="[Text]" custT="1"/>
      <dgm:spPr/>
      <dgm:t>
        <a:bodyPr/>
        <a:lstStyle/>
        <a:p>
          <a:r>
            <a:rPr lang="en-US" sz="700" dirty="0"/>
            <a:t>Family Members</a:t>
          </a:r>
        </a:p>
      </dgm:t>
    </dgm:pt>
    <dgm:pt modelId="{0D8D5E0C-0C2B-472F-972F-35B4C5E22964}" type="parTrans" cxnId="{7193AA9A-471E-4FDE-906B-D9DCD919BEEC}">
      <dgm:prSet/>
      <dgm:spPr/>
      <dgm:t>
        <a:bodyPr/>
        <a:lstStyle/>
        <a:p>
          <a:endParaRPr lang="en-US" sz="2000"/>
        </a:p>
      </dgm:t>
    </dgm:pt>
    <dgm:pt modelId="{A0007621-5A0E-492A-8FAE-18A3904C6E79}" type="sibTrans" cxnId="{7193AA9A-471E-4FDE-906B-D9DCD919BEEC}">
      <dgm:prSet/>
      <dgm:spPr/>
      <dgm:t>
        <a:bodyPr/>
        <a:lstStyle/>
        <a:p>
          <a:endParaRPr lang="en-US" sz="2000"/>
        </a:p>
      </dgm:t>
    </dgm:pt>
    <dgm:pt modelId="{A70949EF-8F88-4B69-A0F3-2976392FB9C6}">
      <dgm:prSet custT="1"/>
      <dgm:spPr/>
      <dgm:t>
        <a:bodyPr/>
        <a:lstStyle/>
        <a:p>
          <a:r>
            <a:rPr lang="en-US" sz="700" dirty="0"/>
            <a:t>Care Manager</a:t>
          </a:r>
        </a:p>
      </dgm:t>
    </dgm:pt>
    <dgm:pt modelId="{762C153E-36C1-4A67-AD36-0E78D6D727C2}" type="parTrans" cxnId="{F8EC5ED7-EA5C-4109-B0B3-5A8DAD78394A}">
      <dgm:prSet/>
      <dgm:spPr/>
      <dgm:t>
        <a:bodyPr/>
        <a:lstStyle/>
        <a:p>
          <a:endParaRPr lang="en-US" sz="2000"/>
        </a:p>
      </dgm:t>
    </dgm:pt>
    <dgm:pt modelId="{DEAF1D0A-D893-48FF-8766-B7230E09E2C0}" type="sibTrans" cxnId="{F8EC5ED7-EA5C-4109-B0B3-5A8DAD78394A}">
      <dgm:prSet/>
      <dgm:spPr/>
      <dgm:t>
        <a:bodyPr/>
        <a:lstStyle/>
        <a:p>
          <a:endParaRPr lang="en-US" sz="2000"/>
        </a:p>
      </dgm:t>
    </dgm:pt>
    <dgm:pt modelId="{8DF81069-A5F8-4A33-A64B-B20CA6850C84}">
      <dgm:prSet custT="1"/>
      <dgm:spPr/>
      <dgm:t>
        <a:bodyPr/>
        <a:lstStyle/>
        <a:p>
          <a:r>
            <a:rPr lang="en-US" sz="700" dirty="0"/>
            <a:t>PCP or Specialist acting as PCP</a:t>
          </a:r>
        </a:p>
      </dgm:t>
    </dgm:pt>
    <dgm:pt modelId="{3542F025-E9B8-47B3-9403-21994BB64254}" type="parTrans" cxnId="{FA83FC47-52D5-4032-B0DB-6D5542496AFE}">
      <dgm:prSet/>
      <dgm:spPr/>
      <dgm:t>
        <a:bodyPr/>
        <a:lstStyle/>
        <a:p>
          <a:endParaRPr lang="en-US" sz="2000"/>
        </a:p>
      </dgm:t>
    </dgm:pt>
    <dgm:pt modelId="{BE0B84DE-3921-4C2A-8375-CCA6339986D5}" type="sibTrans" cxnId="{FA83FC47-52D5-4032-B0DB-6D5542496AFE}">
      <dgm:prSet/>
      <dgm:spPr/>
      <dgm:t>
        <a:bodyPr/>
        <a:lstStyle/>
        <a:p>
          <a:endParaRPr lang="en-US" sz="2000"/>
        </a:p>
      </dgm:t>
    </dgm:pt>
    <dgm:pt modelId="{0A53E237-BD4D-4E74-9411-AFBCEF24BD27}">
      <dgm:prSet custT="1"/>
      <dgm:spPr/>
      <dgm:t>
        <a:bodyPr/>
        <a:lstStyle/>
        <a:p>
          <a:r>
            <a:rPr lang="en-US" sz="700" dirty="0"/>
            <a:t> Social Worker</a:t>
          </a:r>
        </a:p>
      </dgm:t>
    </dgm:pt>
    <dgm:pt modelId="{919C3041-75AF-46F7-A928-33B7AD2B2D4C}" type="parTrans" cxnId="{A4B2BF9C-92C0-442D-AF47-66CD525E355F}">
      <dgm:prSet/>
      <dgm:spPr/>
      <dgm:t>
        <a:bodyPr/>
        <a:lstStyle/>
        <a:p>
          <a:endParaRPr lang="en-US" sz="2000"/>
        </a:p>
      </dgm:t>
    </dgm:pt>
    <dgm:pt modelId="{AB39F40A-4109-425D-80EB-4F2673DA4A16}" type="sibTrans" cxnId="{A4B2BF9C-92C0-442D-AF47-66CD525E355F}">
      <dgm:prSet/>
      <dgm:spPr/>
      <dgm:t>
        <a:bodyPr/>
        <a:lstStyle/>
        <a:p>
          <a:endParaRPr lang="en-US" sz="2000"/>
        </a:p>
      </dgm:t>
    </dgm:pt>
    <dgm:pt modelId="{27431B66-A725-473C-A6EC-480D6D5C901E}">
      <dgm:prSet custT="1"/>
      <dgm:spPr/>
      <dgm:t>
        <a:bodyPr/>
        <a:lstStyle/>
        <a:p>
          <a:r>
            <a:rPr lang="en-US" sz="700" dirty="0"/>
            <a:t> Certified Health Educators</a:t>
          </a:r>
        </a:p>
      </dgm:t>
    </dgm:pt>
    <dgm:pt modelId="{BA425E4C-2FA7-4A55-AFCE-1E2CA7CD768C}" type="parTrans" cxnId="{CB172738-4E4C-4B86-AD3A-FCFF377EC540}">
      <dgm:prSet/>
      <dgm:spPr/>
      <dgm:t>
        <a:bodyPr/>
        <a:lstStyle/>
        <a:p>
          <a:endParaRPr lang="en-US" sz="2000"/>
        </a:p>
      </dgm:t>
    </dgm:pt>
    <dgm:pt modelId="{8E92CDE3-5CFA-49B2-8C2F-C790C76D1AC1}" type="sibTrans" cxnId="{CB172738-4E4C-4B86-AD3A-FCFF377EC540}">
      <dgm:prSet/>
      <dgm:spPr/>
      <dgm:t>
        <a:bodyPr/>
        <a:lstStyle/>
        <a:p>
          <a:endParaRPr lang="en-US" sz="2000"/>
        </a:p>
      </dgm:t>
    </dgm:pt>
    <dgm:pt modelId="{C385BBCD-411D-4F5E-BADC-82E864309CF6}">
      <dgm:prSet custT="1"/>
      <dgm:spPr/>
      <dgm:t>
        <a:bodyPr/>
        <a:lstStyle/>
        <a:p>
          <a:r>
            <a:rPr lang="en-US" sz="700" dirty="0"/>
            <a:t> Registered Dietitians </a:t>
          </a:r>
        </a:p>
      </dgm:t>
    </dgm:pt>
    <dgm:pt modelId="{5F24C1DF-1082-4C09-A7D7-3120A2757106}" type="parTrans" cxnId="{09EEB663-A4FE-4049-BAC8-028FCB4CC1AA}">
      <dgm:prSet/>
      <dgm:spPr/>
      <dgm:t>
        <a:bodyPr/>
        <a:lstStyle/>
        <a:p>
          <a:endParaRPr lang="en-US" sz="2000"/>
        </a:p>
      </dgm:t>
    </dgm:pt>
    <dgm:pt modelId="{D9EF80B9-4933-43A8-AC6E-339396599292}" type="sibTrans" cxnId="{09EEB663-A4FE-4049-BAC8-028FCB4CC1AA}">
      <dgm:prSet/>
      <dgm:spPr/>
      <dgm:t>
        <a:bodyPr/>
        <a:lstStyle/>
        <a:p>
          <a:endParaRPr lang="en-US" sz="2000"/>
        </a:p>
      </dgm:t>
    </dgm:pt>
    <dgm:pt modelId="{B40B2601-13A4-48D0-9CB2-80C2760658F0}">
      <dgm:prSet custT="1"/>
      <dgm:spPr/>
      <dgm:t>
        <a:bodyPr/>
        <a:lstStyle/>
        <a:p>
          <a:r>
            <a:rPr lang="en-US" sz="700" dirty="0"/>
            <a:t>Medicare Directors</a:t>
          </a:r>
        </a:p>
      </dgm:t>
    </dgm:pt>
    <dgm:pt modelId="{4C2C9FB4-B48D-4435-97E1-27768F1733A9}" type="parTrans" cxnId="{3641AE57-AA09-4BC5-B288-97B6869CFB07}">
      <dgm:prSet/>
      <dgm:spPr/>
      <dgm:t>
        <a:bodyPr/>
        <a:lstStyle/>
        <a:p>
          <a:endParaRPr lang="en-US" sz="2000"/>
        </a:p>
      </dgm:t>
    </dgm:pt>
    <dgm:pt modelId="{D168CA40-1F15-4F16-A45B-D563E2D7C001}" type="sibTrans" cxnId="{3641AE57-AA09-4BC5-B288-97B6869CFB07}">
      <dgm:prSet/>
      <dgm:spPr/>
      <dgm:t>
        <a:bodyPr/>
        <a:lstStyle/>
        <a:p>
          <a:endParaRPr lang="en-US" sz="2000"/>
        </a:p>
      </dgm:t>
    </dgm:pt>
    <dgm:pt modelId="{10C822DA-D34A-414D-9358-FD07B29D4119}">
      <dgm:prSet custT="1"/>
      <dgm:spPr/>
      <dgm:t>
        <a:bodyPr/>
        <a:lstStyle/>
        <a:p>
          <a:r>
            <a:rPr lang="en-US" sz="700" dirty="0"/>
            <a:t>In-Home Support Services Provider</a:t>
          </a:r>
        </a:p>
      </dgm:t>
    </dgm:pt>
    <dgm:pt modelId="{239A04AF-CBCE-4DEE-92F2-449B01605571}" type="parTrans" cxnId="{05AAC49E-A093-4949-BA73-56820634C795}">
      <dgm:prSet/>
      <dgm:spPr/>
      <dgm:t>
        <a:bodyPr/>
        <a:lstStyle/>
        <a:p>
          <a:endParaRPr lang="en-US" sz="2000"/>
        </a:p>
      </dgm:t>
    </dgm:pt>
    <dgm:pt modelId="{7BE0F129-7046-421B-BAA6-3E9F25EA7D8C}" type="sibTrans" cxnId="{05AAC49E-A093-4949-BA73-56820634C795}">
      <dgm:prSet/>
      <dgm:spPr/>
      <dgm:t>
        <a:bodyPr/>
        <a:lstStyle/>
        <a:p>
          <a:endParaRPr lang="en-US" sz="2000"/>
        </a:p>
      </dgm:t>
    </dgm:pt>
    <dgm:pt modelId="{0F46BB28-3DE1-45A0-A1FA-081BE6F2639B}">
      <dgm:prSet custT="1"/>
      <dgm:spPr/>
      <dgm:t>
        <a:bodyPr/>
        <a:lstStyle/>
        <a:p>
          <a:r>
            <a:rPr lang="en-US" sz="700" dirty="0"/>
            <a:t>Community Based Adult Service Provider</a:t>
          </a:r>
        </a:p>
      </dgm:t>
    </dgm:pt>
    <dgm:pt modelId="{6EFA19FC-1999-4977-A37F-90A0EF2362A2}" type="parTrans" cxnId="{66CAD759-2B95-4020-A2DB-EC5D6C80EBF2}">
      <dgm:prSet/>
      <dgm:spPr/>
      <dgm:t>
        <a:bodyPr/>
        <a:lstStyle/>
        <a:p>
          <a:endParaRPr lang="en-US" sz="2000"/>
        </a:p>
      </dgm:t>
    </dgm:pt>
    <dgm:pt modelId="{35A12AE1-6DCE-4EB1-8B83-F02D38C3019B}" type="sibTrans" cxnId="{66CAD759-2B95-4020-A2DB-EC5D6C80EBF2}">
      <dgm:prSet/>
      <dgm:spPr/>
      <dgm:t>
        <a:bodyPr/>
        <a:lstStyle/>
        <a:p>
          <a:endParaRPr lang="en-US" sz="2000"/>
        </a:p>
      </dgm:t>
    </dgm:pt>
    <dgm:pt modelId="{CBC9861A-D288-48C5-8209-A9F73E401A01}">
      <dgm:prSet custT="1"/>
      <dgm:spPr/>
      <dgm:t>
        <a:bodyPr/>
        <a:lstStyle/>
        <a:p>
          <a:r>
            <a:rPr lang="en-US" sz="700" dirty="0"/>
            <a:t>Multi-Service Senior Services Program Care Manager</a:t>
          </a:r>
        </a:p>
      </dgm:t>
    </dgm:pt>
    <dgm:pt modelId="{D1ADAFF8-FDDC-4DE0-8C76-ACFF4136A6C6}" type="parTrans" cxnId="{73E313BE-2798-40B7-BDB6-AD1517CA777C}">
      <dgm:prSet/>
      <dgm:spPr/>
      <dgm:t>
        <a:bodyPr/>
        <a:lstStyle/>
        <a:p>
          <a:endParaRPr lang="en-US" sz="2000"/>
        </a:p>
      </dgm:t>
    </dgm:pt>
    <dgm:pt modelId="{FED34AAC-0924-496D-8FE2-1505B63B12DE}" type="sibTrans" cxnId="{73E313BE-2798-40B7-BDB6-AD1517CA777C}">
      <dgm:prSet/>
      <dgm:spPr/>
      <dgm:t>
        <a:bodyPr/>
        <a:lstStyle/>
        <a:p>
          <a:endParaRPr lang="en-US" sz="2000"/>
        </a:p>
      </dgm:t>
    </dgm:pt>
    <dgm:pt modelId="{52E642CD-E4C1-4175-9B59-86BA4C1B5CDC}">
      <dgm:prSet custT="1"/>
      <dgm:spPr/>
      <dgm:t>
        <a:bodyPr/>
        <a:lstStyle/>
        <a:p>
          <a:r>
            <a:rPr lang="en-US" sz="700" dirty="0"/>
            <a:t>Palliative Care Team</a:t>
          </a:r>
        </a:p>
      </dgm:t>
    </dgm:pt>
    <dgm:pt modelId="{E8B5CEC9-E29B-479E-9021-A976A7FABBFF}" type="parTrans" cxnId="{95838E09-A369-488D-BABF-01870757DD80}">
      <dgm:prSet/>
      <dgm:spPr/>
      <dgm:t>
        <a:bodyPr/>
        <a:lstStyle/>
        <a:p>
          <a:endParaRPr lang="en-US" sz="2000"/>
        </a:p>
      </dgm:t>
    </dgm:pt>
    <dgm:pt modelId="{326D3CB4-A749-42C2-8516-C42DEDBA14C8}" type="sibTrans" cxnId="{95838E09-A369-488D-BABF-01870757DD80}">
      <dgm:prSet/>
      <dgm:spPr/>
      <dgm:t>
        <a:bodyPr/>
        <a:lstStyle/>
        <a:p>
          <a:endParaRPr lang="en-US" sz="2000"/>
        </a:p>
      </dgm:t>
    </dgm:pt>
    <dgm:pt modelId="{AEE1A7E1-0097-40AA-B9D7-812562C31BAD}">
      <dgm:prSet custT="1"/>
      <dgm:spPr/>
      <dgm:t>
        <a:bodyPr/>
        <a:lstStyle/>
        <a:p>
          <a:r>
            <a:rPr lang="en-US" sz="700" dirty="0"/>
            <a:t>Dementia Care Specialist</a:t>
          </a:r>
        </a:p>
      </dgm:t>
    </dgm:pt>
    <dgm:pt modelId="{AA8B667F-ED50-4C0E-A868-21C19459D1B7}" type="parTrans" cxnId="{B03D5100-F192-4FE1-9BB9-10A60933642F}">
      <dgm:prSet/>
      <dgm:spPr/>
      <dgm:t>
        <a:bodyPr/>
        <a:lstStyle/>
        <a:p>
          <a:endParaRPr lang="en-US" sz="2000"/>
        </a:p>
      </dgm:t>
    </dgm:pt>
    <dgm:pt modelId="{24DE55FC-F5A5-4E4B-A40A-6F9CF34DA3DD}" type="sibTrans" cxnId="{B03D5100-F192-4FE1-9BB9-10A60933642F}">
      <dgm:prSet/>
      <dgm:spPr/>
      <dgm:t>
        <a:bodyPr/>
        <a:lstStyle/>
        <a:p>
          <a:endParaRPr lang="en-US" sz="2000"/>
        </a:p>
      </dgm:t>
    </dgm:pt>
    <dgm:pt modelId="{BC0B64A9-596E-4F99-A921-7CF9C9DFAB59}">
      <dgm:prSet custT="1"/>
      <dgm:spPr/>
      <dgm:t>
        <a:bodyPr/>
        <a:lstStyle/>
        <a:p>
          <a:r>
            <a:rPr lang="en-US" sz="700" dirty="0"/>
            <a:t>Nursing Facility care team</a:t>
          </a:r>
        </a:p>
      </dgm:t>
    </dgm:pt>
    <dgm:pt modelId="{C276FAF0-3E64-4AFE-AD15-51FA8F1F3FF9}" type="parTrans" cxnId="{7F582873-02E7-449F-ADA7-73F7457EF7D5}">
      <dgm:prSet/>
      <dgm:spPr/>
      <dgm:t>
        <a:bodyPr/>
        <a:lstStyle/>
        <a:p>
          <a:endParaRPr lang="en-US" sz="2000"/>
        </a:p>
      </dgm:t>
    </dgm:pt>
    <dgm:pt modelId="{7F35DD70-7831-4DC0-8447-CD9807097004}" type="sibTrans" cxnId="{7F582873-02E7-449F-ADA7-73F7457EF7D5}">
      <dgm:prSet/>
      <dgm:spPr/>
      <dgm:t>
        <a:bodyPr/>
        <a:lstStyle/>
        <a:p>
          <a:endParaRPr lang="en-US" sz="2000"/>
        </a:p>
      </dgm:t>
    </dgm:pt>
    <dgm:pt modelId="{BBF225D7-8F2E-414B-B9AD-7C6EB45BCB19}">
      <dgm:prSet phldrT="[Text]" custT="1"/>
      <dgm:spPr/>
      <dgm:t>
        <a:bodyPr/>
        <a:lstStyle/>
        <a:p>
          <a:r>
            <a:rPr lang="en-US" sz="700" dirty="0"/>
            <a:t> Pharmacist</a:t>
          </a:r>
        </a:p>
      </dgm:t>
    </dgm:pt>
    <dgm:pt modelId="{07AF1EB9-43B5-472D-BCA0-892F5FCB9CBA}" type="parTrans" cxnId="{B17B7EC2-C2E5-44D6-80F8-9C519D7599C7}">
      <dgm:prSet/>
      <dgm:spPr/>
      <dgm:t>
        <a:bodyPr/>
        <a:lstStyle/>
        <a:p>
          <a:endParaRPr lang="en-US" sz="2000"/>
        </a:p>
      </dgm:t>
    </dgm:pt>
    <dgm:pt modelId="{F81744CA-32E4-4863-87FB-EADA59756490}" type="sibTrans" cxnId="{B17B7EC2-C2E5-44D6-80F8-9C519D7599C7}">
      <dgm:prSet/>
      <dgm:spPr/>
      <dgm:t>
        <a:bodyPr/>
        <a:lstStyle/>
        <a:p>
          <a:endParaRPr lang="en-US" sz="2000"/>
        </a:p>
      </dgm:t>
    </dgm:pt>
    <dgm:pt modelId="{E06D85BE-4463-496A-9194-B48BA10A9898}">
      <dgm:prSet custT="1"/>
      <dgm:spPr/>
      <dgm:t>
        <a:bodyPr/>
        <a:lstStyle/>
        <a:p>
          <a:r>
            <a:rPr lang="en-US" sz="700"/>
            <a:t>Appointed Designee</a:t>
          </a:r>
        </a:p>
      </dgm:t>
    </dgm:pt>
    <dgm:pt modelId="{132D9D19-C327-4908-800E-7C5BF75B8D6D}" type="parTrans" cxnId="{F5E0ABD8-2114-4E2F-86DE-CB28E94F839C}">
      <dgm:prSet/>
      <dgm:spPr/>
      <dgm:t>
        <a:bodyPr/>
        <a:lstStyle/>
        <a:p>
          <a:endParaRPr lang="en-US" sz="2000"/>
        </a:p>
      </dgm:t>
    </dgm:pt>
    <dgm:pt modelId="{A27F453A-9151-4322-A532-2D9712B021F6}" type="sibTrans" cxnId="{F5E0ABD8-2114-4E2F-86DE-CB28E94F839C}">
      <dgm:prSet/>
      <dgm:spPr/>
      <dgm:t>
        <a:bodyPr/>
        <a:lstStyle/>
        <a:p>
          <a:endParaRPr lang="en-US" sz="2000"/>
        </a:p>
      </dgm:t>
    </dgm:pt>
    <dgm:pt modelId="{A2FBF949-1259-40EC-9379-14069B2D3AF2}">
      <dgm:prSet custT="1"/>
      <dgm:spPr/>
      <dgm:t>
        <a:bodyPr/>
        <a:lstStyle/>
        <a:p>
          <a:r>
            <a:rPr lang="en-US" sz="700" dirty="0"/>
            <a:t>Community Health Worker</a:t>
          </a:r>
        </a:p>
      </dgm:t>
    </dgm:pt>
    <dgm:pt modelId="{5AC2512A-A1CC-4D40-BE1C-D59871F14EEA}" type="parTrans" cxnId="{8BDB2E52-3ABA-4A08-9D1C-DB6A00134B02}">
      <dgm:prSet/>
      <dgm:spPr/>
      <dgm:t>
        <a:bodyPr/>
        <a:lstStyle/>
        <a:p>
          <a:endParaRPr lang="en-US" sz="2000"/>
        </a:p>
      </dgm:t>
    </dgm:pt>
    <dgm:pt modelId="{8E7F71A6-0C8F-4F68-BB09-FC53F5A03994}" type="sibTrans" cxnId="{8BDB2E52-3ABA-4A08-9D1C-DB6A00134B02}">
      <dgm:prSet/>
      <dgm:spPr/>
      <dgm:t>
        <a:bodyPr/>
        <a:lstStyle/>
        <a:p>
          <a:endParaRPr lang="en-US" sz="2000"/>
        </a:p>
      </dgm:t>
    </dgm:pt>
    <dgm:pt modelId="{11726B1C-C97D-40DE-B6D5-5DEC08C63BBB}">
      <dgm:prSet custT="1"/>
      <dgm:spPr/>
      <dgm:t>
        <a:bodyPr/>
        <a:lstStyle/>
        <a:p>
          <a:r>
            <a:rPr lang="en-US" sz="700" dirty="0"/>
            <a:t>Care Management Coordinator</a:t>
          </a:r>
        </a:p>
      </dgm:t>
    </dgm:pt>
    <dgm:pt modelId="{B7FBCAB0-4F35-42F2-BC64-9057EC14EB39}" type="parTrans" cxnId="{9F4D069E-E7B4-436D-AD66-E17A82D795EB}">
      <dgm:prSet/>
      <dgm:spPr/>
      <dgm:t>
        <a:bodyPr/>
        <a:lstStyle/>
        <a:p>
          <a:endParaRPr lang="en-US" sz="2000"/>
        </a:p>
      </dgm:t>
    </dgm:pt>
    <dgm:pt modelId="{139F57BC-C120-4364-B66A-7B864D664458}" type="sibTrans" cxnId="{9F4D069E-E7B4-436D-AD66-E17A82D795EB}">
      <dgm:prSet/>
      <dgm:spPr/>
      <dgm:t>
        <a:bodyPr/>
        <a:lstStyle/>
        <a:p>
          <a:endParaRPr lang="en-US" sz="2000"/>
        </a:p>
      </dgm:t>
    </dgm:pt>
    <dgm:pt modelId="{3DFF5B7B-BD9D-4FC6-9558-74CBE1CB42C1}">
      <dgm:prSet custT="1"/>
      <dgm:spPr/>
      <dgm:t>
        <a:bodyPr/>
        <a:lstStyle/>
        <a:p>
          <a:r>
            <a:rPr lang="en-US" sz="700" dirty="0"/>
            <a:t>Community-Based Organizations</a:t>
          </a:r>
        </a:p>
      </dgm:t>
    </dgm:pt>
    <dgm:pt modelId="{FCC8D346-DEC9-419D-802B-538A0C2262C1}" type="parTrans" cxnId="{41015F6B-6504-420F-9F7E-69272FF32ACE}">
      <dgm:prSet/>
      <dgm:spPr/>
      <dgm:t>
        <a:bodyPr/>
        <a:lstStyle/>
        <a:p>
          <a:endParaRPr lang="en-US" sz="2000"/>
        </a:p>
      </dgm:t>
    </dgm:pt>
    <dgm:pt modelId="{97F474F3-2410-4162-87DC-7E0D11EF137D}" type="sibTrans" cxnId="{41015F6B-6504-420F-9F7E-69272FF32ACE}">
      <dgm:prSet/>
      <dgm:spPr/>
      <dgm:t>
        <a:bodyPr/>
        <a:lstStyle/>
        <a:p>
          <a:endParaRPr lang="en-US" sz="2000"/>
        </a:p>
      </dgm:t>
    </dgm:pt>
    <dgm:pt modelId="{E85BE82D-8C11-499C-B4CD-E36A02D29FBB}">
      <dgm:prSet custT="1"/>
      <dgm:spPr/>
      <dgm:t>
        <a:bodyPr/>
        <a:lstStyle/>
        <a:p>
          <a:endParaRPr lang="en-US" sz="700" dirty="0"/>
        </a:p>
      </dgm:t>
    </dgm:pt>
    <dgm:pt modelId="{287A349D-40E9-413F-A34E-10674BAA5F50}" type="parTrans" cxnId="{ABA1CB84-3D2B-4F76-9D63-606816C81AD2}">
      <dgm:prSet/>
      <dgm:spPr/>
      <dgm:t>
        <a:bodyPr/>
        <a:lstStyle/>
        <a:p>
          <a:endParaRPr lang="en-US" sz="2000"/>
        </a:p>
      </dgm:t>
    </dgm:pt>
    <dgm:pt modelId="{6780DF6D-D277-413A-80EB-832B5C7D8BC4}" type="sibTrans" cxnId="{ABA1CB84-3D2B-4F76-9D63-606816C81AD2}">
      <dgm:prSet/>
      <dgm:spPr/>
      <dgm:t>
        <a:bodyPr/>
        <a:lstStyle/>
        <a:p>
          <a:endParaRPr lang="en-US" sz="2000"/>
        </a:p>
      </dgm:t>
    </dgm:pt>
    <dgm:pt modelId="{267A0CD5-8143-44B1-847B-7240A184AA24}">
      <dgm:prSet custT="1"/>
      <dgm:spPr/>
      <dgm:t>
        <a:bodyPr/>
        <a:lstStyle/>
        <a:p>
          <a:r>
            <a:rPr lang="en-US" sz="700" dirty="0"/>
            <a:t>Community Supports providers</a:t>
          </a:r>
        </a:p>
      </dgm:t>
    </dgm:pt>
    <dgm:pt modelId="{E298A692-8F62-47A5-BFE4-39F5801E8CA8}" type="parTrans" cxnId="{36F64EE2-63D6-4141-A024-E5FC83D54115}">
      <dgm:prSet/>
      <dgm:spPr/>
      <dgm:t>
        <a:bodyPr/>
        <a:lstStyle/>
        <a:p>
          <a:endParaRPr lang="en-US" sz="2000"/>
        </a:p>
      </dgm:t>
    </dgm:pt>
    <dgm:pt modelId="{3C1FCDA3-9C2B-432A-B57B-E876F7339052}" type="sibTrans" cxnId="{36F64EE2-63D6-4141-A024-E5FC83D54115}">
      <dgm:prSet/>
      <dgm:spPr/>
      <dgm:t>
        <a:bodyPr/>
        <a:lstStyle/>
        <a:p>
          <a:endParaRPr lang="en-US" sz="2000"/>
        </a:p>
      </dgm:t>
    </dgm:pt>
    <dgm:pt modelId="{B611ED0C-04A6-433B-BD46-9AC9C1374C31}">
      <dgm:prSet custT="1"/>
      <dgm:spPr/>
      <dgm:t>
        <a:bodyPr/>
        <a:lstStyle/>
        <a:p>
          <a:r>
            <a:rPr lang="en-US" sz="700" dirty="0"/>
            <a:t>Waiver Agencies (California Community Transition Lead and Home and Community Based Services)</a:t>
          </a:r>
        </a:p>
      </dgm:t>
    </dgm:pt>
    <dgm:pt modelId="{6C8BB13D-3702-4C45-B98B-77988FA2E7C7}" type="parTrans" cxnId="{A3E6EC98-2A4C-4A46-A616-25FB26DFB22E}">
      <dgm:prSet/>
      <dgm:spPr/>
      <dgm:t>
        <a:bodyPr/>
        <a:lstStyle/>
        <a:p>
          <a:endParaRPr lang="en-US" sz="2000"/>
        </a:p>
      </dgm:t>
    </dgm:pt>
    <dgm:pt modelId="{EB5B9D08-B3B1-4488-A847-E5E1EDCACA38}" type="sibTrans" cxnId="{A3E6EC98-2A4C-4A46-A616-25FB26DFB22E}">
      <dgm:prSet/>
      <dgm:spPr/>
      <dgm:t>
        <a:bodyPr/>
        <a:lstStyle/>
        <a:p>
          <a:endParaRPr lang="en-US" sz="2000"/>
        </a:p>
      </dgm:t>
    </dgm:pt>
    <dgm:pt modelId="{3AC0D789-8799-486D-9602-2699A94E0946}" type="pres">
      <dgm:prSet presAssocID="{D4488CD6-702F-41FA-8DED-4C72B260963D}" presName="Name0" presStyleCnt="0">
        <dgm:presLayoutVars>
          <dgm:chMax val="7"/>
          <dgm:chPref val="7"/>
          <dgm:dir/>
          <dgm:animOne val="branch"/>
          <dgm:animLvl val="lvl"/>
        </dgm:presLayoutVars>
      </dgm:prSet>
      <dgm:spPr/>
    </dgm:pt>
    <dgm:pt modelId="{8ED0780A-737D-4712-936C-4A65F79CBF88}" type="pres">
      <dgm:prSet presAssocID="{6E73C8BD-4FE9-487B-B566-7F828AE8F213}" presName="composite" presStyleCnt="0"/>
      <dgm:spPr/>
    </dgm:pt>
    <dgm:pt modelId="{82305039-14B3-474F-970B-235EB8D9A607}" type="pres">
      <dgm:prSet presAssocID="{6E73C8BD-4FE9-487B-B566-7F828AE8F213}" presName="BackAccent" presStyleLbl="bgShp" presStyleIdx="0" presStyleCnt="3"/>
      <dgm:spPr/>
    </dgm:pt>
    <dgm:pt modelId="{03008A71-5D64-4280-B512-39D2540BC189}" type="pres">
      <dgm:prSet presAssocID="{6E73C8BD-4FE9-487B-B566-7F828AE8F213}" presName="Accent" presStyleLbl="alignNode1" presStyleIdx="0" presStyleCnt="3"/>
      <dgm:spPr/>
    </dgm:pt>
    <dgm:pt modelId="{A397E24F-119B-4890-939D-983230304F68}" type="pres">
      <dgm:prSet presAssocID="{6E73C8BD-4FE9-487B-B566-7F828AE8F213}" presName="Child" presStyleLbl="revTx" presStyleIdx="0" presStyleCnt="6">
        <dgm:presLayoutVars>
          <dgm:chMax val="0"/>
          <dgm:chPref val="0"/>
          <dgm:bulletEnabled val="1"/>
        </dgm:presLayoutVars>
      </dgm:prSet>
      <dgm:spPr/>
    </dgm:pt>
    <dgm:pt modelId="{E0DAB7F0-D48F-49AD-98F8-84AD8BD761E1}" type="pres">
      <dgm:prSet presAssocID="{6E73C8BD-4FE9-487B-B566-7F828AE8F213}" presName="Parent" presStyleLbl="revTx" presStyleIdx="1" presStyleCnt="6">
        <dgm:presLayoutVars>
          <dgm:chMax val="1"/>
          <dgm:chPref val="1"/>
          <dgm:bulletEnabled val="1"/>
        </dgm:presLayoutVars>
      </dgm:prSet>
      <dgm:spPr/>
    </dgm:pt>
    <dgm:pt modelId="{9DD82E2C-051A-42DB-8292-0B407C9CCC9C}" type="pres">
      <dgm:prSet presAssocID="{034B4AF1-AA65-4D54-9CED-0E8C0DCF841D}" presName="sibTrans" presStyleCnt="0"/>
      <dgm:spPr/>
    </dgm:pt>
    <dgm:pt modelId="{A6CB8A69-9A07-40F4-9310-8CEE0AA00AFA}" type="pres">
      <dgm:prSet presAssocID="{3E834351-9D19-412D-9D5C-A36A3334BCE7}" presName="composite" presStyleCnt="0"/>
      <dgm:spPr/>
    </dgm:pt>
    <dgm:pt modelId="{82493E14-5E5D-45BF-A230-777792A8EE45}" type="pres">
      <dgm:prSet presAssocID="{3E834351-9D19-412D-9D5C-A36A3334BCE7}" presName="BackAccent" presStyleLbl="bgShp" presStyleIdx="1" presStyleCnt="3"/>
      <dgm:spPr/>
    </dgm:pt>
    <dgm:pt modelId="{3F06B3AC-EFE8-4237-B95C-89688F7DE584}" type="pres">
      <dgm:prSet presAssocID="{3E834351-9D19-412D-9D5C-A36A3334BCE7}" presName="Accent" presStyleLbl="alignNode1" presStyleIdx="1" presStyleCnt="3"/>
      <dgm:spPr/>
    </dgm:pt>
    <dgm:pt modelId="{21EA1844-B838-482F-8E1A-6F64B7EC853F}" type="pres">
      <dgm:prSet presAssocID="{3E834351-9D19-412D-9D5C-A36A3334BCE7}" presName="Child" presStyleLbl="revTx" presStyleIdx="2" presStyleCnt="6">
        <dgm:presLayoutVars>
          <dgm:chMax val="0"/>
          <dgm:chPref val="0"/>
          <dgm:bulletEnabled val="1"/>
        </dgm:presLayoutVars>
      </dgm:prSet>
      <dgm:spPr/>
    </dgm:pt>
    <dgm:pt modelId="{790F7C4B-D8BC-4FD1-8807-68CDC1D37580}" type="pres">
      <dgm:prSet presAssocID="{3E834351-9D19-412D-9D5C-A36A3334BCE7}" presName="Parent" presStyleLbl="revTx" presStyleIdx="3" presStyleCnt="6">
        <dgm:presLayoutVars>
          <dgm:chMax val="1"/>
          <dgm:chPref val="1"/>
          <dgm:bulletEnabled val="1"/>
        </dgm:presLayoutVars>
      </dgm:prSet>
      <dgm:spPr/>
    </dgm:pt>
    <dgm:pt modelId="{19C2CF58-1CA3-41C9-A107-6226759E0F63}" type="pres">
      <dgm:prSet presAssocID="{5100C0FB-2C95-4E3F-A58D-5B41A0348C1D}" presName="sibTrans" presStyleCnt="0"/>
      <dgm:spPr/>
    </dgm:pt>
    <dgm:pt modelId="{4983208A-2CE0-4A86-82BE-EE37ABCEA943}" type="pres">
      <dgm:prSet presAssocID="{8EE3BBCC-0ED9-479B-9414-A8794EDB5BED}" presName="composite" presStyleCnt="0"/>
      <dgm:spPr/>
    </dgm:pt>
    <dgm:pt modelId="{D51A3B5C-30AB-4A50-A44F-AAFE88704E50}" type="pres">
      <dgm:prSet presAssocID="{8EE3BBCC-0ED9-479B-9414-A8794EDB5BED}" presName="BackAccent" presStyleLbl="bgShp" presStyleIdx="2" presStyleCnt="3"/>
      <dgm:spPr/>
    </dgm:pt>
    <dgm:pt modelId="{4D350F32-C24B-4AEC-AE05-B7D880A44326}" type="pres">
      <dgm:prSet presAssocID="{8EE3BBCC-0ED9-479B-9414-A8794EDB5BED}" presName="Accent" presStyleLbl="alignNode1" presStyleIdx="2" presStyleCnt="3"/>
      <dgm:spPr/>
    </dgm:pt>
    <dgm:pt modelId="{03D018DF-61C0-4091-8004-1834377E9994}" type="pres">
      <dgm:prSet presAssocID="{8EE3BBCC-0ED9-479B-9414-A8794EDB5BED}" presName="Child" presStyleLbl="revTx" presStyleIdx="4" presStyleCnt="6">
        <dgm:presLayoutVars>
          <dgm:chMax val="0"/>
          <dgm:chPref val="0"/>
          <dgm:bulletEnabled val="1"/>
        </dgm:presLayoutVars>
      </dgm:prSet>
      <dgm:spPr/>
    </dgm:pt>
    <dgm:pt modelId="{2387D675-2196-41FE-A6F0-3CCD754FBE30}" type="pres">
      <dgm:prSet presAssocID="{8EE3BBCC-0ED9-479B-9414-A8794EDB5BED}" presName="Parent" presStyleLbl="revTx" presStyleIdx="5" presStyleCnt="6">
        <dgm:presLayoutVars>
          <dgm:chMax val="1"/>
          <dgm:chPref val="1"/>
          <dgm:bulletEnabled val="1"/>
        </dgm:presLayoutVars>
      </dgm:prSet>
      <dgm:spPr/>
    </dgm:pt>
  </dgm:ptLst>
  <dgm:cxnLst>
    <dgm:cxn modelId="{B03D5100-F192-4FE1-9BB9-10A60933642F}" srcId="{3E834351-9D19-412D-9D5C-A36A3334BCE7}" destId="{AEE1A7E1-0097-40AA-B9D7-812562C31BAD}" srcOrd="10" destOrd="0" parTransId="{AA8B667F-ED50-4C0E-A868-21C19459D1B7}" sibTransId="{24DE55FC-F5A5-4E4B-A40A-6F9CF34DA3DD}"/>
    <dgm:cxn modelId="{F397AD03-1A6B-4914-B631-947A259012B2}" type="presOf" srcId="{F78013A1-A74B-4B81-A963-EB9468FE4ACC}" destId="{A397E24F-119B-4890-939D-983230304F68}" srcOrd="0" destOrd="0" presId="urn:microsoft.com/office/officeart/2008/layout/IncreasingCircleProcess"/>
    <dgm:cxn modelId="{95838E09-A369-488D-BABF-01870757DD80}" srcId="{3E834351-9D19-412D-9D5C-A36A3334BCE7}" destId="{52E642CD-E4C1-4175-9B59-86BA4C1B5CDC}" srcOrd="9" destOrd="0" parTransId="{E8B5CEC9-E29B-479E-9021-A976A7FABBFF}" sibTransId="{326D3CB4-A749-42C2-8516-C42DEDBA14C8}"/>
    <dgm:cxn modelId="{5FC5600A-67C1-44E2-AB32-99F04DCF27D3}" srcId="{D4488CD6-702F-41FA-8DED-4C72B260963D}" destId="{8EE3BBCC-0ED9-479B-9414-A8794EDB5BED}" srcOrd="2" destOrd="0" parTransId="{41A1B07F-A3DB-4074-B471-A2F7FDB3DF0D}" sibTransId="{1F7719D5-5422-44F8-A316-C56FB6A11652}"/>
    <dgm:cxn modelId="{A0F43411-7769-4943-BAF0-C03DD825E566}" type="presOf" srcId="{C385BBCD-411D-4F5E-BADC-82E864309CF6}" destId="{21EA1844-B838-482F-8E1A-6F64B7EC853F}" srcOrd="0" destOrd="4" presId="urn:microsoft.com/office/officeart/2008/layout/IncreasingCircleProcess"/>
    <dgm:cxn modelId="{C68B9817-53A9-464D-BD8E-323B98BE3305}" type="presOf" srcId="{B611ED0C-04A6-433B-BD46-9AC9C1374C31}" destId="{03D018DF-61C0-4091-8004-1834377E9994}" srcOrd="0" destOrd="6" presId="urn:microsoft.com/office/officeart/2008/layout/IncreasingCircleProcess"/>
    <dgm:cxn modelId="{F39D9D1A-301B-4117-AF6F-2A3C2B20CFE9}" type="presOf" srcId="{8DF81069-A5F8-4A33-A64B-B20CA6850C84}" destId="{A397E24F-119B-4890-939D-983230304F68}" srcOrd="0" destOrd="2" presId="urn:microsoft.com/office/officeart/2008/layout/IncreasingCircleProcess"/>
    <dgm:cxn modelId="{AC92961F-6BB5-4F36-948B-3DF90FC700C6}" srcId="{6E73C8BD-4FE9-487B-B566-7F828AE8F213}" destId="{F78013A1-A74B-4B81-A963-EB9468FE4ACC}" srcOrd="0" destOrd="0" parTransId="{BABB2235-36B1-4877-821C-A8D219C65E6D}" sibTransId="{D4DF574F-83E8-4BC5-AC88-423BAF5FEEF9}"/>
    <dgm:cxn modelId="{E74F7F21-1395-48FD-9490-DBDC44C9E4F3}" type="presOf" srcId="{10C822DA-D34A-414D-9358-FD07B29D4119}" destId="{21EA1844-B838-482F-8E1A-6F64B7EC853F}" srcOrd="0" destOrd="6" presId="urn:microsoft.com/office/officeart/2008/layout/IncreasingCircleProcess"/>
    <dgm:cxn modelId="{F76BA22B-7B0F-44FA-981F-82575912161D}" type="presOf" srcId="{52E642CD-E4C1-4175-9B59-86BA4C1B5CDC}" destId="{21EA1844-B838-482F-8E1A-6F64B7EC853F}" srcOrd="0" destOrd="9" presId="urn:microsoft.com/office/officeart/2008/layout/IncreasingCircleProcess"/>
    <dgm:cxn modelId="{9A748C34-45E8-4278-A693-A0B44FB75F41}" type="presOf" srcId="{A2FBF949-1259-40EC-9379-14069B2D3AF2}" destId="{03D018DF-61C0-4091-8004-1834377E9994}" srcOrd="0" destOrd="2" presId="urn:microsoft.com/office/officeart/2008/layout/IncreasingCircleProcess"/>
    <dgm:cxn modelId="{CB172738-4E4C-4B86-AD3A-FCFF377EC540}" srcId="{3E834351-9D19-412D-9D5C-A36A3334BCE7}" destId="{27431B66-A725-473C-A6EC-480D6D5C901E}" srcOrd="3" destOrd="0" parTransId="{BA425E4C-2FA7-4A55-AFCE-1E2CA7CD768C}" sibTransId="{8E92CDE3-5CFA-49B2-8C2F-C790C76D1AC1}"/>
    <dgm:cxn modelId="{B8251142-826D-4DE2-8971-3B0C9FEEB8B3}" type="presOf" srcId="{B40B2601-13A4-48D0-9CB2-80C2760658F0}" destId="{21EA1844-B838-482F-8E1A-6F64B7EC853F}" srcOrd="0" destOrd="5" presId="urn:microsoft.com/office/officeart/2008/layout/IncreasingCircleProcess"/>
    <dgm:cxn modelId="{09EEB663-A4FE-4049-BAC8-028FCB4CC1AA}" srcId="{3E834351-9D19-412D-9D5C-A36A3334BCE7}" destId="{C385BBCD-411D-4F5E-BADC-82E864309CF6}" srcOrd="4" destOrd="0" parTransId="{5F24C1DF-1082-4C09-A7D7-3120A2757106}" sibTransId="{D9EF80B9-4933-43A8-AC6E-339396599292}"/>
    <dgm:cxn modelId="{FA83FC47-52D5-4032-B0DB-6D5542496AFE}" srcId="{6E73C8BD-4FE9-487B-B566-7F828AE8F213}" destId="{8DF81069-A5F8-4A33-A64B-B20CA6850C84}" srcOrd="2" destOrd="0" parTransId="{3542F025-E9B8-47B3-9403-21994BB64254}" sibTransId="{BE0B84DE-3921-4C2A-8375-CCA6339986D5}"/>
    <dgm:cxn modelId="{41015F6B-6504-420F-9F7E-69272FF32ACE}" srcId="{8EE3BBCC-0ED9-479B-9414-A8794EDB5BED}" destId="{3DFF5B7B-BD9D-4FC6-9558-74CBE1CB42C1}" srcOrd="4" destOrd="0" parTransId="{FCC8D346-DEC9-419D-802B-538A0C2262C1}" sibTransId="{97F474F3-2410-4162-87DC-7E0D11EF137D}"/>
    <dgm:cxn modelId="{AF197B6C-FA5F-4216-B651-590255BB6DD2}" srcId="{D4488CD6-702F-41FA-8DED-4C72B260963D}" destId="{6E73C8BD-4FE9-487B-B566-7F828AE8F213}" srcOrd="0" destOrd="0" parTransId="{3CCF496D-DA43-4FE6-9B72-F07761145B92}" sibTransId="{034B4AF1-AA65-4D54-9CED-0E8C0DCF841D}"/>
    <dgm:cxn modelId="{EA37066F-A8E7-49D1-8CA4-18CF21415860}" type="presOf" srcId="{E06D85BE-4463-496A-9194-B48BA10A9898}" destId="{03D018DF-61C0-4091-8004-1834377E9994}" srcOrd="0" destOrd="1" presId="urn:microsoft.com/office/officeart/2008/layout/IncreasingCircleProcess"/>
    <dgm:cxn modelId="{4AC60D6F-4AB6-4BBC-B79B-A9EEA17CABB4}" type="presOf" srcId="{CBC9861A-D288-48C5-8209-A9F73E401A01}" destId="{21EA1844-B838-482F-8E1A-6F64B7EC853F}" srcOrd="0" destOrd="8" presId="urn:microsoft.com/office/officeart/2008/layout/IncreasingCircleProcess"/>
    <dgm:cxn modelId="{00203970-26BA-4127-9571-56DC3F0B19B7}" type="presOf" srcId="{267A0CD5-8143-44B1-847B-7240A184AA24}" destId="{03D018DF-61C0-4091-8004-1834377E9994}" srcOrd="0" destOrd="5" presId="urn:microsoft.com/office/officeart/2008/layout/IncreasingCircleProcess"/>
    <dgm:cxn modelId="{8BDB2E52-3ABA-4A08-9D1C-DB6A00134B02}" srcId="{8EE3BBCC-0ED9-479B-9414-A8794EDB5BED}" destId="{A2FBF949-1259-40EC-9379-14069B2D3AF2}" srcOrd="2" destOrd="0" parTransId="{5AC2512A-A1CC-4D40-BE1C-D59871F14EEA}" sibTransId="{8E7F71A6-0C8F-4F68-BB09-FC53F5A03994}"/>
    <dgm:cxn modelId="{7F582873-02E7-449F-ADA7-73F7457EF7D5}" srcId="{3E834351-9D19-412D-9D5C-A36A3334BCE7}" destId="{BC0B64A9-596E-4F99-A921-7CF9C9DFAB59}" srcOrd="11" destOrd="0" parTransId="{C276FAF0-3E64-4AFE-AD15-51FA8F1F3FF9}" sibTransId="{7F35DD70-7831-4DC0-8447-CD9807097004}"/>
    <dgm:cxn modelId="{3641AE57-AA09-4BC5-B288-97B6869CFB07}" srcId="{3E834351-9D19-412D-9D5C-A36A3334BCE7}" destId="{B40B2601-13A4-48D0-9CB2-80C2760658F0}" srcOrd="5" destOrd="0" parTransId="{4C2C9FB4-B48D-4435-97E1-27768F1733A9}" sibTransId="{D168CA40-1F15-4F16-A45B-D563E2D7C001}"/>
    <dgm:cxn modelId="{66CAD759-2B95-4020-A2DB-EC5D6C80EBF2}" srcId="{3E834351-9D19-412D-9D5C-A36A3334BCE7}" destId="{0F46BB28-3DE1-45A0-A1FA-081BE6F2639B}" srcOrd="7" destOrd="0" parTransId="{6EFA19FC-1999-4977-A37F-90A0EF2362A2}" sibTransId="{35A12AE1-6DCE-4EB1-8B83-F02D38C3019B}"/>
    <dgm:cxn modelId="{CC0DE97B-BFE8-4ACD-81B9-F9F5FF9B1A16}" type="presOf" srcId="{75090C8C-3BCD-4A02-BD04-2422D17A95F4}" destId="{03D018DF-61C0-4091-8004-1834377E9994}" srcOrd="0" destOrd="0" presId="urn:microsoft.com/office/officeart/2008/layout/IncreasingCircleProcess"/>
    <dgm:cxn modelId="{EA8CAA7E-5E24-47A3-9B2F-BBD284C5A3A7}" type="presOf" srcId="{E85BE82D-8C11-499C-B4CD-E36A02D29FBB}" destId="{03D018DF-61C0-4091-8004-1834377E9994}" srcOrd="0" destOrd="7" presId="urn:microsoft.com/office/officeart/2008/layout/IncreasingCircleProcess"/>
    <dgm:cxn modelId="{B66E9D83-702D-4160-8EBD-48665F7EA660}" type="presOf" srcId="{11726B1C-C97D-40DE-B6D5-5DEC08C63BBB}" destId="{03D018DF-61C0-4091-8004-1834377E9994}" srcOrd="0" destOrd="3" presId="urn:microsoft.com/office/officeart/2008/layout/IncreasingCircleProcess"/>
    <dgm:cxn modelId="{ABA1CB84-3D2B-4F76-9D63-606816C81AD2}" srcId="{8EE3BBCC-0ED9-479B-9414-A8794EDB5BED}" destId="{E85BE82D-8C11-499C-B4CD-E36A02D29FBB}" srcOrd="7" destOrd="0" parTransId="{287A349D-40E9-413F-A34E-10674BAA5F50}" sibTransId="{6780DF6D-D277-413A-80EB-832B5C7D8BC4}"/>
    <dgm:cxn modelId="{5EF9B092-E17E-45B4-8B5C-521400A117C8}" type="presOf" srcId="{8EE3BBCC-0ED9-479B-9414-A8794EDB5BED}" destId="{2387D675-2196-41FE-A6F0-3CCD754FBE30}" srcOrd="0" destOrd="0" presId="urn:microsoft.com/office/officeart/2008/layout/IncreasingCircleProcess"/>
    <dgm:cxn modelId="{A3E6EC98-2A4C-4A46-A616-25FB26DFB22E}" srcId="{8EE3BBCC-0ED9-479B-9414-A8794EDB5BED}" destId="{B611ED0C-04A6-433B-BD46-9AC9C1374C31}" srcOrd="6" destOrd="0" parTransId="{6C8BB13D-3702-4C45-B98B-77988FA2E7C7}" sibTransId="{EB5B9D08-B3B1-4488-A847-E5E1EDCACA38}"/>
    <dgm:cxn modelId="{7193AA9A-471E-4FDE-906B-D9DCD919BEEC}" srcId="{8EE3BBCC-0ED9-479B-9414-A8794EDB5BED}" destId="{75090C8C-3BCD-4A02-BD04-2422D17A95F4}" srcOrd="0" destOrd="0" parTransId="{0D8D5E0C-0C2B-472F-972F-35B4C5E22964}" sibTransId="{A0007621-5A0E-492A-8FAE-18A3904C6E79}"/>
    <dgm:cxn modelId="{A4B2BF9C-92C0-442D-AF47-66CD525E355F}" srcId="{3E834351-9D19-412D-9D5C-A36A3334BCE7}" destId="{0A53E237-BD4D-4E74-9411-AFBCEF24BD27}" srcOrd="2" destOrd="0" parTransId="{919C3041-75AF-46F7-A928-33B7AD2B2D4C}" sibTransId="{AB39F40A-4109-425D-80EB-4F2673DA4A16}"/>
    <dgm:cxn modelId="{38F9009D-F84F-4327-B5C1-4AEEA49D2355}" type="presOf" srcId="{679FF2D2-7AF3-4735-B02F-836F995D33C0}" destId="{21EA1844-B838-482F-8E1A-6F64B7EC853F}" srcOrd="0" destOrd="0" presId="urn:microsoft.com/office/officeart/2008/layout/IncreasingCircleProcess"/>
    <dgm:cxn modelId="{9F4D069E-E7B4-436D-AD66-E17A82D795EB}" srcId="{8EE3BBCC-0ED9-479B-9414-A8794EDB5BED}" destId="{11726B1C-C97D-40DE-B6D5-5DEC08C63BBB}" srcOrd="3" destOrd="0" parTransId="{B7FBCAB0-4F35-42F2-BC64-9057EC14EB39}" sibTransId="{139F57BC-C120-4364-B66A-7B864D664458}"/>
    <dgm:cxn modelId="{05AAC49E-A093-4949-BA73-56820634C795}" srcId="{3E834351-9D19-412D-9D5C-A36A3334BCE7}" destId="{10C822DA-D34A-414D-9358-FD07B29D4119}" srcOrd="6" destOrd="0" parTransId="{239A04AF-CBCE-4DEE-92F2-449B01605571}" sibTransId="{7BE0F129-7046-421B-BAA6-3E9F25EA7D8C}"/>
    <dgm:cxn modelId="{B7956EAE-2D8B-4B51-875C-615DF4987AAF}" type="presOf" srcId="{BBF225D7-8F2E-414B-B9AD-7C6EB45BCB19}" destId="{21EA1844-B838-482F-8E1A-6F64B7EC853F}" srcOrd="0" destOrd="1" presId="urn:microsoft.com/office/officeart/2008/layout/IncreasingCircleProcess"/>
    <dgm:cxn modelId="{0CF5F4B9-3D8C-4F20-ACC8-B51C6F20DFEF}" type="presOf" srcId="{0A53E237-BD4D-4E74-9411-AFBCEF24BD27}" destId="{21EA1844-B838-482F-8E1A-6F64B7EC853F}" srcOrd="0" destOrd="2" presId="urn:microsoft.com/office/officeart/2008/layout/IncreasingCircleProcess"/>
    <dgm:cxn modelId="{73E313BE-2798-40B7-BDB6-AD1517CA777C}" srcId="{3E834351-9D19-412D-9D5C-A36A3334BCE7}" destId="{CBC9861A-D288-48C5-8209-A9F73E401A01}" srcOrd="8" destOrd="0" parTransId="{D1ADAFF8-FDDC-4DE0-8C76-ACFF4136A6C6}" sibTransId="{FED34AAC-0924-496D-8FE2-1505B63B12DE}"/>
    <dgm:cxn modelId="{E5EC4FC0-D7CB-486A-9062-9DE265AF20F3}" type="presOf" srcId="{27431B66-A725-473C-A6EC-480D6D5C901E}" destId="{21EA1844-B838-482F-8E1A-6F64B7EC853F}" srcOrd="0" destOrd="3" presId="urn:microsoft.com/office/officeart/2008/layout/IncreasingCircleProcess"/>
    <dgm:cxn modelId="{B17B7EC2-C2E5-44D6-80F8-9C519D7599C7}" srcId="{3E834351-9D19-412D-9D5C-A36A3334BCE7}" destId="{BBF225D7-8F2E-414B-B9AD-7C6EB45BCB19}" srcOrd="1" destOrd="0" parTransId="{07AF1EB9-43B5-472D-BCA0-892F5FCB9CBA}" sibTransId="{F81744CA-32E4-4863-87FB-EADA59756490}"/>
    <dgm:cxn modelId="{E56883C2-EAEE-4E00-9721-7407995E8CA8}" type="presOf" srcId="{A70949EF-8F88-4B69-A0F3-2976392FB9C6}" destId="{A397E24F-119B-4890-939D-983230304F68}" srcOrd="0" destOrd="1" presId="urn:microsoft.com/office/officeart/2008/layout/IncreasingCircleProcess"/>
    <dgm:cxn modelId="{ADE4F5CB-EF6A-426C-A72C-D3512BD445FD}" srcId="{D4488CD6-702F-41FA-8DED-4C72B260963D}" destId="{3E834351-9D19-412D-9D5C-A36A3334BCE7}" srcOrd="1" destOrd="0" parTransId="{CA3E5B45-B63F-4822-98E4-3E1E7952D6DA}" sibTransId="{5100C0FB-2C95-4E3F-A58D-5B41A0348C1D}"/>
    <dgm:cxn modelId="{34A17BCD-50B6-4058-B9AE-683B0A321A40}" type="presOf" srcId="{0F46BB28-3DE1-45A0-A1FA-081BE6F2639B}" destId="{21EA1844-B838-482F-8E1A-6F64B7EC853F}" srcOrd="0" destOrd="7" presId="urn:microsoft.com/office/officeart/2008/layout/IncreasingCircleProcess"/>
    <dgm:cxn modelId="{FECFE6D6-EF34-4009-9C3A-10AD52C0DEA6}" type="presOf" srcId="{BC0B64A9-596E-4F99-A921-7CF9C9DFAB59}" destId="{21EA1844-B838-482F-8E1A-6F64B7EC853F}" srcOrd="0" destOrd="11" presId="urn:microsoft.com/office/officeart/2008/layout/IncreasingCircleProcess"/>
    <dgm:cxn modelId="{F8EC5ED7-EA5C-4109-B0B3-5A8DAD78394A}" srcId="{6E73C8BD-4FE9-487B-B566-7F828AE8F213}" destId="{A70949EF-8F88-4B69-A0F3-2976392FB9C6}" srcOrd="1" destOrd="0" parTransId="{762C153E-36C1-4A67-AD36-0E78D6D727C2}" sibTransId="{DEAF1D0A-D893-48FF-8766-B7230E09E2C0}"/>
    <dgm:cxn modelId="{F5E0ABD8-2114-4E2F-86DE-CB28E94F839C}" srcId="{8EE3BBCC-0ED9-479B-9414-A8794EDB5BED}" destId="{E06D85BE-4463-496A-9194-B48BA10A9898}" srcOrd="1" destOrd="0" parTransId="{132D9D19-C327-4908-800E-7C5BF75B8D6D}" sibTransId="{A27F453A-9151-4322-A532-2D9712B021F6}"/>
    <dgm:cxn modelId="{3F0391DE-28E7-4043-993C-4B4FAE366C6A}" type="presOf" srcId="{AEE1A7E1-0097-40AA-B9D7-812562C31BAD}" destId="{21EA1844-B838-482F-8E1A-6F64B7EC853F}" srcOrd="0" destOrd="10" presId="urn:microsoft.com/office/officeart/2008/layout/IncreasingCircleProcess"/>
    <dgm:cxn modelId="{F96BC5DF-A076-4A0F-AAC7-9969711A1BF1}" type="presOf" srcId="{D4488CD6-702F-41FA-8DED-4C72B260963D}" destId="{3AC0D789-8799-486D-9602-2699A94E0946}" srcOrd="0" destOrd="0" presId="urn:microsoft.com/office/officeart/2008/layout/IncreasingCircleProcess"/>
    <dgm:cxn modelId="{19874CE1-DB5B-4A6D-853A-8F83429CBD6D}" type="presOf" srcId="{6E73C8BD-4FE9-487B-B566-7F828AE8F213}" destId="{E0DAB7F0-D48F-49AD-98F8-84AD8BD761E1}" srcOrd="0" destOrd="0" presId="urn:microsoft.com/office/officeart/2008/layout/IncreasingCircleProcess"/>
    <dgm:cxn modelId="{36F64EE2-63D6-4141-A024-E5FC83D54115}" srcId="{8EE3BBCC-0ED9-479B-9414-A8794EDB5BED}" destId="{267A0CD5-8143-44B1-847B-7240A184AA24}" srcOrd="5" destOrd="0" parTransId="{E298A692-8F62-47A5-BFE4-39F5801E8CA8}" sibTransId="{3C1FCDA3-9C2B-432A-B57B-E876F7339052}"/>
    <dgm:cxn modelId="{FE7697E9-F094-47F1-B844-8EB3B85F464B}" type="presOf" srcId="{3E834351-9D19-412D-9D5C-A36A3334BCE7}" destId="{790F7C4B-D8BC-4FD1-8807-68CDC1D37580}" srcOrd="0" destOrd="0" presId="urn:microsoft.com/office/officeart/2008/layout/IncreasingCircleProcess"/>
    <dgm:cxn modelId="{52357CF0-20F5-49FF-A946-4CD00794B3C6}" type="presOf" srcId="{3DFF5B7B-BD9D-4FC6-9558-74CBE1CB42C1}" destId="{03D018DF-61C0-4091-8004-1834377E9994}" srcOrd="0" destOrd="4" presId="urn:microsoft.com/office/officeart/2008/layout/IncreasingCircleProcess"/>
    <dgm:cxn modelId="{D42804F5-EC22-4D4B-9462-94E1183C1D20}" srcId="{3E834351-9D19-412D-9D5C-A36A3334BCE7}" destId="{679FF2D2-7AF3-4735-B02F-836F995D33C0}" srcOrd="0" destOrd="0" parTransId="{A3433FA4-F6C3-4D74-B460-7C23097B856B}" sibTransId="{3A04A168-088D-4BB7-A729-C1DD19346F35}"/>
    <dgm:cxn modelId="{D2EE369E-9338-4BED-9057-D191F3D29A34}" type="presParOf" srcId="{3AC0D789-8799-486D-9602-2699A94E0946}" destId="{8ED0780A-737D-4712-936C-4A65F79CBF88}" srcOrd="0" destOrd="0" presId="urn:microsoft.com/office/officeart/2008/layout/IncreasingCircleProcess"/>
    <dgm:cxn modelId="{041011FF-EBB4-43F4-A646-512F5ED988F2}" type="presParOf" srcId="{8ED0780A-737D-4712-936C-4A65F79CBF88}" destId="{82305039-14B3-474F-970B-235EB8D9A607}" srcOrd="0" destOrd="0" presId="urn:microsoft.com/office/officeart/2008/layout/IncreasingCircleProcess"/>
    <dgm:cxn modelId="{83E131CD-093D-42B9-B738-34868B843765}" type="presParOf" srcId="{8ED0780A-737D-4712-936C-4A65F79CBF88}" destId="{03008A71-5D64-4280-B512-39D2540BC189}" srcOrd="1" destOrd="0" presId="urn:microsoft.com/office/officeart/2008/layout/IncreasingCircleProcess"/>
    <dgm:cxn modelId="{17A7B2CF-8886-482E-9C1D-11D581A846BC}" type="presParOf" srcId="{8ED0780A-737D-4712-936C-4A65F79CBF88}" destId="{A397E24F-119B-4890-939D-983230304F68}" srcOrd="2" destOrd="0" presId="urn:microsoft.com/office/officeart/2008/layout/IncreasingCircleProcess"/>
    <dgm:cxn modelId="{675CA595-32AF-4FC5-9F31-581948E2EEF8}" type="presParOf" srcId="{8ED0780A-737D-4712-936C-4A65F79CBF88}" destId="{E0DAB7F0-D48F-49AD-98F8-84AD8BD761E1}" srcOrd="3" destOrd="0" presId="urn:microsoft.com/office/officeart/2008/layout/IncreasingCircleProcess"/>
    <dgm:cxn modelId="{27EB79A0-E318-40FA-B46A-DD7926A86CEC}" type="presParOf" srcId="{3AC0D789-8799-486D-9602-2699A94E0946}" destId="{9DD82E2C-051A-42DB-8292-0B407C9CCC9C}" srcOrd="1" destOrd="0" presId="urn:microsoft.com/office/officeart/2008/layout/IncreasingCircleProcess"/>
    <dgm:cxn modelId="{B8CE8044-B09F-41B6-BE32-567E481673EF}" type="presParOf" srcId="{3AC0D789-8799-486D-9602-2699A94E0946}" destId="{A6CB8A69-9A07-40F4-9310-8CEE0AA00AFA}" srcOrd="2" destOrd="0" presId="urn:microsoft.com/office/officeart/2008/layout/IncreasingCircleProcess"/>
    <dgm:cxn modelId="{4A908A1E-384A-4AC8-AFD4-A83F1C843043}" type="presParOf" srcId="{A6CB8A69-9A07-40F4-9310-8CEE0AA00AFA}" destId="{82493E14-5E5D-45BF-A230-777792A8EE45}" srcOrd="0" destOrd="0" presId="urn:microsoft.com/office/officeart/2008/layout/IncreasingCircleProcess"/>
    <dgm:cxn modelId="{7005E157-2459-4433-AF10-CC627D65EF4B}" type="presParOf" srcId="{A6CB8A69-9A07-40F4-9310-8CEE0AA00AFA}" destId="{3F06B3AC-EFE8-4237-B95C-89688F7DE584}" srcOrd="1" destOrd="0" presId="urn:microsoft.com/office/officeart/2008/layout/IncreasingCircleProcess"/>
    <dgm:cxn modelId="{0860BFEA-8C83-46EE-B354-C211FA4CC73E}" type="presParOf" srcId="{A6CB8A69-9A07-40F4-9310-8CEE0AA00AFA}" destId="{21EA1844-B838-482F-8E1A-6F64B7EC853F}" srcOrd="2" destOrd="0" presId="urn:microsoft.com/office/officeart/2008/layout/IncreasingCircleProcess"/>
    <dgm:cxn modelId="{6B6C4E0A-D628-4828-A3C6-AF83F437AFCC}" type="presParOf" srcId="{A6CB8A69-9A07-40F4-9310-8CEE0AA00AFA}" destId="{790F7C4B-D8BC-4FD1-8807-68CDC1D37580}" srcOrd="3" destOrd="0" presId="urn:microsoft.com/office/officeart/2008/layout/IncreasingCircleProcess"/>
    <dgm:cxn modelId="{040501A8-A74B-4F30-857E-213143D5E325}" type="presParOf" srcId="{3AC0D789-8799-486D-9602-2699A94E0946}" destId="{19C2CF58-1CA3-41C9-A107-6226759E0F63}" srcOrd="3" destOrd="0" presId="urn:microsoft.com/office/officeart/2008/layout/IncreasingCircleProcess"/>
    <dgm:cxn modelId="{317D7960-B1C4-4F8D-AC77-CD0EBE75BADE}" type="presParOf" srcId="{3AC0D789-8799-486D-9602-2699A94E0946}" destId="{4983208A-2CE0-4A86-82BE-EE37ABCEA943}" srcOrd="4" destOrd="0" presId="urn:microsoft.com/office/officeart/2008/layout/IncreasingCircleProcess"/>
    <dgm:cxn modelId="{6936357D-F503-4484-AC05-B133F2C9A890}" type="presParOf" srcId="{4983208A-2CE0-4A86-82BE-EE37ABCEA943}" destId="{D51A3B5C-30AB-4A50-A44F-AAFE88704E50}" srcOrd="0" destOrd="0" presId="urn:microsoft.com/office/officeart/2008/layout/IncreasingCircleProcess"/>
    <dgm:cxn modelId="{EC1151C7-E9D3-481D-8687-1AE066FF6591}" type="presParOf" srcId="{4983208A-2CE0-4A86-82BE-EE37ABCEA943}" destId="{4D350F32-C24B-4AEC-AE05-B7D880A44326}" srcOrd="1" destOrd="0" presId="urn:microsoft.com/office/officeart/2008/layout/IncreasingCircleProcess"/>
    <dgm:cxn modelId="{6306B23E-B454-4E59-8C1F-117A78142C27}" type="presParOf" srcId="{4983208A-2CE0-4A86-82BE-EE37ABCEA943}" destId="{03D018DF-61C0-4091-8004-1834377E9994}" srcOrd="2" destOrd="0" presId="urn:microsoft.com/office/officeart/2008/layout/IncreasingCircleProcess"/>
    <dgm:cxn modelId="{6B011FBC-0FA1-4DD6-B5CD-0D99E01266D6}" type="presParOf" srcId="{4983208A-2CE0-4A86-82BE-EE37ABCEA943}" destId="{2387D675-2196-41FE-A6F0-3CCD754FBE30}" srcOrd="3" destOrd="0" presId="urn:microsoft.com/office/officeart/2008/layout/IncreasingCircle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305039-14B3-474F-970B-235EB8D9A607}">
      <dsp:nvSpPr>
        <dsp:cNvPr id="0" name=""/>
        <dsp:cNvSpPr/>
      </dsp:nvSpPr>
      <dsp:spPr>
        <a:xfrm>
          <a:off x="2515" y="0"/>
          <a:ext cx="447961" cy="447961"/>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008A71-5D64-4280-B512-39D2540BC189}">
      <dsp:nvSpPr>
        <dsp:cNvPr id="0" name=""/>
        <dsp:cNvSpPr/>
      </dsp:nvSpPr>
      <dsp:spPr>
        <a:xfrm>
          <a:off x="47311" y="44796"/>
          <a:ext cx="358369" cy="358369"/>
        </a:xfrm>
        <a:prstGeom prst="chord">
          <a:avLst>
            <a:gd name="adj1" fmla="val 1168272"/>
            <a:gd name="adj2" fmla="val 9631728"/>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397E24F-119B-4890-939D-983230304F68}">
      <dsp:nvSpPr>
        <dsp:cNvPr id="0" name=""/>
        <dsp:cNvSpPr/>
      </dsp:nvSpPr>
      <dsp:spPr>
        <a:xfrm>
          <a:off x="543802" y="447961"/>
          <a:ext cx="1325219" cy="1885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t" anchorCtr="0">
          <a:noAutofit/>
        </a:bodyPr>
        <a:lstStyle/>
        <a:p>
          <a:pPr marL="0" lvl="0" indent="0" algn="l" defTabSz="311150">
            <a:lnSpc>
              <a:spcPct val="90000"/>
            </a:lnSpc>
            <a:spcBef>
              <a:spcPct val="0"/>
            </a:spcBef>
            <a:spcAft>
              <a:spcPct val="35000"/>
            </a:spcAft>
            <a:buNone/>
          </a:pPr>
          <a:r>
            <a:rPr lang="en-US" sz="700" kern="1200" dirty="0"/>
            <a:t>Member/Caregiver</a:t>
          </a:r>
        </a:p>
        <a:p>
          <a:pPr marL="0" lvl="0" indent="0" algn="l" defTabSz="311150">
            <a:lnSpc>
              <a:spcPct val="90000"/>
            </a:lnSpc>
            <a:spcBef>
              <a:spcPct val="0"/>
            </a:spcBef>
            <a:spcAft>
              <a:spcPct val="35000"/>
            </a:spcAft>
            <a:buNone/>
          </a:pPr>
          <a:r>
            <a:rPr lang="en-US" sz="700" kern="1200" dirty="0"/>
            <a:t>Care Manager</a:t>
          </a:r>
        </a:p>
        <a:p>
          <a:pPr marL="0" lvl="0" indent="0" algn="l" defTabSz="311150">
            <a:lnSpc>
              <a:spcPct val="90000"/>
            </a:lnSpc>
            <a:spcBef>
              <a:spcPct val="0"/>
            </a:spcBef>
            <a:spcAft>
              <a:spcPct val="35000"/>
            </a:spcAft>
            <a:buNone/>
          </a:pPr>
          <a:r>
            <a:rPr lang="en-US" sz="700" kern="1200" dirty="0"/>
            <a:t>PCP or Specialist acting as PCP</a:t>
          </a:r>
        </a:p>
      </dsp:txBody>
      <dsp:txXfrm>
        <a:off x="543802" y="447961"/>
        <a:ext cx="1325219" cy="1885171"/>
      </dsp:txXfrm>
    </dsp:sp>
    <dsp:sp modelId="{E0DAB7F0-D48F-49AD-98F8-84AD8BD761E1}">
      <dsp:nvSpPr>
        <dsp:cNvPr id="0" name=""/>
        <dsp:cNvSpPr/>
      </dsp:nvSpPr>
      <dsp:spPr>
        <a:xfrm>
          <a:off x="543802" y="0"/>
          <a:ext cx="1325219" cy="4479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marL="0" lvl="0" indent="0" algn="l" defTabSz="800100">
            <a:lnSpc>
              <a:spcPct val="90000"/>
            </a:lnSpc>
            <a:spcBef>
              <a:spcPct val="0"/>
            </a:spcBef>
            <a:spcAft>
              <a:spcPct val="35000"/>
            </a:spcAft>
            <a:buNone/>
          </a:pPr>
          <a:r>
            <a:rPr lang="en-US" sz="1800" kern="1200" dirty="0"/>
            <a:t>Core Team</a:t>
          </a:r>
        </a:p>
      </dsp:txBody>
      <dsp:txXfrm>
        <a:off x="543802" y="0"/>
        <a:ext cx="1325219" cy="447961"/>
      </dsp:txXfrm>
    </dsp:sp>
    <dsp:sp modelId="{82493E14-5E5D-45BF-A230-777792A8EE45}">
      <dsp:nvSpPr>
        <dsp:cNvPr id="0" name=""/>
        <dsp:cNvSpPr/>
      </dsp:nvSpPr>
      <dsp:spPr>
        <a:xfrm>
          <a:off x="1962347" y="0"/>
          <a:ext cx="447961" cy="447961"/>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F06B3AC-EFE8-4237-B95C-89688F7DE584}">
      <dsp:nvSpPr>
        <dsp:cNvPr id="0" name=""/>
        <dsp:cNvSpPr/>
      </dsp:nvSpPr>
      <dsp:spPr>
        <a:xfrm>
          <a:off x="2007143" y="44796"/>
          <a:ext cx="358369" cy="358369"/>
        </a:xfrm>
        <a:prstGeom prst="chord">
          <a:avLst>
            <a:gd name="adj1" fmla="val 20431728"/>
            <a:gd name="adj2" fmla="val 11968272"/>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EA1844-B838-482F-8E1A-6F64B7EC853F}">
      <dsp:nvSpPr>
        <dsp:cNvPr id="0" name=""/>
        <dsp:cNvSpPr/>
      </dsp:nvSpPr>
      <dsp:spPr>
        <a:xfrm>
          <a:off x="2503634" y="447961"/>
          <a:ext cx="1325219" cy="1885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t" anchorCtr="0">
          <a:noAutofit/>
        </a:bodyPr>
        <a:lstStyle/>
        <a:p>
          <a:pPr marL="0" lvl="0" indent="0" algn="l" defTabSz="311150">
            <a:lnSpc>
              <a:spcPct val="90000"/>
            </a:lnSpc>
            <a:spcBef>
              <a:spcPct val="0"/>
            </a:spcBef>
            <a:spcAft>
              <a:spcPct val="35000"/>
            </a:spcAft>
            <a:buNone/>
          </a:pPr>
          <a:r>
            <a:rPr lang="en-US" sz="700" kern="1200" dirty="0"/>
            <a:t> Specialist</a:t>
          </a:r>
        </a:p>
        <a:p>
          <a:pPr marL="0" lvl="0" indent="0" algn="l" defTabSz="311150">
            <a:lnSpc>
              <a:spcPct val="90000"/>
            </a:lnSpc>
            <a:spcBef>
              <a:spcPct val="0"/>
            </a:spcBef>
            <a:spcAft>
              <a:spcPct val="35000"/>
            </a:spcAft>
            <a:buNone/>
          </a:pPr>
          <a:r>
            <a:rPr lang="en-US" sz="700" kern="1200" dirty="0"/>
            <a:t> Pharmacist</a:t>
          </a:r>
        </a:p>
        <a:p>
          <a:pPr marL="0" lvl="0" indent="0" algn="l" defTabSz="311150">
            <a:lnSpc>
              <a:spcPct val="90000"/>
            </a:lnSpc>
            <a:spcBef>
              <a:spcPct val="0"/>
            </a:spcBef>
            <a:spcAft>
              <a:spcPct val="35000"/>
            </a:spcAft>
            <a:buNone/>
          </a:pPr>
          <a:r>
            <a:rPr lang="en-US" sz="700" kern="1200" dirty="0"/>
            <a:t> Social Worker</a:t>
          </a:r>
        </a:p>
        <a:p>
          <a:pPr marL="0" lvl="0" indent="0" algn="l" defTabSz="311150">
            <a:lnSpc>
              <a:spcPct val="90000"/>
            </a:lnSpc>
            <a:spcBef>
              <a:spcPct val="0"/>
            </a:spcBef>
            <a:spcAft>
              <a:spcPct val="35000"/>
            </a:spcAft>
            <a:buNone/>
          </a:pPr>
          <a:r>
            <a:rPr lang="en-US" sz="700" kern="1200" dirty="0"/>
            <a:t> Certified Health Educators</a:t>
          </a:r>
        </a:p>
        <a:p>
          <a:pPr marL="0" lvl="0" indent="0" algn="l" defTabSz="311150">
            <a:lnSpc>
              <a:spcPct val="90000"/>
            </a:lnSpc>
            <a:spcBef>
              <a:spcPct val="0"/>
            </a:spcBef>
            <a:spcAft>
              <a:spcPct val="35000"/>
            </a:spcAft>
            <a:buNone/>
          </a:pPr>
          <a:r>
            <a:rPr lang="en-US" sz="700" kern="1200" dirty="0"/>
            <a:t> Registered Dietitians </a:t>
          </a:r>
        </a:p>
        <a:p>
          <a:pPr marL="0" lvl="0" indent="0" algn="l" defTabSz="311150">
            <a:lnSpc>
              <a:spcPct val="90000"/>
            </a:lnSpc>
            <a:spcBef>
              <a:spcPct val="0"/>
            </a:spcBef>
            <a:spcAft>
              <a:spcPct val="35000"/>
            </a:spcAft>
            <a:buNone/>
          </a:pPr>
          <a:r>
            <a:rPr lang="en-US" sz="700" kern="1200" dirty="0"/>
            <a:t>Medicare Directors</a:t>
          </a:r>
        </a:p>
        <a:p>
          <a:pPr marL="0" lvl="0" indent="0" algn="l" defTabSz="311150">
            <a:lnSpc>
              <a:spcPct val="90000"/>
            </a:lnSpc>
            <a:spcBef>
              <a:spcPct val="0"/>
            </a:spcBef>
            <a:spcAft>
              <a:spcPct val="35000"/>
            </a:spcAft>
            <a:buNone/>
          </a:pPr>
          <a:r>
            <a:rPr lang="en-US" sz="700" kern="1200" dirty="0"/>
            <a:t>In-Home Support Services Provider</a:t>
          </a:r>
        </a:p>
        <a:p>
          <a:pPr marL="0" lvl="0" indent="0" algn="l" defTabSz="311150">
            <a:lnSpc>
              <a:spcPct val="90000"/>
            </a:lnSpc>
            <a:spcBef>
              <a:spcPct val="0"/>
            </a:spcBef>
            <a:spcAft>
              <a:spcPct val="35000"/>
            </a:spcAft>
            <a:buNone/>
          </a:pPr>
          <a:r>
            <a:rPr lang="en-US" sz="700" kern="1200" dirty="0"/>
            <a:t>Community Based Adult Service Provider</a:t>
          </a:r>
        </a:p>
        <a:p>
          <a:pPr marL="0" lvl="0" indent="0" algn="l" defTabSz="311150">
            <a:lnSpc>
              <a:spcPct val="90000"/>
            </a:lnSpc>
            <a:spcBef>
              <a:spcPct val="0"/>
            </a:spcBef>
            <a:spcAft>
              <a:spcPct val="35000"/>
            </a:spcAft>
            <a:buNone/>
          </a:pPr>
          <a:r>
            <a:rPr lang="en-US" sz="700" kern="1200" dirty="0"/>
            <a:t>Multi-Service Senior Services Program Care Manager</a:t>
          </a:r>
        </a:p>
        <a:p>
          <a:pPr marL="0" lvl="0" indent="0" algn="l" defTabSz="311150">
            <a:lnSpc>
              <a:spcPct val="90000"/>
            </a:lnSpc>
            <a:spcBef>
              <a:spcPct val="0"/>
            </a:spcBef>
            <a:spcAft>
              <a:spcPct val="35000"/>
            </a:spcAft>
            <a:buNone/>
          </a:pPr>
          <a:r>
            <a:rPr lang="en-US" sz="700" kern="1200" dirty="0"/>
            <a:t>Palliative Care Team</a:t>
          </a:r>
        </a:p>
        <a:p>
          <a:pPr marL="0" lvl="0" indent="0" algn="l" defTabSz="311150">
            <a:lnSpc>
              <a:spcPct val="90000"/>
            </a:lnSpc>
            <a:spcBef>
              <a:spcPct val="0"/>
            </a:spcBef>
            <a:spcAft>
              <a:spcPct val="35000"/>
            </a:spcAft>
            <a:buNone/>
          </a:pPr>
          <a:r>
            <a:rPr lang="en-US" sz="700" kern="1200" dirty="0"/>
            <a:t>Dementia Care Specialist</a:t>
          </a:r>
        </a:p>
        <a:p>
          <a:pPr marL="0" lvl="0" indent="0" algn="l" defTabSz="311150">
            <a:lnSpc>
              <a:spcPct val="90000"/>
            </a:lnSpc>
            <a:spcBef>
              <a:spcPct val="0"/>
            </a:spcBef>
            <a:spcAft>
              <a:spcPct val="35000"/>
            </a:spcAft>
            <a:buNone/>
          </a:pPr>
          <a:r>
            <a:rPr lang="en-US" sz="700" kern="1200" dirty="0"/>
            <a:t>Nursing Facility care team</a:t>
          </a:r>
        </a:p>
      </dsp:txBody>
      <dsp:txXfrm>
        <a:off x="2503634" y="447961"/>
        <a:ext cx="1325219" cy="1885171"/>
      </dsp:txXfrm>
    </dsp:sp>
    <dsp:sp modelId="{790F7C4B-D8BC-4FD1-8807-68CDC1D37580}">
      <dsp:nvSpPr>
        <dsp:cNvPr id="0" name=""/>
        <dsp:cNvSpPr/>
      </dsp:nvSpPr>
      <dsp:spPr>
        <a:xfrm>
          <a:off x="2503634" y="0"/>
          <a:ext cx="1325219" cy="4479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marL="0" lvl="0" indent="0" algn="l" defTabSz="800100">
            <a:lnSpc>
              <a:spcPct val="90000"/>
            </a:lnSpc>
            <a:spcBef>
              <a:spcPct val="0"/>
            </a:spcBef>
            <a:spcAft>
              <a:spcPct val="35000"/>
            </a:spcAft>
            <a:buNone/>
          </a:pPr>
          <a:r>
            <a:rPr lang="en-US" sz="1800" kern="1200" dirty="0"/>
            <a:t>Clinical</a:t>
          </a:r>
        </a:p>
      </dsp:txBody>
      <dsp:txXfrm>
        <a:off x="2503634" y="0"/>
        <a:ext cx="1325219" cy="447961"/>
      </dsp:txXfrm>
    </dsp:sp>
    <dsp:sp modelId="{D51A3B5C-30AB-4A50-A44F-AAFE88704E50}">
      <dsp:nvSpPr>
        <dsp:cNvPr id="0" name=""/>
        <dsp:cNvSpPr/>
      </dsp:nvSpPr>
      <dsp:spPr>
        <a:xfrm>
          <a:off x="3922179" y="0"/>
          <a:ext cx="447961" cy="447961"/>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D350F32-C24B-4AEC-AE05-B7D880A44326}">
      <dsp:nvSpPr>
        <dsp:cNvPr id="0" name=""/>
        <dsp:cNvSpPr/>
      </dsp:nvSpPr>
      <dsp:spPr>
        <a:xfrm>
          <a:off x="3966975" y="44796"/>
          <a:ext cx="358369" cy="358369"/>
        </a:xfrm>
        <a:prstGeom prst="chord">
          <a:avLst>
            <a:gd name="adj1" fmla="val 16200000"/>
            <a:gd name="adj2" fmla="val 1620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3D018DF-61C0-4091-8004-1834377E9994}">
      <dsp:nvSpPr>
        <dsp:cNvPr id="0" name=""/>
        <dsp:cNvSpPr/>
      </dsp:nvSpPr>
      <dsp:spPr>
        <a:xfrm>
          <a:off x="4463466" y="447961"/>
          <a:ext cx="1325219" cy="1885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t" anchorCtr="0">
          <a:noAutofit/>
        </a:bodyPr>
        <a:lstStyle/>
        <a:p>
          <a:pPr marL="0" lvl="0" indent="0" algn="l" defTabSz="311150">
            <a:lnSpc>
              <a:spcPct val="90000"/>
            </a:lnSpc>
            <a:spcBef>
              <a:spcPct val="0"/>
            </a:spcBef>
            <a:spcAft>
              <a:spcPct val="35000"/>
            </a:spcAft>
            <a:buNone/>
          </a:pPr>
          <a:r>
            <a:rPr lang="en-US" sz="700" kern="1200" dirty="0"/>
            <a:t>Family Members</a:t>
          </a:r>
        </a:p>
        <a:p>
          <a:pPr marL="0" lvl="0" indent="0" algn="l" defTabSz="311150">
            <a:lnSpc>
              <a:spcPct val="90000"/>
            </a:lnSpc>
            <a:spcBef>
              <a:spcPct val="0"/>
            </a:spcBef>
            <a:spcAft>
              <a:spcPct val="35000"/>
            </a:spcAft>
            <a:buNone/>
          </a:pPr>
          <a:r>
            <a:rPr lang="en-US" sz="700" kern="1200"/>
            <a:t>Appointed Designee</a:t>
          </a:r>
        </a:p>
        <a:p>
          <a:pPr marL="0" lvl="0" indent="0" algn="l" defTabSz="311150">
            <a:lnSpc>
              <a:spcPct val="90000"/>
            </a:lnSpc>
            <a:spcBef>
              <a:spcPct val="0"/>
            </a:spcBef>
            <a:spcAft>
              <a:spcPct val="35000"/>
            </a:spcAft>
            <a:buNone/>
          </a:pPr>
          <a:r>
            <a:rPr lang="en-US" sz="700" kern="1200" dirty="0"/>
            <a:t>Community Health Worker</a:t>
          </a:r>
        </a:p>
        <a:p>
          <a:pPr marL="0" lvl="0" indent="0" algn="l" defTabSz="311150">
            <a:lnSpc>
              <a:spcPct val="90000"/>
            </a:lnSpc>
            <a:spcBef>
              <a:spcPct val="0"/>
            </a:spcBef>
            <a:spcAft>
              <a:spcPct val="35000"/>
            </a:spcAft>
            <a:buNone/>
          </a:pPr>
          <a:r>
            <a:rPr lang="en-US" sz="700" kern="1200" dirty="0"/>
            <a:t>Care Management Coordinator</a:t>
          </a:r>
        </a:p>
        <a:p>
          <a:pPr marL="0" lvl="0" indent="0" algn="l" defTabSz="311150">
            <a:lnSpc>
              <a:spcPct val="90000"/>
            </a:lnSpc>
            <a:spcBef>
              <a:spcPct val="0"/>
            </a:spcBef>
            <a:spcAft>
              <a:spcPct val="35000"/>
            </a:spcAft>
            <a:buNone/>
          </a:pPr>
          <a:r>
            <a:rPr lang="en-US" sz="700" kern="1200" dirty="0"/>
            <a:t>Community-Based Organizations</a:t>
          </a:r>
        </a:p>
        <a:p>
          <a:pPr marL="0" lvl="0" indent="0" algn="l" defTabSz="311150">
            <a:lnSpc>
              <a:spcPct val="90000"/>
            </a:lnSpc>
            <a:spcBef>
              <a:spcPct val="0"/>
            </a:spcBef>
            <a:spcAft>
              <a:spcPct val="35000"/>
            </a:spcAft>
            <a:buNone/>
          </a:pPr>
          <a:r>
            <a:rPr lang="en-US" sz="700" kern="1200" dirty="0"/>
            <a:t>Community Supports providers</a:t>
          </a:r>
        </a:p>
        <a:p>
          <a:pPr marL="0" lvl="0" indent="0" algn="l" defTabSz="311150">
            <a:lnSpc>
              <a:spcPct val="90000"/>
            </a:lnSpc>
            <a:spcBef>
              <a:spcPct val="0"/>
            </a:spcBef>
            <a:spcAft>
              <a:spcPct val="35000"/>
            </a:spcAft>
            <a:buNone/>
          </a:pPr>
          <a:r>
            <a:rPr lang="en-US" sz="700" kern="1200" dirty="0"/>
            <a:t>Waiver Agencies (California Community Transition Lead and Home and Community Based Services)</a:t>
          </a:r>
        </a:p>
        <a:p>
          <a:pPr marL="0" lvl="0" indent="0" algn="l" defTabSz="311150">
            <a:lnSpc>
              <a:spcPct val="90000"/>
            </a:lnSpc>
            <a:spcBef>
              <a:spcPct val="0"/>
            </a:spcBef>
            <a:spcAft>
              <a:spcPct val="35000"/>
            </a:spcAft>
            <a:buNone/>
          </a:pPr>
          <a:endParaRPr lang="en-US" sz="700" kern="1200" dirty="0"/>
        </a:p>
      </dsp:txBody>
      <dsp:txXfrm>
        <a:off x="4463466" y="447961"/>
        <a:ext cx="1325219" cy="1885171"/>
      </dsp:txXfrm>
    </dsp:sp>
    <dsp:sp modelId="{2387D675-2196-41FE-A6F0-3CCD754FBE30}">
      <dsp:nvSpPr>
        <dsp:cNvPr id="0" name=""/>
        <dsp:cNvSpPr/>
      </dsp:nvSpPr>
      <dsp:spPr>
        <a:xfrm>
          <a:off x="4463466" y="0"/>
          <a:ext cx="1325219" cy="4479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marL="0" lvl="0" indent="0" algn="l" defTabSz="800100">
            <a:lnSpc>
              <a:spcPct val="90000"/>
            </a:lnSpc>
            <a:spcBef>
              <a:spcPct val="0"/>
            </a:spcBef>
            <a:spcAft>
              <a:spcPct val="35000"/>
            </a:spcAft>
            <a:buNone/>
          </a:pPr>
          <a:r>
            <a:rPr lang="en-US" sz="1800" kern="1200" dirty="0"/>
            <a:t>Non-Clinical</a:t>
          </a:r>
        </a:p>
      </dsp:txBody>
      <dsp:txXfrm>
        <a:off x="4463466" y="0"/>
        <a:ext cx="1325219" cy="447961"/>
      </dsp:txXfrm>
    </dsp:sp>
  </dsp:spTree>
</dsp:drawing>
</file>

<file path=ppt/diagrams/layout1.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AB093F8-DD6A-4A10-AD6B-88F7961C334D}" type="datetimeFigureOut">
              <a:rPr lang="en-US" smtClean="0"/>
              <a:t>2/5/2025</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EFB8A89-C0D9-42A6-B2A2-3A54D2C521F2}" type="slidenum">
              <a:rPr lang="en-US" smtClean="0"/>
              <a:t>‹#›</a:t>
            </a:fld>
            <a:endParaRPr lang="en-US" dirty="0"/>
          </a:p>
        </p:txBody>
      </p:sp>
    </p:spTree>
    <p:extLst>
      <p:ext uri="{BB962C8B-B14F-4D97-AF65-F5344CB8AC3E}">
        <p14:creationId xmlns:p14="http://schemas.microsoft.com/office/powerpoint/2010/main" val="1715102452"/>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18D077-9B6D-634C-9770-5FDF77B84FED}" type="datetimeFigureOut">
              <a:rPr lang="en-US" smtClean="0"/>
              <a:t>2/5/2025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AC8905-CC67-2D40-802F-1744C7F91701}" type="slidenum">
              <a:rPr lang="en-US" smtClean="0"/>
              <a:t>‹#›</a:t>
            </a:fld>
            <a:endParaRPr lang="en-US" dirty="0"/>
          </a:p>
        </p:txBody>
      </p:sp>
    </p:spTree>
    <p:extLst>
      <p:ext uri="{BB962C8B-B14F-4D97-AF65-F5344CB8AC3E}">
        <p14:creationId xmlns:p14="http://schemas.microsoft.com/office/powerpoint/2010/main" val="321070658"/>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3AC8905-CC67-2D40-802F-1744C7F91701}" type="slidenum">
              <a:rPr lang="en-US" smtClean="0"/>
              <a:t>1</a:t>
            </a:fld>
            <a:endParaRPr lang="en-US" dirty="0"/>
          </a:p>
        </p:txBody>
      </p:sp>
      <p:sp>
        <p:nvSpPr>
          <p:cNvPr id="5" name="Footer Placeholder 4"/>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25192100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13AC8905-CC67-2D40-802F-1744C7F91701}" type="slidenum">
              <a:rPr lang="en-US" smtClean="0"/>
              <a:t>10</a:t>
            </a:fld>
            <a:endParaRPr lang="en-US" dirty="0"/>
          </a:p>
        </p:txBody>
      </p:sp>
    </p:spTree>
    <p:extLst>
      <p:ext uri="{BB962C8B-B14F-4D97-AF65-F5344CB8AC3E}">
        <p14:creationId xmlns:p14="http://schemas.microsoft.com/office/powerpoint/2010/main" val="11187244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13AC8905-CC67-2D40-802F-1744C7F91701}" type="slidenum">
              <a:rPr lang="en-US" smtClean="0"/>
              <a:t>12</a:t>
            </a:fld>
            <a:endParaRPr lang="en-US" dirty="0"/>
          </a:p>
        </p:txBody>
      </p:sp>
    </p:spTree>
    <p:extLst>
      <p:ext uri="{BB962C8B-B14F-4D97-AF65-F5344CB8AC3E}">
        <p14:creationId xmlns:p14="http://schemas.microsoft.com/office/powerpoint/2010/main" val="38221899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Replace with LAC standard</a:t>
            </a:r>
            <a:r>
              <a:rPr lang="en-US" baseline="0" dirty="0"/>
              <a:t> icons in place of the current imagery</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13AC8905-CC67-2D40-802F-1744C7F91701}" type="slidenum">
              <a:rPr lang="en-US" smtClean="0"/>
              <a:t>13</a:t>
            </a:fld>
            <a:endParaRPr lang="en-US" dirty="0"/>
          </a:p>
        </p:txBody>
      </p:sp>
    </p:spTree>
    <p:extLst>
      <p:ext uri="{BB962C8B-B14F-4D97-AF65-F5344CB8AC3E}">
        <p14:creationId xmlns:p14="http://schemas.microsoft.com/office/powerpoint/2010/main" val="12192964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3AC8905-CC67-2D40-802F-1744C7F91701}" type="slidenum">
              <a:rPr lang="en-US" smtClean="0"/>
              <a:t>14</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152408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13AC8905-CC67-2D40-802F-1744C7F91701}" type="slidenum">
              <a:rPr lang="en-US" smtClean="0"/>
              <a:t>15</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7308872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13AC8905-CC67-2D40-802F-1744C7F91701}" type="slidenum">
              <a:rPr lang="en-US" smtClean="0"/>
              <a:t>16</a:t>
            </a:fld>
            <a:endParaRPr lang="en-US" dirty="0"/>
          </a:p>
        </p:txBody>
      </p:sp>
    </p:spTree>
    <p:extLst>
      <p:ext uri="{BB962C8B-B14F-4D97-AF65-F5344CB8AC3E}">
        <p14:creationId xmlns:p14="http://schemas.microsoft.com/office/powerpoint/2010/main" val="28782856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3AC8905-CC67-2D40-802F-1744C7F91701}" type="slidenum">
              <a:rPr lang="en-US" smtClean="0"/>
              <a:t>17</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7491078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3AC8905-CC67-2D40-802F-1744C7F91701}" type="slidenum">
              <a:rPr lang="en-US" smtClean="0"/>
              <a:t>18</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7218735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3AC8905-CC67-2D40-802F-1744C7F91701}" type="slidenum">
              <a:rPr lang="en-US" smtClean="0"/>
              <a:t>19</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7975978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3AC8905-CC67-2D40-802F-1744C7F91701}" type="slidenum">
              <a:rPr lang="en-US" smtClean="0"/>
              <a:t>20</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474364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3AC8905-CC67-2D40-802F-1744C7F91701}" type="slidenum">
              <a:rPr lang="en-US" smtClean="0"/>
              <a:t>2</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8453608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800" dirty="0"/>
              <a:t>Add link to this</a:t>
            </a:r>
            <a:r>
              <a:rPr lang="en-US" sz="800" baseline="0" dirty="0"/>
              <a:t> slide for reference “For more info click on this </a:t>
            </a:r>
            <a:r>
              <a:rPr lang="en-US" sz="800" baseline="0"/>
              <a:t>link”</a:t>
            </a:r>
            <a:endParaRPr lang="en-US" sz="800" dirty="0"/>
          </a:p>
        </p:txBody>
      </p:sp>
      <p:sp>
        <p:nvSpPr>
          <p:cNvPr id="4" name="Slide Number Placeholder 3"/>
          <p:cNvSpPr>
            <a:spLocks noGrp="1"/>
          </p:cNvSpPr>
          <p:nvPr>
            <p:ph type="sldNum" sz="quarter" idx="10"/>
          </p:nvPr>
        </p:nvSpPr>
        <p:spPr/>
        <p:txBody>
          <a:bodyPr/>
          <a:lstStyle/>
          <a:p>
            <a:fld id="{13AC8905-CC67-2D40-802F-1744C7F91701}" type="slidenum">
              <a:rPr lang="en-US" smtClean="0"/>
              <a:t>21</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8170244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3AC8905-CC67-2D40-802F-1744C7F91701}" type="slidenum">
              <a:rPr lang="en-US" smtClean="0"/>
              <a:t>22</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0491703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900" dirty="0"/>
          </a:p>
        </p:txBody>
      </p:sp>
      <p:sp>
        <p:nvSpPr>
          <p:cNvPr id="4" name="Slide Number Placeholder 3"/>
          <p:cNvSpPr>
            <a:spLocks noGrp="1"/>
          </p:cNvSpPr>
          <p:nvPr>
            <p:ph type="sldNum" sz="quarter" idx="5"/>
          </p:nvPr>
        </p:nvSpPr>
        <p:spPr/>
        <p:txBody>
          <a:bodyPr/>
          <a:lstStyle/>
          <a:p>
            <a:fld id="{13AC8905-CC67-2D40-802F-1744C7F91701}" type="slidenum">
              <a:rPr lang="en-US" smtClean="0"/>
              <a:t>23</a:t>
            </a:fld>
            <a:endParaRPr lang="en-US" dirty="0"/>
          </a:p>
        </p:txBody>
      </p:sp>
      <p:sp>
        <p:nvSpPr>
          <p:cNvPr id="5" name="Footer Placeholder 4"/>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21701099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13AC8905-CC67-2D40-802F-1744C7F91701}" type="slidenum">
              <a:rPr lang="en-US" smtClean="0"/>
              <a:t>3</a:t>
            </a:fld>
            <a:endParaRPr lang="en-US" dirty="0"/>
          </a:p>
        </p:txBody>
      </p:sp>
    </p:spTree>
    <p:extLst>
      <p:ext uri="{BB962C8B-B14F-4D97-AF65-F5344CB8AC3E}">
        <p14:creationId xmlns:p14="http://schemas.microsoft.com/office/powerpoint/2010/main" val="13729313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3AC8905-CC67-2D40-802F-1744C7F91701}" type="slidenum">
              <a:rPr lang="en-US" smtClean="0"/>
              <a:t>4</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4051067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13AC8905-CC67-2D40-802F-1744C7F91701}" type="slidenum">
              <a:rPr lang="en-US" smtClean="0"/>
              <a:t>5</a:t>
            </a:fld>
            <a:endParaRPr lang="en-US" dirty="0"/>
          </a:p>
        </p:txBody>
      </p:sp>
    </p:spTree>
    <p:extLst>
      <p:ext uri="{BB962C8B-B14F-4D97-AF65-F5344CB8AC3E}">
        <p14:creationId xmlns:p14="http://schemas.microsoft.com/office/powerpoint/2010/main" val="12124193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3AC8905-CC67-2D40-802F-1744C7F91701}" type="slidenum">
              <a:rPr lang="en-US" smtClean="0"/>
              <a:t>6</a:t>
            </a:fld>
            <a:endParaRPr lang="en-US"/>
          </a:p>
        </p:txBody>
      </p:sp>
    </p:spTree>
    <p:extLst>
      <p:ext uri="{BB962C8B-B14F-4D97-AF65-F5344CB8AC3E}">
        <p14:creationId xmlns:p14="http://schemas.microsoft.com/office/powerpoint/2010/main" val="27028786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1"/>
          </a:p>
        </p:txBody>
      </p:sp>
      <p:sp>
        <p:nvSpPr>
          <p:cNvPr id="4" name="Slide Number Placeholder 3"/>
          <p:cNvSpPr>
            <a:spLocks noGrp="1"/>
          </p:cNvSpPr>
          <p:nvPr>
            <p:ph type="sldNum" sz="quarter" idx="10"/>
          </p:nvPr>
        </p:nvSpPr>
        <p:spPr/>
        <p:txBody>
          <a:bodyPr/>
          <a:lstStyle/>
          <a:p>
            <a:fld id="{13AC8905-CC67-2D40-802F-1744C7F91701}" type="slidenum">
              <a:rPr lang="en-US" smtClean="0"/>
              <a:t>7</a:t>
            </a:fld>
            <a:endParaRPr lang="en-US"/>
          </a:p>
        </p:txBody>
      </p:sp>
    </p:spTree>
    <p:extLst>
      <p:ext uri="{BB962C8B-B14F-4D97-AF65-F5344CB8AC3E}">
        <p14:creationId xmlns:p14="http://schemas.microsoft.com/office/powerpoint/2010/main" val="7986636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13AC8905-CC67-2D40-802F-1744C7F91701}" type="slidenum">
              <a:rPr lang="en-US" smtClean="0"/>
              <a:t>8</a:t>
            </a:fld>
            <a:endParaRPr lang="en-US" dirty="0"/>
          </a:p>
        </p:txBody>
      </p:sp>
    </p:spTree>
    <p:extLst>
      <p:ext uri="{BB962C8B-B14F-4D97-AF65-F5344CB8AC3E}">
        <p14:creationId xmlns:p14="http://schemas.microsoft.com/office/powerpoint/2010/main" val="33257544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3AC8905-CC67-2D40-802F-1744C7F91701}" type="slidenum">
              <a:rPr lang="en-US" smtClean="0"/>
              <a:t>9</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9663013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over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7200" y="747522"/>
            <a:ext cx="6858000" cy="843534"/>
          </a:xfrm>
          <a:prstGeom prst="rect">
            <a:avLst/>
          </a:prstGeom>
        </p:spPr>
        <p:txBody>
          <a:bodyPr wrap="none" anchor="ctr" anchorCtr="0"/>
          <a:lstStyle>
            <a:lvl1pPr algn="l">
              <a:defRPr sz="3200" b="1" i="0" baseline="0">
                <a:solidFill>
                  <a:schemeClr val="bg1"/>
                </a:solidFill>
                <a:latin typeface="Helvetica" charset="0"/>
                <a:ea typeface="Helvetica" charset="0"/>
                <a:cs typeface="Helvetica" charset="0"/>
              </a:defRPr>
            </a:lvl1pPr>
          </a:lstStyle>
          <a:p>
            <a:r>
              <a:rPr lang="en-US" dirty="0"/>
              <a:t>Click to add title</a:t>
            </a:r>
          </a:p>
        </p:txBody>
      </p:sp>
      <p:sp>
        <p:nvSpPr>
          <p:cNvPr id="3" name="Subtitle 2"/>
          <p:cNvSpPr>
            <a:spLocks noGrp="1"/>
          </p:cNvSpPr>
          <p:nvPr>
            <p:ph type="subTitle" idx="1" hasCustomPrompt="1"/>
          </p:nvPr>
        </p:nvSpPr>
        <p:spPr>
          <a:xfrm>
            <a:off x="457200" y="4081284"/>
            <a:ext cx="6858000" cy="862293"/>
          </a:xfrm>
          <a:prstGeom prst="rect">
            <a:avLst/>
          </a:prstGeom>
        </p:spPr>
        <p:txBody>
          <a:bodyPr/>
          <a:lstStyle>
            <a:lvl1pPr marL="0" indent="0" algn="l">
              <a:buNone/>
              <a:defRPr sz="4000" b="0" i="0" baseline="0">
                <a:solidFill>
                  <a:srgbClr val="0095D4"/>
                </a:solidFill>
                <a:latin typeface="Helvetica" charset="0"/>
                <a:ea typeface="Helvetica" charset="0"/>
                <a:cs typeface="Helvetica"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Tree>
    <p:extLst>
      <p:ext uri="{BB962C8B-B14F-4D97-AF65-F5344CB8AC3E}">
        <p14:creationId xmlns:p14="http://schemas.microsoft.com/office/powerpoint/2010/main" val="185883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eneral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376714"/>
            <a:ext cx="7886700" cy="497204"/>
          </a:xfrm>
          <a:prstGeom prst="rect">
            <a:avLst/>
          </a:prstGeom>
        </p:spPr>
        <p:txBody>
          <a:bodyPr anchor="t" anchorCtr="0"/>
          <a:lstStyle>
            <a:lvl1pPr>
              <a:defRPr sz="2400" b="1" i="0" baseline="0">
                <a:solidFill>
                  <a:srgbClr val="0095D4"/>
                </a:solidFill>
                <a:latin typeface="Helvetica" charset="0"/>
                <a:ea typeface="Helvetica" charset="0"/>
                <a:cs typeface="Helvetica" charset="0"/>
              </a:defRPr>
            </a:lvl1pPr>
          </a:lstStyle>
          <a:p>
            <a:r>
              <a:rPr lang="en-US" dirty="0"/>
              <a:t>Click to add title</a:t>
            </a:r>
          </a:p>
        </p:txBody>
      </p:sp>
      <p:sp>
        <p:nvSpPr>
          <p:cNvPr id="3" name="Text Placeholder 2"/>
          <p:cNvSpPr>
            <a:spLocks noGrp="1"/>
          </p:cNvSpPr>
          <p:nvPr>
            <p:ph type="body" idx="1" hasCustomPrompt="1"/>
          </p:nvPr>
        </p:nvSpPr>
        <p:spPr>
          <a:xfrm>
            <a:off x="914400" y="949380"/>
            <a:ext cx="7886700" cy="293482"/>
          </a:xfrm>
          <a:prstGeom prst="rect">
            <a:avLst/>
          </a:prstGeom>
        </p:spPr>
        <p:txBody>
          <a:bodyPr wrap="none"/>
          <a:lstStyle>
            <a:lvl1pPr marL="0" indent="0">
              <a:buNone/>
              <a:defRPr sz="1600" b="0" i="0" baseline="0">
                <a:solidFill>
                  <a:srgbClr val="555555"/>
                </a:solidFill>
                <a:latin typeface="Helvetica" charset="0"/>
                <a:ea typeface="Helvetica" charset="0"/>
                <a:cs typeface="Helvetica"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add text</a:t>
            </a:r>
          </a:p>
        </p:txBody>
      </p:sp>
      <p:sp>
        <p:nvSpPr>
          <p:cNvPr id="7" name="Slide Number Placeholder 5"/>
          <p:cNvSpPr>
            <a:spLocks noGrp="1"/>
          </p:cNvSpPr>
          <p:nvPr>
            <p:ph type="sldNum" sz="quarter" idx="12"/>
          </p:nvPr>
        </p:nvSpPr>
        <p:spPr>
          <a:xfrm>
            <a:off x="6217920" y="4833938"/>
            <a:ext cx="2510689" cy="171450"/>
          </a:xfrm>
          <a:prstGeom prst="rect">
            <a:avLst/>
          </a:prstGeom>
        </p:spPr>
        <p:txBody>
          <a:bodyPr wrap="none" lIns="0" tIns="0" rIns="91440" bIns="0" anchor="ctr" anchorCtr="0"/>
          <a:lstStyle>
            <a:lvl1pPr algn="r">
              <a:defRPr sz="1000">
                <a:solidFill>
                  <a:srgbClr val="F9A13A"/>
                </a:solidFill>
                <a:latin typeface="Helvetica" charset="0"/>
                <a:ea typeface="Helvetica" charset="0"/>
                <a:cs typeface="Helvetica" charset="0"/>
              </a:defRPr>
            </a:lvl1pPr>
          </a:lstStyle>
          <a:p>
            <a:r>
              <a:rPr lang="en-US" dirty="0"/>
              <a:t> Click here to edit footer | </a:t>
            </a:r>
            <a:fld id="{7F9C2EE9-199B-184B-BB68-CD2E993A9D47}" type="slidenum">
              <a:rPr lang="en-US" smtClean="0"/>
              <a:pPr/>
              <a:t>‹#›</a:t>
            </a:fld>
            <a:endParaRPr lang="en-US" dirty="0"/>
          </a:p>
        </p:txBody>
      </p:sp>
      <p:sp>
        <p:nvSpPr>
          <p:cNvPr id="5" name="Content Placeholder 2"/>
          <p:cNvSpPr>
            <a:spLocks noGrp="1"/>
          </p:cNvSpPr>
          <p:nvPr>
            <p:ph idx="13" hasCustomPrompt="1"/>
          </p:nvPr>
        </p:nvSpPr>
        <p:spPr>
          <a:xfrm>
            <a:off x="914400" y="1317170"/>
            <a:ext cx="7886700" cy="3263504"/>
          </a:xfrm>
          <a:prstGeom prst="rect">
            <a:avLst/>
          </a:prstGeom>
        </p:spPr>
        <p:txBody>
          <a:bodyPr/>
          <a:lstStyle>
            <a:lvl1pPr marL="137160" indent="-137160">
              <a:buClr>
                <a:srgbClr val="F9A13A"/>
              </a:buClr>
              <a:defRPr sz="1600" b="0" i="0">
                <a:solidFill>
                  <a:srgbClr val="555555"/>
                </a:solidFill>
                <a:latin typeface="Helvetica" charset="0"/>
                <a:ea typeface="Helvetica" charset="0"/>
                <a:cs typeface="Helvetica" charset="0"/>
              </a:defRPr>
            </a:lvl1pPr>
            <a:lvl2pPr marL="411480" indent="-228600">
              <a:buClr>
                <a:srgbClr val="0095D4"/>
              </a:buClr>
              <a:buSzPct val="100000"/>
              <a:buFont typeface="LucidaGrande" charset="0"/>
              <a:buChar char="-"/>
              <a:defRPr sz="1600" b="0" i="0">
                <a:solidFill>
                  <a:srgbClr val="555555"/>
                </a:solidFill>
                <a:latin typeface="Helvetica" charset="0"/>
                <a:ea typeface="Helvetica" charset="0"/>
                <a:cs typeface="Helvetica" charset="0"/>
              </a:defRPr>
            </a:lvl2pPr>
            <a:lvl3pPr marL="594360" indent="-137160">
              <a:buClr>
                <a:srgbClr val="F9A13A"/>
              </a:buClr>
              <a:defRPr sz="1600" b="0" i="0">
                <a:solidFill>
                  <a:srgbClr val="555555"/>
                </a:solidFill>
                <a:latin typeface="Helvetica" charset="0"/>
                <a:ea typeface="Helvetica" charset="0"/>
                <a:cs typeface="Helvetica" charset="0"/>
              </a:defRPr>
            </a:lvl3pPr>
            <a:lvl4pPr marL="868680" indent="-228600">
              <a:buClr>
                <a:srgbClr val="0095D4"/>
              </a:buClr>
              <a:buSzPct val="100000"/>
              <a:buFont typeface="LucidaGrande" charset="0"/>
              <a:buChar char="▫"/>
              <a:defRPr sz="1600" b="0" i="0" baseline="0">
                <a:solidFill>
                  <a:srgbClr val="555555"/>
                </a:solidFill>
                <a:latin typeface="Helvetica" charset="0"/>
                <a:ea typeface="Helvetica" charset="0"/>
                <a:cs typeface="Helvetica" charset="0"/>
              </a:defRPr>
            </a:lvl4pPr>
          </a:lstStyle>
          <a:p>
            <a:pPr lvl="0"/>
            <a:r>
              <a:rPr lang="en-US" dirty="0"/>
              <a:t>Click to add list text</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1105204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4096" y="571498"/>
            <a:ext cx="8229600" cy="685800"/>
          </a:xfrm>
        </p:spPr>
        <p:txBody>
          <a:bodyPr anchor="t">
            <a:normAutofit/>
          </a:bodyPr>
          <a:lstStyle>
            <a:lvl1pPr algn="l">
              <a:defRPr sz="2400" b="1">
                <a:solidFill>
                  <a:schemeClr val="accent1"/>
                </a:solidFill>
                <a:latin typeface="Helvetica" panose="020B0604020202020204" pitchFamily="34" charset="0"/>
                <a:cs typeface="Helvetica" panose="020B0604020202020204" pitchFamily="34" charset="0"/>
              </a:defRPr>
            </a:lvl1pPr>
          </a:lstStyle>
          <a:p>
            <a:r>
              <a:rPr lang="en-US" dirty="0"/>
              <a:t>Click to edit Master title style</a:t>
            </a:r>
          </a:p>
        </p:txBody>
      </p:sp>
      <p:sp>
        <p:nvSpPr>
          <p:cNvPr id="3" name="Content Placeholder 2"/>
          <p:cNvSpPr>
            <a:spLocks noGrp="1"/>
          </p:cNvSpPr>
          <p:nvPr>
            <p:ph idx="1" hasCustomPrompt="1"/>
          </p:nvPr>
        </p:nvSpPr>
        <p:spPr>
          <a:xfrm>
            <a:off x="869324" y="1371596"/>
            <a:ext cx="8229600" cy="3143250"/>
          </a:xfrm>
        </p:spPr>
        <p:txBody>
          <a:bodyPr>
            <a:normAutofit/>
          </a:bodyPr>
          <a:lstStyle>
            <a:lvl1pPr>
              <a:defRPr sz="1400">
                <a:solidFill>
                  <a:schemeClr val="tx2"/>
                </a:solidFill>
                <a:latin typeface="Helvetica" panose="020B0604020202020204" pitchFamily="34" charset="0"/>
                <a:cs typeface="Helvetica" panose="020B0604020202020204" pitchFamily="34" charset="0"/>
              </a:defRPr>
            </a:lvl1pPr>
            <a:lvl2pPr marL="742950" indent="-285750">
              <a:buFont typeface="Arial" panose="020B0604020202020204" pitchFamily="34" charset="0"/>
              <a:buChar char="•"/>
              <a:defRPr sz="1400">
                <a:solidFill>
                  <a:schemeClr val="tx2"/>
                </a:solidFill>
                <a:latin typeface="Helvetica" panose="020B0604020202020204" pitchFamily="34" charset="0"/>
                <a:cs typeface="Helvetica" panose="020B0604020202020204" pitchFamily="34" charset="0"/>
              </a:defRPr>
            </a:lvl2pPr>
            <a:lvl3pPr>
              <a:defRPr sz="1400">
                <a:solidFill>
                  <a:schemeClr val="tx2"/>
                </a:solidFill>
                <a:latin typeface="Helvetica" panose="020B0604020202020204" pitchFamily="34" charset="0"/>
                <a:cs typeface="Helvetica" panose="020B0604020202020204" pitchFamily="34" charset="0"/>
              </a:defRPr>
            </a:lvl3pPr>
            <a:lvl4pPr>
              <a:defRPr sz="1400">
                <a:solidFill>
                  <a:schemeClr val="tx2"/>
                </a:solidFill>
                <a:latin typeface="Helvetica" panose="020B0604020202020204" pitchFamily="34" charset="0"/>
                <a:cs typeface="Helvetica" panose="020B0604020202020204" pitchFamily="34" charset="0"/>
              </a:defRPr>
            </a:lvl4pPr>
            <a:lvl5pPr>
              <a:defRPr sz="1400">
                <a:solidFill>
                  <a:schemeClr val="tx2"/>
                </a:solidFill>
                <a:latin typeface="Helvetica" panose="020B0604020202020204" pitchFamily="34" charset="0"/>
                <a:cs typeface="Helvetica"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p:cNvSpPr>
            <a:spLocks noGrp="1"/>
          </p:cNvSpPr>
          <p:nvPr>
            <p:ph type="sldNum" sz="quarter" idx="14"/>
          </p:nvPr>
        </p:nvSpPr>
        <p:spPr>
          <a:xfrm>
            <a:off x="6553200" y="4629150"/>
            <a:ext cx="2133600" cy="228600"/>
          </a:xfrm>
        </p:spPr>
        <p:txBody>
          <a:bodyPr/>
          <a:lstStyle>
            <a:lvl1pPr>
              <a:defRPr smtClean="0">
                <a:solidFill>
                  <a:schemeClr val="bg1"/>
                </a:solidFill>
                <a:latin typeface="Times New Roman" pitchFamily="18" charset="0"/>
                <a:cs typeface="Times New Roman" pitchFamily="18" charset="0"/>
              </a:defRPr>
            </a:lvl1pPr>
          </a:lstStyle>
          <a:p>
            <a:pPr>
              <a:defRPr/>
            </a:pPr>
            <a:fld id="{8E3DFB79-095A-C74D-B614-34DE32062E65}"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781170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71500"/>
            <a:ext cx="8229600" cy="685800"/>
          </a:xfrm>
        </p:spPr>
        <p:txBody>
          <a:bodyPr anchor="t">
            <a:normAutofit/>
          </a:bodyPr>
          <a:lstStyle>
            <a:lvl1pPr algn="l">
              <a:defRPr sz="1489" b="1">
                <a:latin typeface="Arial" pitchFamily="34" charset="0"/>
                <a:cs typeface="Arial" pitchFamily="34" charset="0"/>
              </a:defRPr>
            </a:lvl1pPr>
          </a:lstStyle>
          <a:p>
            <a:r>
              <a:rPr lang="en-US" dirty="0"/>
              <a:t>Click to edit Master title style</a:t>
            </a:r>
          </a:p>
        </p:txBody>
      </p:sp>
      <p:sp>
        <p:nvSpPr>
          <p:cNvPr id="3" name="Content Placeholder 2"/>
          <p:cNvSpPr>
            <a:spLocks noGrp="1"/>
          </p:cNvSpPr>
          <p:nvPr>
            <p:ph idx="1"/>
          </p:nvPr>
        </p:nvSpPr>
        <p:spPr>
          <a:xfrm>
            <a:off x="457200" y="1371602"/>
            <a:ext cx="8229600" cy="3143250"/>
          </a:xfrm>
        </p:spPr>
        <p:txBody>
          <a:bodyPr>
            <a:normAutofit/>
          </a:bodyPr>
          <a:lstStyle>
            <a:lvl1pPr>
              <a:defRPr sz="1092">
                <a:solidFill>
                  <a:schemeClr val="tx2"/>
                </a:solidFill>
                <a:latin typeface="Times New Roman" pitchFamily="18" charset="0"/>
                <a:cs typeface="Times New Roman" pitchFamily="18" charset="0"/>
              </a:defRPr>
            </a:lvl1pPr>
            <a:lvl2pPr>
              <a:defRPr sz="1092">
                <a:solidFill>
                  <a:schemeClr val="tx2"/>
                </a:solidFill>
                <a:latin typeface="Times New Roman" pitchFamily="18" charset="0"/>
                <a:cs typeface="Times New Roman" pitchFamily="18" charset="0"/>
              </a:defRPr>
            </a:lvl2pPr>
            <a:lvl3pPr>
              <a:defRPr sz="1092">
                <a:solidFill>
                  <a:schemeClr val="tx2"/>
                </a:solidFill>
                <a:latin typeface="Times New Roman" pitchFamily="18" charset="0"/>
                <a:cs typeface="Times New Roman" pitchFamily="18" charset="0"/>
              </a:defRPr>
            </a:lvl3pPr>
            <a:lvl4pPr>
              <a:defRPr sz="1092">
                <a:solidFill>
                  <a:schemeClr val="tx2"/>
                </a:solidFill>
                <a:latin typeface="Times New Roman" pitchFamily="18" charset="0"/>
                <a:cs typeface="Times New Roman" pitchFamily="18" charset="0"/>
              </a:defRPr>
            </a:lvl4pPr>
            <a:lvl5pPr>
              <a:defRPr sz="1092">
                <a:solidFill>
                  <a:schemeClr val="tx2"/>
                </a:solidFill>
                <a:latin typeface="Times New Roman" pitchFamily="18" charset="0"/>
                <a:cs typeface="Times New Roman"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9"/>
          <p:cNvSpPr>
            <a:spLocks noGrp="1"/>
          </p:cNvSpPr>
          <p:nvPr>
            <p:ph type="body" sz="quarter" idx="13"/>
          </p:nvPr>
        </p:nvSpPr>
        <p:spPr>
          <a:xfrm>
            <a:off x="457200" y="114300"/>
            <a:ext cx="3657600" cy="342900"/>
          </a:xfrm>
        </p:spPr>
        <p:txBody>
          <a:bodyPr/>
          <a:lstStyle>
            <a:lvl1pPr>
              <a:buNone/>
              <a:defRPr sz="993" b="1">
                <a:solidFill>
                  <a:schemeClr val="tx2"/>
                </a:solidFill>
                <a:latin typeface="Arial" pitchFamily="34" charset="0"/>
                <a:cs typeface="Arial" pitchFamily="34" charset="0"/>
              </a:defRPr>
            </a:lvl1pPr>
          </a:lstStyle>
          <a:p>
            <a:pPr lvl="0"/>
            <a:r>
              <a:rPr lang="en-US" dirty="0"/>
              <a:t>Click to edit Master text styles</a:t>
            </a:r>
          </a:p>
        </p:txBody>
      </p:sp>
      <p:sp>
        <p:nvSpPr>
          <p:cNvPr id="5" name="Slide Number Placeholder 5"/>
          <p:cNvSpPr>
            <a:spLocks noGrp="1"/>
          </p:cNvSpPr>
          <p:nvPr>
            <p:ph type="sldNum" sz="quarter" idx="14"/>
          </p:nvPr>
        </p:nvSpPr>
        <p:spPr>
          <a:xfrm>
            <a:off x="6553200" y="4629150"/>
            <a:ext cx="2133600" cy="228600"/>
          </a:xfrm>
        </p:spPr>
        <p:txBody>
          <a:bodyPr/>
          <a:lstStyle>
            <a:lvl1pPr>
              <a:defRPr smtClean="0">
                <a:solidFill>
                  <a:schemeClr val="bg1"/>
                </a:solidFill>
                <a:latin typeface="Times New Roman" pitchFamily="18" charset="0"/>
                <a:cs typeface="Times New Roman" pitchFamily="18" charset="0"/>
              </a:defRPr>
            </a:lvl1pPr>
          </a:lstStyle>
          <a:p>
            <a:pPr>
              <a:defRPr/>
            </a:pPr>
            <a:fld id="{8E3DFB79-095A-C74D-B614-34DE32062E65}"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0809656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6883326"/>
      </p:ext>
    </p:extLst>
  </p:cSld>
  <p:clrMap bg1="lt1" tx1="dk1" bg2="lt2" tx2="dk2" accent1="accent1" accent2="accent2" accent3="accent3" accent4="accent4" accent5="accent5" accent6="accent6" hlink="hlink" folHlink="folHlink"/>
  <p:sldLayoutIdLst>
    <p:sldLayoutId id="2147483711" r:id="rId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82067195"/>
      </p:ext>
    </p:extLst>
  </p:cSld>
  <p:clrMap bg1="lt1" tx1="dk1" bg2="lt2" tx2="dk2" accent1="accent1" accent2="accent2" accent3="accent3" accent4="accent4" accent5="accent5" accent6="accent6" hlink="hlink" folHlink="folHlink"/>
  <p:sldLayoutIdLst>
    <p:sldLayoutId id="2147483715" r:id="rId1"/>
    <p:sldLayoutId id="2147483717" r:id="rId2"/>
    <p:sldLayoutId id="2147483718" r:id="rId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9.jpeg"/><Relationship Id="rId7" Type="http://schemas.openxmlformats.org/officeDocument/2006/relationships/diagramColors" Target="../diagrams/colors1.xml"/><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s://www.dhcs.ca.gov/provgovpart/Pages/Palliative-Care-and-SB-1004.aspx"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hyperlink" Target="https://www.dementiacareaware.org/" TargetMode="External"/><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hyperlink" Target="https://www.alz.org/media/Documents/mini-cog.pdf"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hyperlink" Target="https://www.cms.gov/Regulations-and-Guidance/Guidance/Manuals/Downloads/mc86c16b.pdf" TargetMode="External"/><Relationship Id="rId7" Type="http://schemas.openxmlformats.org/officeDocument/2006/relationships/hyperlink" Target="https://www.dementiacareaware.org/" TargetMode="External"/><Relationship Id="rId2" Type="http://schemas.openxmlformats.org/officeDocument/2006/relationships/notesSlide" Target="../notesSlides/notesSlide22.xml"/><Relationship Id="rId1" Type="http://schemas.openxmlformats.org/officeDocument/2006/relationships/slideLayout" Target="../slideLayouts/slideLayout3.xml"/><Relationship Id="rId6" Type="http://schemas.openxmlformats.org/officeDocument/2006/relationships/hyperlink" Target="https://www.dhcs.ca.gov/provgovpart/Pages/Dual-Special-Needs-Plans-(D-SNP)-Contract-and-Program-Guide.aspx" TargetMode="External"/><Relationship Id="rId5" Type="http://schemas.openxmlformats.org/officeDocument/2006/relationships/hyperlink" Target="https://www.ecfr.gov/current/title-42/chapter-IV/subchapter-B/part-422" TargetMode="External"/><Relationship Id="rId4" Type="http://schemas.openxmlformats.org/officeDocument/2006/relationships/hyperlink" Target="https://www.cms.gov/Medicare/Health-Plans/SpecialNeedsPlans/SNP-MOC"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medicare.lacare.org/"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5388" y="429393"/>
            <a:ext cx="4528539" cy="1302719"/>
          </a:xfrm>
        </p:spPr>
        <p:txBody>
          <a:bodyPr/>
          <a:lstStyle/>
          <a:p>
            <a:r>
              <a:rPr lang="en-US" sz="3600" dirty="0"/>
              <a:t>2025 Model of Care </a:t>
            </a:r>
            <a:br>
              <a:rPr lang="en-US" sz="3600" dirty="0"/>
            </a:br>
            <a:r>
              <a:rPr lang="en-US" sz="3600" dirty="0"/>
              <a:t>Provider Training</a:t>
            </a:r>
          </a:p>
        </p:txBody>
      </p:sp>
      <p:pic>
        <p:nvPicPr>
          <p:cNvPr id="3" name="Picture 2"/>
          <p:cNvPicPr>
            <a:picLocks noChangeAspect="1"/>
          </p:cNvPicPr>
          <p:nvPr/>
        </p:nvPicPr>
        <p:blipFill rotWithShape="1">
          <a:blip r:embed="rId3">
            <a:biLevel thresh="50000"/>
            <a:extLst>
              <a:ext uri="{28A0092B-C50C-407E-A947-70E740481C1C}">
                <a14:useLocalDpi xmlns:a14="http://schemas.microsoft.com/office/drawing/2010/main" val="0"/>
              </a:ext>
            </a:extLst>
          </a:blip>
          <a:srcRect l="29537"/>
          <a:stretch/>
        </p:blipFill>
        <p:spPr>
          <a:xfrm>
            <a:off x="717245" y="3701436"/>
            <a:ext cx="2269135" cy="936286"/>
          </a:xfrm>
          <a:prstGeom prst="rect">
            <a:avLst/>
          </a:prstGeom>
        </p:spPr>
      </p:pic>
      <p:sp>
        <p:nvSpPr>
          <p:cNvPr id="4" name="TextBox 3"/>
          <p:cNvSpPr txBox="1"/>
          <p:nvPr/>
        </p:nvSpPr>
        <p:spPr>
          <a:xfrm>
            <a:off x="646726" y="4870874"/>
            <a:ext cx="880216" cy="215444"/>
          </a:xfrm>
          <a:prstGeom prst="rect">
            <a:avLst/>
          </a:prstGeom>
          <a:noFill/>
        </p:spPr>
        <p:txBody>
          <a:bodyPr wrap="square" rtlCol="0">
            <a:spAutoFit/>
          </a:bodyPr>
          <a:lstStyle/>
          <a:p>
            <a:r>
              <a:rPr lang="en-US" sz="800" dirty="0">
                <a:solidFill>
                  <a:schemeClr val="tx1">
                    <a:lumMod val="75000"/>
                    <a:lumOff val="25000"/>
                  </a:schemeClr>
                </a:solidFill>
                <a:latin typeface="Arial Narrow" panose="020B0606020202030204" pitchFamily="34" charset="0"/>
              </a:rPr>
              <a:t>PL1697 1023</a:t>
            </a:r>
          </a:p>
        </p:txBody>
      </p:sp>
    </p:spTree>
    <p:extLst>
      <p:ext uri="{BB962C8B-B14F-4D97-AF65-F5344CB8AC3E}">
        <p14:creationId xmlns:p14="http://schemas.microsoft.com/office/powerpoint/2010/main" val="9322284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A6A82-B447-6771-8970-51E12B8884D3}"/>
              </a:ext>
            </a:extLst>
          </p:cNvPr>
          <p:cNvSpPr>
            <a:spLocks noGrp="1"/>
          </p:cNvSpPr>
          <p:nvPr>
            <p:ph type="title"/>
          </p:nvPr>
        </p:nvSpPr>
        <p:spPr>
          <a:xfrm>
            <a:off x="935746" y="234223"/>
            <a:ext cx="7938655" cy="685800"/>
          </a:xfrm>
        </p:spPr>
        <p:txBody>
          <a:bodyPr>
            <a:normAutofit/>
          </a:bodyPr>
          <a:lstStyle/>
          <a:p>
            <a:r>
              <a:rPr lang="en-US" dirty="0"/>
              <a:t>What is the L.A. Care Model of Care (MOC)? </a:t>
            </a:r>
          </a:p>
        </p:txBody>
      </p:sp>
      <p:sp>
        <p:nvSpPr>
          <p:cNvPr id="3" name="Content Placeholder 2">
            <a:extLst>
              <a:ext uri="{FF2B5EF4-FFF2-40B4-BE49-F238E27FC236}">
                <a16:creationId xmlns:a16="http://schemas.microsoft.com/office/drawing/2014/main" id="{25D963A0-F002-FDE7-1414-61674A9F70B6}"/>
              </a:ext>
            </a:extLst>
          </p:cNvPr>
          <p:cNvSpPr>
            <a:spLocks noGrp="1"/>
          </p:cNvSpPr>
          <p:nvPr>
            <p:ph idx="1"/>
          </p:nvPr>
        </p:nvSpPr>
        <p:spPr>
          <a:xfrm>
            <a:off x="3803321" y="1406105"/>
            <a:ext cx="4941206" cy="2608904"/>
          </a:xfrm>
        </p:spPr>
        <p:txBody>
          <a:bodyPr>
            <a:noAutofit/>
          </a:bodyPr>
          <a:lstStyle/>
          <a:p>
            <a:pPr marL="0" indent="0">
              <a:lnSpc>
                <a:spcPct val="100000"/>
              </a:lnSpc>
              <a:buNone/>
            </a:pPr>
            <a:r>
              <a:rPr lang="en-US" sz="1600" b="1" dirty="0"/>
              <a:t>L.A. Care's blueprint for the care of our members</a:t>
            </a:r>
            <a:br>
              <a:rPr lang="en-US" b="1" dirty="0"/>
            </a:br>
            <a:endParaRPr lang="en-US" b="1" dirty="0"/>
          </a:p>
          <a:p>
            <a:pPr>
              <a:lnSpc>
                <a:spcPct val="100000"/>
              </a:lnSpc>
            </a:pPr>
            <a:r>
              <a:rPr lang="en-US" sz="1200" dirty="0"/>
              <a:t>Coordinate comprehensive care for vulnerable and at-risk members, focusing on their health conditions and social factors</a:t>
            </a:r>
            <a:br>
              <a:rPr lang="en-US" sz="1200" dirty="0"/>
            </a:br>
            <a:endParaRPr lang="en-US" sz="1200" dirty="0"/>
          </a:p>
          <a:p>
            <a:pPr>
              <a:lnSpc>
                <a:spcPct val="100000"/>
              </a:lnSpc>
            </a:pPr>
            <a:r>
              <a:rPr lang="en-US" sz="1200" dirty="0"/>
              <a:t>Improving quality, access, affordability, and care integration</a:t>
            </a:r>
            <a:br>
              <a:rPr lang="en-US" sz="1200" dirty="0"/>
            </a:br>
            <a:endParaRPr lang="en-US" sz="1200" dirty="0"/>
          </a:p>
          <a:p>
            <a:pPr>
              <a:lnSpc>
                <a:spcPct val="100000"/>
              </a:lnSpc>
            </a:pPr>
            <a:r>
              <a:rPr lang="en-US" sz="1200" dirty="0"/>
              <a:t>And helps members by ensuring smooth care transitions, promotes preventive health services, appropriate utilization of benefits and ultimately by improving member health outcomes</a:t>
            </a:r>
          </a:p>
        </p:txBody>
      </p:sp>
      <p:sp>
        <p:nvSpPr>
          <p:cNvPr id="5" name="Slide Number Placeholder 4">
            <a:extLst>
              <a:ext uri="{FF2B5EF4-FFF2-40B4-BE49-F238E27FC236}">
                <a16:creationId xmlns:a16="http://schemas.microsoft.com/office/drawing/2014/main" id="{ADCC325B-13B3-D6C1-25E9-6F73B650EF94}"/>
              </a:ext>
            </a:extLst>
          </p:cNvPr>
          <p:cNvSpPr>
            <a:spLocks noGrp="1"/>
          </p:cNvSpPr>
          <p:nvPr>
            <p:ph type="sldNum" sz="quarter" idx="14"/>
          </p:nvPr>
        </p:nvSpPr>
        <p:spPr/>
        <p:txBody>
          <a:bodyPr/>
          <a:lstStyle/>
          <a:p>
            <a:pPr>
              <a:defRPr/>
            </a:pPr>
            <a:fld id="{8E3DFB79-095A-C74D-B614-34DE32062E65}" type="slidenum">
              <a:rPr lang="en-US" smtClean="0">
                <a:solidFill>
                  <a:srgbClr val="FFFFFF"/>
                </a:solidFill>
                <a:latin typeface="Helvetica" panose="020B0604020202020204" pitchFamily="34" charset="0"/>
                <a:cs typeface="Helvetica" panose="020B0604020202020204" pitchFamily="34" charset="0"/>
              </a:rPr>
              <a:pPr>
                <a:defRPr/>
              </a:pPr>
              <a:t>10</a:t>
            </a:fld>
            <a:endParaRPr lang="en-US" dirty="0">
              <a:solidFill>
                <a:srgbClr val="FFFFFF"/>
              </a:solidFill>
              <a:latin typeface="Helvetica" panose="020B0604020202020204" pitchFamily="34" charset="0"/>
              <a:cs typeface="Helvetica" panose="020B0604020202020204" pitchFamily="34" charset="0"/>
            </a:endParaRPr>
          </a:p>
        </p:txBody>
      </p:sp>
      <p:sp>
        <p:nvSpPr>
          <p:cNvPr id="6" name="Slide Number Placeholder 4">
            <a:extLst>
              <a:ext uri="{FF2B5EF4-FFF2-40B4-BE49-F238E27FC236}">
                <a16:creationId xmlns:a16="http://schemas.microsoft.com/office/drawing/2014/main" id="{EB3FD85C-0E36-02A3-EADC-44EFE2C8ECCD}"/>
              </a:ext>
            </a:extLst>
          </p:cNvPr>
          <p:cNvSpPr txBox="1">
            <a:spLocks/>
          </p:cNvSpPr>
          <p:nvPr/>
        </p:nvSpPr>
        <p:spPr>
          <a:xfrm>
            <a:off x="8539657" y="4722110"/>
            <a:ext cx="533398" cy="228600"/>
          </a:xfrm>
        </p:spPr>
        <p:txBody>
          <a:bodyPr/>
          <a:lstStyle>
            <a:defPPr>
              <a:defRPr lang="en-US"/>
            </a:defPPr>
            <a:lvl1pPr marL="0" algn="l" defTabSz="914400" rtl="0" eaLnBrk="1" latinLnBrk="0" hangingPunct="1">
              <a:defRPr sz="1800" kern="1200" smtClean="0">
                <a:solidFill>
                  <a:schemeClr val="bg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8E3DFB79-095A-C74D-B614-34DE32062E65}" type="slidenum">
              <a:rPr lang="en-US" smtClean="0">
                <a:solidFill>
                  <a:schemeClr val="tx1"/>
                </a:solidFill>
                <a:latin typeface="Helvetica" panose="020B0604020202020204" pitchFamily="34" charset="0"/>
                <a:cs typeface="Helvetica" panose="020B0604020202020204" pitchFamily="34" charset="0"/>
              </a:rPr>
              <a:pPr>
                <a:defRPr/>
              </a:pPr>
              <a:t>10</a:t>
            </a:fld>
            <a:endParaRPr lang="en-US" dirty="0">
              <a:solidFill>
                <a:schemeClr val="tx1"/>
              </a:solidFill>
              <a:latin typeface="Helvetica" panose="020B0604020202020204" pitchFamily="34" charset="0"/>
              <a:cs typeface="Helvetica" panose="020B0604020202020204" pitchFamily="34" charset="0"/>
            </a:endParaRPr>
          </a:p>
        </p:txBody>
      </p:sp>
      <p:pic>
        <p:nvPicPr>
          <p:cNvPr id="2058" name="Picture 10" descr="Vector illustration modern creative health infographics design on modern high tech devices using in run showing man tracking his health condition with watch, mobile application and computer services connection. Vector illustration modern creative health infographics design on modern high tech devices using in run showing man tracking his health condition with watch, mobile application and computer services connection. care coordination stock illustration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3829" y="833849"/>
            <a:ext cx="3213653" cy="3213654"/>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7" name="Half Frame 16"/>
          <p:cNvSpPr/>
          <p:nvPr/>
        </p:nvSpPr>
        <p:spPr>
          <a:xfrm>
            <a:off x="3559959" y="1173904"/>
            <a:ext cx="799795" cy="800002"/>
          </a:xfrm>
          <a:prstGeom prst="halfFrame">
            <a:avLst>
              <a:gd name="adj1" fmla="val 25770"/>
              <a:gd name="adj2" fmla="val 2577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18" name="Half Frame 17"/>
          <p:cNvSpPr/>
          <p:nvPr/>
        </p:nvSpPr>
        <p:spPr>
          <a:xfrm rot="5400000">
            <a:off x="8187990" y="1164177"/>
            <a:ext cx="800002" cy="799795"/>
          </a:xfrm>
          <a:prstGeom prst="halfFrame">
            <a:avLst>
              <a:gd name="adj1" fmla="val 25770"/>
              <a:gd name="adj2" fmla="val 2577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19" name="Half Frame 18"/>
          <p:cNvSpPr/>
          <p:nvPr/>
        </p:nvSpPr>
        <p:spPr>
          <a:xfrm rot="16200000">
            <a:off x="3609543" y="3358842"/>
            <a:ext cx="800002" cy="799795"/>
          </a:xfrm>
          <a:prstGeom prst="halfFrame">
            <a:avLst>
              <a:gd name="adj1" fmla="val 25770"/>
              <a:gd name="adj2" fmla="val 2577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20" name="Half Frame 19"/>
          <p:cNvSpPr/>
          <p:nvPr/>
        </p:nvSpPr>
        <p:spPr>
          <a:xfrm rot="10800000">
            <a:off x="8188094" y="3353822"/>
            <a:ext cx="799795" cy="800002"/>
          </a:xfrm>
          <a:prstGeom prst="halfFrame">
            <a:avLst>
              <a:gd name="adj1" fmla="val 25770"/>
              <a:gd name="adj2" fmla="val 2577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Tree>
    <p:extLst>
      <p:ext uri="{BB962C8B-B14F-4D97-AF65-F5344CB8AC3E}">
        <p14:creationId xmlns:p14="http://schemas.microsoft.com/office/powerpoint/2010/main" val="7258515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3BE64-7BC6-3B06-5A93-DCD833D6844A}"/>
              </a:ext>
            </a:extLst>
          </p:cNvPr>
          <p:cNvSpPr>
            <a:spLocks noGrp="1"/>
          </p:cNvSpPr>
          <p:nvPr>
            <p:ph type="title"/>
          </p:nvPr>
        </p:nvSpPr>
        <p:spPr>
          <a:xfrm>
            <a:off x="914200" y="428904"/>
            <a:ext cx="7897092" cy="685800"/>
          </a:xfrm>
        </p:spPr>
        <p:txBody>
          <a:bodyPr>
            <a:normAutofit/>
          </a:bodyPr>
          <a:lstStyle/>
          <a:p>
            <a:r>
              <a:rPr lang="en-US" dirty="0"/>
              <a:t>Model of Care (MOC) Components</a:t>
            </a:r>
          </a:p>
        </p:txBody>
      </p:sp>
      <p:sp>
        <p:nvSpPr>
          <p:cNvPr id="3" name="Content Placeholder 2">
            <a:extLst>
              <a:ext uri="{FF2B5EF4-FFF2-40B4-BE49-F238E27FC236}">
                <a16:creationId xmlns:a16="http://schemas.microsoft.com/office/drawing/2014/main" id="{CF426EEE-E0B6-5578-0059-1FE42BB326F6}"/>
              </a:ext>
            </a:extLst>
          </p:cNvPr>
          <p:cNvSpPr>
            <a:spLocks noGrp="1"/>
          </p:cNvSpPr>
          <p:nvPr>
            <p:ph idx="1"/>
          </p:nvPr>
        </p:nvSpPr>
        <p:spPr>
          <a:xfrm>
            <a:off x="1324627" y="1458826"/>
            <a:ext cx="5584758" cy="2723762"/>
          </a:xfrm>
          <a:solidFill>
            <a:srgbClr val="FFC000"/>
          </a:solidFill>
        </p:spPr>
        <p:txBody>
          <a:bodyPr>
            <a:noAutofit/>
          </a:bodyPr>
          <a:lstStyle/>
          <a:p>
            <a:pPr marL="627062" lvl="1" indent="0">
              <a:lnSpc>
                <a:spcPct val="300000"/>
              </a:lnSpc>
              <a:buNone/>
            </a:pPr>
            <a:r>
              <a:rPr lang="en-US" b="1" dirty="0"/>
              <a:t>Description of the D-SNP Population</a:t>
            </a:r>
          </a:p>
          <a:p>
            <a:pPr marL="627062" lvl="1" indent="0">
              <a:lnSpc>
                <a:spcPct val="300000"/>
              </a:lnSpc>
              <a:buNone/>
            </a:pPr>
            <a:r>
              <a:rPr lang="en-US" b="1" dirty="0"/>
              <a:t>Care Coordination</a:t>
            </a:r>
          </a:p>
          <a:p>
            <a:pPr marL="627062" lvl="1" indent="0">
              <a:lnSpc>
                <a:spcPct val="300000"/>
              </a:lnSpc>
              <a:buNone/>
            </a:pPr>
            <a:r>
              <a:rPr lang="en-US" b="1" dirty="0"/>
              <a:t>Specialized Provider Network</a:t>
            </a:r>
          </a:p>
          <a:p>
            <a:pPr marL="627062" lvl="1" indent="0">
              <a:lnSpc>
                <a:spcPct val="300000"/>
              </a:lnSpc>
              <a:buNone/>
            </a:pPr>
            <a:r>
              <a:rPr lang="en-US" b="1" dirty="0"/>
              <a:t>Quality Measurements and Performance Improvement</a:t>
            </a:r>
          </a:p>
        </p:txBody>
      </p:sp>
      <p:sp>
        <p:nvSpPr>
          <p:cNvPr id="5" name="Slide Number Placeholder 4">
            <a:extLst>
              <a:ext uri="{FF2B5EF4-FFF2-40B4-BE49-F238E27FC236}">
                <a16:creationId xmlns:a16="http://schemas.microsoft.com/office/drawing/2014/main" id="{BAAE626B-A4AD-1C47-5108-5DAB7E395D0D}"/>
              </a:ext>
            </a:extLst>
          </p:cNvPr>
          <p:cNvSpPr>
            <a:spLocks noGrp="1"/>
          </p:cNvSpPr>
          <p:nvPr>
            <p:ph type="sldNum" sz="quarter" idx="14"/>
          </p:nvPr>
        </p:nvSpPr>
        <p:spPr/>
        <p:txBody>
          <a:bodyPr/>
          <a:lstStyle/>
          <a:p>
            <a:pPr>
              <a:defRPr/>
            </a:pPr>
            <a:fld id="{8E3DFB79-095A-C74D-B614-34DE32062E65}" type="slidenum">
              <a:rPr lang="en-US" smtClean="0">
                <a:solidFill>
                  <a:srgbClr val="FFFFFF"/>
                </a:solidFill>
              </a:rPr>
              <a:pPr>
                <a:defRPr/>
              </a:pPr>
              <a:t>11</a:t>
            </a:fld>
            <a:endParaRPr lang="en-US" dirty="0">
              <a:solidFill>
                <a:srgbClr val="FFFFFF"/>
              </a:solidFill>
            </a:endParaRPr>
          </a:p>
        </p:txBody>
      </p:sp>
      <p:sp>
        <p:nvSpPr>
          <p:cNvPr id="6" name="Slide Number Placeholder 4">
            <a:extLst>
              <a:ext uri="{FF2B5EF4-FFF2-40B4-BE49-F238E27FC236}">
                <a16:creationId xmlns:a16="http://schemas.microsoft.com/office/drawing/2014/main" id="{EB3FD85C-0E36-02A3-EADC-44EFE2C8ECCD}"/>
              </a:ext>
            </a:extLst>
          </p:cNvPr>
          <p:cNvSpPr txBox="1">
            <a:spLocks/>
          </p:cNvSpPr>
          <p:nvPr/>
        </p:nvSpPr>
        <p:spPr>
          <a:xfrm>
            <a:off x="8539657" y="4722110"/>
            <a:ext cx="533398" cy="228600"/>
          </a:xfrm>
        </p:spPr>
        <p:txBody>
          <a:bodyPr/>
          <a:lstStyle>
            <a:defPPr>
              <a:defRPr lang="en-US"/>
            </a:defPPr>
            <a:lvl1pPr marL="0" algn="l" defTabSz="914400" rtl="0" eaLnBrk="1" latinLnBrk="0" hangingPunct="1">
              <a:defRPr sz="1800" kern="1200" smtClean="0">
                <a:solidFill>
                  <a:schemeClr val="bg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8E3DFB79-095A-C74D-B614-34DE32062E65}" type="slidenum">
              <a:rPr lang="en-US" smtClean="0">
                <a:solidFill>
                  <a:schemeClr val="tx1"/>
                </a:solidFill>
              </a:rPr>
              <a:pPr>
                <a:defRPr/>
              </a:pPr>
              <a:t>11</a:t>
            </a:fld>
            <a:endParaRPr lang="en-US" dirty="0">
              <a:solidFill>
                <a:schemeClr val="tx1"/>
              </a:solidFill>
            </a:endParaRPr>
          </a:p>
        </p:txBody>
      </p:sp>
      <p:grpSp>
        <p:nvGrpSpPr>
          <p:cNvPr id="50" name="Group 49"/>
          <p:cNvGrpSpPr/>
          <p:nvPr/>
        </p:nvGrpSpPr>
        <p:grpSpPr>
          <a:xfrm>
            <a:off x="1202652" y="1739877"/>
            <a:ext cx="412556" cy="2461484"/>
            <a:chOff x="1784042" y="1872713"/>
            <a:chExt cx="412556" cy="2461484"/>
          </a:xfrm>
          <a:solidFill>
            <a:schemeClr val="accent1">
              <a:lumMod val="50000"/>
            </a:schemeClr>
          </a:solidFill>
        </p:grpSpPr>
        <p:grpSp>
          <p:nvGrpSpPr>
            <p:cNvPr id="7" name="Group 6"/>
            <p:cNvGrpSpPr/>
            <p:nvPr/>
          </p:nvGrpSpPr>
          <p:grpSpPr>
            <a:xfrm>
              <a:off x="1827524" y="1872713"/>
              <a:ext cx="286866" cy="395288"/>
              <a:chOff x="781050" y="5005388"/>
              <a:chExt cx="403225" cy="555625"/>
            </a:xfrm>
            <a:grpFill/>
          </p:grpSpPr>
          <p:sp>
            <p:nvSpPr>
              <p:cNvPr id="8" name="Freeform 621"/>
              <p:cNvSpPr>
                <a:spLocks noEditPoints="1"/>
              </p:cNvSpPr>
              <p:nvPr/>
            </p:nvSpPr>
            <p:spPr bwMode="auto">
              <a:xfrm>
                <a:off x="781050" y="5005388"/>
                <a:ext cx="403225" cy="555625"/>
              </a:xfrm>
              <a:custGeom>
                <a:avLst/>
                <a:gdLst>
                  <a:gd name="T0" fmla="*/ 1965 w 2540"/>
                  <a:gd name="T1" fmla="*/ 3262 h 3500"/>
                  <a:gd name="T2" fmla="*/ 1965 w 2540"/>
                  <a:gd name="T3" fmla="*/ 2925 h 3500"/>
                  <a:gd name="T4" fmla="*/ 140 w 2540"/>
                  <a:gd name="T5" fmla="*/ 1450 h 3500"/>
                  <a:gd name="T6" fmla="*/ 165 w 2540"/>
                  <a:gd name="T7" fmla="*/ 1453 h 3500"/>
                  <a:gd name="T8" fmla="*/ 195 w 2540"/>
                  <a:gd name="T9" fmla="*/ 1471 h 3500"/>
                  <a:gd name="T10" fmla="*/ 213 w 2540"/>
                  <a:gd name="T11" fmla="*/ 1502 h 3500"/>
                  <a:gd name="T12" fmla="*/ 213 w 2540"/>
                  <a:gd name="T13" fmla="*/ 1539 h 3500"/>
                  <a:gd name="T14" fmla="*/ 195 w 2540"/>
                  <a:gd name="T15" fmla="*/ 1570 h 3500"/>
                  <a:gd name="T16" fmla="*/ 165 w 2540"/>
                  <a:gd name="T17" fmla="*/ 1587 h 3500"/>
                  <a:gd name="T18" fmla="*/ 140 w 2540"/>
                  <a:gd name="T19" fmla="*/ 1590 h 3500"/>
                  <a:gd name="T20" fmla="*/ 1825 w 2540"/>
                  <a:gd name="T21" fmla="*/ 3361 h 3500"/>
                  <a:gd name="T22" fmla="*/ 1827 w 2540"/>
                  <a:gd name="T23" fmla="*/ 2837 h 3500"/>
                  <a:gd name="T24" fmla="*/ 1845 w 2540"/>
                  <a:gd name="T25" fmla="*/ 2806 h 3500"/>
                  <a:gd name="T26" fmla="*/ 1877 w 2540"/>
                  <a:gd name="T27" fmla="*/ 2788 h 3500"/>
                  <a:gd name="T28" fmla="*/ 1895 w 2540"/>
                  <a:gd name="T29" fmla="*/ 2786 h 3500"/>
                  <a:gd name="T30" fmla="*/ 2401 w 2540"/>
                  <a:gd name="T31" fmla="*/ 1590 h 3500"/>
                  <a:gd name="T32" fmla="*/ 2366 w 2540"/>
                  <a:gd name="T33" fmla="*/ 1579 h 3500"/>
                  <a:gd name="T34" fmla="*/ 2341 w 2540"/>
                  <a:gd name="T35" fmla="*/ 1555 h 3500"/>
                  <a:gd name="T36" fmla="*/ 2332 w 2540"/>
                  <a:gd name="T37" fmla="*/ 1520 h 3500"/>
                  <a:gd name="T38" fmla="*/ 2341 w 2540"/>
                  <a:gd name="T39" fmla="*/ 1485 h 3500"/>
                  <a:gd name="T40" fmla="*/ 2366 w 2540"/>
                  <a:gd name="T41" fmla="*/ 1460 h 3500"/>
                  <a:gd name="T42" fmla="*/ 2401 w 2540"/>
                  <a:gd name="T43" fmla="*/ 1450 h 3500"/>
                  <a:gd name="T44" fmla="*/ 140 w 2540"/>
                  <a:gd name="T45" fmla="*/ 139 h 3500"/>
                  <a:gd name="T46" fmla="*/ 2471 w 2540"/>
                  <a:gd name="T47" fmla="*/ 0 h 3500"/>
                  <a:gd name="T48" fmla="*/ 2506 w 2540"/>
                  <a:gd name="T49" fmla="*/ 10 h 3500"/>
                  <a:gd name="T50" fmla="*/ 2530 w 2540"/>
                  <a:gd name="T51" fmla="*/ 35 h 3500"/>
                  <a:gd name="T52" fmla="*/ 2540 w 2540"/>
                  <a:gd name="T53" fmla="*/ 70 h 3500"/>
                  <a:gd name="T54" fmla="*/ 2538 w 2540"/>
                  <a:gd name="T55" fmla="*/ 2874 h 3500"/>
                  <a:gd name="T56" fmla="*/ 2520 w 2540"/>
                  <a:gd name="T57" fmla="*/ 2905 h 3500"/>
                  <a:gd name="T58" fmla="*/ 1930 w 2540"/>
                  <a:gd name="T59" fmla="*/ 3490 h 3500"/>
                  <a:gd name="T60" fmla="*/ 1895 w 2540"/>
                  <a:gd name="T61" fmla="*/ 3500 h 3500"/>
                  <a:gd name="T62" fmla="*/ 52 w 2540"/>
                  <a:gd name="T63" fmla="*/ 3498 h 3500"/>
                  <a:gd name="T64" fmla="*/ 21 w 2540"/>
                  <a:gd name="T65" fmla="*/ 3480 h 3500"/>
                  <a:gd name="T66" fmla="*/ 3 w 2540"/>
                  <a:gd name="T67" fmla="*/ 3449 h 3500"/>
                  <a:gd name="T68" fmla="*/ 0 w 2540"/>
                  <a:gd name="T69" fmla="*/ 70 h 3500"/>
                  <a:gd name="T70" fmla="*/ 9 w 2540"/>
                  <a:gd name="T71" fmla="*/ 35 h 3500"/>
                  <a:gd name="T72" fmla="*/ 35 w 2540"/>
                  <a:gd name="T73" fmla="*/ 10 h 3500"/>
                  <a:gd name="T74" fmla="*/ 70 w 2540"/>
                  <a:gd name="T75" fmla="*/ 0 h 35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540" h="3500">
                    <a:moveTo>
                      <a:pt x="1965" y="2925"/>
                    </a:moveTo>
                    <a:lnTo>
                      <a:pt x="1965" y="3262"/>
                    </a:lnTo>
                    <a:lnTo>
                      <a:pt x="2302" y="2925"/>
                    </a:lnTo>
                    <a:lnTo>
                      <a:pt x="1965" y="2925"/>
                    </a:lnTo>
                    <a:close/>
                    <a:moveTo>
                      <a:pt x="140" y="139"/>
                    </a:moveTo>
                    <a:lnTo>
                      <a:pt x="140" y="1450"/>
                    </a:lnTo>
                    <a:lnTo>
                      <a:pt x="145" y="1450"/>
                    </a:lnTo>
                    <a:lnTo>
                      <a:pt x="165" y="1453"/>
                    </a:lnTo>
                    <a:lnTo>
                      <a:pt x="182" y="1459"/>
                    </a:lnTo>
                    <a:lnTo>
                      <a:pt x="195" y="1471"/>
                    </a:lnTo>
                    <a:lnTo>
                      <a:pt x="206" y="1485"/>
                    </a:lnTo>
                    <a:lnTo>
                      <a:pt x="213" y="1502"/>
                    </a:lnTo>
                    <a:lnTo>
                      <a:pt x="216" y="1520"/>
                    </a:lnTo>
                    <a:lnTo>
                      <a:pt x="213" y="1539"/>
                    </a:lnTo>
                    <a:lnTo>
                      <a:pt x="206" y="1555"/>
                    </a:lnTo>
                    <a:lnTo>
                      <a:pt x="195" y="1570"/>
                    </a:lnTo>
                    <a:lnTo>
                      <a:pt x="182" y="1580"/>
                    </a:lnTo>
                    <a:lnTo>
                      <a:pt x="165" y="1587"/>
                    </a:lnTo>
                    <a:lnTo>
                      <a:pt x="145" y="1590"/>
                    </a:lnTo>
                    <a:lnTo>
                      <a:pt x="140" y="1590"/>
                    </a:lnTo>
                    <a:lnTo>
                      <a:pt x="140" y="3361"/>
                    </a:lnTo>
                    <a:lnTo>
                      <a:pt x="1825" y="3361"/>
                    </a:lnTo>
                    <a:lnTo>
                      <a:pt x="1825" y="2855"/>
                    </a:lnTo>
                    <a:lnTo>
                      <a:pt x="1827" y="2837"/>
                    </a:lnTo>
                    <a:lnTo>
                      <a:pt x="1835" y="2821"/>
                    </a:lnTo>
                    <a:lnTo>
                      <a:pt x="1845" y="2806"/>
                    </a:lnTo>
                    <a:lnTo>
                      <a:pt x="1860" y="2795"/>
                    </a:lnTo>
                    <a:lnTo>
                      <a:pt x="1877" y="2788"/>
                    </a:lnTo>
                    <a:lnTo>
                      <a:pt x="1895" y="2786"/>
                    </a:lnTo>
                    <a:lnTo>
                      <a:pt x="1895" y="2786"/>
                    </a:lnTo>
                    <a:lnTo>
                      <a:pt x="2401" y="2786"/>
                    </a:lnTo>
                    <a:lnTo>
                      <a:pt x="2401" y="1590"/>
                    </a:lnTo>
                    <a:lnTo>
                      <a:pt x="2383" y="1587"/>
                    </a:lnTo>
                    <a:lnTo>
                      <a:pt x="2366" y="1579"/>
                    </a:lnTo>
                    <a:lnTo>
                      <a:pt x="2352" y="1569"/>
                    </a:lnTo>
                    <a:lnTo>
                      <a:pt x="2341" y="1555"/>
                    </a:lnTo>
                    <a:lnTo>
                      <a:pt x="2334" y="1538"/>
                    </a:lnTo>
                    <a:lnTo>
                      <a:pt x="2332" y="1520"/>
                    </a:lnTo>
                    <a:lnTo>
                      <a:pt x="2334" y="1502"/>
                    </a:lnTo>
                    <a:lnTo>
                      <a:pt x="2341" y="1485"/>
                    </a:lnTo>
                    <a:lnTo>
                      <a:pt x="2352" y="1471"/>
                    </a:lnTo>
                    <a:lnTo>
                      <a:pt x="2366" y="1460"/>
                    </a:lnTo>
                    <a:lnTo>
                      <a:pt x="2383" y="1453"/>
                    </a:lnTo>
                    <a:lnTo>
                      <a:pt x="2401" y="1450"/>
                    </a:lnTo>
                    <a:lnTo>
                      <a:pt x="2401" y="139"/>
                    </a:lnTo>
                    <a:lnTo>
                      <a:pt x="140" y="139"/>
                    </a:lnTo>
                    <a:close/>
                    <a:moveTo>
                      <a:pt x="70" y="0"/>
                    </a:moveTo>
                    <a:lnTo>
                      <a:pt x="2471" y="0"/>
                    </a:lnTo>
                    <a:lnTo>
                      <a:pt x="2489" y="2"/>
                    </a:lnTo>
                    <a:lnTo>
                      <a:pt x="2506" y="10"/>
                    </a:lnTo>
                    <a:lnTo>
                      <a:pt x="2520" y="20"/>
                    </a:lnTo>
                    <a:lnTo>
                      <a:pt x="2530" y="35"/>
                    </a:lnTo>
                    <a:lnTo>
                      <a:pt x="2538" y="51"/>
                    </a:lnTo>
                    <a:lnTo>
                      <a:pt x="2540" y="70"/>
                    </a:lnTo>
                    <a:lnTo>
                      <a:pt x="2540" y="2856"/>
                    </a:lnTo>
                    <a:lnTo>
                      <a:pt x="2538" y="2874"/>
                    </a:lnTo>
                    <a:lnTo>
                      <a:pt x="2531" y="2891"/>
                    </a:lnTo>
                    <a:lnTo>
                      <a:pt x="2520" y="2905"/>
                    </a:lnTo>
                    <a:lnTo>
                      <a:pt x="1945" y="3480"/>
                    </a:lnTo>
                    <a:lnTo>
                      <a:pt x="1930" y="3490"/>
                    </a:lnTo>
                    <a:lnTo>
                      <a:pt x="1913" y="3498"/>
                    </a:lnTo>
                    <a:lnTo>
                      <a:pt x="1895" y="3500"/>
                    </a:lnTo>
                    <a:lnTo>
                      <a:pt x="70" y="3500"/>
                    </a:lnTo>
                    <a:lnTo>
                      <a:pt x="52" y="3498"/>
                    </a:lnTo>
                    <a:lnTo>
                      <a:pt x="35" y="3490"/>
                    </a:lnTo>
                    <a:lnTo>
                      <a:pt x="21" y="3480"/>
                    </a:lnTo>
                    <a:lnTo>
                      <a:pt x="9" y="3465"/>
                    </a:lnTo>
                    <a:lnTo>
                      <a:pt x="3" y="3449"/>
                    </a:lnTo>
                    <a:lnTo>
                      <a:pt x="0" y="3430"/>
                    </a:lnTo>
                    <a:lnTo>
                      <a:pt x="0" y="70"/>
                    </a:lnTo>
                    <a:lnTo>
                      <a:pt x="3" y="51"/>
                    </a:lnTo>
                    <a:lnTo>
                      <a:pt x="9" y="35"/>
                    </a:lnTo>
                    <a:lnTo>
                      <a:pt x="21" y="20"/>
                    </a:lnTo>
                    <a:lnTo>
                      <a:pt x="35" y="10"/>
                    </a:lnTo>
                    <a:lnTo>
                      <a:pt x="52" y="2"/>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622"/>
              <p:cNvSpPr>
                <a:spLocks/>
              </p:cNvSpPr>
              <p:nvPr/>
            </p:nvSpPr>
            <p:spPr bwMode="auto">
              <a:xfrm>
                <a:off x="985838" y="5076826"/>
                <a:ext cx="82550" cy="22225"/>
              </a:xfrm>
              <a:custGeom>
                <a:avLst/>
                <a:gdLst>
                  <a:gd name="T0" fmla="*/ 70 w 521"/>
                  <a:gd name="T1" fmla="*/ 0 h 139"/>
                  <a:gd name="T2" fmla="*/ 452 w 521"/>
                  <a:gd name="T3" fmla="*/ 0 h 139"/>
                  <a:gd name="T4" fmla="*/ 470 w 521"/>
                  <a:gd name="T5" fmla="*/ 2 h 139"/>
                  <a:gd name="T6" fmla="*/ 487 w 521"/>
                  <a:gd name="T7" fmla="*/ 9 h 139"/>
                  <a:gd name="T8" fmla="*/ 501 w 521"/>
                  <a:gd name="T9" fmla="*/ 20 h 139"/>
                  <a:gd name="T10" fmla="*/ 512 w 521"/>
                  <a:gd name="T11" fmla="*/ 34 h 139"/>
                  <a:gd name="T12" fmla="*/ 519 w 521"/>
                  <a:gd name="T13" fmla="*/ 51 h 139"/>
                  <a:gd name="T14" fmla="*/ 521 w 521"/>
                  <a:gd name="T15" fmla="*/ 69 h 139"/>
                  <a:gd name="T16" fmla="*/ 519 w 521"/>
                  <a:gd name="T17" fmla="*/ 88 h 139"/>
                  <a:gd name="T18" fmla="*/ 512 w 521"/>
                  <a:gd name="T19" fmla="*/ 105 h 139"/>
                  <a:gd name="T20" fmla="*/ 501 w 521"/>
                  <a:gd name="T21" fmla="*/ 119 h 139"/>
                  <a:gd name="T22" fmla="*/ 487 w 521"/>
                  <a:gd name="T23" fmla="*/ 129 h 139"/>
                  <a:gd name="T24" fmla="*/ 470 w 521"/>
                  <a:gd name="T25" fmla="*/ 137 h 139"/>
                  <a:gd name="T26" fmla="*/ 452 w 521"/>
                  <a:gd name="T27" fmla="*/ 139 h 139"/>
                  <a:gd name="T28" fmla="*/ 70 w 521"/>
                  <a:gd name="T29" fmla="*/ 139 h 139"/>
                  <a:gd name="T30" fmla="*/ 51 w 521"/>
                  <a:gd name="T31" fmla="*/ 137 h 139"/>
                  <a:gd name="T32" fmla="*/ 35 w 521"/>
                  <a:gd name="T33" fmla="*/ 129 h 139"/>
                  <a:gd name="T34" fmla="*/ 20 w 521"/>
                  <a:gd name="T35" fmla="*/ 119 h 139"/>
                  <a:gd name="T36" fmla="*/ 9 w 521"/>
                  <a:gd name="T37" fmla="*/ 105 h 139"/>
                  <a:gd name="T38" fmla="*/ 2 w 521"/>
                  <a:gd name="T39" fmla="*/ 88 h 139"/>
                  <a:gd name="T40" fmla="*/ 0 w 521"/>
                  <a:gd name="T41" fmla="*/ 69 h 139"/>
                  <a:gd name="T42" fmla="*/ 2 w 521"/>
                  <a:gd name="T43" fmla="*/ 51 h 139"/>
                  <a:gd name="T44" fmla="*/ 9 w 521"/>
                  <a:gd name="T45" fmla="*/ 34 h 139"/>
                  <a:gd name="T46" fmla="*/ 20 w 521"/>
                  <a:gd name="T47" fmla="*/ 20 h 139"/>
                  <a:gd name="T48" fmla="*/ 35 w 521"/>
                  <a:gd name="T49" fmla="*/ 9 h 139"/>
                  <a:gd name="T50" fmla="*/ 51 w 521"/>
                  <a:gd name="T51" fmla="*/ 2 h 139"/>
                  <a:gd name="T52" fmla="*/ 70 w 521"/>
                  <a:gd name="T53"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21" h="139">
                    <a:moveTo>
                      <a:pt x="70" y="0"/>
                    </a:moveTo>
                    <a:lnTo>
                      <a:pt x="452" y="0"/>
                    </a:lnTo>
                    <a:lnTo>
                      <a:pt x="470" y="2"/>
                    </a:lnTo>
                    <a:lnTo>
                      <a:pt x="487" y="9"/>
                    </a:lnTo>
                    <a:lnTo>
                      <a:pt x="501" y="20"/>
                    </a:lnTo>
                    <a:lnTo>
                      <a:pt x="512" y="34"/>
                    </a:lnTo>
                    <a:lnTo>
                      <a:pt x="519" y="51"/>
                    </a:lnTo>
                    <a:lnTo>
                      <a:pt x="521" y="69"/>
                    </a:lnTo>
                    <a:lnTo>
                      <a:pt x="519" y="88"/>
                    </a:lnTo>
                    <a:lnTo>
                      <a:pt x="512" y="105"/>
                    </a:lnTo>
                    <a:lnTo>
                      <a:pt x="501" y="119"/>
                    </a:lnTo>
                    <a:lnTo>
                      <a:pt x="487" y="129"/>
                    </a:lnTo>
                    <a:lnTo>
                      <a:pt x="470" y="137"/>
                    </a:lnTo>
                    <a:lnTo>
                      <a:pt x="452" y="139"/>
                    </a:lnTo>
                    <a:lnTo>
                      <a:pt x="70" y="139"/>
                    </a:lnTo>
                    <a:lnTo>
                      <a:pt x="51" y="137"/>
                    </a:lnTo>
                    <a:lnTo>
                      <a:pt x="35" y="129"/>
                    </a:lnTo>
                    <a:lnTo>
                      <a:pt x="20" y="119"/>
                    </a:lnTo>
                    <a:lnTo>
                      <a:pt x="9" y="105"/>
                    </a:lnTo>
                    <a:lnTo>
                      <a:pt x="2" y="88"/>
                    </a:lnTo>
                    <a:lnTo>
                      <a:pt x="0" y="69"/>
                    </a:lnTo>
                    <a:lnTo>
                      <a:pt x="2" y="51"/>
                    </a:lnTo>
                    <a:lnTo>
                      <a:pt x="9" y="34"/>
                    </a:lnTo>
                    <a:lnTo>
                      <a:pt x="20" y="20"/>
                    </a:lnTo>
                    <a:lnTo>
                      <a:pt x="35" y="9"/>
                    </a:lnTo>
                    <a:lnTo>
                      <a:pt x="51" y="2"/>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623"/>
              <p:cNvSpPr>
                <a:spLocks/>
              </p:cNvSpPr>
              <p:nvPr/>
            </p:nvSpPr>
            <p:spPr bwMode="auto">
              <a:xfrm>
                <a:off x="985838" y="5127626"/>
                <a:ext cx="153988" cy="22225"/>
              </a:xfrm>
              <a:custGeom>
                <a:avLst/>
                <a:gdLst>
                  <a:gd name="T0" fmla="*/ 70 w 969"/>
                  <a:gd name="T1" fmla="*/ 0 h 139"/>
                  <a:gd name="T2" fmla="*/ 900 w 969"/>
                  <a:gd name="T3" fmla="*/ 0 h 139"/>
                  <a:gd name="T4" fmla="*/ 918 w 969"/>
                  <a:gd name="T5" fmla="*/ 2 h 139"/>
                  <a:gd name="T6" fmla="*/ 935 w 969"/>
                  <a:gd name="T7" fmla="*/ 10 h 139"/>
                  <a:gd name="T8" fmla="*/ 948 w 969"/>
                  <a:gd name="T9" fmla="*/ 20 h 139"/>
                  <a:gd name="T10" fmla="*/ 959 w 969"/>
                  <a:gd name="T11" fmla="*/ 34 h 139"/>
                  <a:gd name="T12" fmla="*/ 966 w 969"/>
                  <a:gd name="T13" fmla="*/ 51 h 139"/>
                  <a:gd name="T14" fmla="*/ 969 w 969"/>
                  <a:gd name="T15" fmla="*/ 69 h 139"/>
                  <a:gd name="T16" fmla="*/ 966 w 969"/>
                  <a:gd name="T17" fmla="*/ 88 h 139"/>
                  <a:gd name="T18" fmla="*/ 959 w 969"/>
                  <a:gd name="T19" fmla="*/ 105 h 139"/>
                  <a:gd name="T20" fmla="*/ 948 w 969"/>
                  <a:gd name="T21" fmla="*/ 119 h 139"/>
                  <a:gd name="T22" fmla="*/ 935 w 969"/>
                  <a:gd name="T23" fmla="*/ 130 h 139"/>
                  <a:gd name="T24" fmla="*/ 918 w 969"/>
                  <a:gd name="T25" fmla="*/ 137 h 139"/>
                  <a:gd name="T26" fmla="*/ 900 w 969"/>
                  <a:gd name="T27" fmla="*/ 139 h 139"/>
                  <a:gd name="T28" fmla="*/ 70 w 969"/>
                  <a:gd name="T29" fmla="*/ 139 h 139"/>
                  <a:gd name="T30" fmla="*/ 51 w 969"/>
                  <a:gd name="T31" fmla="*/ 137 h 139"/>
                  <a:gd name="T32" fmla="*/ 35 w 969"/>
                  <a:gd name="T33" fmla="*/ 130 h 139"/>
                  <a:gd name="T34" fmla="*/ 20 w 969"/>
                  <a:gd name="T35" fmla="*/ 119 h 139"/>
                  <a:gd name="T36" fmla="*/ 9 w 969"/>
                  <a:gd name="T37" fmla="*/ 105 h 139"/>
                  <a:gd name="T38" fmla="*/ 2 w 969"/>
                  <a:gd name="T39" fmla="*/ 88 h 139"/>
                  <a:gd name="T40" fmla="*/ 0 w 969"/>
                  <a:gd name="T41" fmla="*/ 69 h 139"/>
                  <a:gd name="T42" fmla="*/ 2 w 969"/>
                  <a:gd name="T43" fmla="*/ 51 h 139"/>
                  <a:gd name="T44" fmla="*/ 9 w 969"/>
                  <a:gd name="T45" fmla="*/ 34 h 139"/>
                  <a:gd name="T46" fmla="*/ 20 w 969"/>
                  <a:gd name="T47" fmla="*/ 20 h 139"/>
                  <a:gd name="T48" fmla="*/ 35 w 969"/>
                  <a:gd name="T49" fmla="*/ 10 h 139"/>
                  <a:gd name="T50" fmla="*/ 51 w 969"/>
                  <a:gd name="T51" fmla="*/ 2 h 139"/>
                  <a:gd name="T52" fmla="*/ 70 w 969"/>
                  <a:gd name="T53"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69" h="139">
                    <a:moveTo>
                      <a:pt x="70" y="0"/>
                    </a:moveTo>
                    <a:lnTo>
                      <a:pt x="900" y="0"/>
                    </a:lnTo>
                    <a:lnTo>
                      <a:pt x="918" y="2"/>
                    </a:lnTo>
                    <a:lnTo>
                      <a:pt x="935" y="10"/>
                    </a:lnTo>
                    <a:lnTo>
                      <a:pt x="948" y="20"/>
                    </a:lnTo>
                    <a:lnTo>
                      <a:pt x="959" y="34"/>
                    </a:lnTo>
                    <a:lnTo>
                      <a:pt x="966" y="51"/>
                    </a:lnTo>
                    <a:lnTo>
                      <a:pt x="969" y="69"/>
                    </a:lnTo>
                    <a:lnTo>
                      <a:pt x="966" y="88"/>
                    </a:lnTo>
                    <a:lnTo>
                      <a:pt x="959" y="105"/>
                    </a:lnTo>
                    <a:lnTo>
                      <a:pt x="948" y="119"/>
                    </a:lnTo>
                    <a:lnTo>
                      <a:pt x="935" y="130"/>
                    </a:lnTo>
                    <a:lnTo>
                      <a:pt x="918" y="137"/>
                    </a:lnTo>
                    <a:lnTo>
                      <a:pt x="900" y="139"/>
                    </a:lnTo>
                    <a:lnTo>
                      <a:pt x="70" y="139"/>
                    </a:lnTo>
                    <a:lnTo>
                      <a:pt x="51" y="137"/>
                    </a:lnTo>
                    <a:lnTo>
                      <a:pt x="35" y="130"/>
                    </a:lnTo>
                    <a:lnTo>
                      <a:pt x="20" y="119"/>
                    </a:lnTo>
                    <a:lnTo>
                      <a:pt x="9" y="105"/>
                    </a:lnTo>
                    <a:lnTo>
                      <a:pt x="2" y="88"/>
                    </a:lnTo>
                    <a:lnTo>
                      <a:pt x="0" y="69"/>
                    </a:lnTo>
                    <a:lnTo>
                      <a:pt x="2" y="51"/>
                    </a:lnTo>
                    <a:lnTo>
                      <a:pt x="9" y="34"/>
                    </a:lnTo>
                    <a:lnTo>
                      <a:pt x="20" y="20"/>
                    </a:lnTo>
                    <a:lnTo>
                      <a:pt x="35" y="10"/>
                    </a:lnTo>
                    <a:lnTo>
                      <a:pt x="51" y="2"/>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624"/>
              <p:cNvSpPr>
                <a:spLocks/>
              </p:cNvSpPr>
              <p:nvPr/>
            </p:nvSpPr>
            <p:spPr bwMode="auto">
              <a:xfrm>
                <a:off x="985838" y="5178426"/>
                <a:ext cx="153988" cy="22225"/>
              </a:xfrm>
              <a:custGeom>
                <a:avLst/>
                <a:gdLst>
                  <a:gd name="T0" fmla="*/ 70 w 969"/>
                  <a:gd name="T1" fmla="*/ 0 h 140"/>
                  <a:gd name="T2" fmla="*/ 900 w 969"/>
                  <a:gd name="T3" fmla="*/ 0 h 140"/>
                  <a:gd name="T4" fmla="*/ 918 w 969"/>
                  <a:gd name="T5" fmla="*/ 2 h 140"/>
                  <a:gd name="T6" fmla="*/ 935 w 969"/>
                  <a:gd name="T7" fmla="*/ 9 h 140"/>
                  <a:gd name="T8" fmla="*/ 948 w 969"/>
                  <a:gd name="T9" fmla="*/ 20 h 140"/>
                  <a:gd name="T10" fmla="*/ 959 w 969"/>
                  <a:gd name="T11" fmla="*/ 35 h 140"/>
                  <a:gd name="T12" fmla="*/ 966 w 969"/>
                  <a:gd name="T13" fmla="*/ 50 h 140"/>
                  <a:gd name="T14" fmla="*/ 969 w 969"/>
                  <a:gd name="T15" fmla="*/ 70 h 140"/>
                  <a:gd name="T16" fmla="*/ 966 w 969"/>
                  <a:gd name="T17" fmla="*/ 88 h 140"/>
                  <a:gd name="T18" fmla="*/ 959 w 969"/>
                  <a:gd name="T19" fmla="*/ 105 h 140"/>
                  <a:gd name="T20" fmla="*/ 948 w 969"/>
                  <a:gd name="T21" fmla="*/ 118 h 140"/>
                  <a:gd name="T22" fmla="*/ 935 w 969"/>
                  <a:gd name="T23" fmla="*/ 130 h 140"/>
                  <a:gd name="T24" fmla="*/ 918 w 969"/>
                  <a:gd name="T25" fmla="*/ 136 h 140"/>
                  <a:gd name="T26" fmla="*/ 900 w 969"/>
                  <a:gd name="T27" fmla="*/ 140 h 140"/>
                  <a:gd name="T28" fmla="*/ 70 w 969"/>
                  <a:gd name="T29" fmla="*/ 140 h 140"/>
                  <a:gd name="T30" fmla="*/ 51 w 969"/>
                  <a:gd name="T31" fmla="*/ 136 h 140"/>
                  <a:gd name="T32" fmla="*/ 35 w 969"/>
                  <a:gd name="T33" fmla="*/ 130 h 140"/>
                  <a:gd name="T34" fmla="*/ 20 w 969"/>
                  <a:gd name="T35" fmla="*/ 118 h 140"/>
                  <a:gd name="T36" fmla="*/ 9 w 969"/>
                  <a:gd name="T37" fmla="*/ 105 h 140"/>
                  <a:gd name="T38" fmla="*/ 2 w 969"/>
                  <a:gd name="T39" fmla="*/ 88 h 140"/>
                  <a:gd name="T40" fmla="*/ 0 w 969"/>
                  <a:gd name="T41" fmla="*/ 70 h 140"/>
                  <a:gd name="T42" fmla="*/ 2 w 969"/>
                  <a:gd name="T43" fmla="*/ 50 h 140"/>
                  <a:gd name="T44" fmla="*/ 9 w 969"/>
                  <a:gd name="T45" fmla="*/ 35 h 140"/>
                  <a:gd name="T46" fmla="*/ 20 w 969"/>
                  <a:gd name="T47" fmla="*/ 20 h 140"/>
                  <a:gd name="T48" fmla="*/ 35 w 969"/>
                  <a:gd name="T49" fmla="*/ 9 h 140"/>
                  <a:gd name="T50" fmla="*/ 51 w 969"/>
                  <a:gd name="T51" fmla="*/ 2 h 140"/>
                  <a:gd name="T52" fmla="*/ 70 w 969"/>
                  <a:gd name="T53"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69" h="140">
                    <a:moveTo>
                      <a:pt x="70" y="0"/>
                    </a:moveTo>
                    <a:lnTo>
                      <a:pt x="900" y="0"/>
                    </a:lnTo>
                    <a:lnTo>
                      <a:pt x="918" y="2"/>
                    </a:lnTo>
                    <a:lnTo>
                      <a:pt x="935" y="9"/>
                    </a:lnTo>
                    <a:lnTo>
                      <a:pt x="948" y="20"/>
                    </a:lnTo>
                    <a:lnTo>
                      <a:pt x="959" y="35"/>
                    </a:lnTo>
                    <a:lnTo>
                      <a:pt x="966" y="50"/>
                    </a:lnTo>
                    <a:lnTo>
                      <a:pt x="969" y="70"/>
                    </a:lnTo>
                    <a:lnTo>
                      <a:pt x="966" y="88"/>
                    </a:lnTo>
                    <a:lnTo>
                      <a:pt x="959" y="105"/>
                    </a:lnTo>
                    <a:lnTo>
                      <a:pt x="948" y="118"/>
                    </a:lnTo>
                    <a:lnTo>
                      <a:pt x="935" y="130"/>
                    </a:lnTo>
                    <a:lnTo>
                      <a:pt x="918" y="136"/>
                    </a:lnTo>
                    <a:lnTo>
                      <a:pt x="900" y="140"/>
                    </a:lnTo>
                    <a:lnTo>
                      <a:pt x="70" y="140"/>
                    </a:lnTo>
                    <a:lnTo>
                      <a:pt x="51" y="136"/>
                    </a:lnTo>
                    <a:lnTo>
                      <a:pt x="35" y="130"/>
                    </a:lnTo>
                    <a:lnTo>
                      <a:pt x="20" y="118"/>
                    </a:lnTo>
                    <a:lnTo>
                      <a:pt x="9" y="105"/>
                    </a:lnTo>
                    <a:lnTo>
                      <a:pt x="2" y="88"/>
                    </a:lnTo>
                    <a:lnTo>
                      <a:pt x="0" y="70"/>
                    </a:lnTo>
                    <a:lnTo>
                      <a:pt x="2" y="50"/>
                    </a:lnTo>
                    <a:lnTo>
                      <a:pt x="9" y="35"/>
                    </a:lnTo>
                    <a:lnTo>
                      <a:pt x="20" y="20"/>
                    </a:lnTo>
                    <a:lnTo>
                      <a:pt x="35" y="9"/>
                    </a:lnTo>
                    <a:lnTo>
                      <a:pt x="51" y="2"/>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625"/>
              <p:cNvSpPr>
                <a:spLocks/>
              </p:cNvSpPr>
              <p:nvPr/>
            </p:nvSpPr>
            <p:spPr bwMode="auto">
              <a:xfrm>
                <a:off x="833438" y="5295901"/>
                <a:ext cx="153988" cy="22225"/>
              </a:xfrm>
              <a:custGeom>
                <a:avLst/>
                <a:gdLst>
                  <a:gd name="T0" fmla="*/ 70 w 966"/>
                  <a:gd name="T1" fmla="*/ 0 h 140"/>
                  <a:gd name="T2" fmla="*/ 896 w 966"/>
                  <a:gd name="T3" fmla="*/ 0 h 140"/>
                  <a:gd name="T4" fmla="*/ 915 w 966"/>
                  <a:gd name="T5" fmla="*/ 3 h 140"/>
                  <a:gd name="T6" fmla="*/ 932 w 966"/>
                  <a:gd name="T7" fmla="*/ 9 h 140"/>
                  <a:gd name="T8" fmla="*/ 946 w 966"/>
                  <a:gd name="T9" fmla="*/ 20 h 140"/>
                  <a:gd name="T10" fmla="*/ 957 w 966"/>
                  <a:gd name="T11" fmla="*/ 35 h 140"/>
                  <a:gd name="T12" fmla="*/ 964 w 966"/>
                  <a:gd name="T13" fmla="*/ 51 h 140"/>
                  <a:gd name="T14" fmla="*/ 966 w 966"/>
                  <a:gd name="T15" fmla="*/ 70 h 140"/>
                  <a:gd name="T16" fmla="*/ 964 w 966"/>
                  <a:gd name="T17" fmla="*/ 88 h 140"/>
                  <a:gd name="T18" fmla="*/ 957 w 966"/>
                  <a:gd name="T19" fmla="*/ 105 h 140"/>
                  <a:gd name="T20" fmla="*/ 946 w 966"/>
                  <a:gd name="T21" fmla="*/ 119 h 140"/>
                  <a:gd name="T22" fmla="*/ 932 w 966"/>
                  <a:gd name="T23" fmla="*/ 130 h 140"/>
                  <a:gd name="T24" fmla="*/ 915 w 966"/>
                  <a:gd name="T25" fmla="*/ 137 h 140"/>
                  <a:gd name="T26" fmla="*/ 896 w 966"/>
                  <a:gd name="T27" fmla="*/ 140 h 140"/>
                  <a:gd name="T28" fmla="*/ 70 w 966"/>
                  <a:gd name="T29" fmla="*/ 140 h 140"/>
                  <a:gd name="T30" fmla="*/ 51 w 966"/>
                  <a:gd name="T31" fmla="*/ 137 h 140"/>
                  <a:gd name="T32" fmla="*/ 35 w 966"/>
                  <a:gd name="T33" fmla="*/ 130 h 140"/>
                  <a:gd name="T34" fmla="*/ 20 w 966"/>
                  <a:gd name="T35" fmla="*/ 119 h 140"/>
                  <a:gd name="T36" fmla="*/ 9 w 966"/>
                  <a:gd name="T37" fmla="*/ 105 h 140"/>
                  <a:gd name="T38" fmla="*/ 2 w 966"/>
                  <a:gd name="T39" fmla="*/ 88 h 140"/>
                  <a:gd name="T40" fmla="*/ 0 w 966"/>
                  <a:gd name="T41" fmla="*/ 70 h 140"/>
                  <a:gd name="T42" fmla="*/ 2 w 966"/>
                  <a:gd name="T43" fmla="*/ 51 h 140"/>
                  <a:gd name="T44" fmla="*/ 9 w 966"/>
                  <a:gd name="T45" fmla="*/ 35 h 140"/>
                  <a:gd name="T46" fmla="*/ 20 w 966"/>
                  <a:gd name="T47" fmla="*/ 20 h 140"/>
                  <a:gd name="T48" fmla="*/ 35 w 966"/>
                  <a:gd name="T49" fmla="*/ 9 h 140"/>
                  <a:gd name="T50" fmla="*/ 51 w 966"/>
                  <a:gd name="T51" fmla="*/ 3 h 140"/>
                  <a:gd name="T52" fmla="*/ 70 w 966"/>
                  <a:gd name="T53"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66" h="140">
                    <a:moveTo>
                      <a:pt x="70" y="0"/>
                    </a:moveTo>
                    <a:lnTo>
                      <a:pt x="896" y="0"/>
                    </a:lnTo>
                    <a:lnTo>
                      <a:pt x="915" y="3"/>
                    </a:lnTo>
                    <a:lnTo>
                      <a:pt x="932" y="9"/>
                    </a:lnTo>
                    <a:lnTo>
                      <a:pt x="946" y="20"/>
                    </a:lnTo>
                    <a:lnTo>
                      <a:pt x="957" y="35"/>
                    </a:lnTo>
                    <a:lnTo>
                      <a:pt x="964" y="51"/>
                    </a:lnTo>
                    <a:lnTo>
                      <a:pt x="966" y="70"/>
                    </a:lnTo>
                    <a:lnTo>
                      <a:pt x="964" y="88"/>
                    </a:lnTo>
                    <a:lnTo>
                      <a:pt x="957" y="105"/>
                    </a:lnTo>
                    <a:lnTo>
                      <a:pt x="946" y="119"/>
                    </a:lnTo>
                    <a:lnTo>
                      <a:pt x="932" y="130"/>
                    </a:lnTo>
                    <a:lnTo>
                      <a:pt x="915" y="137"/>
                    </a:lnTo>
                    <a:lnTo>
                      <a:pt x="896" y="140"/>
                    </a:lnTo>
                    <a:lnTo>
                      <a:pt x="70" y="140"/>
                    </a:lnTo>
                    <a:lnTo>
                      <a:pt x="51" y="137"/>
                    </a:lnTo>
                    <a:lnTo>
                      <a:pt x="35" y="130"/>
                    </a:lnTo>
                    <a:lnTo>
                      <a:pt x="20" y="119"/>
                    </a:lnTo>
                    <a:lnTo>
                      <a:pt x="9" y="105"/>
                    </a:lnTo>
                    <a:lnTo>
                      <a:pt x="2" y="88"/>
                    </a:lnTo>
                    <a:lnTo>
                      <a:pt x="0" y="70"/>
                    </a:lnTo>
                    <a:lnTo>
                      <a:pt x="2" y="51"/>
                    </a:lnTo>
                    <a:lnTo>
                      <a:pt x="9" y="35"/>
                    </a:lnTo>
                    <a:lnTo>
                      <a:pt x="20" y="20"/>
                    </a:lnTo>
                    <a:lnTo>
                      <a:pt x="35" y="9"/>
                    </a:lnTo>
                    <a:lnTo>
                      <a:pt x="51" y="3"/>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626"/>
              <p:cNvSpPr>
                <a:spLocks/>
              </p:cNvSpPr>
              <p:nvPr/>
            </p:nvSpPr>
            <p:spPr bwMode="auto">
              <a:xfrm>
                <a:off x="833438" y="5341938"/>
                <a:ext cx="307975" cy="22225"/>
              </a:xfrm>
              <a:custGeom>
                <a:avLst/>
                <a:gdLst>
                  <a:gd name="T0" fmla="*/ 70 w 1934"/>
                  <a:gd name="T1" fmla="*/ 0 h 140"/>
                  <a:gd name="T2" fmla="*/ 1864 w 1934"/>
                  <a:gd name="T3" fmla="*/ 0 h 140"/>
                  <a:gd name="T4" fmla="*/ 1883 w 1934"/>
                  <a:gd name="T5" fmla="*/ 2 h 140"/>
                  <a:gd name="T6" fmla="*/ 1899 w 1934"/>
                  <a:gd name="T7" fmla="*/ 9 h 140"/>
                  <a:gd name="T8" fmla="*/ 1914 w 1934"/>
                  <a:gd name="T9" fmla="*/ 20 h 140"/>
                  <a:gd name="T10" fmla="*/ 1924 w 1934"/>
                  <a:gd name="T11" fmla="*/ 35 h 140"/>
                  <a:gd name="T12" fmla="*/ 1932 w 1934"/>
                  <a:gd name="T13" fmla="*/ 51 h 140"/>
                  <a:gd name="T14" fmla="*/ 1934 w 1934"/>
                  <a:gd name="T15" fmla="*/ 70 h 140"/>
                  <a:gd name="T16" fmla="*/ 1932 w 1934"/>
                  <a:gd name="T17" fmla="*/ 88 h 140"/>
                  <a:gd name="T18" fmla="*/ 1924 w 1934"/>
                  <a:gd name="T19" fmla="*/ 105 h 140"/>
                  <a:gd name="T20" fmla="*/ 1914 w 1934"/>
                  <a:gd name="T21" fmla="*/ 119 h 140"/>
                  <a:gd name="T22" fmla="*/ 1899 w 1934"/>
                  <a:gd name="T23" fmla="*/ 130 h 140"/>
                  <a:gd name="T24" fmla="*/ 1883 w 1934"/>
                  <a:gd name="T25" fmla="*/ 137 h 140"/>
                  <a:gd name="T26" fmla="*/ 1864 w 1934"/>
                  <a:gd name="T27" fmla="*/ 140 h 140"/>
                  <a:gd name="T28" fmla="*/ 70 w 1934"/>
                  <a:gd name="T29" fmla="*/ 140 h 140"/>
                  <a:gd name="T30" fmla="*/ 51 w 1934"/>
                  <a:gd name="T31" fmla="*/ 137 h 140"/>
                  <a:gd name="T32" fmla="*/ 35 w 1934"/>
                  <a:gd name="T33" fmla="*/ 130 h 140"/>
                  <a:gd name="T34" fmla="*/ 20 w 1934"/>
                  <a:gd name="T35" fmla="*/ 119 h 140"/>
                  <a:gd name="T36" fmla="*/ 9 w 1934"/>
                  <a:gd name="T37" fmla="*/ 105 h 140"/>
                  <a:gd name="T38" fmla="*/ 2 w 1934"/>
                  <a:gd name="T39" fmla="*/ 88 h 140"/>
                  <a:gd name="T40" fmla="*/ 0 w 1934"/>
                  <a:gd name="T41" fmla="*/ 70 h 140"/>
                  <a:gd name="T42" fmla="*/ 2 w 1934"/>
                  <a:gd name="T43" fmla="*/ 51 h 140"/>
                  <a:gd name="T44" fmla="*/ 9 w 1934"/>
                  <a:gd name="T45" fmla="*/ 35 h 140"/>
                  <a:gd name="T46" fmla="*/ 20 w 1934"/>
                  <a:gd name="T47" fmla="*/ 20 h 140"/>
                  <a:gd name="T48" fmla="*/ 35 w 1934"/>
                  <a:gd name="T49" fmla="*/ 9 h 140"/>
                  <a:gd name="T50" fmla="*/ 51 w 1934"/>
                  <a:gd name="T51" fmla="*/ 2 h 140"/>
                  <a:gd name="T52" fmla="*/ 70 w 1934"/>
                  <a:gd name="T53"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934" h="140">
                    <a:moveTo>
                      <a:pt x="70" y="0"/>
                    </a:moveTo>
                    <a:lnTo>
                      <a:pt x="1864" y="0"/>
                    </a:lnTo>
                    <a:lnTo>
                      <a:pt x="1883" y="2"/>
                    </a:lnTo>
                    <a:lnTo>
                      <a:pt x="1899" y="9"/>
                    </a:lnTo>
                    <a:lnTo>
                      <a:pt x="1914" y="20"/>
                    </a:lnTo>
                    <a:lnTo>
                      <a:pt x="1924" y="35"/>
                    </a:lnTo>
                    <a:lnTo>
                      <a:pt x="1932" y="51"/>
                    </a:lnTo>
                    <a:lnTo>
                      <a:pt x="1934" y="70"/>
                    </a:lnTo>
                    <a:lnTo>
                      <a:pt x="1932" y="88"/>
                    </a:lnTo>
                    <a:lnTo>
                      <a:pt x="1924" y="105"/>
                    </a:lnTo>
                    <a:lnTo>
                      <a:pt x="1914" y="119"/>
                    </a:lnTo>
                    <a:lnTo>
                      <a:pt x="1899" y="130"/>
                    </a:lnTo>
                    <a:lnTo>
                      <a:pt x="1883" y="137"/>
                    </a:lnTo>
                    <a:lnTo>
                      <a:pt x="1864" y="140"/>
                    </a:lnTo>
                    <a:lnTo>
                      <a:pt x="70" y="140"/>
                    </a:lnTo>
                    <a:lnTo>
                      <a:pt x="51" y="137"/>
                    </a:lnTo>
                    <a:lnTo>
                      <a:pt x="35" y="130"/>
                    </a:lnTo>
                    <a:lnTo>
                      <a:pt x="20" y="119"/>
                    </a:lnTo>
                    <a:lnTo>
                      <a:pt x="9" y="105"/>
                    </a:lnTo>
                    <a:lnTo>
                      <a:pt x="2" y="88"/>
                    </a:lnTo>
                    <a:lnTo>
                      <a:pt x="0" y="70"/>
                    </a:lnTo>
                    <a:lnTo>
                      <a:pt x="2" y="51"/>
                    </a:lnTo>
                    <a:lnTo>
                      <a:pt x="9" y="35"/>
                    </a:lnTo>
                    <a:lnTo>
                      <a:pt x="20" y="20"/>
                    </a:lnTo>
                    <a:lnTo>
                      <a:pt x="35" y="9"/>
                    </a:lnTo>
                    <a:lnTo>
                      <a:pt x="51" y="2"/>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627"/>
              <p:cNvSpPr>
                <a:spLocks/>
              </p:cNvSpPr>
              <p:nvPr/>
            </p:nvSpPr>
            <p:spPr bwMode="auto">
              <a:xfrm>
                <a:off x="833438" y="5386388"/>
                <a:ext cx="307975" cy="22225"/>
              </a:xfrm>
              <a:custGeom>
                <a:avLst/>
                <a:gdLst>
                  <a:gd name="T0" fmla="*/ 70 w 1934"/>
                  <a:gd name="T1" fmla="*/ 0 h 140"/>
                  <a:gd name="T2" fmla="*/ 1864 w 1934"/>
                  <a:gd name="T3" fmla="*/ 0 h 140"/>
                  <a:gd name="T4" fmla="*/ 1883 w 1934"/>
                  <a:gd name="T5" fmla="*/ 3 h 140"/>
                  <a:gd name="T6" fmla="*/ 1899 w 1934"/>
                  <a:gd name="T7" fmla="*/ 10 h 140"/>
                  <a:gd name="T8" fmla="*/ 1914 w 1934"/>
                  <a:gd name="T9" fmla="*/ 21 h 140"/>
                  <a:gd name="T10" fmla="*/ 1924 w 1934"/>
                  <a:gd name="T11" fmla="*/ 35 h 140"/>
                  <a:gd name="T12" fmla="*/ 1932 w 1934"/>
                  <a:gd name="T13" fmla="*/ 52 h 140"/>
                  <a:gd name="T14" fmla="*/ 1934 w 1934"/>
                  <a:gd name="T15" fmla="*/ 70 h 140"/>
                  <a:gd name="T16" fmla="*/ 1932 w 1934"/>
                  <a:gd name="T17" fmla="*/ 89 h 140"/>
                  <a:gd name="T18" fmla="*/ 1924 w 1934"/>
                  <a:gd name="T19" fmla="*/ 105 h 140"/>
                  <a:gd name="T20" fmla="*/ 1914 w 1934"/>
                  <a:gd name="T21" fmla="*/ 120 h 140"/>
                  <a:gd name="T22" fmla="*/ 1899 w 1934"/>
                  <a:gd name="T23" fmla="*/ 130 h 140"/>
                  <a:gd name="T24" fmla="*/ 1883 w 1934"/>
                  <a:gd name="T25" fmla="*/ 137 h 140"/>
                  <a:gd name="T26" fmla="*/ 1864 w 1934"/>
                  <a:gd name="T27" fmla="*/ 140 h 140"/>
                  <a:gd name="T28" fmla="*/ 70 w 1934"/>
                  <a:gd name="T29" fmla="*/ 140 h 140"/>
                  <a:gd name="T30" fmla="*/ 51 w 1934"/>
                  <a:gd name="T31" fmla="*/ 137 h 140"/>
                  <a:gd name="T32" fmla="*/ 35 w 1934"/>
                  <a:gd name="T33" fmla="*/ 130 h 140"/>
                  <a:gd name="T34" fmla="*/ 20 w 1934"/>
                  <a:gd name="T35" fmla="*/ 120 h 140"/>
                  <a:gd name="T36" fmla="*/ 9 w 1934"/>
                  <a:gd name="T37" fmla="*/ 105 h 140"/>
                  <a:gd name="T38" fmla="*/ 2 w 1934"/>
                  <a:gd name="T39" fmla="*/ 89 h 140"/>
                  <a:gd name="T40" fmla="*/ 0 w 1934"/>
                  <a:gd name="T41" fmla="*/ 70 h 140"/>
                  <a:gd name="T42" fmla="*/ 2 w 1934"/>
                  <a:gd name="T43" fmla="*/ 52 h 140"/>
                  <a:gd name="T44" fmla="*/ 9 w 1934"/>
                  <a:gd name="T45" fmla="*/ 35 h 140"/>
                  <a:gd name="T46" fmla="*/ 20 w 1934"/>
                  <a:gd name="T47" fmla="*/ 21 h 140"/>
                  <a:gd name="T48" fmla="*/ 35 w 1934"/>
                  <a:gd name="T49" fmla="*/ 10 h 140"/>
                  <a:gd name="T50" fmla="*/ 51 w 1934"/>
                  <a:gd name="T51" fmla="*/ 3 h 140"/>
                  <a:gd name="T52" fmla="*/ 70 w 1934"/>
                  <a:gd name="T53"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934" h="140">
                    <a:moveTo>
                      <a:pt x="70" y="0"/>
                    </a:moveTo>
                    <a:lnTo>
                      <a:pt x="1864" y="0"/>
                    </a:lnTo>
                    <a:lnTo>
                      <a:pt x="1883" y="3"/>
                    </a:lnTo>
                    <a:lnTo>
                      <a:pt x="1899" y="10"/>
                    </a:lnTo>
                    <a:lnTo>
                      <a:pt x="1914" y="21"/>
                    </a:lnTo>
                    <a:lnTo>
                      <a:pt x="1924" y="35"/>
                    </a:lnTo>
                    <a:lnTo>
                      <a:pt x="1932" y="52"/>
                    </a:lnTo>
                    <a:lnTo>
                      <a:pt x="1934" y="70"/>
                    </a:lnTo>
                    <a:lnTo>
                      <a:pt x="1932" y="89"/>
                    </a:lnTo>
                    <a:lnTo>
                      <a:pt x="1924" y="105"/>
                    </a:lnTo>
                    <a:lnTo>
                      <a:pt x="1914" y="120"/>
                    </a:lnTo>
                    <a:lnTo>
                      <a:pt x="1899" y="130"/>
                    </a:lnTo>
                    <a:lnTo>
                      <a:pt x="1883" y="137"/>
                    </a:lnTo>
                    <a:lnTo>
                      <a:pt x="1864" y="140"/>
                    </a:lnTo>
                    <a:lnTo>
                      <a:pt x="70" y="140"/>
                    </a:lnTo>
                    <a:lnTo>
                      <a:pt x="51" y="137"/>
                    </a:lnTo>
                    <a:lnTo>
                      <a:pt x="35" y="130"/>
                    </a:lnTo>
                    <a:lnTo>
                      <a:pt x="20" y="120"/>
                    </a:lnTo>
                    <a:lnTo>
                      <a:pt x="9" y="105"/>
                    </a:lnTo>
                    <a:lnTo>
                      <a:pt x="2" y="89"/>
                    </a:lnTo>
                    <a:lnTo>
                      <a:pt x="0" y="70"/>
                    </a:lnTo>
                    <a:lnTo>
                      <a:pt x="2" y="52"/>
                    </a:lnTo>
                    <a:lnTo>
                      <a:pt x="9" y="35"/>
                    </a:lnTo>
                    <a:lnTo>
                      <a:pt x="20" y="21"/>
                    </a:lnTo>
                    <a:lnTo>
                      <a:pt x="35" y="10"/>
                    </a:lnTo>
                    <a:lnTo>
                      <a:pt x="51" y="3"/>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628"/>
              <p:cNvSpPr>
                <a:spLocks/>
              </p:cNvSpPr>
              <p:nvPr/>
            </p:nvSpPr>
            <p:spPr bwMode="auto">
              <a:xfrm>
                <a:off x="944563" y="5462588"/>
                <a:ext cx="31750" cy="22225"/>
              </a:xfrm>
              <a:custGeom>
                <a:avLst/>
                <a:gdLst>
                  <a:gd name="T0" fmla="*/ 70 w 199"/>
                  <a:gd name="T1" fmla="*/ 0 h 138"/>
                  <a:gd name="T2" fmla="*/ 130 w 199"/>
                  <a:gd name="T3" fmla="*/ 0 h 138"/>
                  <a:gd name="T4" fmla="*/ 148 w 199"/>
                  <a:gd name="T5" fmla="*/ 2 h 138"/>
                  <a:gd name="T6" fmla="*/ 165 w 199"/>
                  <a:gd name="T7" fmla="*/ 9 h 138"/>
                  <a:gd name="T8" fmla="*/ 179 w 199"/>
                  <a:gd name="T9" fmla="*/ 20 h 138"/>
                  <a:gd name="T10" fmla="*/ 189 w 199"/>
                  <a:gd name="T11" fmla="*/ 33 h 138"/>
                  <a:gd name="T12" fmla="*/ 197 w 199"/>
                  <a:gd name="T13" fmla="*/ 50 h 138"/>
                  <a:gd name="T14" fmla="*/ 199 w 199"/>
                  <a:gd name="T15" fmla="*/ 70 h 138"/>
                  <a:gd name="T16" fmla="*/ 197 w 199"/>
                  <a:gd name="T17" fmla="*/ 88 h 138"/>
                  <a:gd name="T18" fmla="*/ 189 w 199"/>
                  <a:gd name="T19" fmla="*/ 105 h 138"/>
                  <a:gd name="T20" fmla="*/ 179 w 199"/>
                  <a:gd name="T21" fmla="*/ 118 h 138"/>
                  <a:gd name="T22" fmla="*/ 165 w 199"/>
                  <a:gd name="T23" fmla="*/ 129 h 138"/>
                  <a:gd name="T24" fmla="*/ 148 w 199"/>
                  <a:gd name="T25" fmla="*/ 136 h 138"/>
                  <a:gd name="T26" fmla="*/ 130 w 199"/>
                  <a:gd name="T27" fmla="*/ 138 h 138"/>
                  <a:gd name="T28" fmla="*/ 70 w 199"/>
                  <a:gd name="T29" fmla="*/ 138 h 138"/>
                  <a:gd name="T30" fmla="*/ 52 w 199"/>
                  <a:gd name="T31" fmla="*/ 136 h 138"/>
                  <a:gd name="T32" fmla="*/ 35 w 199"/>
                  <a:gd name="T33" fmla="*/ 129 h 138"/>
                  <a:gd name="T34" fmla="*/ 22 w 199"/>
                  <a:gd name="T35" fmla="*/ 118 h 138"/>
                  <a:gd name="T36" fmla="*/ 10 w 199"/>
                  <a:gd name="T37" fmla="*/ 105 h 138"/>
                  <a:gd name="T38" fmla="*/ 4 w 199"/>
                  <a:gd name="T39" fmla="*/ 88 h 138"/>
                  <a:gd name="T40" fmla="*/ 0 w 199"/>
                  <a:gd name="T41" fmla="*/ 70 h 138"/>
                  <a:gd name="T42" fmla="*/ 4 w 199"/>
                  <a:gd name="T43" fmla="*/ 50 h 138"/>
                  <a:gd name="T44" fmla="*/ 10 w 199"/>
                  <a:gd name="T45" fmla="*/ 33 h 138"/>
                  <a:gd name="T46" fmla="*/ 22 w 199"/>
                  <a:gd name="T47" fmla="*/ 20 h 138"/>
                  <a:gd name="T48" fmla="*/ 35 w 199"/>
                  <a:gd name="T49" fmla="*/ 9 h 138"/>
                  <a:gd name="T50" fmla="*/ 52 w 199"/>
                  <a:gd name="T51" fmla="*/ 2 h 138"/>
                  <a:gd name="T52" fmla="*/ 70 w 199"/>
                  <a:gd name="T53" fmla="*/ 0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99" h="138">
                    <a:moveTo>
                      <a:pt x="70" y="0"/>
                    </a:moveTo>
                    <a:lnTo>
                      <a:pt x="130" y="0"/>
                    </a:lnTo>
                    <a:lnTo>
                      <a:pt x="148" y="2"/>
                    </a:lnTo>
                    <a:lnTo>
                      <a:pt x="165" y="9"/>
                    </a:lnTo>
                    <a:lnTo>
                      <a:pt x="179" y="20"/>
                    </a:lnTo>
                    <a:lnTo>
                      <a:pt x="189" y="33"/>
                    </a:lnTo>
                    <a:lnTo>
                      <a:pt x="197" y="50"/>
                    </a:lnTo>
                    <a:lnTo>
                      <a:pt x="199" y="70"/>
                    </a:lnTo>
                    <a:lnTo>
                      <a:pt x="197" y="88"/>
                    </a:lnTo>
                    <a:lnTo>
                      <a:pt x="189" y="105"/>
                    </a:lnTo>
                    <a:lnTo>
                      <a:pt x="179" y="118"/>
                    </a:lnTo>
                    <a:lnTo>
                      <a:pt x="165" y="129"/>
                    </a:lnTo>
                    <a:lnTo>
                      <a:pt x="148" y="136"/>
                    </a:lnTo>
                    <a:lnTo>
                      <a:pt x="130" y="138"/>
                    </a:lnTo>
                    <a:lnTo>
                      <a:pt x="70" y="138"/>
                    </a:lnTo>
                    <a:lnTo>
                      <a:pt x="52" y="136"/>
                    </a:lnTo>
                    <a:lnTo>
                      <a:pt x="35" y="129"/>
                    </a:lnTo>
                    <a:lnTo>
                      <a:pt x="22" y="118"/>
                    </a:lnTo>
                    <a:lnTo>
                      <a:pt x="10" y="105"/>
                    </a:lnTo>
                    <a:lnTo>
                      <a:pt x="4" y="88"/>
                    </a:lnTo>
                    <a:lnTo>
                      <a:pt x="0" y="70"/>
                    </a:lnTo>
                    <a:lnTo>
                      <a:pt x="4" y="50"/>
                    </a:lnTo>
                    <a:lnTo>
                      <a:pt x="10" y="33"/>
                    </a:lnTo>
                    <a:lnTo>
                      <a:pt x="22" y="20"/>
                    </a:lnTo>
                    <a:lnTo>
                      <a:pt x="35" y="9"/>
                    </a:lnTo>
                    <a:lnTo>
                      <a:pt x="52" y="2"/>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Freeform 629"/>
              <p:cNvSpPr>
                <a:spLocks/>
              </p:cNvSpPr>
              <p:nvPr/>
            </p:nvSpPr>
            <p:spPr bwMode="auto">
              <a:xfrm>
                <a:off x="833438" y="5462588"/>
                <a:ext cx="95250" cy="22225"/>
              </a:xfrm>
              <a:custGeom>
                <a:avLst/>
                <a:gdLst>
                  <a:gd name="T0" fmla="*/ 70 w 593"/>
                  <a:gd name="T1" fmla="*/ 0 h 138"/>
                  <a:gd name="T2" fmla="*/ 523 w 593"/>
                  <a:gd name="T3" fmla="*/ 0 h 138"/>
                  <a:gd name="T4" fmla="*/ 541 w 593"/>
                  <a:gd name="T5" fmla="*/ 2 h 138"/>
                  <a:gd name="T6" fmla="*/ 558 w 593"/>
                  <a:gd name="T7" fmla="*/ 9 h 138"/>
                  <a:gd name="T8" fmla="*/ 572 w 593"/>
                  <a:gd name="T9" fmla="*/ 20 h 138"/>
                  <a:gd name="T10" fmla="*/ 584 w 593"/>
                  <a:gd name="T11" fmla="*/ 33 h 138"/>
                  <a:gd name="T12" fmla="*/ 590 w 593"/>
                  <a:gd name="T13" fmla="*/ 50 h 138"/>
                  <a:gd name="T14" fmla="*/ 593 w 593"/>
                  <a:gd name="T15" fmla="*/ 70 h 138"/>
                  <a:gd name="T16" fmla="*/ 590 w 593"/>
                  <a:gd name="T17" fmla="*/ 88 h 138"/>
                  <a:gd name="T18" fmla="*/ 584 w 593"/>
                  <a:gd name="T19" fmla="*/ 105 h 138"/>
                  <a:gd name="T20" fmla="*/ 572 w 593"/>
                  <a:gd name="T21" fmla="*/ 118 h 138"/>
                  <a:gd name="T22" fmla="*/ 558 w 593"/>
                  <a:gd name="T23" fmla="*/ 129 h 138"/>
                  <a:gd name="T24" fmla="*/ 541 w 593"/>
                  <a:gd name="T25" fmla="*/ 136 h 138"/>
                  <a:gd name="T26" fmla="*/ 523 w 593"/>
                  <a:gd name="T27" fmla="*/ 138 h 138"/>
                  <a:gd name="T28" fmla="*/ 70 w 593"/>
                  <a:gd name="T29" fmla="*/ 138 h 138"/>
                  <a:gd name="T30" fmla="*/ 51 w 593"/>
                  <a:gd name="T31" fmla="*/ 136 h 138"/>
                  <a:gd name="T32" fmla="*/ 35 w 593"/>
                  <a:gd name="T33" fmla="*/ 129 h 138"/>
                  <a:gd name="T34" fmla="*/ 20 w 593"/>
                  <a:gd name="T35" fmla="*/ 118 h 138"/>
                  <a:gd name="T36" fmla="*/ 9 w 593"/>
                  <a:gd name="T37" fmla="*/ 105 h 138"/>
                  <a:gd name="T38" fmla="*/ 2 w 593"/>
                  <a:gd name="T39" fmla="*/ 88 h 138"/>
                  <a:gd name="T40" fmla="*/ 0 w 593"/>
                  <a:gd name="T41" fmla="*/ 70 h 138"/>
                  <a:gd name="T42" fmla="*/ 2 w 593"/>
                  <a:gd name="T43" fmla="*/ 50 h 138"/>
                  <a:gd name="T44" fmla="*/ 9 w 593"/>
                  <a:gd name="T45" fmla="*/ 33 h 138"/>
                  <a:gd name="T46" fmla="*/ 20 w 593"/>
                  <a:gd name="T47" fmla="*/ 20 h 138"/>
                  <a:gd name="T48" fmla="*/ 35 w 593"/>
                  <a:gd name="T49" fmla="*/ 9 h 138"/>
                  <a:gd name="T50" fmla="*/ 51 w 593"/>
                  <a:gd name="T51" fmla="*/ 2 h 138"/>
                  <a:gd name="T52" fmla="*/ 70 w 593"/>
                  <a:gd name="T53" fmla="*/ 0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93" h="138">
                    <a:moveTo>
                      <a:pt x="70" y="0"/>
                    </a:moveTo>
                    <a:lnTo>
                      <a:pt x="523" y="0"/>
                    </a:lnTo>
                    <a:lnTo>
                      <a:pt x="541" y="2"/>
                    </a:lnTo>
                    <a:lnTo>
                      <a:pt x="558" y="9"/>
                    </a:lnTo>
                    <a:lnTo>
                      <a:pt x="572" y="20"/>
                    </a:lnTo>
                    <a:lnTo>
                      <a:pt x="584" y="33"/>
                    </a:lnTo>
                    <a:lnTo>
                      <a:pt x="590" y="50"/>
                    </a:lnTo>
                    <a:lnTo>
                      <a:pt x="593" y="70"/>
                    </a:lnTo>
                    <a:lnTo>
                      <a:pt x="590" y="88"/>
                    </a:lnTo>
                    <a:lnTo>
                      <a:pt x="584" y="105"/>
                    </a:lnTo>
                    <a:lnTo>
                      <a:pt x="572" y="118"/>
                    </a:lnTo>
                    <a:lnTo>
                      <a:pt x="558" y="129"/>
                    </a:lnTo>
                    <a:lnTo>
                      <a:pt x="541" y="136"/>
                    </a:lnTo>
                    <a:lnTo>
                      <a:pt x="523" y="138"/>
                    </a:lnTo>
                    <a:lnTo>
                      <a:pt x="70" y="138"/>
                    </a:lnTo>
                    <a:lnTo>
                      <a:pt x="51" y="136"/>
                    </a:lnTo>
                    <a:lnTo>
                      <a:pt x="35" y="129"/>
                    </a:lnTo>
                    <a:lnTo>
                      <a:pt x="20" y="118"/>
                    </a:lnTo>
                    <a:lnTo>
                      <a:pt x="9" y="105"/>
                    </a:lnTo>
                    <a:lnTo>
                      <a:pt x="2" y="88"/>
                    </a:lnTo>
                    <a:lnTo>
                      <a:pt x="0" y="70"/>
                    </a:lnTo>
                    <a:lnTo>
                      <a:pt x="2" y="50"/>
                    </a:lnTo>
                    <a:lnTo>
                      <a:pt x="9" y="33"/>
                    </a:lnTo>
                    <a:lnTo>
                      <a:pt x="20" y="20"/>
                    </a:lnTo>
                    <a:lnTo>
                      <a:pt x="35" y="9"/>
                    </a:lnTo>
                    <a:lnTo>
                      <a:pt x="51" y="2"/>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630"/>
              <p:cNvSpPr>
                <a:spLocks noEditPoints="1"/>
              </p:cNvSpPr>
              <p:nvPr/>
            </p:nvSpPr>
            <p:spPr bwMode="auto">
              <a:xfrm>
                <a:off x="868363" y="5053013"/>
                <a:ext cx="60325" cy="79375"/>
              </a:xfrm>
              <a:custGeom>
                <a:avLst/>
                <a:gdLst>
                  <a:gd name="T0" fmla="*/ 176 w 380"/>
                  <a:gd name="T1" fmla="*/ 141 h 507"/>
                  <a:gd name="T2" fmla="*/ 153 w 380"/>
                  <a:gd name="T3" fmla="*/ 155 h 507"/>
                  <a:gd name="T4" fmla="*/ 141 w 380"/>
                  <a:gd name="T5" fmla="*/ 179 h 507"/>
                  <a:gd name="T6" fmla="*/ 148 w 380"/>
                  <a:gd name="T7" fmla="*/ 328 h 507"/>
                  <a:gd name="T8" fmla="*/ 158 w 380"/>
                  <a:gd name="T9" fmla="*/ 352 h 507"/>
                  <a:gd name="T10" fmla="*/ 178 w 380"/>
                  <a:gd name="T11" fmla="*/ 366 h 507"/>
                  <a:gd name="T12" fmla="*/ 201 w 380"/>
                  <a:gd name="T13" fmla="*/ 366 h 507"/>
                  <a:gd name="T14" fmla="*/ 221 w 380"/>
                  <a:gd name="T15" fmla="*/ 352 h 507"/>
                  <a:gd name="T16" fmla="*/ 231 w 380"/>
                  <a:gd name="T17" fmla="*/ 328 h 507"/>
                  <a:gd name="T18" fmla="*/ 239 w 380"/>
                  <a:gd name="T19" fmla="*/ 179 h 507"/>
                  <a:gd name="T20" fmla="*/ 227 w 380"/>
                  <a:gd name="T21" fmla="*/ 155 h 507"/>
                  <a:gd name="T22" fmla="*/ 203 w 380"/>
                  <a:gd name="T23" fmla="*/ 141 h 507"/>
                  <a:gd name="T24" fmla="*/ 189 w 380"/>
                  <a:gd name="T25" fmla="*/ 0 h 507"/>
                  <a:gd name="T26" fmla="*/ 251 w 380"/>
                  <a:gd name="T27" fmla="*/ 11 h 507"/>
                  <a:gd name="T28" fmla="*/ 305 w 380"/>
                  <a:gd name="T29" fmla="*/ 39 h 507"/>
                  <a:gd name="T30" fmla="*/ 348 w 380"/>
                  <a:gd name="T31" fmla="*/ 84 h 507"/>
                  <a:gd name="T32" fmla="*/ 373 w 380"/>
                  <a:gd name="T33" fmla="*/ 140 h 507"/>
                  <a:gd name="T34" fmla="*/ 380 w 380"/>
                  <a:gd name="T35" fmla="*/ 201 h 507"/>
                  <a:gd name="T36" fmla="*/ 367 w 380"/>
                  <a:gd name="T37" fmla="*/ 365 h 507"/>
                  <a:gd name="T38" fmla="*/ 346 w 380"/>
                  <a:gd name="T39" fmla="*/ 418 h 507"/>
                  <a:gd name="T40" fmla="*/ 311 w 380"/>
                  <a:gd name="T41" fmla="*/ 461 h 507"/>
                  <a:gd name="T42" fmla="*/ 265 w 380"/>
                  <a:gd name="T43" fmla="*/ 491 h 507"/>
                  <a:gd name="T44" fmla="*/ 215 w 380"/>
                  <a:gd name="T45" fmla="*/ 506 h 507"/>
                  <a:gd name="T46" fmla="*/ 164 w 380"/>
                  <a:gd name="T47" fmla="*/ 506 h 507"/>
                  <a:gd name="T48" fmla="*/ 114 w 380"/>
                  <a:gd name="T49" fmla="*/ 491 h 507"/>
                  <a:gd name="T50" fmla="*/ 68 w 380"/>
                  <a:gd name="T51" fmla="*/ 461 h 507"/>
                  <a:gd name="T52" fmla="*/ 33 w 380"/>
                  <a:gd name="T53" fmla="*/ 418 h 507"/>
                  <a:gd name="T54" fmla="*/ 13 w 380"/>
                  <a:gd name="T55" fmla="*/ 365 h 507"/>
                  <a:gd name="T56" fmla="*/ 0 w 380"/>
                  <a:gd name="T57" fmla="*/ 201 h 507"/>
                  <a:gd name="T58" fmla="*/ 7 w 380"/>
                  <a:gd name="T59" fmla="*/ 140 h 507"/>
                  <a:gd name="T60" fmla="*/ 32 w 380"/>
                  <a:gd name="T61" fmla="*/ 84 h 507"/>
                  <a:gd name="T62" fmla="*/ 75 w 380"/>
                  <a:gd name="T63" fmla="*/ 39 h 507"/>
                  <a:gd name="T64" fmla="*/ 129 w 380"/>
                  <a:gd name="T65" fmla="*/ 11 h 507"/>
                  <a:gd name="T66" fmla="*/ 189 w 380"/>
                  <a:gd name="T67" fmla="*/ 0 h 5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80" h="507">
                    <a:moveTo>
                      <a:pt x="189" y="139"/>
                    </a:moveTo>
                    <a:lnTo>
                      <a:pt x="176" y="141"/>
                    </a:lnTo>
                    <a:lnTo>
                      <a:pt x="164" y="146"/>
                    </a:lnTo>
                    <a:lnTo>
                      <a:pt x="153" y="155"/>
                    </a:lnTo>
                    <a:lnTo>
                      <a:pt x="145" y="166"/>
                    </a:lnTo>
                    <a:lnTo>
                      <a:pt x="141" y="179"/>
                    </a:lnTo>
                    <a:lnTo>
                      <a:pt x="140" y="193"/>
                    </a:lnTo>
                    <a:lnTo>
                      <a:pt x="148" y="328"/>
                    </a:lnTo>
                    <a:lnTo>
                      <a:pt x="151" y="341"/>
                    </a:lnTo>
                    <a:lnTo>
                      <a:pt x="158" y="352"/>
                    </a:lnTo>
                    <a:lnTo>
                      <a:pt x="167" y="362"/>
                    </a:lnTo>
                    <a:lnTo>
                      <a:pt x="178" y="366"/>
                    </a:lnTo>
                    <a:lnTo>
                      <a:pt x="189" y="368"/>
                    </a:lnTo>
                    <a:lnTo>
                      <a:pt x="201" y="366"/>
                    </a:lnTo>
                    <a:lnTo>
                      <a:pt x="213" y="362"/>
                    </a:lnTo>
                    <a:lnTo>
                      <a:pt x="221" y="352"/>
                    </a:lnTo>
                    <a:lnTo>
                      <a:pt x="228" y="341"/>
                    </a:lnTo>
                    <a:lnTo>
                      <a:pt x="231" y="328"/>
                    </a:lnTo>
                    <a:lnTo>
                      <a:pt x="239" y="193"/>
                    </a:lnTo>
                    <a:lnTo>
                      <a:pt x="239" y="179"/>
                    </a:lnTo>
                    <a:lnTo>
                      <a:pt x="234" y="166"/>
                    </a:lnTo>
                    <a:lnTo>
                      <a:pt x="227" y="155"/>
                    </a:lnTo>
                    <a:lnTo>
                      <a:pt x="216" y="146"/>
                    </a:lnTo>
                    <a:lnTo>
                      <a:pt x="203" y="141"/>
                    </a:lnTo>
                    <a:lnTo>
                      <a:pt x="189" y="139"/>
                    </a:lnTo>
                    <a:close/>
                    <a:moveTo>
                      <a:pt x="189" y="0"/>
                    </a:moveTo>
                    <a:lnTo>
                      <a:pt x="221" y="2"/>
                    </a:lnTo>
                    <a:lnTo>
                      <a:pt x="251" y="11"/>
                    </a:lnTo>
                    <a:lnTo>
                      <a:pt x="279" y="22"/>
                    </a:lnTo>
                    <a:lnTo>
                      <a:pt x="305" y="39"/>
                    </a:lnTo>
                    <a:lnTo>
                      <a:pt x="329" y="60"/>
                    </a:lnTo>
                    <a:lnTo>
                      <a:pt x="348" y="84"/>
                    </a:lnTo>
                    <a:lnTo>
                      <a:pt x="363" y="111"/>
                    </a:lnTo>
                    <a:lnTo>
                      <a:pt x="373" y="140"/>
                    </a:lnTo>
                    <a:lnTo>
                      <a:pt x="379" y="171"/>
                    </a:lnTo>
                    <a:lnTo>
                      <a:pt x="380" y="201"/>
                    </a:lnTo>
                    <a:lnTo>
                      <a:pt x="370" y="336"/>
                    </a:lnTo>
                    <a:lnTo>
                      <a:pt x="367" y="365"/>
                    </a:lnTo>
                    <a:lnTo>
                      <a:pt x="358" y="392"/>
                    </a:lnTo>
                    <a:lnTo>
                      <a:pt x="346" y="418"/>
                    </a:lnTo>
                    <a:lnTo>
                      <a:pt x="330" y="441"/>
                    </a:lnTo>
                    <a:lnTo>
                      <a:pt x="311" y="461"/>
                    </a:lnTo>
                    <a:lnTo>
                      <a:pt x="288" y="478"/>
                    </a:lnTo>
                    <a:lnTo>
                      <a:pt x="265" y="491"/>
                    </a:lnTo>
                    <a:lnTo>
                      <a:pt x="240" y="501"/>
                    </a:lnTo>
                    <a:lnTo>
                      <a:pt x="215" y="506"/>
                    </a:lnTo>
                    <a:lnTo>
                      <a:pt x="189" y="507"/>
                    </a:lnTo>
                    <a:lnTo>
                      <a:pt x="164" y="506"/>
                    </a:lnTo>
                    <a:lnTo>
                      <a:pt x="139" y="501"/>
                    </a:lnTo>
                    <a:lnTo>
                      <a:pt x="114" y="491"/>
                    </a:lnTo>
                    <a:lnTo>
                      <a:pt x="91" y="478"/>
                    </a:lnTo>
                    <a:lnTo>
                      <a:pt x="68" y="461"/>
                    </a:lnTo>
                    <a:lnTo>
                      <a:pt x="49" y="441"/>
                    </a:lnTo>
                    <a:lnTo>
                      <a:pt x="33" y="418"/>
                    </a:lnTo>
                    <a:lnTo>
                      <a:pt x="22" y="392"/>
                    </a:lnTo>
                    <a:lnTo>
                      <a:pt x="13" y="365"/>
                    </a:lnTo>
                    <a:lnTo>
                      <a:pt x="9" y="336"/>
                    </a:lnTo>
                    <a:lnTo>
                      <a:pt x="0" y="201"/>
                    </a:lnTo>
                    <a:lnTo>
                      <a:pt x="0" y="171"/>
                    </a:lnTo>
                    <a:lnTo>
                      <a:pt x="7" y="140"/>
                    </a:lnTo>
                    <a:lnTo>
                      <a:pt x="17" y="111"/>
                    </a:lnTo>
                    <a:lnTo>
                      <a:pt x="32" y="84"/>
                    </a:lnTo>
                    <a:lnTo>
                      <a:pt x="51" y="60"/>
                    </a:lnTo>
                    <a:lnTo>
                      <a:pt x="75" y="39"/>
                    </a:lnTo>
                    <a:lnTo>
                      <a:pt x="100" y="22"/>
                    </a:lnTo>
                    <a:lnTo>
                      <a:pt x="129" y="11"/>
                    </a:lnTo>
                    <a:lnTo>
                      <a:pt x="159" y="2"/>
                    </a:lnTo>
                    <a:lnTo>
                      <a:pt x="18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631"/>
              <p:cNvSpPr>
                <a:spLocks noEditPoints="1"/>
              </p:cNvSpPr>
              <p:nvPr/>
            </p:nvSpPr>
            <p:spPr bwMode="auto">
              <a:xfrm>
                <a:off x="827088" y="5138738"/>
                <a:ext cx="142875" cy="63500"/>
              </a:xfrm>
              <a:custGeom>
                <a:avLst/>
                <a:gdLst>
                  <a:gd name="T0" fmla="*/ 272 w 900"/>
                  <a:gd name="T1" fmla="*/ 142 h 403"/>
                  <a:gd name="T2" fmla="*/ 217 w 900"/>
                  <a:gd name="T3" fmla="*/ 165 h 403"/>
                  <a:gd name="T4" fmla="*/ 175 w 900"/>
                  <a:gd name="T5" fmla="*/ 207 h 403"/>
                  <a:gd name="T6" fmla="*/ 153 w 900"/>
                  <a:gd name="T7" fmla="*/ 262 h 403"/>
                  <a:gd name="T8" fmla="*/ 747 w 900"/>
                  <a:gd name="T9" fmla="*/ 264 h 403"/>
                  <a:gd name="T10" fmla="*/ 737 w 900"/>
                  <a:gd name="T11" fmla="*/ 233 h 403"/>
                  <a:gd name="T12" fmla="*/ 706 w 900"/>
                  <a:gd name="T13" fmla="*/ 183 h 403"/>
                  <a:gd name="T14" fmla="*/ 657 w 900"/>
                  <a:gd name="T15" fmla="*/ 150 h 403"/>
                  <a:gd name="T16" fmla="*/ 600 w 900"/>
                  <a:gd name="T17" fmla="*/ 140 h 403"/>
                  <a:gd name="T18" fmla="*/ 549 w 900"/>
                  <a:gd name="T19" fmla="*/ 159 h 403"/>
                  <a:gd name="T20" fmla="*/ 485 w 900"/>
                  <a:gd name="T21" fmla="*/ 180 h 403"/>
                  <a:gd name="T22" fmla="*/ 416 w 900"/>
                  <a:gd name="T23" fmla="*/ 180 h 403"/>
                  <a:gd name="T24" fmla="*/ 350 w 900"/>
                  <a:gd name="T25" fmla="*/ 159 h 403"/>
                  <a:gd name="T26" fmla="*/ 300 w 900"/>
                  <a:gd name="T27" fmla="*/ 140 h 403"/>
                  <a:gd name="T28" fmla="*/ 345 w 900"/>
                  <a:gd name="T29" fmla="*/ 0 h 403"/>
                  <a:gd name="T30" fmla="*/ 380 w 900"/>
                  <a:gd name="T31" fmla="*/ 9 h 403"/>
                  <a:gd name="T32" fmla="*/ 411 w 900"/>
                  <a:gd name="T33" fmla="*/ 33 h 403"/>
                  <a:gd name="T34" fmla="*/ 449 w 900"/>
                  <a:gd name="T35" fmla="*/ 43 h 403"/>
                  <a:gd name="T36" fmla="*/ 489 w 900"/>
                  <a:gd name="T37" fmla="*/ 33 h 403"/>
                  <a:gd name="T38" fmla="*/ 520 w 900"/>
                  <a:gd name="T39" fmla="*/ 9 h 403"/>
                  <a:gd name="T40" fmla="*/ 554 w 900"/>
                  <a:gd name="T41" fmla="*/ 0 h 403"/>
                  <a:gd name="T42" fmla="*/ 627 w 900"/>
                  <a:gd name="T43" fmla="*/ 2 h 403"/>
                  <a:gd name="T44" fmla="*/ 692 w 900"/>
                  <a:gd name="T45" fmla="*/ 15 h 403"/>
                  <a:gd name="T46" fmla="*/ 760 w 900"/>
                  <a:gd name="T47" fmla="*/ 49 h 403"/>
                  <a:gd name="T48" fmla="*/ 817 w 900"/>
                  <a:gd name="T49" fmla="*/ 100 h 403"/>
                  <a:gd name="T50" fmla="*/ 860 w 900"/>
                  <a:gd name="T51" fmla="*/ 163 h 403"/>
                  <a:gd name="T52" fmla="*/ 884 w 900"/>
                  <a:gd name="T53" fmla="*/ 236 h 403"/>
                  <a:gd name="T54" fmla="*/ 900 w 900"/>
                  <a:gd name="T55" fmla="*/ 336 h 403"/>
                  <a:gd name="T56" fmla="*/ 892 w 900"/>
                  <a:gd name="T57" fmla="*/ 365 h 403"/>
                  <a:gd name="T58" fmla="*/ 872 w 900"/>
                  <a:gd name="T59" fmla="*/ 389 h 403"/>
                  <a:gd name="T60" fmla="*/ 846 w 900"/>
                  <a:gd name="T61" fmla="*/ 402 h 403"/>
                  <a:gd name="T62" fmla="*/ 69 w 900"/>
                  <a:gd name="T63" fmla="*/ 403 h 403"/>
                  <a:gd name="T64" fmla="*/ 39 w 900"/>
                  <a:gd name="T65" fmla="*/ 397 h 403"/>
                  <a:gd name="T66" fmla="*/ 16 w 900"/>
                  <a:gd name="T67" fmla="*/ 379 h 403"/>
                  <a:gd name="T68" fmla="*/ 2 w 900"/>
                  <a:gd name="T69" fmla="*/ 351 h 403"/>
                  <a:gd name="T70" fmla="*/ 1 w 900"/>
                  <a:gd name="T71" fmla="*/ 321 h 403"/>
                  <a:gd name="T72" fmla="*/ 26 w 900"/>
                  <a:gd name="T73" fmla="*/ 199 h 403"/>
                  <a:gd name="T74" fmla="*/ 60 w 900"/>
                  <a:gd name="T75" fmla="*/ 130 h 403"/>
                  <a:gd name="T76" fmla="*/ 110 w 900"/>
                  <a:gd name="T77" fmla="*/ 72 h 403"/>
                  <a:gd name="T78" fmla="*/ 172 w 900"/>
                  <a:gd name="T79" fmla="*/ 30 h 403"/>
                  <a:gd name="T80" fmla="*/ 247 w 900"/>
                  <a:gd name="T81" fmla="*/ 5 h 403"/>
                  <a:gd name="T82" fmla="*/ 300 w 900"/>
                  <a:gd name="T83" fmla="*/ 0 h 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900" h="403">
                    <a:moveTo>
                      <a:pt x="300" y="140"/>
                    </a:moveTo>
                    <a:lnTo>
                      <a:pt x="272" y="142"/>
                    </a:lnTo>
                    <a:lnTo>
                      <a:pt x="243" y="150"/>
                    </a:lnTo>
                    <a:lnTo>
                      <a:pt x="217" y="165"/>
                    </a:lnTo>
                    <a:lnTo>
                      <a:pt x="195" y="183"/>
                    </a:lnTo>
                    <a:lnTo>
                      <a:pt x="175" y="207"/>
                    </a:lnTo>
                    <a:lnTo>
                      <a:pt x="162" y="233"/>
                    </a:lnTo>
                    <a:lnTo>
                      <a:pt x="153" y="262"/>
                    </a:lnTo>
                    <a:lnTo>
                      <a:pt x="153" y="264"/>
                    </a:lnTo>
                    <a:lnTo>
                      <a:pt x="747" y="264"/>
                    </a:lnTo>
                    <a:lnTo>
                      <a:pt x="746" y="262"/>
                    </a:lnTo>
                    <a:lnTo>
                      <a:pt x="737" y="233"/>
                    </a:lnTo>
                    <a:lnTo>
                      <a:pt x="724" y="207"/>
                    </a:lnTo>
                    <a:lnTo>
                      <a:pt x="706" y="183"/>
                    </a:lnTo>
                    <a:lnTo>
                      <a:pt x="682" y="165"/>
                    </a:lnTo>
                    <a:lnTo>
                      <a:pt x="657" y="150"/>
                    </a:lnTo>
                    <a:lnTo>
                      <a:pt x="628" y="142"/>
                    </a:lnTo>
                    <a:lnTo>
                      <a:pt x="600" y="140"/>
                    </a:lnTo>
                    <a:lnTo>
                      <a:pt x="580" y="140"/>
                    </a:lnTo>
                    <a:lnTo>
                      <a:pt x="549" y="159"/>
                    </a:lnTo>
                    <a:lnTo>
                      <a:pt x="517" y="172"/>
                    </a:lnTo>
                    <a:lnTo>
                      <a:pt x="485" y="180"/>
                    </a:lnTo>
                    <a:lnTo>
                      <a:pt x="449" y="182"/>
                    </a:lnTo>
                    <a:lnTo>
                      <a:pt x="416" y="180"/>
                    </a:lnTo>
                    <a:lnTo>
                      <a:pt x="383" y="172"/>
                    </a:lnTo>
                    <a:lnTo>
                      <a:pt x="350" y="159"/>
                    </a:lnTo>
                    <a:lnTo>
                      <a:pt x="320" y="140"/>
                    </a:lnTo>
                    <a:lnTo>
                      <a:pt x="300" y="140"/>
                    </a:lnTo>
                    <a:close/>
                    <a:moveTo>
                      <a:pt x="300" y="0"/>
                    </a:moveTo>
                    <a:lnTo>
                      <a:pt x="345" y="0"/>
                    </a:lnTo>
                    <a:lnTo>
                      <a:pt x="363" y="3"/>
                    </a:lnTo>
                    <a:lnTo>
                      <a:pt x="380" y="9"/>
                    </a:lnTo>
                    <a:lnTo>
                      <a:pt x="395" y="21"/>
                    </a:lnTo>
                    <a:lnTo>
                      <a:pt x="411" y="33"/>
                    </a:lnTo>
                    <a:lnTo>
                      <a:pt x="429" y="40"/>
                    </a:lnTo>
                    <a:lnTo>
                      <a:pt x="449" y="43"/>
                    </a:lnTo>
                    <a:lnTo>
                      <a:pt x="470" y="40"/>
                    </a:lnTo>
                    <a:lnTo>
                      <a:pt x="489" y="33"/>
                    </a:lnTo>
                    <a:lnTo>
                      <a:pt x="505" y="21"/>
                    </a:lnTo>
                    <a:lnTo>
                      <a:pt x="520" y="9"/>
                    </a:lnTo>
                    <a:lnTo>
                      <a:pt x="536" y="3"/>
                    </a:lnTo>
                    <a:lnTo>
                      <a:pt x="554" y="0"/>
                    </a:lnTo>
                    <a:lnTo>
                      <a:pt x="600" y="0"/>
                    </a:lnTo>
                    <a:lnTo>
                      <a:pt x="627" y="2"/>
                    </a:lnTo>
                    <a:lnTo>
                      <a:pt x="653" y="5"/>
                    </a:lnTo>
                    <a:lnTo>
                      <a:pt x="692" y="15"/>
                    </a:lnTo>
                    <a:lnTo>
                      <a:pt x="727" y="30"/>
                    </a:lnTo>
                    <a:lnTo>
                      <a:pt x="760" y="49"/>
                    </a:lnTo>
                    <a:lnTo>
                      <a:pt x="791" y="72"/>
                    </a:lnTo>
                    <a:lnTo>
                      <a:pt x="817" y="100"/>
                    </a:lnTo>
                    <a:lnTo>
                      <a:pt x="840" y="130"/>
                    </a:lnTo>
                    <a:lnTo>
                      <a:pt x="860" y="163"/>
                    </a:lnTo>
                    <a:lnTo>
                      <a:pt x="874" y="199"/>
                    </a:lnTo>
                    <a:lnTo>
                      <a:pt x="884" y="236"/>
                    </a:lnTo>
                    <a:lnTo>
                      <a:pt x="899" y="321"/>
                    </a:lnTo>
                    <a:lnTo>
                      <a:pt x="900" y="336"/>
                    </a:lnTo>
                    <a:lnTo>
                      <a:pt x="898" y="351"/>
                    </a:lnTo>
                    <a:lnTo>
                      <a:pt x="892" y="365"/>
                    </a:lnTo>
                    <a:lnTo>
                      <a:pt x="884" y="379"/>
                    </a:lnTo>
                    <a:lnTo>
                      <a:pt x="872" y="389"/>
                    </a:lnTo>
                    <a:lnTo>
                      <a:pt x="860" y="397"/>
                    </a:lnTo>
                    <a:lnTo>
                      <a:pt x="846" y="402"/>
                    </a:lnTo>
                    <a:lnTo>
                      <a:pt x="830" y="403"/>
                    </a:lnTo>
                    <a:lnTo>
                      <a:pt x="69" y="403"/>
                    </a:lnTo>
                    <a:lnTo>
                      <a:pt x="54" y="402"/>
                    </a:lnTo>
                    <a:lnTo>
                      <a:pt x="39" y="397"/>
                    </a:lnTo>
                    <a:lnTo>
                      <a:pt x="27" y="389"/>
                    </a:lnTo>
                    <a:lnTo>
                      <a:pt x="16" y="379"/>
                    </a:lnTo>
                    <a:lnTo>
                      <a:pt x="8" y="365"/>
                    </a:lnTo>
                    <a:lnTo>
                      <a:pt x="2" y="351"/>
                    </a:lnTo>
                    <a:lnTo>
                      <a:pt x="0" y="336"/>
                    </a:lnTo>
                    <a:lnTo>
                      <a:pt x="1" y="321"/>
                    </a:lnTo>
                    <a:lnTo>
                      <a:pt x="16" y="236"/>
                    </a:lnTo>
                    <a:lnTo>
                      <a:pt x="26" y="199"/>
                    </a:lnTo>
                    <a:lnTo>
                      <a:pt x="41" y="163"/>
                    </a:lnTo>
                    <a:lnTo>
                      <a:pt x="60" y="130"/>
                    </a:lnTo>
                    <a:lnTo>
                      <a:pt x="82" y="100"/>
                    </a:lnTo>
                    <a:lnTo>
                      <a:pt x="110" y="72"/>
                    </a:lnTo>
                    <a:lnTo>
                      <a:pt x="139" y="49"/>
                    </a:lnTo>
                    <a:lnTo>
                      <a:pt x="172" y="30"/>
                    </a:lnTo>
                    <a:lnTo>
                      <a:pt x="208" y="15"/>
                    </a:lnTo>
                    <a:lnTo>
                      <a:pt x="247" y="5"/>
                    </a:lnTo>
                    <a:lnTo>
                      <a:pt x="273" y="2"/>
                    </a:lnTo>
                    <a:lnTo>
                      <a:pt x="30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632"/>
              <p:cNvSpPr>
                <a:spLocks/>
              </p:cNvSpPr>
              <p:nvPr/>
            </p:nvSpPr>
            <p:spPr bwMode="auto">
              <a:xfrm>
                <a:off x="1068388" y="5235576"/>
                <a:ext cx="36513" cy="22225"/>
              </a:xfrm>
              <a:custGeom>
                <a:avLst/>
                <a:gdLst>
                  <a:gd name="T0" fmla="*/ 70 w 226"/>
                  <a:gd name="T1" fmla="*/ 0 h 140"/>
                  <a:gd name="T2" fmla="*/ 156 w 226"/>
                  <a:gd name="T3" fmla="*/ 0 h 140"/>
                  <a:gd name="T4" fmla="*/ 175 w 226"/>
                  <a:gd name="T5" fmla="*/ 3 h 140"/>
                  <a:gd name="T6" fmla="*/ 192 w 226"/>
                  <a:gd name="T7" fmla="*/ 9 h 140"/>
                  <a:gd name="T8" fmla="*/ 206 w 226"/>
                  <a:gd name="T9" fmla="*/ 21 h 140"/>
                  <a:gd name="T10" fmla="*/ 217 w 226"/>
                  <a:gd name="T11" fmla="*/ 35 h 140"/>
                  <a:gd name="T12" fmla="*/ 224 w 226"/>
                  <a:gd name="T13" fmla="*/ 52 h 140"/>
                  <a:gd name="T14" fmla="*/ 226 w 226"/>
                  <a:gd name="T15" fmla="*/ 70 h 140"/>
                  <a:gd name="T16" fmla="*/ 224 w 226"/>
                  <a:gd name="T17" fmla="*/ 89 h 140"/>
                  <a:gd name="T18" fmla="*/ 217 w 226"/>
                  <a:gd name="T19" fmla="*/ 105 h 140"/>
                  <a:gd name="T20" fmla="*/ 206 w 226"/>
                  <a:gd name="T21" fmla="*/ 120 h 140"/>
                  <a:gd name="T22" fmla="*/ 192 w 226"/>
                  <a:gd name="T23" fmla="*/ 130 h 140"/>
                  <a:gd name="T24" fmla="*/ 175 w 226"/>
                  <a:gd name="T25" fmla="*/ 137 h 140"/>
                  <a:gd name="T26" fmla="*/ 156 w 226"/>
                  <a:gd name="T27" fmla="*/ 140 h 140"/>
                  <a:gd name="T28" fmla="*/ 70 w 226"/>
                  <a:gd name="T29" fmla="*/ 140 h 140"/>
                  <a:gd name="T30" fmla="*/ 51 w 226"/>
                  <a:gd name="T31" fmla="*/ 137 h 140"/>
                  <a:gd name="T32" fmla="*/ 35 w 226"/>
                  <a:gd name="T33" fmla="*/ 130 h 140"/>
                  <a:gd name="T34" fmla="*/ 20 w 226"/>
                  <a:gd name="T35" fmla="*/ 120 h 140"/>
                  <a:gd name="T36" fmla="*/ 10 w 226"/>
                  <a:gd name="T37" fmla="*/ 105 h 140"/>
                  <a:gd name="T38" fmla="*/ 2 w 226"/>
                  <a:gd name="T39" fmla="*/ 89 h 140"/>
                  <a:gd name="T40" fmla="*/ 0 w 226"/>
                  <a:gd name="T41" fmla="*/ 70 h 140"/>
                  <a:gd name="T42" fmla="*/ 2 w 226"/>
                  <a:gd name="T43" fmla="*/ 52 h 140"/>
                  <a:gd name="T44" fmla="*/ 10 w 226"/>
                  <a:gd name="T45" fmla="*/ 35 h 140"/>
                  <a:gd name="T46" fmla="*/ 20 w 226"/>
                  <a:gd name="T47" fmla="*/ 21 h 140"/>
                  <a:gd name="T48" fmla="*/ 35 w 226"/>
                  <a:gd name="T49" fmla="*/ 9 h 140"/>
                  <a:gd name="T50" fmla="*/ 51 w 226"/>
                  <a:gd name="T51" fmla="*/ 3 h 140"/>
                  <a:gd name="T52" fmla="*/ 70 w 226"/>
                  <a:gd name="T53"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6" h="140">
                    <a:moveTo>
                      <a:pt x="70" y="0"/>
                    </a:moveTo>
                    <a:lnTo>
                      <a:pt x="156" y="0"/>
                    </a:lnTo>
                    <a:lnTo>
                      <a:pt x="175" y="3"/>
                    </a:lnTo>
                    <a:lnTo>
                      <a:pt x="192" y="9"/>
                    </a:lnTo>
                    <a:lnTo>
                      <a:pt x="206" y="21"/>
                    </a:lnTo>
                    <a:lnTo>
                      <a:pt x="217" y="35"/>
                    </a:lnTo>
                    <a:lnTo>
                      <a:pt x="224" y="52"/>
                    </a:lnTo>
                    <a:lnTo>
                      <a:pt x="226" y="70"/>
                    </a:lnTo>
                    <a:lnTo>
                      <a:pt x="224" y="89"/>
                    </a:lnTo>
                    <a:lnTo>
                      <a:pt x="217" y="105"/>
                    </a:lnTo>
                    <a:lnTo>
                      <a:pt x="206" y="120"/>
                    </a:lnTo>
                    <a:lnTo>
                      <a:pt x="192" y="130"/>
                    </a:lnTo>
                    <a:lnTo>
                      <a:pt x="175" y="137"/>
                    </a:lnTo>
                    <a:lnTo>
                      <a:pt x="156" y="140"/>
                    </a:lnTo>
                    <a:lnTo>
                      <a:pt x="70" y="140"/>
                    </a:lnTo>
                    <a:lnTo>
                      <a:pt x="51" y="137"/>
                    </a:lnTo>
                    <a:lnTo>
                      <a:pt x="35" y="130"/>
                    </a:lnTo>
                    <a:lnTo>
                      <a:pt x="20" y="120"/>
                    </a:lnTo>
                    <a:lnTo>
                      <a:pt x="10" y="105"/>
                    </a:lnTo>
                    <a:lnTo>
                      <a:pt x="2" y="89"/>
                    </a:lnTo>
                    <a:lnTo>
                      <a:pt x="0" y="70"/>
                    </a:lnTo>
                    <a:lnTo>
                      <a:pt x="2" y="52"/>
                    </a:lnTo>
                    <a:lnTo>
                      <a:pt x="10" y="35"/>
                    </a:lnTo>
                    <a:lnTo>
                      <a:pt x="20" y="21"/>
                    </a:lnTo>
                    <a:lnTo>
                      <a:pt x="35" y="9"/>
                    </a:lnTo>
                    <a:lnTo>
                      <a:pt x="51" y="3"/>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633"/>
              <p:cNvSpPr>
                <a:spLocks/>
              </p:cNvSpPr>
              <p:nvPr/>
            </p:nvSpPr>
            <p:spPr bwMode="auto">
              <a:xfrm>
                <a:off x="1027113" y="5235576"/>
                <a:ext cx="36513" cy="22225"/>
              </a:xfrm>
              <a:custGeom>
                <a:avLst/>
                <a:gdLst>
                  <a:gd name="T0" fmla="*/ 70 w 226"/>
                  <a:gd name="T1" fmla="*/ 0 h 140"/>
                  <a:gd name="T2" fmla="*/ 156 w 226"/>
                  <a:gd name="T3" fmla="*/ 0 h 140"/>
                  <a:gd name="T4" fmla="*/ 175 w 226"/>
                  <a:gd name="T5" fmla="*/ 3 h 140"/>
                  <a:gd name="T6" fmla="*/ 192 w 226"/>
                  <a:gd name="T7" fmla="*/ 9 h 140"/>
                  <a:gd name="T8" fmla="*/ 206 w 226"/>
                  <a:gd name="T9" fmla="*/ 21 h 140"/>
                  <a:gd name="T10" fmla="*/ 217 w 226"/>
                  <a:gd name="T11" fmla="*/ 35 h 140"/>
                  <a:gd name="T12" fmla="*/ 224 w 226"/>
                  <a:gd name="T13" fmla="*/ 52 h 140"/>
                  <a:gd name="T14" fmla="*/ 226 w 226"/>
                  <a:gd name="T15" fmla="*/ 70 h 140"/>
                  <a:gd name="T16" fmla="*/ 224 w 226"/>
                  <a:gd name="T17" fmla="*/ 89 h 140"/>
                  <a:gd name="T18" fmla="*/ 217 w 226"/>
                  <a:gd name="T19" fmla="*/ 105 h 140"/>
                  <a:gd name="T20" fmla="*/ 206 w 226"/>
                  <a:gd name="T21" fmla="*/ 120 h 140"/>
                  <a:gd name="T22" fmla="*/ 192 w 226"/>
                  <a:gd name="T23" fmla="*/ 130 h 140"/>
                  <a:gd name="T24" fmla="*/ 175 w 226"/>
                  <a:gd name="T25" fmla="*/ 137 h 140"/>
                  <a:gd name="T26" fmla="*/ 156 w 226"/>
                  <a:gd name="T27" fmla="*/ 140 h 140"/>
                  <a:gd name="T28" fmla="*/ 70 w 226"/>
                  <a:gd name="T29" fmla="*/ 140 h 140"/>
                  <a:gd name="T30" fmla="*/ 51 w 226"/>
                  <a:gd name="T31" fmla="*/ 137 h 140"/>
                  <a:gd name="T32" fmla="*/ 35 w 226"/>
                  <a:gd name="T33" fmla="*/ 130 h 140"/>
                  <a:gd name="T34" fmla="*/ 20 w 226"/>
                  <a:gd name="T35" fmla="*/ 120 h 140"/>
                  <a:gd name="T36" fmla="*/ 9 w 226"/>
                  <a:gd name="T37" fmla="*/ 105 h 140"/>
                  <a:gd name="T38" fmla="*/ 2 w 226"/>
                  <a:gd name="T39" fmla="*/ 89 h 140"/>
                  <a:gd name="T40" fmla="*/ 0 w 226"/>
                  <a:gd name="T41" fmla="*/ 70 h 140"/>
                  <a:gd name="T42" fmla="*/ 2 w 226"/>
                  <a:gd name="T43" fmla="*/ 52 h 140"/>
                  <a:gd name="T44" fmla="*/ 9 w 226"/>
                  <a:gd name="T45" fmla="*/ 35 h 140"/>
                  <a:gd name="T46" fmla="*/ 20 w 226"/>
                  <a:gd name="T47" fmla="*/ 21 h 140"/>
                  <a:gd name="T48" fmla="*/ 35 w 226"/>
                  <a:gd name="T49" fmla="*/ 9 h 140"/>
                  <a:gd name="T50" fmla="*/ 51 w 226"/>
                  <a:gd name="T51" fmla="*/ 3 h 140"/>
                  <a:gd name="T52" fmla="*/ 70 w 226"/>
                  <a:gd name="T53"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6" h="140">
                    <a:moveTo>
                      <a:pt x="70" y="0"/>
                    </a:moveTo>
                    <a:lnTo>
                      <a:pt x="156" y="0"/>
                    </a:lnTo>
                    <a:lnTo>
                      <a:pt x="175" y="3"/>
                    </a:lnTo>
                    <a:lnTo>
                      <a:pt x="192" y="9"/>
                    </a:lnTo>
                    <a:lnTo>
                      <a:pt x="206" y="21"/>
                    </a:lnTo>
                    <a:lnTo>
                      <a:pt x="217" y="35"/>
                    </a:lnTo>
                    <a:lnTo>
                      <a:pt x="224" y="52"/>
                    </a:lnTo>
                    <a:lnTo>
                      <a:pt x="226" y="70"/>
                    </a:lnTo>
                    <a:lnTo>
                      <a:pt x="224" y="89"/>
                    </a:lnTo>
                    <a:lnTo>
                      <a:pt x="217" y="105"/>
                    </a:lnTo>
                    <a:lnTo>
                      <a:pt x="206" y="120"/>
                    </a:lnTo>
                    <a:lnTo>
                      <a:pt x="192" y="130"/>
                    </a:lnTo>
                    <a:lnTo>
                      <a:pt x="175" y="137"/>
                    </a:lnTo>
                    <a:lnTo>
                      <a:pt x="156" y="140"/>
                    </a:lnTo>
                    <a:lnTo>
                      <a:pt x="70" y="140"/>
                    </a:lnTo>
                    <a:lnTo>
                      <a:pt x="51" y="137"/>
                    </a:lnTo>
                    <a:lnTo>
                      <a:pt x="35" y="130"/>
                    </a:lnTo>
                    <a:lnTo>
                      <a:pt x="20" y="120"/>
                    </a:lnTo>
                    <a:lnTo>
                      <a:pt x="9" y="105"/>
                    </a:lnTo>
                    <a:lnTo>
                      <a:pt x="2" y="89"/>
                    </a:lnTo>
                    <a:lnTo>
                      <a:pt x="0" y="70"/>
                    </a:lnTo>
                    <a:lnTo>
                      <a:pt x="2" y="52"/>
                    </a:lnTo>
                    <a:lnTo>
                      <a:pt x="9" y="35"/>
                    </a:lnTo>
                    <a:lnTo>
                      <a:pt x="20" y="21"/>
                    </a:lnTo>
                    <a:lnTo>
                      <a:pt x="35" y="9"/>
                    </a:lnTo>
                    <a:lnTo>
                      <a:pt x="51" y="3"/>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Freeform 634"/>
              <p:cNvSpPr>
                <a:spLocks/>
              </p:cNvSpPr>
              <p:nvPr/>
            </p:nvSpPr>
            <p:spPr bwMode="auto">
              <a:xfrm>
                <a:off x="820738" y="5235576"/>
                <a:ext cx="34925" cy="22225"/>
              </a:xfrm>
              <a:custGeom>
                <a:avLst/>
                <a:gdLst>
                  <a:gd name="T0" fmla="*/ 70 w 226"/>
                  <a:gd name="T1" fmla="*/ 0 h 140"/>
                  <a:gd name="T2" fmla="*/ 156 w 226"/>
                  <a:gd name="T3" fmla="*/ 0 h 140"/>
                  <a:gd name="T4" fmla="*/ 175 w 226"/>
                  <a:gd name="T5" fmla="*/ 3 h 140"/>
                  <a:gd name="T6" fmla="*/ 192 w 226"/>
                  <a:gd name="T7" fmla="*/ 9 h 140"/>
                  <a:gd name="T8" fmla="*/ 206 w 226"/>
                  <a:gd name="T9" fmla="*/ 21 h 140"/>
                  <a:gd name="T10" fmla="*/ 216 w 226"/>
                  <a:gd name="T11" fmla="*/ 35 h 140"/>
                  <a:gd name="T12" fmla="*/ 224 w 226"/>
                  <a:gd name="T13" fmla="*/ 52 h 140"/>
                  <a:gd name="T14" fmla="*/ 226 w 226"/>
                  <a:gd name="T15" fmla="*/ 70 h 140"/>
                  <a:gd name="T16" fmla="*/ 224 w 226"/>
                  <a:gd name="T17" fmla="*/ 89 h 140"/>
                  <a:gd name="T18" fmla="*/ 216 w 226"/>
                  <a:gd name="T19" fmla="*/ 105 h 140"/>
                  <a:gd name="T20" fmla="*/ 206 w 226"/>
                  <a:gd name="T21" fmla="*/ 120 h 140"/>
                  <a:gd name="T22" fmla="*/ 192 w 226"/>
                  <a:gd name="T23" fmla="*/ 130 h 140"/>
                  <a:gd name="T24" fmla="*/ 175 w 226"/>
                  <a:gd name="T25" fmla="*/ 137 h 140"/>
                  <a:gd name="T26" fmla="*/ 156 w 226"/>
                  <a:gd name="T27" fmla="*/ 140 h 140"/>
                  <a:gd name="T28" fmla="*/ 70 w 226"/>
                  <a:gd name="T29" fmla="*/ 140 h 140"/>
                  <a:gd name="T30" fmla="*/ 51 w 226"/>
                  <a:gd name="T31" fmla="*/ 137 h 140"/>
                  <a:gd name="T32" fmla="*/ 35 w 226"/>
                  <a:gd name="T33" fmla="*/ 130 h 140"/>
                  <a:gd name="T34" fmla="*/ 20 w 226"/>
                  <a:gd name="T35" fmla="*/ 120 h 140"/>
                  <a:gd name="T36" fmla="*/ 9 w 226"/>
                  <a:gd name="T37" fmla="*/ 105 h 140"/>
                  <a:gd name="T38" fmla="*/ 2 w 226"/>
                  <a:gd name="T39" fmla="*/ 89 h 140"/>
                  <a:gd name="T40" fmla="*/ 0 w 226"/>
                  <a:gd name="T41" fmla="*/ 70 h 140"/>
                  <a:gd name="T42" fmla="*/ 2 w 226"/>
                  <a:gd name="T43" fmla="*/ 52 h 140"/>
                  <a:gd name="T44" fmla="*/ 9 w 226"/>
                  <a:gd name="T45" fmla="*/ 35 h 140"/>
                  <a:gd name="T46" fmla="*/ 20 w 226"/>
                  <a:gd name="T47" fmla="*/ 21 h 140"/>
                  <a:gd name="T48" fmla="*/ 35 w 226"/>
                  <a:gd name="T49" fmla="*/ 9 h 140"/>
                  <a:gd name="T50" fmla="*/ 51 w 226"/>
                  <a:gd name="T51" fmla="*/ 3 h 140"/>
                  <a:gd name="T52" fmla="*/ 70 w 226"/>
                  <a:gd name="T53"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6" h="140">
                    <a:moveTo>
                      <a:pt x="70" y="0"/>
                    </a:moveTo>
                    <a:lnTo>
                      <a:pt x="156" y="0"/>
                    </a:lnTo>
                    <a:lnTo>
                      <a:pt x="175" y="3"/>
                    </a:lnTo>
                    <a:lnTo>
                      <a:pt x="192" y="9"/>
                    </a:lnTo>
                    <a:lnTo>
                      <a:pt x="206" y="21"/>
                    </a:lnTo>
                    <a:lnTo>
                      <a:pt x="216" y="35"/>
                    </a:lnTo>
                    <a:lnTo>
                      <a:pt x="224" y="52"/>
                    </a:lnTo>
                    <a:lnTo>
                      <a:pt x="226" y="70"/>
                    </a:lnTo>
                    <a:lnTo>
                      <a:pt x="224" y="89"/>
                    </a:lnTo>
                    <a:lnTo>
                      <a:pt x="216" y="105"/>
                    </a:lnTo>
                    <a:lnTo>
                      <a:pt x="206" y="120"/>
                    </a:lnTo>
                    <a:lnTo>
                      <a:pt x="192" y="130"/>
                    </a:lnTo>
                    <a:lnTo>
                      <a:pt x="175" y="137"/>
                    </a:lnTo>
                    <a:lnTo>
                      <a:pt x="156" y="140"/>
                    </a:lnTo>
                    <a:lnTo>
                      <a:pt x="70" y="140"/>
                    </a:lnTo>
                    <a:lnTo>
                      <a:pt x="51" y="137"/>
                    </a:lnTo>
                    <a:lnTo>
                      <a:pt x="35" y="130"/>
                    </a:lnTo>
                    <a:lnTo>
                      <a:pt x="20" y="120"/>
                    </a:lnTo>
                    <a:lnTo>
                      <a:pt x="9" y="105"/>
                    </a:lnTo>
                    <a:lnTo>
                      <a:pt x="2" y="89"/>
                    </a:lnTo>
                    <a:lnTo>
                      <a:pt x="0" y="70"/>
                    </a:lnTo>
                    <a:lnTo>
                      <a:pt x="2" y="52"/>
                    </a:lnTo>
                    <a:lnTo>
                      <a:pt x="9" y="35"/>
                    </a:lnTo>
                    <a:lnTo>
                      <a:pt x="20" y="21"/>
                    </a:lnTo>
                    <a:lnTo>
                      <a:pt x="35" y="9"/>
                    </a:lnTo>
                    <a:lnTo>
                      <a:pt x="51" y="3"/>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635"/>
              <p:cNvSpPr>
                <a:spLocks/>
              </p:cNvSpPr>
              <p:nvPr/>
            </p:nvSpPr>
            <p:spPr bwMode="auto">
              <a:xfrm>
                <a:off x="944563" y="5235576"/>
                <a:ext cx="36513" cy="22225"/>
              </a:xfrm>
              <a:custGeom>
                <a:avLst/>
                <a:gdLst>
                  <a:gd name="T0" fmla="*/ 70 w 227"/>
                  <a:gd name="T1" fmla="*/ 0 h 140"/>
                  <a:gd name="T2" fmla="*/ 157 w 227"/>
                  <a:gd name="T3" fmla="*/ 0 h 140"/>
                  <a:gd name="T4" fmla="*/ 176 w 227"/>
                  <a:gd name="T5" fmla="*/ 3 h 140"/>
                  <a:gd name="T6" fmla="*/ 193 w 227"/>
                  <a:gd name="T7" fmla="*/ 9 h 140"/>
                  <a:gd name="T8" fmla="*/ 206 w 227"/>
                  <a:gd name="T9" fmla="*/ 21 h 140"/>
                  <a:gd name="T10" fmla="*/ 217 w 227"/>
                  <a:gd name="T11" fmla="*/ 35 h 140"/>
                  <a:gd name="T12" fmla="*/ 225 w 227"/>
                  <a:gd name="T13" fmla="*/ 52 h 140"/>
                  <a:gd name="T14" fmla="*/ 227 w 227"/>
                  <a:gd name="T15" fmla="*/ 70 h 140"/>
                  <a:gd name="T16" fmla="*/ 225 w 227"/>
                  <a:gd name="T17" fmla="*/ 89 h 140"/>
                  <a:gd name="T18" fmla="*/ 217 w 227"/>
                  <a:gd name="T19" fmla="*/ 105 h 140"/>
                  <a:gd name="T20" fmla="*/ 206 w 227"/>
                  <a:gd name="T21" fmla="*/ 120 h 140"/>
                  <a:gd name="T22" fmla="*/ 193 w 227"/>
                  <a:gd name="T23" fmla="*/ 130 h 140"/>
                  <a:gd name="T24" fmla="*/ 176 w 227"/>
                  <a:gd name="T25" fmla="*/ 137 h 140"/>
                  <a:gd name="T26" fmla="*/ 157 w 227"/>
                  <a:gd name="T27" fmla="*/ 140 h 140"/>
                  <a:gd name="T28" fmla="*/ 70 w 227"/>
                  <a:gd name="T29" fmla="*/ 140 h 140"/>
                  <a:gd name="T30" fmla="*/ 51 w 227"/>
                  <a:gd name="T31" fmla="*/ 137 h 140"/>
                  <a:gd name="T32" fmla="*/ 35 w 227"/>
                  <a:gd name="T33" fmla="*/ 130 h 140"/>
                  <a:gd name="T34" fmla="*/ 21 w 227"/>
                  <a:gd name="T35" fmla="*/ 120 h 140"/>
                  <a:gd name="T36" fmla="*/ 10 w 227"/>
                  <a:gd name="T37" fmla="*/ 105 h 140"/>
                  <a:gd name="T38" fmla="*/ 3 w 227"/>
                  <a:gd name="T39" fmla="*/ 89 h 140"/>
                  <a:gd name="T40" fmla="*/ 0 w 227"/>
                  <a:gd name="T41" fmla="*/ 70 h 140"/>
                  <a:gd name="T42" fmla="*/ 3 w 227"/>
                  <a:gd name="T43" fmla="*/ 52 h 140"/>
                  <a:gd name="T44" fmla="*/ 10 w 227"/>
                  <a:gd name="T45" fmla="*/ 35 h 140"/>
                  <a:gd name="T46" fmla="*/ 21 w 227"/>
                  <a:gd name="T47" fmla="*/ 21 h 140"/>
                  <a:gd name="T48" fmla="*/ 35 w 227"/>
                  <a:gd name="T49" fmla="*/ 9 h 140"/>
                  <a:gd name="T50" fmla="*/ 51 w 227"/>
                  <a:gd name="T51" fmla="*/ 3 h 140"/>
                  <a:gd name="T52" fmla="*/ 70 w 227"/>
                  <a:gd name="T53"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7" h="140">
                    <a:moveTo>
                      <a:pt x="70" y="0"/>
                    </a:moveTo>
                    <a:lnTo>
                      <a:pt x="157" y="0"/>
                    </a:lnTo>
                    <a:lnTo>
                      <a:pt x="176" y="3"/>
                    </a:lnTo>
                    <a:lnTo>
                      <a:pt x="193" y="9"/>
                    </a:lnTo>
                    <a:lnTo>
                      <a:pt x="206" y="21"/>
                    </a:lnTo>
                    <a:lnTo>
                      <a:pt x="217" y="35"/>
                    </a:lnTo>
                    <a:lnTo>
                      <a:pt x="225" y="52"/>
                    </a:lnTo>
                    <a:lnTo>
                      <a:pt x="227" y="70"/>
                    </a:lnTo>
                    <a:lnTo>
                      <a:pt x="225" y="89"/>
                    </a:lnTo>
                    <a:lnTo>
                      <a:pt x="217" y="105"/>
                    </a:lnTo>
                    <a:lnTo>
                      <a:pt x="206" y="120"/>
                    </a:lnTo>
                    <a:lnTo>
                      <a:pt x="193" y="130"/>
                    </a:lnTo>
                    <a:lnTo>
                      <a:pt x="176" y="137"/>
                    </a:lnTo>
                    <a:lnTo>
                      <a:pt x="157" y="140"/>
                    </a:lnTo>
                    <a:lnTo>
                      <a:pt x="70" y="140"/>
                    </a:lnTo>
                    <a:lnTo>
                      <a:pt x="51" y="137"/>
                    </a:lnTo>
                    <a:lnTo>
                      <a:pt x="35" y="130"/>
                    </a:lnTo>
                    <a:lnTo>
                      <a:pt x="21" y="120"/>
                    </a:lnTo>
                    <a:lnTo>
                      <a:pt x="10" y="105"/>
                    </a:lnTo>
                    <a:lnTo>
                      <a:pt x="3" y="89"/>
                    </a:lnTo>
                    <a:lnTo>
                      <a:pt x="0" y="70"/>
                    </a:lnTo>
                    <a:lnTo>
                      <a:pt x="3" y="52"/>
                    </a:lnTo>
                    <a:lnTo>
                      <a:pt x="10" y="35"/>
                    </a:lnTo>
                    <a:lnTo>
                      <a:pt x="21" y="21"/>
                    </a:lnTo>
                    <a:lnTo>
                      <a:pt x="35" y="9"/>
                    </a:lnTo>
                    <a:lnTo>
                      <a:pt x="51" y="3"/>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636"/>
              <p:cNvSpPr>
                <a:spLocks/>
              </p:cNvSpPr>
              <p:nvPr/>
            </p:nvSpPr>
            <p:spPr bwMode="auto">
              <a:xfrm>
                <a:off x="903288" y="5235576"/>
                <a:ext cx="36513" cy="22225"/>
              </a:xfrm>
              <a:custGeom>
                <a:avLst/>
                <a:gdLst>
                  <a:gd name="T0" fmla="*/ 70 w 226"/>
                  <a:gd name="T1" fmla="*/ 0 h 140"/>
                  <a:gd name="T2" fmla="*/ 156 w 226"/>
                  <a:gd name="T3" fmla="*/ 0 h 140"/>
                  <a:gd name="T4" fmla="*/ 175 w 226"/>
                  <a:gd name="T5" fmla="*/ 3 h 140"/>
                  <a:gd name="T6" fmla="*/ 192 w 226"/>
                  <a:gd name="T7" fmla="*/ 9 h 140"/>
                  <a:gd name="T8" fmla="*/ 206 w 226"/>
                  <a:gd name="T9" fmla="*/ 21 h 140"/>
                  <a:gd name="T10" fmla="*/ 217 w 226"/>
                  <a:gd name="T11" fmla="*/ 35 h 140"/>
                  <a:gd name="T12" fmla="*/ 224 w 226"/>
                  <a:gd name="T13" fmla="*/ 52 h 140"/>
                  <a:gd name="T14" fmla="*/ 226 w 226"/>
                  <a:gd name="T15" fmla="*/ 70 h 140"/>
                  <a:gd name="T16" fmla="*/ 224 w 226"/>
                  <a:gd name="T17" fmla="*/ 89 h 140"/>
                  <a:gd name="T18" fmla="*/ 217 w 226"/>
                  <a:gd name="T19" fmla="*/ 105 h 140"/>
                  <a:gd name="T20" fmla="*/ 206 w 226"/>
                  <a:gd name="T21" fmla="*/ 120 h 140"/>
                  <a:gd name="T22" fmla="*/ 192 w 226"/>
                  <a:gd name="T23" fmla="*/ 130 h 140"/>
                  <a:gd name="T24" fmla="*/ 175 w 226"/>
                  <a:gd name="T25" fmla="*/ 137 h 140"/>
                  <a:gd name="T26" fmla="*/ 156 w 226"/>
                  <a:gd name="T27" fmla="*/ 140 h 140"/>
                  <a:gd name="T28" fmla="*/ 70 w 226"/>
                  <a:gd name="T29" fmla="*/ 140 h 140"/>
                  <a:gd name="T30" fmla="*/ 51 w 226"/>
                  <a:gd name="T31" fmla="*/ 137 h 140"/>
                  <a:gd name="T32" fmla="*/ 35 w 226"/>
                  <a:gd name="T33" fmla="*/ 130 h 140"/>
                  <a:gd name="T34" fmla="*/ 20 w 226"/>
                  <a:gd name="T35" fmla="*/ 120 h 140"/>
                  <a:gd name="T36" fmla="*/ 10 w 226"/>
                  <a:gd name="T37" fmla="*/ 105 h 140"/>
                  <a:gd name="T38" fmla="*/ 2 w 226"/>
                  <a:gd name="T39" fmla="*/ 89 h 140"/>
                  <a:gd name="T40" fmla="*/ 0 w 226"/>
                  <a:gd name="T41" fmla="*/ 70 h 140"/>
                  <a:gd name="T42" fmla="*/ 2 w 226"/>
                  <a:gd name="T43" fmla="*/ 52 h 140"/>
                  <a:gd name="T44" fmla="*/ 10 w 226"/>
                  <a:gd name="T45" fmla="*/ 35 h 140"/>
                  <a:gd name="T46" fmla="*/ 20 w 226"/>
                  <a:gd name="T47" fmla="*/ 21 h 140"/>
                  <a:gd name="T48" fmla="*/ 35 w 226"/>
                  <a:gd name="T49" fmla="*/ 9 h 140"/>
                  <a:gd name="T50" fmla="*/ 51 w 226"/>
                  <a:gd name="T51" fmla="*/ 3 h 140"/>
                  <a:gd name="T52" fmla="*/ 70 w 226"/>
                  <a:gd name="T53"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6" h="140">
                    <a:moveTo>
                      <a:pt x="70" y="0"/>
                    </a:moveTo>
                    <a:lnTo>
                      <a:pt x="156" y="0"/>
                    </a:lnTo>
                    <a:lnTo>
                      <a:pt x="175" y="3"/>
                    </a:lnTo>
                    <a:lnTo>
                      <a:pt x="192" y="9"/>
                    </a:lnTo>
                    <a:lnTo>
                      <a:pt x="206" y="21"/>
                    </a:lnTo>
                    <a:lnTo>
                      <a:pt x="217" y="35"/>
                    </a:lnTo>
                    <a:lnTo>
                      <a:pt x="224" y="52"/>
                    </a:lnTo>
                    <a:lnTo>
                      <a:pt x="226" y="70"/>
                    </a:lnTo>
                    <a:lnTo>
                      <a:pt x="224" y="89"/>
                    </a:lnTo>
                    <a:lnTo>
                      <a:pt x="217" y="105"/>
                    </a:lnTo>
                    <a:lnTo>
                      <a:pt x="206" y="120"/>
                    </a:lnTo>
                    <a:lnTo>
                      <a:pt x="192" y="130"/>
                    </a:lnTo>
                    <a:lnTo>
                      <a:pt x="175" y="137"/>
                    </a:lnTo>
                    <a:lnTo>
                      <a:pt x="156" y="140"/>
                    </a:lnTo>
                    <a:lnTo>
                      <a:pt x="70" y="140"/>
                    </a:lnTo>
                    <a:lnTo>
                      <a:pt x="51" y="137"/>
                    </a:lnTo>
                    <a:lnTo>
                      <a:pt x="35" y="130"/>
                    </a:lnTo>
                    <a:lnTo>
                      <a:pt x="20" y="120"/>
                    </a:lnTo>
                    <a:lnTo>
                      <a:pt x="10" y="105"/>
                    </a:lnTo>
                    <a:lnTo>
                      <a:pt x="2" y="89"/>
                    </a:lnTo>
                    <a:lnTo>
                      <a:pt x="0" y="70"/>
                    </a:lnTo>
                    <a:lnTo>
                      <a:pt x="2" y="52"/>
                    </a:lnTo>
                    <a:lnTo>
                      <a:pt x="10" y="35"/>
                    </a:lnTo>
                    <a:lnTo>
                      <a:pt x="20" y="21"/>
                    </a:lnTo>
                    <a:lnTo>
                      <a:pt x="35" y="9"/>
                    </a:lnTo>
                    <a:lnTo>
                      <a:pt x="51" y="3"/>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Freeform 637"/>
              <p:cNvSpPr>
                <a:spLocks/>
              </p:cNvSpPr>
              <p:nvPr/>
            </p:nvSpPr>
            <p:spPr bwMode="auto">
              <a:xfrm>
                <a:off x="1109663" y="5235576"/>
                <a:ext cx="36513" cy="22225"/>
              </a:xfrm>
              <a:custGeom>
                <a:avLst/>
                <a:gdLst>
                  <a:gd name="T0" fmla="*/ 71 w 227"/>
                  <a:gd name="T1" fmla="*/ 0 h 140"/>
                  <a:gd name="T2" fmla="*/ 157 w 227"/>
                  <a:gd name="T3" fmla="*/ 0 h 140"/>
                  <a:gd name="T4" fmla="*/ 176 w 227"/>
                  <a:gd name="T5" fmla="*/ 3 h 140"/>
                  <a:gd name="T6" fmla="*/ 193 w 227"/>
                  <a:gd name="T7" fmla="*/ 9 h 140"/>
                  <a:gd name="T8" fmla="*/ 207 w 227"/>
                  <a:gd name="T9" fmla="*/ 21 h 140"/>
                  <a:gd name="T10" fmla="*/ 217 w 227"/>
                  <a:gd name="T11" fmla="*/ 35 h 140"/>
                  <a:gd name="T12" fmla="*/ 225 w 227"/>
                  <a:gd name="T13" fmla="*/ 52 h 140"/>
                  <a:gd name="T14" fmla="*/ 227 w 227"/>
                  <a:gd name="T15" fmla="*/ 70 h 140"/>
                  <a:gd name="T16" fmla="*/ 225 w 227"/>
                  <a:gd name="T17" fmla="*/ 89 h 140"/>
                  <a:gd name="T18" fmla="*/ 217 w 227"/>
                  <a:gd name="T19" fmla="*/ 105 h 140"/>
                  <a:gd name="T20" fmla="*/ 207 w 227"/>
                  <a:gd name="T21" fmla="*/ 120 h 140"/>
                  <a:gd name="T22" fmla="*/ 193 w 227"/>
                  <a:gd name="T23" fmla="*/ 130 h 140"/>
                  <a:gd name="T24" fmla="*/ 176 w 227"/>
                  <a:gd name="T25" fmla="*/ 137 h 140"/>
                  <a:gd name="T26" fmla="*/ 157 w 227"/>
                  <a:gd name="T27" fmla="*/ 140 h 140"/>
                  <a:gd name="T28" fmla="*/ 71 w 227"/>
                  <a:gd name="T29" fmla="*/ 140 h 140"/>
                  <a:gd name="T30" fmla="*/ 51 w 227"/>
                  <a:gd name="T31" fmla="*/ 137 h 140"/>
                  <a:gd name="T32" fmla="*/ 36 w 227"/>
                  <a:gd name="T33" fmla="*/ 130 h 140"/>
                  <a:gd name="T34" fmla="*/ 21 w 227"/>
                  <a:gd name="T35" fmla="*/ 120 h 140"/>
                  <a:gd name="T36" fmla="*/ 10 w 227"/>
                  <a:gd name="T37" fmla="*/ 105 h 140"/>
                  <a:gd name="T38" fmla="*/ 3 w 227"/>
                  <a:gd name="T39" fmla="*/ 89 h 140"/>
                  <a:gd name="T40" fmla="*/ 0 w 227"/>
                  <a:gd name="T41" fmla="*/ 70 h 140"/>
                  <a:gd name="T42" fmla="*/ 3 w 227"/>
                  <a:gd name="T43" fmla="*/ 52 h 140"/>
                  <a:gd name="T44" fmla="*/ 10 w 227"/>
                  <a:gd name="T45" fmla="*/ 35 h 140"/>
                  <a:gd name="T46" fmla="*/ 21 w 227"/>
                  <a:gd name="T47" fmla="*/ 21 h 140"/>
                  <a:gd name="T48" fmla="*/ 36 w 227"/>
                  <a:gd name="T49" fmla="*/ 9 h 140"/>
                  <a:gd name="T50" fmla="*/ 51 w 227"/>
                  <a:gd name="T51" fmla="*/ 3 h 140"/>
                  <a:gd name="T52" fmla="*/ 71 w 227"/>
                  <a:gd name="T53"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7" h="140">
                    <a:moveTo>
                      <a:pt x="71" y="0"/>
                    </a:moveTo>
                    <a:lnTo>
                      <a:pt x="157" y="0"/>
                    </a:lnTo>
                    <a:lnTo>
                      <a:pt x="176" y="3"/>
                    </a:lnTo>
                    <a:lnTo>
                      <a:pt x="193" y="9"/>
                    </a:lnTo>
                    <a:lnTo>
                      <a:pt x="207" y="21"/>
                    </a:lnTo>
                    <a:lnTo>
                      <a:pt x="217" y="35"/>
                    </a:lnTo>
                    <a:lnTo>
                      <a:pt x="225" y="52"/>
                    </a:lnTo>
                    <a:lnTo>
                      <a:pt x="227" y="70"/>
                    </a:lnTo>
                    <a:lnTo>
                      <a:pt x="225" y="89"/>
                    </a:lnTo>
                    <a:lnTo>
                      <a:pt x="217" y="105"/>
                    </a:lnTo>
                    <a:lnTo>
                      <a:pt x="207" y="120"/>
                    </a:lnTo>
                    <a:lnTo>
                      <a:pt x="193" y="130"/>
                    </a:lnTo>
                    <a:lnTo>
                      <a:pt x="176" y="137"/>
                    </a:lnTo>
                    <a:lnTo>
                      <a:pt x="157" y="140"/>
                    </a:lnTo>
                    <a:lnTo>
                      <a:pt x="71" y="140"/>
                    </a:lnTo>
                    <a:lnTo>
                      <a:pt x="51" y="137"/>
                    </a:lnTo>
                    <a:lnTo>
                      <a:pt x="36" y="130"/>
                    </a:lnTo>
                    <a:lnTo>
                      <a:pt x="21" y="120"/>
                    </a:lnTo>
                    <a:lnTo>
                      <a:pt x="10" y="105"/>
                    </a:lnTo>
                    <a:lnTo>
                      <a:pt x="3" y="89"/>
                    </a:lnTo>
                    <a:lnTo>
                      <a:pt x="0" y="70"/>
                    </a:lnTo>
                    <a:lnTo>
                      <a:pt x="3" y="52"/>
                    </a:lnTo>
                    <a:lnTo>
                      <a:pt x="10" y="35"/>
                    </a:lnTo>
                    <a:lnTo>
                      <a:pt x="21" y="21"/>
                    </a:lnTo>
                    <a:lnTo>
                      <a:pt x="36" y="9"/>
                    </a:lnTo>
                    <a:lnTo>
                      <a:pt x="51" y="3"/>
                    </a:lnTo>
                    <a:lnTo>
                      <a:pt x="7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Freeform 638"/>
              <p:cNvSpPr>
                <a:spLocks/>
              </p:cNvSpPr>
              <p:nvPr/>
            </p:nvSpPr>
            <p:spPr bwMode="auto">
              <a:xfrm>
                <a:off x="985838" y="5235576"/>
                <a:ext cx="36513" cy="22225"/>
              </a:xfrm>
              <a:custGeom>
                <a:avLst/>
                <a:gdLst>
                  <a:gd name="T0" fmla="*/ 70 w 226"/>
                  <a:gd name="T1" fmla="*/ 0 h 140"/>
                  <a:gd name="T2" fmla="*/ 156 w 226"/>
                  <a:gd name="T3" fmla="*/ 0 h 140"/>
                  <a:gd name="T4" fmla="*/ 175 w 226"/>
                  <a:gd name="T5" fmla="*/ 3 h 140"/>
                  <a:gd name="T6" fmla="*/ 192 w 226"/>
                  <a:gd name="T7" fmla="*/ 9 h 140"/>
                  <a:gd name="T8" fmla="*/ 206 w 226"/>
                  <a:gd name="T9" fmla="*/ 21 h 140"/>
                  <a:gd name="T10" fmla="*/ 216 w 226"/>
                  <a:gd name="T11" fmla="*/ 35 h 140"/>
                  <a:gd name="T12" fmla="*/ 224 w 226"/>
                  <a:gd name="T13" fmla="*/ 52 h 140"/>
                  <a:gd name="T14" fmla="*/ 226 w 226"/>
                  <a:gd name="T15" fmla="*/ 70 h 140"/>
                  <a:gd name="T16" fmla="*/ 224 w 226"/>
                  <a:gd name="T17" fmla="*/ 89 h 140"/>
                  <a:gd name="T18" fmla="*/ 216 w 226"/>
                  <a:gd name="T19" fmla="*/ 105 h 140"/>
                  <a:gd name="T20" fmla="*/ 206 w 226"/>
                  <a:gd name="T21" fmla="*/ 120 h 140"/>
                  <a:gd name="T22" fmla="*/ 192 w 226"/>
                  <a:gd name="T23" fmla="*/ 130 h 140"/>
                  <a:gd name="T24" fmla="*/ 175 w 226"/>
                  <a:gd name="T25" fmla="*/ 137 h 140"/>
                  <a:gd name="T26" fmla="*/ 156 w 226"/>
                  <a:gd name="T27" fmla="*/ 140 h 140"/>
                  <a:gd name="T28" fmla="*/ 70 w 226"/>
                  <a:gd name="T29" fmla="*/ 140 h 140"/>
                  <a:gd name="T30" fmla="*/ 51 w 226"/>
                  <a:gd name="T31" fmla="*/ 137 h 140"/>
                  <a:gd name="T32" fmla="*/ 35 w 226"/>
                  <a:gd name="T33" fmla="*/ 130 h 140"/>
                  <a:gd name="T34" fmla="*/ 20 w 226"/>
                  <a:gd name="T35" fmla="*/ 120 h 140"/>
                  <a:gd name="T36" fmla="*/ 9 w 226"/>
                  <a:gd name="T37" fmla="*/ 105 h 140"/>
                  <a:gd name="T38" fmla="*/ 2 w 226"/>
                  <a:gd name="T39" fmla="*/ 89 h 140"/>
                  <a:gd name="T40" fmla="*/ 0 w 226"/>
                  <a:gd name="T41" fmla="*/ 70 h 140"/>
                  <a:gd name="T42" fmla="*/ 2 w 226"/>
                  <a:gd name="T43" fmla="*/ 52 h 140"/>
                  <a:gd name="T44" fmla="*/ 9 w 226"/>
                  <a:gd name="T45" fmla="*/ 35 h 140"/>
                  <a:gd name="T46" fmla="*/ 20 w 226"/>
                  <a:gd name="T47" fmla="*/ 21 h 140"/>
                  <a:gd name="T48" fmla="*/ 35 w 226"/>
                  <a:gd name="T49" fmla="*/ 9 h 140"/>
                  <a:gd name="T50" fmla="*/ 51 w 226"/>
                  <a:gd name="T51" fmla="*/ 3 h 140"/>
                  <a:gd name="T52" fmla="*/ 70 w 226"/>
                  <a:gd name="T53"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6" h="140">
                    <a:moveTo>
                      <a:pt x="70" y="0"/>
                    </a:moveTo>
                    <a:lnTo>
                      <a:pt x="156" y="0"/>
                    </a:lnTo>
                    <a:lnTo>
                      <a:pt x="175" y="3"/>
                    </a:lnTo>
                    <a:lnTo>
                      <a:pt x="192" y="9"/>
                    </a:lnTo>
                    <a:lnTo>
                      <a:pt x="206" y="21"/>
                    </a:lnTo>
                    <a:lnTo>
                      <a:pt x="216" y="35"/>
                    </a:lnTo>
                    <a:lnTo>
                      <a:pt x="224" y="52"/>
                    </a:lnTo>
                    <a:lnTo>
                      <a:pt x="226" y="70"/>
                    </a:lnTo>
                    <a:lnTo>
                      <a:pt x="224" y="89"/>
                    </a:lnTo>
                    <a:lnTo>
                      <a:pt x="216" y="105"/>
                    </a:lnTo>
                    <a:lnTo>
                      <a:pt x="206" y="120"/>
                    </a:lnTo>
                    <a:lnTo>
                      <a:pt x="192" y="130"/>
                    </a:lnTo>
                    <a:lnTo>
                      <a:pt x="175" y="137"/>
                    </a:lnTo>
                    <a:lnTo>
                      <a:pt x="156" y="140"/>
                    </a:lnTo>
                    <a:lnTo>
                      <a:pt x="70" y="140"/>
                    </a:lnTo>
                    <a:lnTo>
                      <a:pt x="51" y="137"/>
                    </a:lnTo>
                    <a:lnTo>
                      <a:pt x="35" y="130"/>
                    </a:lnTo>
                    <a:lnTo>
                      <a:pt x="20" y="120"/>
                    </a:lnTo>
                    <a:lnTo>
                      <a:pt x="9" y="105"/>
                    </a:lnTo>
                    <a:lnTo>
                      <a:pt x="2" y="89"/>
                    </a:lnTo>
                    <a:lnTo>
                      <a:pt x="0" y="70"/>
                    </a:lnTo>
                    <a:lnTo>
                      <a:pt x="2" y="52"/>
                    </a:lnTo>
                    <a:lnTo>
                      <a:pt x="9" y="35"/>
                    </a:lnTo>
                    <a:lnTo>
                      <a:pt x="20" y="21"/>
                    </a:lnTo>
                    <a:lnTo>
                      <a:pt x="35" y="9"/>
                    </a:lnTo>
                    <a:lnTo>
                      <a:pt x="51" y="3"/>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639"/>
              <p:cNvSpPr>
                <a:spLocks/>
              </p:cNvSpPr>
              <p:nvPr/>
            </p:nvSpPr>
            <p:spPr bwMode="auto">
              <a:xfrm>
                <a:off x="862013" y="5235576"/>
                <a:ext cx="36513" cy="22225"/>
              </a:xfrm>
              <a:custGeom>
                <a:avLst/>
                <a:gdLst>
                  <a:gd name="T0" fmla="*/ 70 w 226"/>
                  <a:gd name="T1" fmla="*/ 0 h 140"/>
                  <a:gd name="T2" fmla="*/ 156 w 226"/>
                  <a:gd name="T3" fmla="*/ 0 h 140"/>
                  <a:gd name="T4" fmla="*/ 175 w 226"/>
                  <a:gd name="T5" fmla="*/ 3 h 140"/>
                  <a:gd name="T6" fmla="*/ 192 w 226"/>
                  <a:gd name="T7" fmla="*/ 9 h 140"/>
                  <a:gd name="T8" fmla="*/ 206 w 226"/>
                  <a:gd name="T9" fmla="*/ 21 h 140"/>
                  <a:gd name="T10" fmla="*/ 217 w 226"/>
                  <a:gd name="T11" fmla="*/ 35 h 140"/>
                  <a:gd name="T12" fmla="*/ 224 w 226"/>
                  <a:gd name="T13" fmla="*/ 52 h 140"/>
                  <a:gd name="T14" fmla="*/ 226 w 226"/>
                  <a:gd name="T15" fmla="*/ 70 h 140"/>
                  <a:gd name="T16" fmla="*/ 224 w 226"/>
                  <a:gd name="T17" fmla="*/ 89 h 140"/>
                  <a:gd name="T18" fmla="*/ 217 w 226"/>
                  <a:gd name="T19" fmla="*/ 105 h 140"/>
                  <a:gd name="T20" fmla="*/ 206 w 226"/>
                  <a:gd name="T21" fmla="*/ 120 h 140"/>
                  <a:gd name="T22" fmla="*/ 192 w 226"/>
                  <a:gd name="T23" fmla="*/ 130 h 140"/>
                  <a:gd name="T24" fmla="*/ 175 w 226"/>
                  <a:gd name="T25" fmla="*/ 137 h 140"/>
                  <a:gd name="T26" fmla="*/ 156 w 226"/>
                  <a:gd name="T27" fmla="*/ 140 h 140"/>
                  <a:gd name="T28" fmla="*/ 70 w 226"/>
                  <a:gd name="T29" fmla="*/ 140 h 140"/>
                  <a:gd name="T30" fmla="*/ 51 w 226"/>
                  <a:gd name="T31" fmla="*/ 137 h 140"/>
                  <a:gd name="T32" fmla="*/ 35 w 226"/>
                  <a:gd name="T33" fmla="*/ 130 h 140"/>
                  <a:gd name="T34" fmla="*/ 20 w 226"/>
                  <a:gd name="T35" fmla="*/ 120 h 140"/>
                  <a:gd name="T36" fmla="*/ 9 w 226"/>
                  <a:gd name="T37" fmla="*/ 105 h 140"/>
                  <a:gd name="T38" fmla="*/ 2 w 226"/>
                  <a:gd name="T39" fmla="*/ 89 h 140"/>
                  <a:gd name="T40" fmla="*/ 0 w 226"/>
                  <a:gd name="T41" fmla="*/ 70 h 140"/>
                  <a:gd name="T42" fmla="*/ 2 w 226"/>
                  <a:gd name="T43" fmla="*/ 52 h 140"/>
                  <a:gd name="T44" fmla="*/ 9 w 226"/>
                  <a:gd name="T45" fmla="*/ 35 h 140"/>
                  <a:gd name="T46" fmla="*/ 20 w 226"/>
                  <a:gd name="T47" fmla="*/ 21 h 140"/>
                  <a:gd name="T48" fmla="*/ 35 w 226"/>
                  <a:gd name="T49" fmla="*/ 9 h 140"/>
                  <a:gd name="T50" fmla="*/ 51 w 226"/>
                  <a:gd name="T51" fmla="*/ 3 h 140"/>
                  <a:gd name="T52" fmla="*/ 70 w 226"/>
                  <a:gd name="T53"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6" h="140">
                    <a:moveTo>
                      <a:pt x="70" y="0"/>
                    </a:moveTo>
                    <a:lnTo>
                      <a:pt x="156" y="0"/>
                    </a:lnTo>
                    <a:lnTo>
                      <a:pt x="175" y="3"/>
                    </a:lnTo>
                    <a:lnTo>
                      <a:pt x="192" y="9"/>
                    </a:lnTo>
                    <a:lnTo>
                      <a:pt x="206" y="21"/>
                    </a:lnTo>
                    <a:lnTo>
                      <a:pt x="217" y="35"/>
                    </a:lnTo>
                    <a:lnTo>
                      <a:pt x="224" y="52"/>
                    </a:lnTo>
                    <a:lnTo>
                      <a:pt x="226" y="70"/>
                    </a:lnTo>
                    <a:lnTo>
                      <a:pt x="224" y="89"/>
                    </a:lnTo>
                    <a:lnTo>
                      <a:pt x="217" y="105"/>
                    </a:lnTo>
                    <a:lnTo>
                      <a:pt x="206" y="120"/>
                    </a:lnTo>
                    <a:lnTo>
                      <a:pt x="192" y="130"/>
                    </a:lnTo>
                    <a:lnTo>
                      <a:pt x="175" y="137"/>
                    </a:lnTo>
                    <a:lnTo>
                      <a:pt x="156" y="140"/>
                    </a:lnTo>
                    <a:lnTo>
                      <a:pt x="70" y="140"/>
                    </a:lnTo>
                    <a:lnTo>
                      <a:pt x="51" y="137"/>
                    </a:lnTo>
                    <a:lnTo>
                      <a:pt x="35" y="130"/>
                    </a:lnTo>
                    <a:lnTo>
                      <a:pt x="20" y="120"/>
                    </a:lnTo>
                    <a:lnTo>
                      <a:pt x="9" y="105"/>
                    </a:lnTo>
                    <a:lnTo>
                      <a:pt x="2" y="89"/>
                    </a:lnTo>
                    <a:lnTo>
                      <a:pt x="0" y="70"/>
                    </a:lnTo>
                    <a:lnTo>
                      <a:pt x="2" y="52"/>
                    </a:lnTo>
                    <a:lnTo>
                      <a:pt x="9" y="35"/>
                    </a:lnTo>
                    <a:lnTo>
                      <a:pt x="20" y="21"/>
                    </a:lnTo>
                    <a:lnTo>
                      <a:pt x="35" y="9"/>
                    </a:lnTo>
                    <a:lnTo>
                      <a:pt x="51" y="3"/>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7" name="Group 26"/>
            <p:cNvGrpSpPr/>
            <p:nvPr/>
          </p:nvGrpSpPr>
          <p:grpSpPr>
            <a:xfrm>
              <a:off x="1784042" y="2550349"/>
              <a:ext cx="404324" cy="403194"/>
              <a:chOff x="3463925" y="1911351"/>
              <a:chExt cx="568326" cy="566737"/>
            </a:xfrm>
            <a:grpFill/>
          </p:grpSpPr>
          <p:sp>
            <p:nvSpPr>
              <p:cNvPr id="28" name="Freeform 42"/>
              <p:cNvSpPr>
                <a:spLocks noEditPoints="1"/>
              </p:cNvSpPr>
              <p:nvPr/>
            </p:nvSpPr>
            <p:spPr bwMode="auto">
              <a:xfrm>
                <a:off x="3711575" y="1911351"/>
                <a:ext cx="73025" cy="98425"/>
              </a:xfrm>
              <a:custGeom>
                <a:avLst/>
                <a:gdLst>
                  <a:gd name="T0" fmla="*/ 210 w 454"/>
                  <a:gd name="T1" fmla="*/ 144 h 620"/>
                  <a:gd name="T2" fmla="*/ 178 w 454"/>
                  <a:gd name="T3" fmla="*/ 157 h 620"/>
                  <a:gd name="T4" fmla="*/ 154 w 454"/>
                  <a:gd name="T5" fmla="*/ 183 h 620"/>
                  <a:gd name="T6" fmla="*/ 143 w 454"/>
                  <a:gd name="T7" fmla="*/ 214 h 620"/>
                  <a:gd name="T8" fmla="*/ 154 w 454"/>
                  <a:gd name="T9" fmla="*/ 407 h 620"/>
                  <a:gd name="T10" fmla="*/ 164 w 454"/>
                  <a:gd name="T11" fmla="*/ 441 h 620"/>
                  <a:gd name="T12" fmla="*/ 187 w 454"/>
                  <a:gd name="T13" fmla="*/ 466 h 620"/>
                  <a:gd name="T14" fmla="*/ 227 w 454"/>
                  <a:gd name="T15" fmla="*/ 478 h 620"/>
                  <a:gd name="T16" fmla="*/ 267 w 454"/>
                  <a:gd name="T17" fmla="*/ 466 h 620"/>
                  <a:gd name="T18" fmla="*/ 290 w 454"/>
                  <a:gd name="T19" fmla="*/ 441 h 620"/>
                  <a:gd name="T20" fmla="*/ 300 w 454"/>
                  <a:gd name="T21" fmla="*/ 407 h 620"/>
                  <a:gd name="T22" fmla="*/ 311 w 454"/>
                  <a:gd name="T23" fmla="*/ 214 h 620"/>
                  <a:gd name="T24" fmla="*/ 300 w 454"/>
                  <a:gd name="T25" fmla="*/ 183 h 620"/>
                  <a:gd name="T26" fmla="*/ 276 w 454"/>
                  <a:gd name="T27" fmla="*/ 157 h 620"/>
                  <a:gd name="T28" fmla="*/ 244 w 454"/>
                  <a:gd name="T29" fmla="*/ 144 h 620"/>
                  <a:gd name="T30" fmla="*/ 226 w 454"/>
                  <a:gd name="T31" fmla="*/ 0 h 620"/>
                  <a:gd name="T32" fmla="*/ 288 w 454"/>
                  <a:gd name="T33" fmla="*/ 8 h 620"/>
                  <a:gd name="T34" fmla="*/ 344 w 454"/>
                  <a:gd name="T35" fmla="*/ 32 h 620"/>
                  <a:gd name="T36" fmla="*/ 393 w 454"/>
                  <a:gd name="T37" fmla="*/ 71 h 620"/>
                  <a:gd name="T38" fmla="*/ 429 w 454"/>
                  <a:gd name="T39" fmla="*/ 122 h 620"/>
                  <a:gd name="T40" fmla="*/ 449 w 454"/>
                  <a:gd name="T41" fmla="*/ 180 h 620"/>
                  <a:gd name="T42" fmla="*/ 454 w 454"/>
                  <a:gd name="T43" fmla="*/ 241 h 620"/>
                  <a:gd name="T44" fmla="*/ 437 w 454"/>
                  <a:gd name="T45" fmla="*/ 451 h 620"/>
                  <a:gd name="T46" fmla="*/ 413 w 454"/>
                  <a:gd name="T47" fmla="*/ 514 h 620"/>
                  <a:gd name="T48" fmla="*/ 371 w 454"/>
                  <a:gd name="T49" fmla="*/ 565 h 620"/>
                  <a:gd name="T50" fmla="*/ 317 w 454"/>
                  <a:gd name="T51" fmla="*/ 601 h 620"/>
                  <a:gd name="T52" fmla="*/ 257 w 454"/>
                  <a:gd name="T53" fmla="*/ 618 h 620"/>
                  <a:gd name="T54" fmla="*/ 197 w 454"/>
                  <a:gd name="T55" fmla="*/ 618 h 620"/>
                  <a:gd name="T56" fmla="*/ 137 w 454"/>
                  <a:gd name="T57" fmla="*/ 601 h 620"/>
                  <a:gd name="T58" fmla="*/ 83 w 454"/>
                  <a:gd name="T59" fmla="*/ 565 h 620"/>
                  <a:gd name="T60" fmla="*/ 41 w 454"/>
                  <a:gd name="T61" fmla="*/ 514 h 620"/>
                  <a:gd name="T62" fmla="*/ 17 w 454"/>
                  <a:gd name="T63" fmla="*/ 451 h 620"/>
                  <a:gd name="T64" fmla="*/ 12 w 454"/>
                  <a:gd name="T65" fmla="*/ 416 h 620"/>
                  <a:gd name="T66" fmla="*/ 0 w 454"/>
                  <a:gd name="T67" fmla="*/ 210 h 620"/>
                  <a:gd name="T68" fmla="*/ 13 w 454"/>
                  <a:gd name="T69" fmla="*/ 150 h 620"/>
                  <a:gd name="T70" fmla="*/ 41 w 454"/>
                  <a:gd name="T71" fmla="*/ 95 h 620"/>
                  <a:gd name="T72" fmla="*/ 84 w 454"/>
                  <a:gd name="T73" fmla="*/ 49 h 620"/>
                  <a:gd name="T74" fmla="*/ 137 w 454"/>
                  <a:gd name="T75" fmla="*/ 18 h 620"/>
                  <a:gd name="T76" fmla="*/ 196 w 454"/>
                  <a:gd name="T77" fmla="*/ 2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54" h="620">
                    <a:moveTo>
                      <a:pt x="227" y="142"/>
                    </a:moveTo>
                    <a:lnTo>
                      <a:pt x="210" y="144"/>
                    </a:lnTo>
                    <a:lnTo>
                      <a:pt x="193" y="149"/>
                    </a:lnTo>
                    <a:lnTo>
                      <a:pt x="178" y="157"/>
                    </a:lnTo>
                    <a:lnTo>
                      <a:pt x="165" y="169"/>
                    </a:lnTo>
                    <a:lnTo>
                      <a:pt x="154" y="183"/>
                    </a:lnTo>
                    <a:lnTo>
                      <a:pt x="148" y="198"/>
                    </a:lnTo>
                    <a:lnTo>
                      <a:pt x="143" y="214"/>
                    </a:lnTo>
                    <a:lnTo>
                      <a:pt x="142" y="232"/>
                    </a:lnTo>
                    <a:lnTo>
                      <a:pt x="154" y="407"/>
                    </a:lnTo>
                    <a:lnTo>
                      <a:pt x="158" y="425"/>
                    </a:lnTo>
                    <a:lnTo>
                      <a:pt x="164" y="441"/>
                    </a:lnTo>
                    <a:lnTo>
                      <a:pt x="174" y="455"/>
                    </a:lnTo>
                    <a:lnTo>
                      <a:pt x="187" y="466"/>
                    </a:lnTo>
                    <a:lnTo>
                      <a:pt x="206" y="475"/>
                    </a:lnTo>
                    <a:lnTo>
                      <a:pt x="227" y="478"/>
                    </a:lnTo>
                    <a:lnTo>
                      <a:pt x="248" y="475"/>
                    </a:lnTo>
                    <a:lnTo>
                      <a:pt x="267" y="466"/>
                    </a:lnTo>
                    <a:lnTo>
                      <a:pt x="280" y="455"/>
                    </a:lnTo>
                    <a:lnTo>
                      <a:pt x="290" y="441"/>
                    </a:lnTo>
                    <a:lnTo>
                      <a:pt x="296" y="425"/>
                    </a:lnTo>
                    <a:lnTo>
                      <a:pt x="300" y="407"/>
                    </a:lnTo>
                    <a:lnTo>
                      <a:pt x="312" y="232"/>
                    </a:lnTo>
                    <a:lnTo>
                      <a:pt x="311" y="214"/>
                    </a:lnTo>
                    <a:lnTo>
                      <a:pt x="306" y="198"/>
                    </a:lnTo>
                    <a:lnTo>
                      <a:pt x="300" y="183"/>
                    </a:lnTo>
                    <a:lnTo>
                      <a:pt x="289" y="169"/>
                    </a:lnTo>
                    <a:lnTo>
                      <a:pt x="276" y="157"/>
                    </a:lnTo>
                    <a:lnTo>
                      <a:pt x="261" y="149"/>
                    </a:lnTo>
                    <a:lnTo>
                      <a:pt x="244" y="144"/>
                    </a:lnTo>
                    <a:lnTo>
                      <a:pt x="227" y="142"/>
                    </a:lnTo>
                    <a:close/>
                    <a:moveTo>
                      <a:pt x="226" y="0"/>
                    </a:moveTo>
                    <a:lnTo>
                      <a:pt x="258" y="2"/>
                    </a:lnTo>
                    <a:lnTo>
                      <a:pt x="288" y="8"/>
                    </a:lnTo>
                    <a:lnTo>
                      <a:pt x="317" y="18"/>
                    </a:lnTo>
                    <a:lnTo>
                      <a:pt x="344" y="32"/>
                    </a:lnTo>
                    <a:lnTo>
                      <a:pt x="370" y="49"/>
                    </a:lnTo>
                    <a:lnTo>
                      <a:pt x="393" y="71"/>
                    </a:lnTo>
                    <a:lnTo>
                      <a:pt x="413" y="95"/>
                    </a:lnTo>
                    <a:lnTo>
                      <a:pt x="429" y="122"/>
                    </a:lnTo>
                    <a:lnTo>
                      <a:pt x="441" y="150"/>
                    </a:lnTo>
                    <a:lnTo>
                      <a:pt x="449" y="180"/>
                    </a:lnTo>
                    <a:lnTo>
                      <a:pt x="454" y="210"/>
                    </a:lnTo>
                    <a:lnTo>
                      <a:pt x="454" y="241"/>
                    </a:lnTo>
                    <a:lnTo>
                      <a:pt x="442" y="416"/>
                    </a:lnTo>
                    <a:lnTo>
                      <a:pt x="437" y="451"/>
                    </a:lnTo>
                    <a:lnTo>
                      <a:pt x="428" y="483"/>
                    </a:lnTo>
                    <a:lnTo>
                      <a:pt x="413" y="514"/>
                    </a:lnTo>
                    <a:lnTo>
                      <a:pt x="394" y="541"/>
                    </a:lnTo>
                    <a:lnTo>
                      <a:pt x="371" y="565"/>
                    </a:lnTo>
                    <a:lnTo>
                      <a:pt x="344" y="585"/>
                    </a:lnTo>
                    <a:lnTo>
                      <a:pt x="317" y="601"/>
                    </a:lnTo>
                    <a:lnTo>
                      <a:pt x="288" y="611"/>
                    </a:lnTo>
                    <a:lnTo>
                      <a:pt x="257" y="618"/>
                    </a:lnTo>
                    <a:lnTo>
                      <a:pt x="227" y="620"/>
                    </a:lnTo>
                    <a:lnTo>
                      <a:pt x="197" y="618"/>
                    </a:lnTo>
                    <a:lnTo>
                      <a:pt x="166" y="611"/>
                    </a:lnTo>
                    <a:lnTo>
                      <a:pt x="137" y="601"/>
                    </a:lnTo>
                    <a:lnTo>
                      <a:pt x="110" y="585"/>
                    </a:lnTo>
                    <a:lnTo>
                      <a:pt x="83" y="565"/>
                    </a:lnTo>
                    <a:lnTo>
                      <a:pt x="60" y="541"/>
                    </a:lnTo>
                    <a:lnTo>
                      <a:pt x="41" y="514"/>
                    </a:lnTo>
                    <a:lnTo>
                      <a:pt x="26" y="483"/>
                    </a:lnTo>
                    <a:lnTo>
                      <a:pt x="17" y="451"/>
                    </a:lnTo>
                    <a:lnTo>
                      <a:pt x="12" y="416"/>
                    </a:lnTo>
                    <a:lnTo>
                      <a:pt x="12" y="416"/>
                    </a:lnTo>
                    <a:lnTo>
                      <a:pt x="0" y="241"/>
                    </a:lnTo>
                    <a:lnTo>
                      <a:pt x="0" y="210"/>
                    </a:lnTo>
                    <a:lnTo>
                      <a:pt x="5" y="180"/>
                    </a:lnTo>
                    <a:lnTo>
                      <a:pt x="13" y="150"/>
                    </a:lnTo>
                    <a:lnTo>
                      <a:pt x="25" y="122"/>
                    </a:lnTo>
                    <a:lnTo>
                      <a:pt x="41" y="95"/>
                    </a:lnTo>
                    <a:lnTo>
                      <a:pt x="61" y="71"/>
                    </a:lnTo>
                    <a:lnTo>
                      <a:pt x="84" y="49"/>
                    </a:lnTo>
                    <a:lnTo>
                      <a:pt x="110" y="32"/>
                    </a:lnTo>
                    <a:lnTo>
                      <a:pt x="137" y="18"/>
                    </a:lnTo>
                    <a:lnTo>
                      <a:pt x="166" y="8"/>
                    </a:lnTo>
                    <a:lnTo>
                      <a:pt x="196" y="2"/>
                    </a:lnTo>
                    <a:lnTo>
                      <a:pt x="22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43"/>
              <p:cNvSpPr>
                <a:spLocks noEditPoints="1"/>
              </p:cNvSpPr>
              <p:nvPr/>
            </p:nvSpPr>
            <p:spPr bwMode="auto">
              <a:xfrm>
                <a:off x="3657600" y="2012951"/>
                <a:ext cx="180975" cy="76200"/>
              </a:xfrm>
              <a:custGeom>
                <a:avLst/>
                <a:gdLst>
                  <a:gd name="T0" fmla="*/ 350 w 1130"/>
                  <a:gd name="T1" fmla="*/ 144 h 485"/>
                  <a:gd name="T2" fmla="*/ 295 w 1130"/>
                  <a:gd name="T3" fmla="*/ 157 h 485"/>
                  <a:gd name="T4" fmla="*/ 233 w 1130"/>
                  <a:gd name="T5" fmla="*/ 194 h 485"/>
                  <a:gd name="T6" fmla="*/ 186 w 1130"/>
                  <a:gd name="T7" fmla="*/ 249 h 485"/>
                  <a:gd name="T8" fmla="*/ 161 w 1130"/>
                  <a:gd name="T9" fmla="*/ 317 h 485"/>
                  <a:gd name="T10" fmla="*/ 974 w 1130"/>
                  <a:gd name="T11" fmla="*/ 343 h 485"/>
                  <a:gd name="T12" fmla="*/ 959 w 1130"/>
                  <a:gd name="T13" fmla="*/ 281 h 485"/>
                  <a:gd name="T14" fmla="*/ 923 w 1130"/>
                  <a:gd name="T15" fmla="*/ 220 h 485"/>
                  <a:gd name="T16" fmla="*/ 868 w 1130"/>
                  <a:gd name="T17" fmla="*/ 173 h 485"/>
                  <a:gd name="T18" fmla="*/ 799 w 1130"/>
                  <a:gd name="T19" fmla="*/ 147 h 485"/>
                  <a:gd name="T20" fmla="*/ 760 w 1130"/>
                  <a:gd name="T21" fmla="*/ 143 h 485"/>
                  <a:gd name="T22" fmla="*/ 698 w 1130"/>
                  <a:gd name="T23" fmla="*/ 162 h 485"/>
                  <a:gd name="T24" fmla="*/ 634 w 1130"/>
                  <a:gd name="T25" fmla="*/ 189 h 485"/>
                  <a:gd name="T26" fmla="*/ 565 w 1130"/>
                  <a:gd name="T27" fmla="*/ 199 h 485"/>
                  <a:gd name="T28" fmla="*/ 496 w 1130"/>
                  <a:gd name="T29" fmla="*/ 189 h 485"/>
                  <a:gd name="T30" fmla="*/ 432 w 1130"/>
                  <a:gd name="T31" fmla="*/ 162 h 485"/>
                  <a:gd name="T32" fmla="*/ 370 w 1130"/>
                  <a:gd name="T33" fmla="*/ 143 h 485"/>
                  <a:gd name="T34" fmla="*/ 429 w 1130"/>
                  <a:gd name="T35" fmla="*/ 0 h 485"/>
                  <a:gd name="T36" fmla="*/ 465 w 1130"/>
                  <a:gd name="T37" fmla="*/ 10 h 485"/>
                  <a:gd name="T38" fmla="*/ 499 w 1130"/>
                  <a:gd name="T39" fmla="*/ 36 h 485"/>
                  <a:gd name="T40" fmla="*/ 541 w 1130"/>
                  <a:gd name="T41" fmla="*/ 54 h 485"/>
                  <a:gd name="T42" fmla="*/ 589 w 1130"/>
                  <a:gd name="T43" fmla="*/ 54 h 485"/>
                  <a:gd name="T44" fmla="*/ 631 w 1130"/>
                  <a:gd name="T45" fmla="*/ 36 h 485"/>
                  <a:gd name="T46" fmla="*/ 665 w 1130"/>
                  <a:gd name="T47" fmla="*/ 10 h 485"/>
                  <a:gd name="T48" fmla="*/ 701 w 1130"/>
                  <a:gd name="T49" fmla="*/ 0 h 485"/>
                  <a:gd name="T50" fmla="*/ 793 w 1130"/>
                  <a:gd name="T51" fmla="*/ 2 h 485"/>
                  <a:gd name="T52" fmla="*/ 868 w 1130"/>
                  <a:gd name="T53" fmla="*/ 17 h 485"/>
                  <a:gd name="T54" fmla="*/ 946 w 1130"/>
                  <a:gd name="T55" fmla="*/ 53 h 485"/>
                  <a:gd name="T56" fmla="*/ 1012 w 1130"/>
                  <a:gd name="T57" fmla="*/ 106 h 485"/>
                  <a:gd name="T58" fmla="*/ 1064 w 1130"/>
                  <a:gd name="T59" fmla="*/ 172 h 485"/>
                  <a:gd name="T60" fmla="*/ 1099 w 1130"/>
                  <a:gd name="T61" fmla="*/ 250 h 485"/>
                  <a:gd name="T62" fmla="*/ 1129 w 1130"/>
                  <a:gd name="T63" fmla="*/ 402 h 485"/>
                  <a:gd name="T64" fmla="*/ 1128 w 1130"/>
                  <a:gd name="T65" fmla="*/ 432 h 485"/>
                  <a:gd name="T66" fmla="*/ 1114 w 1130"/>
                  <a:gd name="T67" fmla="*/ 459 h 485"/>
                  <a:gd name="T68" fmla="*/ 1089 w 1130"/>
                  <a:gd name="T69" fmla="*/ 479 h 485"/>
                  <a:gd name="T70" fmla="*/ 1059 w 1130"/>
                  <a:gd name="T71" fmla="*/ 485 h 485"/>
                  <a:gd name="T72" fmla="*/ 55 w 1130"/>
                  <a:gd name="T73" fmla="*/ 483 h 485"/>
                  <a:gd name="T74" fmla="*/ 28 w 1130"/>
                  <a:gd name="T75" fmla="*/ 470 h 485"/>
                  <a:gd name="T76" fmla="*/ 7 w 1130"/>
                  <a:gd name="T77" fmla="*/ 446 h 485"/>
                  <a:gd name="T78" fmla="*/ 0 w 1130"/>
                  <a:gd name="T79" fmla="*/ 417 h 485"/>
                  <a:gd name="T80" fmla="*/ 20 w 1130"/>
                  <a:gd name="T81" fmla="*/ 292 h 485"/>
                  <a:gd name="T82" fmla="*/ 46 w 1130"/>
                  <a:gd name="T83" fmla="*/ 210 h 485"/>
                  <a:gd name="T84" fmla="*/ 91 w 1130"/>
                  <a:gd name="T85" fmla="*/ 137 h 485"/>
                  <a:gd name="T86" fmla="*/ 150 w 1130"/>
                  <a:gd name="T87" fmla="*/ 78 h 485"/>
                  <a:gd name="T88" fmla="*/ 222 w 1130"/>
                  <a:gd name="T89" fmla="*/ 33 h 485"/>
                  <a:gd name="T90" fmla="*/ 305 w 1130"/>
                  <a:gd name="T91" fmla="*/ 6 h 485"/>
                  <a:gd name="T92" fmla="*/ 370 w 1130"/>
                  <a:gd name="T93" fmla="*/ 0 h 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130" h="485">
                    <a:moveTo>
                      <a:pt x="370" y="143"/>
                    </a:moveTo>
                    <a:lnTo>
                      <a:pt x="350" y="144"/>
                    </a:lnTo>
                    <a:lnTo>
                      <a:pt x="331" y="147"/>
                    </a:lnTo>
                    <a:lnTo>
                      <a:pt x="295" y="157"/>
                    </a:lnTo>
                    <a:lnTo>
                      <a:pt x="262" y="173"/>
                    </a:lnTo>
                    <a:lnTo>
                      <a:pt x="233" y="194"/>
                    </a:lnTo>
                    <a:lnTo>
                      <a:pt x="207" y="220"/>
                    </a:lnTo>
                    <a:lnTo>
                      <a:pt x="186" y="249"/>
                    </a:lnTo>
                    <a:lnTo>
                      <a:pt x="171" y="281"/>
                    </a:lnTo>
                    <a:lnTo>
                      <a:pt x="161" y="317"/>
                    </a:lnTo>
                    <a:lnTo>
                      <a:pt x="156" y="343"/>
                    </a:lnTo>
                    <a:lnTo>
                      <a:pt x="974" y="343"/>
                    </a:lnTo>
                    <a:lnTo>
                      <a:pt x="969" y="317"/>
                    </a:lnTo>
                    <a:lnTo>
                      <a:pt x="959" y="281"/>
                    </a:lnTo>
                    <a:lnTo>
                      <a:pt x="944" y="249"/>
                    </a:lnTo>
                    <a:lnTo>
                      <a:pt x="923" y="220"/>
                    </a:lnTo>
                    <a:lnTo>
                      <a:pt x="897" y="194"/>
                    </a:lnTo>
                    <a:lnTo>
                      <a:pt x="868" y="173"/>
                    </a:lnTo>
                    <a:lnTo>
                      <a:pt x="835" y="157"/>
                    </a:lnTo>
                    <a:lnTo>
                      <a:pt x="799" y="147"/>
                    </a:lnTo>
                    <a:lnTo>
                      <a:pt x="780" y="144"/>
                    </a:lnTo>
                    <a:lnTo>
                      <a:pt x="760" y="143"/>
                    </a:lnTo>
                    <a:lnTo>
                      <a:pt x="727" y="143"/>
                    </a:lnTo>
                    <a:lnTo>
                      <a:pt x="698" y="162"/>
                    </a:lnTo>
                    <a:lnTo>
                      <a:pt x="667" y="178"/>
                    </a:lnTo>
                    <a:lnTo>
                      <a:pt x="634" y="189"/>
                    </a:lnTo>
                    <a:lnTo>
                      <a:pt x="601" y="197"/>
                    </a:lnTo>
                    <a:lnTo>
                      <a:pt x="565" y="199"/>
                    </a:lnTo>
                    <a:lnTo>
                      <a:pt x="529" y="197"/>
                    </a:lnTo>
                    <a:lnTo>
                      <a:pt x="496" y="189"/>
                    </a:lnTo>
                    <a:lnTo>
                      <a:pt x="463" y="178"/>
                    </a:lnTo>
                    <a:lnTo>
                      <a:pt x="432" y="162"/>
                    </a:lnTo>
                    <a:lnTo>
                      <a:pt x="403" y="143"/>
                    </a:lnTo>
                    <a:lnTo>
                      <a:pt x="370" y="143"/>
                    </a:lnTo>
                    <a:close/>
                    <a:moveTo>
                      <a:pt x="370" y="0"/>
                    </a:moveTo>
                    <a:lnTo>
                      <a:pt x="429" y="0"/>
                    </a:lnTo>
                    <a:lnTo>
                      <a:pt x="448" y="3"/>
                    </a:lnTo>
                    <a:lnTo>
                      <a:pt x="465" y="10"/>
                    </a:lnTo>
                    <a:lnTo>
                      <a:pt x="480" y="21"/>
                    </a:lnTo>
                    <a:lnTo>
                      <a:pt x="499" y="36"/>
                    </a:lnTo>
                    <a:lnTo>
                      <a:pt x="519" y="47"/>
                    </a:lnTo>
                    <a:lnTo>
                      <a:pt x="541" y="54"/>
                    </a:lnTo>
                    <a:lnTo>
                      <a:pt x="564" y="56"/>
                    </a:lnTo>
                    <a:lnTo>
                      <a:pt x="589" y="54"/>
                    </a:lnTo>
                    <a:lnTo>
                      <a:pt x="611" y="47"/>
                    </a:lnTo>
                    <a:lnTo>
                      <a:pt x="631" y="36"/>
                    </a:lnTo>
                    <a:lnTo>
                      <a:pt x="650" y="21"/>
                    </a:lnTo>
                    <a:lnTo>
                      <a:pt x="665" y="10"/>
                    </a:lnTo>
                    <a:lnTo>
                      <a:pt x="682" y="3"/>
                    </a:lnTo>
                    <a:lnTo>
                      <a:pt x="701" y="0"/>
                    </a:lnTo>
                    <a:lnTo>
                      <a:pt x="760" y="0"/>
                    </a:lnTo>
                    <a:lnTo>
                      <a:pt x="793" y="2"/>
                    </a:lnTo>
                    <a:lnTo>
                      <a:pt x="825" y="6"/>
                    </a:lnTo>
                    <a:lnTo>
                      <a:pt x="868" y="17"/>
                    </a:lnTo>
                    <a:lnTo>
                      <a:pt x="908" y="33"/>
                    </a:lnTo>
                    <a:lnTo>
                      <a:pt x="946" y="53"/>
                    </a:lnTo>
                    <a:lnTo>
                      <a:pt x="980" y="78"/>
                    </a:lnTo>
                    <a:lnTo>
                      <a:pt x="1012" y="106"/>
                    </a:lnTo>
                    <a:lnTo>
                      <a:pt x="1039" y="137"/>
                    </a:lnTo>
                    <a:lnTo>
                      <a:pt x="1064" y="172"/>
                    </a:lnTo>
                    <a:lnTo>
                      <a:pt x="1084" y="210"/>
                    </a:lnTo>
                    <a:lnTo>
                      <a:pt x="1099" y="250"/>
                    </a:lnTo>
                    <a:lnTo>
                      <a:pt x="1110" y="292"/>
                    </a:lnTo>
                    <a:lnTo>
                      <a:pt x="1129" y="402"/>
                    </a:lnTo>
                    <a:lnTo>
                      <a:pt x="1130" y="417"/>
                    </a:lnTo>
                    <a:lnTo>
                      <a:pt x="1128" y="432"/>
                    </a:lnTo>
                    <a:lnTo>
                      <a:pt x="1123" y="446"/>
                    </a:lnTo>
                    <a:lnTo>
                      <a:pt x="1114" y="459"/>
                    </a:lnTo>
                    <a:lnTo>
                      <a:pt x="1102" y="470"/>
                    </a:lnTo>
                    <a:lnTo>
                      <a:pt x="1089" y="479"/>
                    </a:lnTo>
                    <a:lnTo>
                      <a:pt x="1075" y="483"/>
                    </a:lnTo>
                    <a:lnTo>
                      <a:pt x="1059" y="485"/>
                    </a:lnTo>
                    <a:lnTo>
                      <a:pt x="71" y="485"/>
                    </a:lnTo>
                    <a:lnTo>
                      <a:pt x="55" y="483"/>
                    </a:lnTo>
                    <a:lnTo>
                      <a:pt x="41" y="479"/>
                    </a:lnTo>
                    <a:lnTo>
                      <a:pt x="28" y="470"/>
                    </a:lnTo>
                    <a:lnTo>
                      <a:pt x="16" y="459"/>
                    </a:lnTo>
                    <a:lnTo>
                      <a:pt x="7" y="446"/>
                    </a:lnTo>
                    <a:lnTo>
                      <a:pt x="2" y="432"/>
                    </a:lnTo>
                    <a:lnTo>
                      <a:pt x="0" y="417"/>
                    </a:lnTo>
                    <a:lnTo>
                      <a:pt x="1" y="402"/>
                    </a:lnTo>
                    <a:lnTo>
                      <a:pt x="20" y="292"/>
                    </a:lnTo>
                    <a:lnTo>
                      <a:pt x="31" y="250"/>
                    </a:lnTo>
                    <a:lnTo>
                      <a:pt x="46" y="210"/>
                    </a:lnTo>
                    <a:lnTo>
                      <a:pt x="66" y="172"/>
                    </a:lnTo>
                    <a:lnTo>
                      <a:pt x="91" y="137"/>
                    </a:lnTo>
                    <a:lnTo>
                      <a:pt x="118" y="106"/>
                    </a:lnTo>
                    <a:lnTo>
                      <a:pt x="150" y="78"/>
                    </a:lnTo>
                    <a:lnTo>
                      <a:pt x="184" y="53"/>
                    </a:lnTo>
                    <a:lnTo>
                      <a:pt x="222" y="33"/>
                    </a:lnTo>
                    <a:lnTo>
                      <a:pt x="262" y="17"/>
                    </a:lnTo>
                    <a:lnTo>
                      <a:pt x="305" y="6"/>
                    </a:lnTo>
                    <a:lnTo>
                      <a:pt x="337" y="2"/>
                    </a:lnTo>
                    <a:lnTo>
                      <a:pt x="3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Freeform 44"/>
              <p:cNvSpPr>
                <a:spLocks noEditPoints="1"/>
              </p:cNvSpPr>
              <p:nvPr/>
            </p:nvSpPr>
            <p:spPr bwMode="auto">
              <a:xfrm>
                <a:off x="3711575" y="2300288"/>
                <a:ext cx="73025" cy="98425"/>
              </a:xfrm>
              <a:custGeom>
                <a:avLst/>
                <a:gdLst>
                  <a:gd name="T0" fmla="*/ 210 w 454"/>
                  <a:gd name="T1" fmla="*/ 144 h 621"/>
                  <a:gd name="T2" fmla="*/ 178 w 454"/>
                  <a:gd name="T3" fmla="*/ 157 h 621"/>
                  <a:gd name="T4" fmla="*/ 154 w 454"/>
                  <a:gd name="T5" fmla="*/ 183 h 621"/>
                  <a:gd name="T6" fmla="*/ 143 w 454"/>
                  <a:gd name="T7" fmla="*/ 215 h 621"/>
                  <a:gd name="T8" fmla="*/ 154 w 454"/>
                  <a:gd name="T9" fmla="*/ 408 h 621"/>
                  <a:gd name="T10" fmla="*/ 164 w 454"/>
                  <a:gd name="T11" fmla="*/ 442 h 621"/>
                  <a:gd name="T12" fmla="*/ 187 w 454"/>
                  <a:gd name="T13" fmla="*/ 467 h 621"/>
                  <a:gd name="T14" fmla="*/ 227 w 454"/>
                  <a:gd name="T15" fmla="*/ 479 h 621"/>
                  <a:gd name="T16" fmla="*/ 267 w 454"/>
                  <a:gd name="T17" fmla="*/ 467 h 621"/>
                  <a:gd name="T18" fmla="*/ 290 w 454"/>
                  <a:gd name="T19" fmla="*/ 442 h 621"/>
                  <a:gd name="T20" fmla="*/ 300 w 454"/>
                  <a:gd name="T21" fmla="*/ 408 h 621"/>
                  <a:gd name="T22" fmla="*/ 311 w 454"/>
                  <a:gd name="T23" fmla="*/ 215 h 621"/>
                  <a:gd name="T24" fmla="*/ 300 w 454"/>
                  <a:gd name="T25" fmla="*/ 183 h 621"/>
                  <a:gd name="T26" fmla="*/ 276 w 454"/>
                  <a:gd name="T27" fmla="*/ 157 h 621"/>
                  <a:gd name="T28" fmla="*/ 244 w 454"/>
                  <a:gd name="T29" fmla="*/ 144 h 621"/>
                  <a:gd name="T30" fmla="*/ 226 w 454"/>
                  <a:gd name="T31" fmla="*/ 0 h 621"/>
                  <a:gd name="T32" fmla="*/ 288 w 454"/>
                  <a:gd name="T33" fmla="*/ 9 h 621"/>
                  <a:gd name="T34" fmla="*/ 344 w 454"/>
                  <a:gd name="T35" fmla="*/ 33 h 621"/>
                  <a:gd name="T36" fmla="*/ 393 w 454"/>
                  <a:gd name="T37" fmla="*/ 72 h 621"/>
                  <a:gd name="T38" fmla="*/ 429 w 454"/>
                  <a:gd name="T39" fmla="*/ 123 h 621"/>
                  <a:gd name="T40" fmla="*/ 449 w 454"/>
                  <a:gd name="T41" fmla="*/ 180 h 621"/>
                  <a:gd name="T42" fmla="*/ 454 w 454"/>
                  <a:gd name="T43" fmla="*/ 242 h 621"/>
                  <a:gd name="T44" fmla="*/ 437 w 454"/>
                  <a:gd name="T45" fmla="*/ 451 h 621"/>
                  <a:gd name="T46" fmla="*/ 413 w 454"/>
                  <a:gd name="T47" fmla="*/ 514 h 621"/>
                  <a:gd name="T48" fmla="*/ 371 w 454"/>
                  <a:gd name="T49" fmla="*/ 565 h 621"/>
                  <a:gd name="T50" fmla="*/ 317 w 454"/>
                  <a:gd name="T51" fmla="*/ 601 h 621"/>
                  <a:gd name="T52" fmla="*/ 257 w 454"/>
                  <a:gd name="T53" fmla="*/ 618 h 621"/>
                  <a:gd name="T54" fmla="*/ 197 w 454"/>
                  <a:gd name="T55" fmla="*/ 618 h 621"/>
                  <a:gd name="T56" fmla="*/ 137 w 454"/>
                  <a:gd name="T57" fmla="*/ 601 h 621"/>
                  <a:gd name="T58" fmla="*/ 83 w 454"/>
                  <a:gd name="T59" fmla="*/ 565 h 621"/>
                  <a:gd name="T60" fmla="*/ 41 w 454"/>
                  <a:gd name="T61" fmla="*/ 514 h 621"/>
                  <a:gd name="T62" fmla="*/ 17 w 454"/>
                  <a:gd name="T63" fmla="*/ 451 h 621"/>
                  <a:gd name="T64" fmla="*/ 0 w 454"/>
                  <a:gd name="T65" fmla="*/ 242 h 621"/>
                  <a:gd name="T66" fmla="*/ 5 w 454"/>
                  <a:gd name="T67" fmla="*/ 180 h 621"/>
                  <a:gd name="T68" fmla="*/ 25 w 454"/>
                  <a:gd name="T69" fmla="*/ 123 h 621"/>
                  <a:gd name="T70" fmla="*/ 61 w 454"/>
                  <a:gd name="T71" fmla="*/ 72 h 621"/>
                  <a:gd name="T72" fmla="*/ 110 w 454"/>
                  <a:gd name="T73" fmla="*/ 33 h 621"/>
                  <a:gd name="T74" fmla="*/ 166 w 454"/>
                  <a:gd name="T75" fmla="*/ 9 h 621"/>
                  <a:gd name="T76" fmla="*/ 226 w 454"/>
                  <a:gd name="T77" fmla="*/ 0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54" h="621">
                    <a:moveTo>
                      <a:pt x="227" y="142"/>
                    </a:moveTo>
                    <a:lnTo>
                      <a:pt x="210" y="144"/>
                    </a:lnTo>
                    <a:lnTo>
                      <a:pt x="193" y="150"/>
                    </a:lnTo>
                    <a:lnTo>
                      <a:pt x="178" y="157"/>
                    </a:lnTo>
                    <a:lnTo>
                      <a:pt x="165" y="169"/>
                    </a:lnTo>
                    <a:lnTo>
                      <a:pt x="154" y="183"/>
                    </a:lnTo>
                    <a:lnTo>
                      <a:pt x="148" y="199"/>
                    </a:lnTo>
                    <a:lnTo>
                      <a:pt x="143" y="215"/>
                    </a:lnTo>
                    <a:lnTo>
                      <a:pt x="142" y="232"/>
                    </a:lnTo>
                    <a:lnTo>
                      <a:pt x="154" y="408"/>
                    </a:lnTo>
                    <a:lnTo>
                      <a:pt x="158" y="425"/>
                    </a:lnTo>
                    <a:lnTo>
                      <a:pt x="164" y="442"/>
                    </a:lnTo>
                    <a:lnTo>
                      <a:pt x="174" y="456"/>
                    </a:lnTo>
                    <a:lnTo>
                      <a:pt x="187" y="467"/>
                    </a:lnTo>
                    <a:lnTo>
                      <a:pt x="206" y="475"/>
                    </a:lnTo>
                    <a:lnTo>
                      <a:pt x="227" y="479"/>
                    </a:lnTo>
                    <a:lnTo>
                      <a:pt x="248" y="475"/>
                    </a:lnTo>
                    <a:lnTo>
                      <a:pt x="267" y="467"/>
                    </a:lnTo>
                    <a:lnTo>
                      <a:pt x="280" y="456"/>
                    </a:lnTo>
                    <a:lnTo>
                      <a:pt x="290" y="442"/>
                    </a:lnTo>
                    <a:lnTo>
                      <a:pt x="296" y="425"/>
                    </a:lnTo>
                    <a:lnTo>
                      <a:pt x="300" y="408"/>
                    </a:lnTo>
                    <a:lnTo>
                      <a:pt x="312" y="232"/>
                    </a:lnTo>
                    <a:lnTo>
                      <a:pt x="311" y="215"/>
                    </a:lnTo>
                    <a:lnTo>
                      <a:pt x="306" y="199"/>
                    </a:lnTo>
                    <a:lnTo>
                      <a:pt x="300" y="183"/>
                    </a:lnTo>
                    <a:lnTo>
                      <a:pt x="289" y="169"/>
                    </a:lnTo>
                    <a:lnTo>
                      <a:pt x="276" y="157"/>
                    </a:lnTo>
                    <a:lnTo>
                      <a:pt x="261" y="150"/>
                    </a:lnTo>
                    <a:lnTo>
                      <a:pt x="244" y="144"/>
                    </a:lnTo>
                    <a:lnTo>
                      <a:pt x="227" y="142"/>
                    </a:lnTo>
                    <a:close/>
                    <a:moveTo>
                      <a:pt x="226" y="0"/>
                    </a:moveTo>
                    <a:lnTo>
                      <a:pt x="258" y="2"/>
                    </a:lnTo>
                    <a:lnTo>
                      <a:pt x="288" y="9"/>
                    </a:lnTo>
                    <a:lnTo>
                      <a:pt x="317" y="19"/>
                    </a:lnTo>
                    <a:lnTo>
                      <a:pt x="344" y="33"/>
                    </a:lnTo>
                    <a:lnTo>
                      <a:pt x="370" y="50"/>
                    </a:lnTo>
                    <a:lnTo>
                      <a:pt x="393" y="72"/>
                    </a:lnTo>
                    <a:lnTo>
                      <a:pt x="413" y="96"/>
                    </a:lnTo>
                    <a:lnTo>
                      <a:pt x="429" y="123"/>
                    </a:lnTo>
                    <a:lnTo>
                      <a:pt x="441" y="151"/>
                    </a:lnTo>
                    <a:lnTo>
                      <a:pt x="449" y="180"/>
                    </a:lnTo>
                    <a:lnTo>
                      <a:pt x="454" y="211"/>
                    </a:lnTo>
                    <a:lnTo>
                      <a:pt x="454" y="242"/>
                    </a:lnTo>
                    <a:lnTo>
                      <a:pt x="442" y="417"/>
                    </a:lnTo>
                    <a:lnTo>
                      <a:pt x="437" y="451"/>
                    </a:lnTo>
                    <a:lnTo>
                      <a:pt x="428" y="484"/>
                    </a:lnTo>
                    <a:lnTo>
                      <a:pt x="413" y="514"/>
                    </a:lnTo>
                    <a:lnTo>
                      <a:pt x="394" y="541"/>
                    </a:lnTo>
                    <a:lnTo>
                      <a:pt x="371" y="565"/>
                    </a:lnTo>
                    <a:lnTo>
                      <a:pt x="344" y="586"/>
                    </a:lnTo>
                    <a:lnTo>
                      <a:pt x="317" y="601"/>
                    </a:lnTo>
                    <a:lnTo>
                      <a:pt x="288" y="612"/>
                    </a:lnTo>
                    <a:lnTo>
                      <a:pt x="257" y="618"/>
                    </a:lnTo>
                    <a:lnTo>
                      <a:pt x="227" y="621"/>
                    </a:lnTo>
                    <a:lnTo>
                      <a:pt x="197" y="618"/>
                    </a:lnTo>
                    <a:lnTo>
                      <a:pt x="166" y="612"/>
                    </a:lnTo>
                    <a:lnTo>
                      <a:pt x="137" y="601"/>
                    </a:lnTo>
                    <a:lnTo>
                      <a:pt x="110" y="586"/>
                    </a:lnTo>
                    <a:lnTo>
                      <a:pt x="83" y="565"/>
                    </a:lnTo>
                    <a:lnTo>
                      <a:pt x="60" y="541"/>
                    </a:lnTo>
                    <a:lnTo>
                      <a:pt x="41" y="514"/>
                    </a:lnTo>
                    <a:lnTo>
                      <a:pt x="26" y="484"/>
                    </a:lnTo>
                    <a:lnTo>
                      <a:pt x="17" y="451"/>
                    </a:lnTo>
                    <a:lnTo>
                      <a:pt x="12" y="417"/>
                    </a:lnTo>
                    <a:lnTo>
                      <a:pt x="0" y="242"/>
                    </a:lnTo>
                    <a:lnTo>
                      <a:pt x="0" y="211"/>
                    </a:lnTo>
                    <a:lnTo>
                      <a:pt x="5" y="180"/>
                    </a:lnTo>
                    <a:lnTo>
                      <a:pt x="13" y="151"/>
                    </a:lnTo>
                    <a:lnTo>
                      <a:pt x="25" y="123"/>
                    </a:lnTo>
                    <a:lnTo>
                      <a:pt x="41" y="96"/>
                    </a:lnTo>
                    <a:lnTo>
                      <a:pt x="61" y="72"/>
                    </a:lnTo>
                    <a:lnTo>
                      <a:pt x="84" y="50"/>
                    </a:lnTo>
                    <a:lnTo>
                      <a:pt x="110" y="33"/>
                    </a:lnTo>
                    <a:lnTo>
                      <a:pt x="137" y="19"/>
                    </a:lnTo>
                    <a:lnTo>
                      <a:pt x="166" y="9"/>
                    </a:lnTo>
                    <a:lnTo>
                      <a:pt x="196" y="2"/>
                    </a:lnTo>
                    <a:lnTo>
                      <a:pt x="22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Freeform 45"/>
              <p:cNvSpPr>
                <a:spLocks noEditPoints="1"/>
              </p:cNvSpPr>
              <p:nvPr/>
            </p:nvSpPr>
            <p:spPr bwMode="auto">
              <a:xfrm>
                <a:off x="3657600" y="2401888"/>
                <a:ext cx="180975" cy="76200"/>
              </a:xfrm>
              <a:custGeom>
                <a:avLst/>
                <a:gdLst>
                  <a:gd name="T0" fmla="*/ 350 w 1130"/>
                  <a:gd name="T1" fmla="*/ 143 h 485"/>
                  <a:gd name="T2" fmla="*/ 295 w 1130"/>
                  <a:gd name="T3" fmla="*/ 156 h 485"/>
                  <a:gd name="T4" fmla="*/ 233 w 1130"/>
                  <a:gd name="T5" fmla="*/ 193 h 485"/>
                  <a:gd name="T6" fmla="*/ 186 w 1130"/>
                  <a:gd name="T7" fmla="*/ 249 h 485"/>
                  <a:gd name="T8" fmla="*/ 161 w 1130"/>
                  <a:gd name="T9" fmla="*/ 317 h 485"/>
                  <a:gd name="T10" fmla="*/ 974 w 1130"/>
                  <a:gd name="T11" fmla="*/ 343 h 485"/>
                  <a:gd name="T12" fmla="*/ 959 w 1130"/>
                  <a:gd name="T13" fmla="*/ 281 h 485"/>
                  <a:gd name="T14" fmla="*/ 923 w 1130"/>
                  <a:gd name="T15" fmla="*/ 219 h 485"/>
                  <a:gd name="T16" fmla="*/ 868 w 1130"/>
                  <a:gd name="T17" fmla="*/ 173 h 485"/>
                  <a:gd name="T18" fmla="*/ 799 w 1130"/>
                  <a:gd name="T19" fmla="*/ 147 h 485"/>
                  <a:gd name="T20" fmla="*/ 760 w 1130"/>
                  <a:gd name="T21" fmla="*/ 142 h 485"/>
                  <a:gd name="T22" fmla="*/ 694 w 1130"/>
                  <a:gd name="T23" fmla="*/ 165 h 485"/>
                  <a:gd name="T24" fmla="*/ 622 w 1130"/>
                  <a:gd name="T25" fmla="*/ 192 h 485"/>
                  <a:gd name="T26" fmla="*/ 545 w 1130"/>
                  <a:gd name="T27" fmla="*/ 198 h 485"/>
                  <a:gd name="T28" fmla="*/ 471 w 1130"/>
                  <a:gd name="T29" fmla="*/ 181 h 485"/>
                  <a:gd name="T30" fmla="*/ 403 w 1130"/>
                  <a:gd name="T31" fmla="*/ 142 h 485"/>
                  <a:gd name="T32" fmla="*/ 370 w 1130"/>
                  <a:gd name="T33" fmla="*/ 0 h 485"/>
                  <a:gd name="T34" fmla="*/ 448 w 1130"/>
                  <a:gd name="T35" fmla="*/ 2 h 485"/>
                  <a:gd name="T36" fmla="*/ 480 w 1130"/>
                  <a:gd name="T37" fmla="*/ 21 h 485"/>
                  <a:gd name="T38" fmla="*/ 519 w 1130"/>
                  <a:gd name="T39" fmla="*/ 47 h 485"/>
                  <a:gd name="T40" fmla="*/ 564 w 1130"/>
                  <a:gd name="T41" fmla="*/ 55 h 485"/>
                  <a:gd name="T42" fmla="*/ 611 w 1130"/>
                  <a:gd name="T43" fmla="*/ 47 h 485"/>
                  <a:gd name="T44" fmla="*/ 650 w 1130"/>
                  <a:gd name="T45" fmla="*/ 21 h 485"/>
                  <a:gd name="T46" fmla="*/ 682 w 1130"/>
                  <a:gd name="T47" fmla="*/ 2 h 485"/>
                  <a:gd name="T48" fmla="*/ 760 w 1130"/>
                  <a:gd name="T49" fmla="*/ 0 h 485"/>
                  <a:gd name="T50" fmla="*/ 825 w 1130"/>
                  <a:gd name="T51" fmla="*/ 5 h 485"/>
                  <a:gd name="T52" fmla="*/ 908 w 1130"/>
                  <a:gd name="T53" fmla="*/ 33 h 485"/>
                  <a:gd name="T54" fmla="*/ 980 w 1130"/>
                  <a:gd name="T55" fmla="*/ 77 h 485"/>
                  <a:gd name="T56" fmla="*/ 1039 w 1130"/>
                  <a:gd name="T57" fmla="*/ 137 h 485"/>
                  <a:gd name="T58" fmla="*/ 1084 w 1130"/>
                  <a:gd name="T59" fmla="*/ 209 h 485"/>
                  <a:gd name="T60" fmla="*/ 1110 w 1130"/>
                  <a:gd name="T61" fmla="*/ 292 h 485"/>
                  <a:gd name="T62" fmla="*/ 1130 w 1130"/>
                  <a:gd name="T63" fmla="*/ 417 h 485"/>
                  <a:gd name="T64" fmla="*/ 1123 w 1130"/>
                  <a:gd name="T65" fmla="*/ 446 h 485"/>
                  <a:gd name="T66" fmla="*/ 1102 w 1130"/>
                  <a:gd name="T67" fmla="*/ 470 h 485"/>
                  <a:gd name="T68" fmla="*/ 1075 w 1130"/>
                  <a:gd name="T69" fmla="*/ 483 h 485"/>
                  <a:gd name="T70" fmla="*/ 71 w 1130"/>
                  <a:gd name="T71" fmla="*/ 485 h 485"/>
                  <a:gd name="T72" fmla="*/ 41 w 1130"/>
                  <a:gd name="T73" fmla="*/ 478 h 485"/>
                  <a:gd name="T74" fmla="*/ 16 w 1130"/>
                  <a:gd name="T75" fmla="*/ 459 h 485"/>
                  <a:gd name="T76" fmla="*/ 2 w 1130"/>
                  <a:gd name="T77" fmla="*/ 432 h 485"/>
                  <a:gd name="T78" fmla="*/ 1 w 1130"/>
                  <a:gd name="T79" fmla="*/ 401 h 485"/>
                  <a:gd name="T80" fmla="*/ 31 w 1130"/>
                  <a:gd name="T81" fmla="*/ 250 h 485"/>
                  <a:gd name="T82" fmla="*/ 66 w 1130"/>
                  <a:gd name="T83" fmla="*/ 171 h 485"/>
                  <a:gd name="T84" fmla="*/ 118 w 1130"/>
                  <a:gd name="T85" fmla="*/ 105 h 485"/>
                  <a:gd name="T86" fmla="*/ 184 w 1130"/>
                  <a:gd name="T87" fmla="*/ 52 h 485"/>
                  <a:gd name="T88" fmla="*/ 262 w 1130"/>
                  <a:gd name="T89" fmla="*/ 16 h 485"/>
                  <a:gd name="T90" fmla="*/ 337 w 1130"/>
                  <a:gd name="T91" fmla="*/ 1 h 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30" h="485">
                    <a:moveTo>
                      <a:pt x="370" y="142"/>
                    </a:moveTo>
                    <a:lnTo>
                      <a:pt x="350" y="143"/>
                    </a:lnTo>
                    <a:lnTo>
                      <a:pt x="331" y="147"/>
                    </a:lnTo>
                    <a:lnTo>
                      <a:pt x="295" y="156"/>
                    </a:lnTo>
                    <a:lnTo>
                      <a:pt x="262" y="173"/>
                    </a:lnTo>
                    <a:lnTo>
                      <a:pt x="233" y="193"/>
                    </a:lnTo>
                    <a:lnTo>
                      <a:pt x="207" y="219"/>
                    </a:lnTo>
                    <a:lnTo>
                      <a:pt x="186" y="249"/>
                    </a:lnTo>
                    <a:lnTo>
                      <a:pt x="171" y="281"/>
                    </a:lnTo>
                    <a:lnTo>
                      <a:pt x="161" y="317"/>
                    </a:lnTo>
                    <a:lnTo>
                      <a:pt x="156" y="343"/>
                    </a:lnTo>
                    <a:lnTo>
                      <a:pt x="974" y="343"/>
                    </a:lnTo>
                    <a:lnTo>
                      <a:pt x="969" y="317"/>
                    </a:lnTo>
                    <a:lnTo>
                      <a:pt x="959" y="281"/>
                    </a:lnTo>
                    <a:lnTo>
                      <a:pt x="944" y="249"/>
                    </a:lnTo>
                    <a:lnTo>
                      <a:pt x="923" y="219"/>
                    </a:lnTo>
                    <a:lnTo>
                      <a:pt x="897" y="193"/>
                    </a:lnTo>
                    <a:lnTo>
                      <a:pt x="868" y="173"/>
                    </a:lnTo>
                    <a:lnTo>
                      <a:pt x="835" y="156"/>
                    </a:lnTo>
                    <a:lnTo>
                      <a:pt x="799" y="147"/>
                    </a:lnTo>
                    <a:lnTo>
                      <a:pt x="780" y="143"/>
                    </a:lnTo>
                    <a:lnTo>
                      <a:pt x="760" y="142"/>
                    </a:lnTo>
                    <a:lnTo>
                      <a:pt x="727" y="142"/>
                    </a:lnTo>
                    <a:lnTo>
                      <a:pt x="694" y="165"/>
                    </a:lnTo>
                    <a:lnTo>
                      <a:pt x="659" y="181"/>
                    </a:lnTo>
                    <a:lnTo>
                      <a:pt x="622" y="192"/>
                    </a:lnTo>
                    <a:lnTo>
                      <a:pt x="585" y="198"/>
                    </a:lnTo>
                    <a:lnTo>
                      <a:pt x="545" y="198"/>
                    </a:lnTo>
                    <a:lnTo>
                      <a:pt x="508" y="192"/>
                    </a:lnTo>
                    <a:lnTo>
                      <a:pt x="471" y="181"/>
                    </a:lnTo>
                    <a:lnTo>
                      <a:pt x="436" y="165"/>
                    </a:lnTo>
                    <a:lnTo>
                      <a:pt x="403" y="142"/>
                    </a:lnTo>
                    <a:lnTo>
                      <a:pt x="370" y="142"/>
                    </a:lnTo>
                    <a:close/>
                    <a:moveTo>
                      <a:pt x="370" y="0"/>
                    </a:moveTo>
                    <a:lnTo>
                      <a:pt x="429" y="0"/>
                    </a:lnTo>
                    <a:lnTo>
                      <a:pt x="448" y="2"/>
                    </a:lnTo>
                    <a:lnTo>
                      <a:pt x="465" y="10"/>
                    </a:lnTo>
                    <a:lnTo>
                      <a:pt x="480" y="21"/>
                    </a:lnTo>
                    <a:lnTo>
                      <a:pt x="499" y="36"/>
                    </a:lnTo>
                    <a:lnTo>
                      <a:pt x="519" y="47"/>
                    </a:lnTo>
                    <a:lnTo>
                      <a:pt x="542" y="53"/>
                    </a:lnTo>
                    <a:lnTo>
                      <a:pt x="564" y="55"/>
                    </a:lnTo>
                    <a:lnTo>
                      <a:pt x="588" y="53"/>
                    </a:lnTo>
                    <a:lnTo>
                      <a:pt x="611" y="47"/>
                    </a:lnTo>
                    <a:lnTo>
                      <a:pt x="631" y="36"/>
                    </a:lnTo>
                    <a:lnTo>
                      <a:pt x="650" y="21"/>
                    </a:lnTo>
                    <a:lnTo>
                      <a:pt x="665" y="10"/>
                    </a:lnTo>
                    <a:lnTo>
                      <a:pt x="682" y="2"/>
                    </a:lnTo>
                    <a:lnTo>
                      <a:pt x="701" y="0"/>
                    </a:lnTo>
                    <a:lnTo>
                      <a:pt x="760" y="0"/>
                    </a:lnTo>
                    <a:lnTo>
                      <a:pt x="793" y="1"/>
                    </a:lnTo>
                    <a:lnTo>
                      <a:pt x="825" y="5"/>
                    </a:lnTo>
                    <a:lnTo>
                      <a:pt x="868" y="16"/>
                    </a:lnTo>
                    <a:lnTo>
                      <a:pt x="908" y="33"/>
                    </a:lnTo>
                    <a:lnTo>
                      <a:pt x="946" y="52"/>
                    </a:lnTo>
                    <a:lnTo>
                      <a:pt x="980" y="77"/>
                    </a:lnTo>
                    <a:lnTo>
                      <a:pt x="1012" y="105"/>
                    </a:lnTo>
                    <a:lnTo>
                      <a:pt x="1039" y="137"/>
                    </a:lnTo>
                    <a:lnTo>
                      <a:pt x="1064" y="171"/>
                    </a:lnTo>
                    <a:lnTo>
                      <a:pt x="1084" y="209"/>
                    </a:lnTo>
                    <a:lnTo>
                      <a:pt x="1099" y="250"/>
                    </a:lnTo>
                    <a:lnTo>
                      <a:pt x="1110" y="292"/>
                    </a:lnTo>
                    <a:lnTo>
                      <a:pt x="1129" y="401"/>
                    </a:lnTo>
                    <a:lnTo>
                      <a:pt x="1130" y="417"/>
                    </a:lnTo>
                    <a:lnTo>
                      <a:pt x="1128" y="432"/>
                    </a:lnTo>
                    <a:lnTo>
                      <a:pt x="1123" y="446"/>
                    </a:lnTo>
                    <a:lnTo>
                      <a:pt x="1114" y="459"/>
                    </a:lnTo>
                    <a:lnTo>
                      <a:pt x="1102" y="470"/>
                    </a:lnTo>
                    <a:lnTo>
                      <a:pt x="1089" y="478"/>
                    </a:lnTo>
                    <a:lnTo>
                      <a:pt x="1075" y="483"/>
                    </a:lnTo>
                    <a:lnTo>
                      <a:pt x="1059" y="485"/>
                    </a:lnTo>
                    <a:lnTo>
                      <a:pt x="71" y="485"/>
                    </a:lnTo>
                    <a:lnTo>
                      <a:pt x="55" y="483"/>
                    </a:lnTo>
                    <a:lnTo>
                      <a:pt x="41" y="478"/>
                    </a:lnTo>
                    <a:lnTo>
                      <a:pt x="28" y="470"/>
                    </a:lnTo>
                    <a:lnTo>
                      <a:pt x="16" y="459"/>
                    </a:lnTo>
                    <a:lnTo>
                      <a:pt x="7" y="446"/>
                    </a:lnTo>
                    <a:lnTo>
                      <a:pt x="2" y="432"/>
                    </a:lnTo>
                    <a:lnTo>
                      <a:pt x="0" y="417"/>
                    </a:lnTo>
                    <a:lnTo>
                      <a:pt x="1" y="401"/>
                    </a:lnTo>
                    <a:lnTo>
                      <a:pt x="20" y="292"/>
                    </a:lnTo>
                    <a:lnTo>
                      <a:pt x="31" y="250"/>
                    </a:lnTo>
                    <a:lnTo>
                      <a:pt x="46" y="209"/>
                    </a:lnTo>
                    <a:lnTo>
                      <a:pt x="66" y="171"/>
                    </a:lnTo>
                    <a:lnTo>
                      <a:pt x="91" y="137"/>
                    </a:lnTo>
                    <a:lnTo>
                      <a:pt x="118" y="105"/>
                    </a:lnTo>
                    <a:lnTo>
                      <a:pt x="150" y="77"/>
                    </a:lnTo>
                    <a:lnTo>
                      <a:pt x="184" y="52"/>
                    </a:lnTo>
                    <a:lnTo>
                      <a:pt x="222" y="33"/>
                    </a:lnTo>
                    <a:lnTo>
                      <a:pt x="262" y="16"/>
                    </a:lnTo>
                    <a:lnTo>
                      <a:pt x="305" y="5"/>
                    </a:lnTo>
                    <a:lnTo>
                      <a:pt x="337" y="1"/>
                    </a:lnTo>
                    <a:lnTo>
                      <a:pt x="3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2" name="Freeform 46"/>
              <p:cNvSpPr>
                <a:spLocks noEditPoints="1"/>
              </p:cNvSpPr>
              <p:nvPr/>
            </p:nvSpPr>
            <p:spPr bwMode="auto">
              <a:xfrm>
                <a:off x="3517900" y="2105026"/>
                <a:ext cx="71438" cy="98425"/>
              </a:xfrm>
              <a:custGeom>
                <a:avLst/>
                <a:gdLst>
                  <a:gd name="T0" fmla="*/ 210 w 454"/>
                  <a:gd name="T1" fmla="*/ 145 h 621"/>
                  <a:gd name="T2" fmla="*/ 178 w 454"/>
                  <a:gd name="T3" fmla="*/ 158 h 621"/>
                  <a:gd name="T4" fmla="*/ 155 w 454"/>
                  <a:gd name="T5" fmla="*/ 184 h 621"/>
                  <a:gd name="T6" fmla="*/ 144 w 454"/>
                  <a:gd name="T7" fmla="*/ 215 h 621"/>
                  <a:gd name="T8" fmla="*/ 155 w 454"/>
                  <a:gd name="T9" fmla="*/ 408 h 621"/>
                  <a:gd name="T10" fmla="*/ 164 w 454"/>
                  <a:gd name="T11" fmla="*/ 442 h 621"/>
                  <a:gd name="T12" fmla="*/ 187 w 454"/>
                  <a:gd name="T13" fmla="*/ 467 h 621"/>
                  <a:gd name="T14" fmla="*/ 227 w 454"/>
                  <a:gd name="T15" fmla="*/ 479 h 621"/>
                  <a:gd name="T16" fmla="*/ 267 w 454"/>
                  <a:gd name="T17" fmla="*/ 467 h 621"/>
                  <a:gd name="T18" fmla="*/ 290 w 454"/>
                  <a:gd name="T19" fmla="*/ 442 h 621"/>
                  <a:gd name="T20" fmla="*/ 300 w 454"/>
                  <a:gd name="T21" fmla="*/ 408 h 621"/>
                  <a:gd name="T22" fmla="*/ 311 w 454"/>
                  <a:gd name="T23" fmla="*/ 215 h 621"/>
                  <a:gd name="T24" fmla="*/ 300 w 454"/>
                  <a:gd name="T25" fmla="*/ 184 h 621"/>
                  <a:gd name="T26" fmla="*/ 276 w 454"/>
                  <a:gd name="T27" fmla="*/ 158 h 621"/>
                  <a:gd name="T28" fmla="*/ 245 w 454"/>
                  <a:gd name="T29" fmla="*/ 145 h 621"/>
                  <a:gd name="T30" fmla="*/ 227 w 454"/>
                  <a:gd name="T31" fmla="*/ 0 h 621"/>
                  <a:gd name="T32" fmla="*/ 288 w 454"/>
                  <a:gd name="T33" fmla="*/ 9 h 621"/>
                  <a:gd name="T34" fmla="*/ 344 w 454"/>
                  <a:gd name="T35" fmla="*/ 33 h 621"/>
                  <a:gd name="T36" fmla="*/ 393 w 454"/>
                  <a:gd name="T37" fmla="*/ 72 h 621"/>
                  <a:gd name="T38" fmla="*/ 429 w 454"/>
                  <a:gd name="T39" fmla="*/ 123 h 621"/>
                  <a:gd name="T40" fmla="*/ 450 w 454"/>
                  <a:gd name="T41" fmla="*/ 180 h 621"/>
                  <a:gd name="T42" fmla="*/ 454 w 454"/>
                  <a:gd name="T43" fmla="*/ 242 h 621"/>
                  <a:gd name="T44" fmla="*/ 438 w 454"/>
                  <a:gd name="T45" fmla="*/ 452 h 621"/>
                  <a:gd name="T46" fmla="*/ 413 w 454"/>
                  <a:gd name="T47" fmla="*/ 515 h 621"/>
                  <a:gd name="T48" fmla="*/ 371 w 454"/>
                  <a:gd name="T49" fmla="*/ 566 h 621"/>
                  <a:gd name="T50" fmla="*/ 317 w 454"/>
                  <a:gd name="T51" fmla="*/ 601 h 621"/>
                  <a:gd name="T52" fmla="*/ 258 w 454"/>
                  <a:gd name="T53" fmla="*/ 619 h 621"/>
                  <a:gd name="T54" fmla="*/ 197 w 454"/>
                  <a:gd name="T55" fmla="*/ 619 h 621"/>
                  <a:gd name="T56" fmla="*/ 137 w 454"/>
                  <a:gd name="T57" fmla="*/ 601 h 621"/>
                  <a:gd name="T58" fmla="*/ 83 w 454"/>
                  <a:gd name="T59" fmla="*/ 566 h 621"/>
                  <a:gd name="T60" fmla="*/ 42 w 454"/>
                  <a:gd name="T61" fmla="*/ 515 h 621"/>
                  <a:gd name="T62" fmla="*/ 17 w 454"/>
                  <a:gd name="T63" fmla="*/ 452 h 621"/>
                  <a:gd name="T64" fmla="*/ 0 w 454"/>
                  <a:gd name="T65" fmla="*/ 242 h 621"/>
                  <a:gd name="T66" fmla="*/ 5 w 454"/>
                  <a:gd name="T67" fmla="*/ 180 h 621"/>
                  <a:gd name="T68" fmla="*/ 25 w 454"/>
                  <a:gd name="T69" fmla="*/ 123 h 621"/>
                  <a:gd name="T70" fmla="*/ 61 w 454"/>
                  <a:gd name="T71" fmla="*/ 72 h 621"/>
                  <a:gd name="T72" fmla="*/ 109 w 454"/>
                  <a:gd name="T73" fmla="*/ 33 h 621"/>
                  <a:gd name="T74" fmla="*/ 165 w 454"/>
                  <a:gd name="T75" fmla="*/ 9 h 621"/>
                  <a:gd name="T76" fmla="*/ 227 w 454"/>
                  <a:gd name="T77" fmla="*/ 0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54" h="621">
                    <a:moveTo>
                      <a:pt x="227" y="142"/>
                    </a:moveTo>
                    <a:lnTo>
                      <a:pt x="210" y="145"/>
                    </a:lnTo>
                    <a:lnTo>
                      <a:pt x="194" y="150"/>
                    </a:lnTo>
                    <a:lnTo>
                      <a:pt x="178" y="158"/>
                    </a:lnTo>
                    <a:lnTo>
                      <a:pt x="165" y="170"/>
                    </a:lnTo>
                    <a:lnTo>
                      <a:pt x="155" y="184"/>
                    </a:lnTo>
                    <a:lnTo>
                      <a:pt x="148" y="199"/>
                    </a:lnTo>
                    <a:lnTo>
                      <a:pt x="144" y="215"/>
                    </a:lnTo>
                    <a:lnTo>
                      <a:pt x="143" y="232"/>
                    </a:lnTo>
                    <a:lnTo>
                      <a:pt x="155" y="408"/>
                    </a:lnTo>
                    <a:lnTo>
                      <a:pt x="158" y="426"/>
                    </a:lnTo>
                    <a:lnTo>
                      <a:pt x="164" y="442"/>
                    </a:lnTo>
                    <a:lnTo>
                      <a:pt x="174" y="456"/>
                    </a:lnTo>
                    <a:lnTo>
                      <a:pt x="187" y="467"/>
                    </a:lnTo>
                    <a:lnTo>
                      <a:pt x="207" y="475"/>
                    </a:lnTo>
                    <a:lnTo>
                      <a:pt x="227" y="479"/>
                    </a:lnTo>
                    <a:lnTo>
                      <a:pt x="248" y="475"/>
                    </a:lnTo>
                    <a:lnTo>
                      <a:pt x="267" y="467"/>
                    </a:lnTo>
                    <a:lnTo>
                      <a:pt x="280" y="456"/>
                    </a:lnTo>
                    <a:lnTo>
                      <a:pt x="290" y="442"/>
                    </a:lnTo>
                    <a:lnTo>
                      <a:pt x="297" y="426"/>
                    </a:lnTo>
                    <a:lnTo>
                      <a:pt x="300" y="408"/>
                    </a:lnTo>
                    <a:lnTo>
                      <a:pt x="312" y="232"/>
                    </a:lnTo>
                    <a:lnTo>
                      <a:pt x="311" y="215"/>
                    </a:lnTo>
                    <a:lnTo>
                      <a:pt x="306" y="199"/>
                    </a:lnTo>
                    <a:lnTo>
                      <a:pt x="300" y="184"/>
                    </a:lnTo>
                    <a:lnTo>
                      <a:pt x="289" y="170"/>
                    </a:lnTo>
                    <a:lnTo>
                      <a:pt x="276" y="158"/>
                    </a:lnTo>
                    <a:lnTo>
                      <a:pt x="261" y="150"/>
                    </a:lnTo>
                    <a:lnTo>
                      <a:pt x="245" y="145"/>
                    </a:lnTo>
                    <a:lnTo>
                      <a:pt x="227" y="142"/>
                    </a:lnTo>
                    <a:close/>
                    <a:moveTo>
                      <a:pt x="227" y="0"/>
                    </a:moveTo>
                    <a:lnTo>
                      <a:pt x="259" y="2"/>
                    </a:lnTo>
                    <a:lnTo>
                      <a:pt x="288" y="9"/>
                    </a:lnTo>
                    <a:lnTo>
                      <a:pt x="317" y="19"/>
                    </a:lnTo>
                    <a:lnTo>
                      <a:pt x="344" y="33"/>
                    </a:lnTo>
                    <a:lnTo>
                      <a:pt x="370" y="50"/>
                    </a:lnTo>
                    <a:lnTo>
                      <a:pt x="393" y="72"/>
                    </a:lnTo>
                    <a:lnTo>
                      <a:pt x="413" y="96"/>
                    </a:lnTo>
                    <a:lnTo>
                      <a:pt x="429" y="123"/>
                    </a:lnTo>
                    <a:lnTo>
                      <a:pt x="441" y="151"/>
                    </a:lnTo>
                    <a:lnTo>
                      <a:pt x="450" y="180"/>
                    </a:lnTo>
                    <a:lnTo>
                      <a:pt x="454" y="211"/>
                    </a:lnTo>
                    <a:lnTo>
                      <a:pt x="454" y="242"/>
                    </a:lnTo>
                    <a:lnTo>
                      <a:pt x="442" y="417"/>
                    </a:lnTo>
                    <a:lnTo>
                      <a:pt x="438" y="452"/>
                    </a:lnTo>
                    <a:lnTo>
                      <a:pt x="428" y="484"/>
                    </a:lnTo>
                    <a:lnTo>
                      <a:pt x="413" y="515"/>
                    </a:lnTo>
                    <a:lnTo>
                      <a:pt x="394" y="542"/>
                    </a:lnTo>
                    <a:lnTo>
                      <a:pt x="371" y="566"/>
                    </a:lnTo>
                    <a:lnTo>
                      <a:pt x="344" y="586"/>
                    </a:lnTo>
                    <a:lnTo>
                      <a:pt x="317" y="601"/>
                    </a:lnTo>
                    <a:lnTo>
                      <a:pt x="288" y="612"/>
                    </a:lnTo>
                    <a:lnTo>
                      <a:pt x="258" y="619"/>
                    </a:lnTo>
                    <a:lnTo>
                      <a:pt x="227" y="621"/>
                    </a:lnTo>
                    <a:lnTo>
                      <a:pt x="197" y="619"/>
                    </a:lnTo>
                    <a:lnTo>
                      <a:pt x="166" y="612"/>
                    </a:lnTo>
                    <a:lnTo>
                      <a:pt x="137" y="601"/>
                    </a:lnTo>
                    <a:lnTo>
                      <a:pt x="110" y="586"/>
                    </a:lnTo>
                    <a:lnTo>
                      <a:pt x="83" y="566"/>
                    </a:lnTo>
                    <a:lnTo>
                      <a:pt x="60" y="542"/>
                    </a:lnTo>
                    <a:lnTo>
                      <a:pt x="42" y="515"/>
                    </a:lnTo>
                    <a:lnTo>
                      <a:pt x="27" y="484"/>
                    </a:lnTo>
                    <a:lnTo>
                      <a:pt x="17" y="452"/>
                    </a:lnTo>
                    <a:lnTo>
                      <a:pt x="12" y="417"/>
                    </a:lnTo>
                    <a:lnTo>
                      <a:pt x="0" y="242"/>
                    </a:lnTo>
                    <a:lnTo>
                      <a:pt x="0" y="211"/>
                    </a:lnTo>
                    <a:lnTo>
                      <a:pt x="5" y="180"/>
                    </a:lnTo>
                    <a:lnTo>
                      <a:pt x="13" y="151"/>
                    </a:lnTo>
                    <a:lnTo>
                      <a:pt x="25" y="123"/>
                    </a:lnTo>
                    <a:lnTo>
                      <a:pt x="42" y="96"/>
                    </a:lnTo>
                    <a:lnTo>
                      <a:pt x="61" y="72"/>
                    </a:lnTo>
                    <a:lnTo>
                      <a:pt x="84" y="50"/>
                    </a:lnTo>
                    <a:lnTo>
                      <a:pt x="109" y="33"/>
                    </a:lnTo>
                    <a:lnTo>
                      <a:pt x="137" y="19"/>
                    </a:lnTo>
                    <a:lnTo>
                      <a:pt x="165" y="9"/>
                    </a:lnTo>
                    <a:lnTo>
                      <a:pt x="196" y="2"/>
                    </a:lnTo>
                    <a:lnTo>
                      <a:pt x="22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Freeform 47"/>
              <p:cNvSpPr>
                <a:spLocks noEditPoints="1"/>
              </p:cNvSpPr>
              <p:nvPr/>
            </p:nvSpPr>
            <p:spPr bwMode="auto">
              <a:xfrm>
                <a:off x="3463925" y="2206626"/>
                <a:ext cx="179388" cy="77788"/>
              </a:xfrm>
              <a:custGeom>
                <a:avLst/>
                <a:gdLst>
                  <a:gd name="T0" fmla="*/ 350 w 1130"/>
                  <a:gd name="T1" fmla="*/ 143 h 485"/>
                  <a:gd name="T2" fmla="*/ 295 w 1130"/>
                  <a:gd name="T3" fmla="*/ 156 h 485"/>
                  <a:gd name="T4" fmla="*/ 233 w 1130"/>
                  <a:gd name="T5" fmla="*/ 193 h 485"/>
                  <a:gd name="T6" fmla="*/ 187 w 1130"/>
                  <a:gd name="T7" fmla="*/ 249 h 485"/>
                  <a:gd name="T8" fmla="*/ 162 w 1130"/>
                  <a:gd name="T9" fmla="*/ 317 h 485"/>
                  <a:gd name="T10" fmla="*/ 974 w 1130"/>
                  <a:gd name="T11" fmla="*/ 343 h 485"/>
                  <a:gd name="T12" fmla="*/ 959 w 1130"/>
                  <a:gd name="T13" fmla="*/ 281 h 485"/>
                  <a:gd name="T14" fmla="*/ 923 w 1130"/>
                  <a:gd name="T15" fmla="*/ 219 h 485"/>
                  <a:gd name="T16" fmla="*/ 868 w 1130"/>
                  <a:gd name="T17" fmla="*/ 173 h 485"/>
                  <a:gd name="T18" fmla="*/ 800 w 1130"/>
                  <a:gd name="T19" fmla="*/ 147 h 485"/>
                  <a:gd name="T20" fmla="*/ 760 w 1130"/>
                  <a:gd name="T21" fmla="*/ 142 h 485"/>
                  <a:gd name="T22" fmla="*/ 699 w 1130"/>
                  <a:gd name="T23" fmla="*/ 163 h 485"/>
                  <a:gd name="T24" fmla="*/ 635 w 1130"/>
                  <a:gd name="T25" fmla="*/ 189 h 485"/>
                  <a:gd name="T26" fmla="*/ 565 w 1130"/>
                  <a:gd name="T27" fmla="*/ 199 h 485"/>
                  <a:gd name="T28" fmla="*/ 496 w 1130"/>
                  <a:gd name="T29" fmla="*/ 189 h 485"/>
                  <a:gd name="T30" fmla="*/ 432 w 1130"/>
                  <a:gd name="T31" fmla="*/ 163 h 485"/>
                  <a:gd name="T32" fmla="*/ 370 w 1130"/>
                  <a:gd name="T33" fmla="*/ 142 h 485"/>
                  <a:gd name="T34" fmla="*/ 430 w 1130"/>
                  <a:gd name="T35" fmla="*/ 0 h 485"/>
                  <a:gd name="T36" fmla="*/ 465 w 1130"/>
                  <a:gd name="T37" fmla="*/ 10 h 485"/>
                  <a:gd name="T38" fmla="*/ 499 w 1130"/>
                  <a:gd name="T39" fmla="*/ 36 h 485"/>
                  <a:gd name="T40" fmla="*/ 542 w 1130"/>
                  <a:gd name="T41" fmla="*/ 53 h 485"/>
                  <a:gd name="T42" fmla="*/ 588 w 1130"/>
                  <a:gd name="T43" fmla="*/ 53 h 485"/>
                  <a:gd name="T44" fmla="*/ 631 w 1130"/>
                  <a:gd name="T45" fmla="*/ 36 h 485"/>
                  <a:gd name="T46" fmla="*/ 665 w 1130"/>
                  <a:gd name="T47" fmla="*/ 10 h 485"/>
                  <a:gd name="T48" fmla="*/ 701 w 1130"/>
                  <a:gd name="T49" fmla="*/ 0 h 485"/>
                  <a:gd name="T50" fmla="*/ 793 w 1130"/>
                  <a:gd name="T51" fmla="*/ 1 h 485"/>
                  <a:gd name="T52" fmla="*/ 868 w 1130"/>
                  <a:gd name="T53" fmla="*/ 17 h 485"/>
                  <a:gd name="T54" fmla="*/ 946 w 1130"/>
                  <a:gd name="T55" fmla="*/ 52 h 485"/>
                  <a:gd name="T56" fmla="*/ 1012 w 1130"/>
                  <a:gd name="T57" fmla="*/ 106 h 485"/>
                  <a:gd name="T58" fmla="*/ 1064 w 1130"/>
                  <a:gd name="T59" fmla="*/ 172 h 485"/>
                  <a:gd name="T60" fmla="*/ 1099 w 1130"/>
                  <a:gd name="T61" fmla="*/ 250 h 485"/>
                  <a:gd name="T62" fmla="*/ 1129 w 1130"/>
                  <a:gd name="T63" fmla="*/ 402 h 485"/>
                  <a:gd name="T64" fmla="*/ 1128 w 1130"/>
                  <a:gd name="T65" fmla="*/ 432 h 485"/>
                  <a:gd name="T66" fmla="*/ 1114 w 1130"/>
                  <a:gd name="T67" fmla="*/ 459 h 485"/>
                  <a:gd name="T68" fmla="*/ 1089 w 1130"/>
                  <a:gd name="T69" fmla="*/ 479 h 485"/>
                  <a:gd name="T70" fmla="*/ 1059 w 1130"/>
                  <a:gd name="T71" fmla="*/ 485 h 485"/>
                  <a:gd name="T72" fmla="*/ 55 w 1130"/>
                  <a:gd name="T73" fmla="*/ 483 h 485"/>
                  <a:gd name="T74" fmla="*/ 28 w 1130"/>
                  <a:gd name="T75" fmla="*/ 470 h 485"/>
                  <a:gd name="T76" fmla="*/ 8 w 1130"/>
                  <a:gd name="T77" fmla="*/ 446 h 485"/>
                  <a:gd name="T78" fmla="*/ 0 w 1130"/>
                  <a:gd name="T79" fmla="*/ 417 h 485"/>
                  <a:gd name="T80" fmla="*/ 21 w 1130"/>
                  <a:gd name="T81" fmla="*/ 292 h 485"/>
                  <a:gd name="T82" fmla="*/ 47 w 1130"/>
                  <a:gd name="T83" fmla="*/ 210 h 485"/>
                  <a:gd name="T84" fmla="*/ 91 w 1130"/>
                  <a:gd name="T85" fmla="*/ 137 h 485"/>
                  <a:gd name="T86" fmla="*/ 150 w 1130"/>
                  <a:gd name="T87" fmla="*/ 77 h 485"/>
                  <a:gd name="T88" fmla="*/ 222 w 1130"/>
                  <a:gd name="T89" fmla="*/ 33 h 485"/>
                  <a:gd name="T90" fmla="*/ 305 w 1130"/>
                  <a:gd name="T91" fmla="*/ 6 h 485"/>
                  <a:gd name="T92" fmla="*/ 370 w 1130"/>
                  <a:gd name="T93" fmla="*/ 0 h 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130" h="485">
                    <a:moveTo>
                      <a:pt x="370" y="142"/>
                    </a:moveTo>
                    <a:lnTo>
                      <a:pt x="350" y="143"/>
                    </a:lnTo>
                    <a:lnTo>
                      <a:pt x="331" y="147"/>
                    </a:lnTo>
                    <a:lnTo>
                      <a:pt x="295" y="156"/>
                    </a:lnTo>
                    <a:lnTo>
                      <a:pt x="263" y="173"/>
                    </a:lnTo>
                    <a:lnTo>
                      <a:pt x="233" y="193"/>
                    </a:lnTo>
                    <a:lnTo>
                      <a:pt x="207" y="219"/>
                    </a:lnTo>
                    <a:lnTo>
                      <a:pt x="187" y="249"/>
                    </a:lnTo>
                    <a:lnTo>
                      <a:pt x="171" y="281"/>
                    </a:lnTo>
                    <a:lnTo>
                      <a:pt x="162" y="317"/>
                    </a:lnTo>
                    <a:lnTo>
                      <a:pt x="156" y="343"/>
                    </a:lnTo>
                    <a:lnTo>
                      <a:pt x="974" y="343"/>
                    </a:lnTo>
                    <a:lnTo>
                      <a:pt x="969" y="317"/>
                    </a:lnTo>
                    <a:lnTo>
                      <a:pt x="959" y="281"/>
                    </a:lnTo>
                    <a:lnTo>
                      <a:pt x="944" y="249"/>
                    </a:lnTo>
                    <a:lnTo>
                      <a:pt x="923" y="219"/>
                    </a:lnTo>
                    <a:lnTo>
                      <a:pt x="897" y="193"/>
                    </a:lnTo>
                    <a:lnTo>
                      <a:pt x="868" y="173"/>
                    </a:lnTo>
                    <a:lnTo>
                      <a:pt x="835" y="156"/>
                    </a:lnTo>
                    <a:lnTo>
                      <a:pt x="800" y="147"/>
                    </a:lnTo>
                    <a:lnTo>
                      <a:pt x="780" y="143"/>
                    </a:lnTo>
                    <a:lnTo>
                      <a:pt x="760" y="142"/>
                    </a:lnTo>
                    <a:lnTo>
                      <a:pt x="727" y="142"/>
                    </a:lnTo>
                    <a:lnTo>
                      <a:pt x="699" y="163"/>
                    </a:lnTo>
                    <a:lnTo>
                      <a:pt x="667" y="178"/>
                    </a:lnTo>
                    <a:lnTo>
                      <a:pt x="635" y="189"/>
                    </a:lnTo>
                    <a:lnTo>
                      <a:pt x="601" y="197"/>
                    </a:lnTo>
                    <a:lnTo>
                      <a:pt x="565" y="199"/>
                    </a:lnTo>
                    <a:lnTo>
                      <a:pt x="529" y="197"/>
                    </a:lnTo>
                    <a:lnTo>
                      <a:pt x="496" y="189"/>
                    </a:lnTo>
                    <a:lnTo>
                      <a:pt x="463" y="178"/>
                    </a:lnTo>
                    <a:lnTo>
                      <a:pt x="432" y="163"/>
                    </a:lnTo>
                    <a:lnTo>
                      <a:pt x="404" y="142"/>
                    </a:lnTo>
                    <a:lnTo>
                      <a:pt x="370" y="142"/>
                    </a:lnTo>
                    <a:close/>
                    <a:moveTo>
                      <a:pt x="370" y="0"/>
                    </a:moveTo>
                    <a:lnTo>
                      <a:pt x="430" y="0"/>
                    </a:lnTo>
                    <a:lnTo>
                      <a:pt x="448" y="2"/>
                    </a:lnTo>
                    <a:lnTo>
                      <a:pt x="465" y="10"/>
                    </a:lnTo>
                    <a:lnTo>
                      <a:pt x="481" y="21"/>
                    </a:lnTo>
                    <a:lnTo>
                      <a:pt x="499" y="36"/>
                    </a:lnTo>
                    <a:lnTo>
                      <a:pt x="520" y="47"/>
                    </a:lnTo>
                    <a:lnTo>
                      <a:pt x="542" y="53"/>
                    </a:lnTo>
                    <a:lnTo>
                      <a:pt x="565" y="56"/>
                    </a:lnTo>
                    <a:lnTo>
                      <a:pt x="588" y="53"/>
                    </a:lnTo>
                    <a:lnTo>
                      <a:pt x="611" y="47"/>
                    </a:lnTo>
                    <a:lnTo>
                      <a:pt x="631" y="36"/>
                    </a:lnTo>
                    <a:lnTo>
                      <a:pt x="650" y="21"/>
                    </a:lnTo>
                    <a:lnTo>
                      <a:pt x="665" y="10"/>
                    </a:lnTo>
                    <a:lnTo>
                      <a:pt x="682" y="2"/>
                    </a:lnTo>
                    <a:lnTo>
                      <a:pt x="701" y="0"/>
                    </a:lnTo>
                    <a:lnTo>
                      <a:pt x="760" y="0"/>
                    </a:lnTo>
                    <a:lnTo>
                      <a:pt x="793" y="1"/>
                    </a:lnTo>
                    <a:lnTo>
                      <a:pt x="826" y="6"/>
                    </a:lnTo>
                    <a:lnTo>
                      <a:pt x="868" y="17"/>
                    </a:lnTo>
                    <a:lnTo>
                      <a:pt x="908" y="33"/>
                    </a:lnTo>
                    <a:lnTo>
                      <a:pt x="946" y="52"/>
                    </a:lnTo>
                    <a:lnTo>
                      <a:pt x="981" y="77"/>
                    </a:lnTo>
                    <a:lnTo>
                      <a:pt x="1012" y="106"/>
                    </a:lnTo>
                    <a:lnTo>
                      <a:pt x="1039" y="137"/>
                    </a:lnTo>
                    <a:lnTo>
                      <a:pt x="1064" y="172"/>
                    </a:lnTo>
                    <a:lnTo>
                      <a:pt x="1084" y="210"/>
                    </a:lnTo>
                    <a:lnTo>
                      <a:pt x="1099" y="250"/>
                    </a:lnTo>
                    <a:lnTo>
                      <a:pt x="1110" y="292"/>
                    </a:lnTo>
                    <a:lnTo>
                      <a:pt x="1129" y="402"/>
                    </a:lnTo>
                    <a:lnTo>
                      <a:pt x="1130" y="417"/>
                    </a:lnTo>
                    <a:lnTo>
                      <a:pt x="1128" y="432"/>
                    </a:lnTo>
                    <a:lnTo>
                      <a:pt x="1123" y="446"/>
                    </a:lnTo>
                    <a:lnTo>
                      <a:pt x="1114" y="459"/>
                    </a:lnTo>
                    <a:lnTo>
                      <a:pt x="1102" y="470"/>
                    </a:lnTo>
                    <a:lnTo>
                      <a:pt x="1089" y="479"/>
                    </a:lnTo>
                    <a:lnTo>
                      <a:pt x="1075" y="483"/>
                    </a:lnTo>
                    <a:lnTo>
                      <a:pt x="1059" y="485"/>
                    </a:lnTo>
                    <a:lnTo>
                      <a:pt x="72" y="485"/>
                    </a:lnTo>
                    <a:lnTo>
                      <a:pt x="55" y="483"/>
                    </a:lnTo>
                    <a:lnTo>
                      <a:pt x="41" y="479"/>
                    </a:lnTo>
                    <a:lnTo>
                      <a:pt x="28" y="470"/>
                    </a:lnTo>
                    <a:lnTo>
                      <a:pt x="16" y="459"/>
                    </a:lnTo>
                    <a:lnTo>
                      <a:pt x="8" y="446"/>
                    </a:lnTo>
                    <a:lnTo>
                      <a:pt x="2" y="432"/>
                    </a:lnTo>
                    <a:lnTo>
                      <a:pt x="0" y="417"/>
                    </a:lnTo>
                    <a:lnTo>
                      <a:pt x="1" y="402"/>
                    </a:lnTo>
                    <a:lnTo>
                      <a:pt x="21" y="292"/>
                    </a:lnTo>
                    <a:lnTo>
                      <a:pt x="31" y="250"/>
                    </a:lnTo>
                    <a:lnTo>
                      <a:pt x="47" y="210"/>
                    </a:lnTo>
                    <a:lnTo>
                      <a:pt x="66" y="172"/>
                    </a:lnTo>
                    <a:lnTo>
                      <a:pt x="91" y="137"/>
                    </a:lnTo>
                    <a:lnTo>
                      <a:pt x="118" y="106"/>
                    </a:lnTo>
                    <a:lnTo>
                      <a:pt x="150" y="77"/>
                    </a:lnTo>
                    <a:lnTo>
                      <a:pt x="184" y="52"/>
                    </a:lnTo>
                    <a:lnTo>
                      <a:pt x="222" y="33"/>
                    </a:lnTo>
                    <a:lnTo>
                      <a:pt x="263" y="17"/>
                    </a:lnTo>
                    <a:lnTo>
                      <a:pt x="305" y="6"/>
                    </a:lnTo>
                    <a:lnTo>
                      <a:pt x="337" y="1"/>
                    </a:lnTo>
                    <a:lnTo>
                      <a:pt x="3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4" name="Freeform 48"/>
              <p:cNvSpPr>
                <a:spLocks noEditPoints="1"/>
              </p:cNvSpPr>
              <p:nvPr/>
            </p:nvSpPr>
            <p:spPr bwMode="auto">
              <a:xfrm>
                <a:off x="3906838" y="2105026"/>
                <a:ext cx="71438" cy="98425"/>
              </a:xfrm>
              <a:custGeom>
                <a:avLst/>
                <a:gdLst>
                  <a:gd name="T0" fmla="*/ 209 w 454"/>
                  <a:gd name="T1" fmla="*/ 145 h 621"/>
                  <a:gd name="T2" fmla="*/ 178 w 454"/>
                  <a:gd name="T3" fmla="*/ 158 h 621"/>
                  <a:gd name="T4" fmla="*/ 154 w 454"/>
                  <a:gd name="T5" fmla="*/ 184 h 621"/>
                  <a:gd name="T6" fmla="*/ 143 w 454"/>
                  <a:gd name="T7" fmla="*/ 215 h 621"/>
                  <a:gd name="T8" fmla="*/ 154 w 454"/>
                  <a:gd name="T9" fmla="*/ 408 h 621"/>
                  <a:gd name="T10" fmla="*/ 164 w 454"/>
                  <a:gd name="T11" fmla="*/ 442 h 621"/>
                  <a:gd name="T12" fmla="*/ 187 w 454"/>
                  <a:gd name="T13" fmla="*/ 467 h 621"/>
                  <a:gd name="T14" fmla="*/ 227 w 454"/>
                  <a:gd name="T15" fmla="*/ 479 h 621"/>
                  <a:gd name="T16" fmla="*/ 267 w 454"/>
                  <a:gd name="T17" fmla="*/ 467 h 621"/>
                  <a:gd name="T18" fmla="*/ 290 w 454"/>
                  <a:gd name="T19" fmla="*/ 442 h 621"/>
                  <a:gd name="T20" fmla="*/ 299 w 454"/>
                  <a:gd name="T21" fmla="*/ 408 h 621"/>
                  <a:gd name="T22" fmla="*/ 310 w 454"/>
                  <a:gd name="T23" fmla="*/ 215 h 621"/>
                  <a:gd name="T24" fmla="*/ 299 w 454"/>
                  <a:gd name="T25" fmla="*/ 184 h 621"/>
                  <a:gd name="T26" fmla="*/ 276 w 454"/>
                  <a:gd name="T27" fmla="*/ 158 h 621"/>
                  <a:gd name="T28" fmla="*/ 244 w 454"/>
                  <a:gd name="T29" fmla="*/ 145 h 621"/>
                  <a:gd name="T30" fmla="*/ 227 w 454"/>
                  <a:gd name="T31" fmla="*/ 0 h 621"/>
                  <a:gd name="T32" fmla="*/ 288 w 454"/>
                  <a:gd name="T33" fmla="*/ 9 h 621"/>
                  <a:gd name="T34" fmla="*/ 344 w 454"/>
                  <a:gd name="T35" fmla="*/ 33 h 621"/>
                  <a:gd name="T36" fmla="*/ 393 w 454"/>
                  <a:gd name="T37" fmla="*/ 72 h 621"/>
                  <a:gd name="T38" fmla="*/ 429 w 454"/>
                  <a:gd name="T39" fmla="*/ 123 h 621"/>
                  <a:gd name="T40" fmla="*/ 449 w 454"/>
                  <a:gd name="T41" fmla="*/ 180 h 621"/>
                  <a:gd name="T42" fmla="*/ 454 w 454"/>
                  <a:gd name="T43" fmla="*/ 242 h 621"/>
                  <a:gd name="T44" fmla="*/ 437 w 454"/>
                  <a:gd name="T45" fmla="*/ 452 h 621"/>
                  <a:gd name="T46" fmla="*/ 412 w 454"/>
                  <a:gd name="T47" fmla="*/ 515 h 621"/>
                  <a:gd name="T48" fmla="*/ 371 w 454"/>
                  <a:gd name="T49" fmla="*/ 566 h 621"/>
                  <a:gd name="T50" fmla="*/ 317 w 454"/>
                  <a:gd name="T51" fmla="*/ 601 h 621"/>
                  <a:gd name="T52" fmla="*/ 257 w 454"/>
                  <a:gd name="T53" fmla="*/ 619 h 621"/>
                  <a:gd name="T54" fmla="*/ 196 w 454"/>
                  <a:gd name="T55" fmla="*/ 619 h 621"/>
                  <a:gd name="T56" fmla="*/ 137 w 454"/>
                  <a:gd name="T57" fmla="*/ 601 h 621"/>
                  <a:gd name="T58" fmla="*/ 83 w 454"/>
                  <a:gd name="T59" fmla="*/ 566 h 621"/>
                  <a:gd name="T60" fmla="*/ 41 w 454"/>
                  <a:gd name="T61" fmla="*/ 515 h 621"/>
                  <a:gd name="T62" fmla="*/ 16 w 454"/>
                  <a:gd name="T63" fmla="*/ 452 h 621"/>
                  <a:gd name="T64" fmla="*/ 0 w 454"/>
                  <a:gd name="T65" fmla="*/ 242 h 621"/>
                  <a:gd name="T66" fmla="*/ 4 w 454"/>
                  <a:gd name="T67" fmla="*/ 180 h 621"/>
                  <a:gd name="T68" fmla="*/ 25 w 454"/>
                  <a:gd name="T69" fmla="*/ 123 h 621"/>
                  <a:gd name="T70" fmla="*/ 61 w 454"/>
                  <a:gd name="T71" fmla="*/ 72 h 621"/>
                  <a:gd name="T72" fmla="*/ 110 w 454"/>
                  <a:gd name="T73" fmla="*/ 33 h 621"/>
                  <a:gd name="T74" fmla="*/ 166 w 454"/>
                  <a:gd name="T75" fmla="*/ 9 h 621"/>
                  <a:gd name="T76" fmla="*/ 227 w 454"/>
                  <a:gd name="T77" fmla="*/ 0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54" h="621">
                    <a:moveTo>
                      <a:pt x="227" y="142"/>
                    </a:moveTo>
                    <a:lnTo>
                      <a:pt x="209" y="145"/>
                    </a:lnTo>
                    <a:lnTo>
                      <a:pt x="193" y="150"/>
                    </a:lnTo>
                    <a:lnTo>
                      <a:pt x="178" y="158"/>
                    </a:lnTo>
                    <a:lnTo>
                      <a:pt x="165" y="170"/>
                    </a:lnTo>
                    <a:lnTo>
                      <a:pt x="154" y="184"/>
                    </a:lnTo>
                    <a:lnTo>
                      <a:pt x="148" y="199"/>
                    </a:lnTo>
                    <a:lnTo>
                      <a:pt x="143" y="215"/>
                    </a:lnTo>
                    <a:lnTo>
                      <a:pt x="142" y="232"/>
                    </a:lnTo>
                    <a:lnTo>
                      <a:pt x="154" y="408"/>
                    </a:lnTo>
                    <a:lnTo>
                      <a:pt x="157" y="426"/>
                    </a:lnTo>
                    <a:lnTo>
                      <a:pt x="164" y="442"/>
                    </a:lnTo>
                    <a:lnTo>
                      <a:pt x="174" y="456"/>
                    </a:lnTo>
                    <a:lnTo>
                      <a:pt x="187" y="467"/>
                    </a:lnTo>
                    <a:lnTo>
                      <a:pt x="206" y="475"/>
                    </a:lnTo>
                    <a:lnTo>
                      <a:pt x="227" y="479"/>
                    </a:lnTo>
                    <a:lnTo>
                      <a:pt x="247" y="475"/>
                    </a:lnTo>
                    <a:lnTo>
                      <a:pt x="267" y="467"/>
                    </a:lnTo>
                    <a:lnTo>
                      <a:pt x="280" y="456"/>
                    </a:lnTo>
                    <a:lnTo>
                      <a:pt x="290" y="442"/>
                    </a:lnTo>
                    <a:lnTo>
                      <a:pt x="296" y="426"/>
                    </a:lnTo>
                    <a:lnTo>
                      <a:pt x="299" y="408"/>
                    </a:lnTo>
                    <a:lnTo>
                      <a:pt x="311" y="232"/>
                    </a:lnTo>
                    <a:lnTo>
                      <a:pt x="310" y="215"/>
                    </a:lnTo>
                    <a:lnTo>
                      <a:pt x="306" y="199"/>
                    </a:lnTo>
                    <a:lnTo>
                      <a:pt x="299" y="184"/>
                    </a:lnTo>
                    <a:lnTo>
                      <a:pt x="289" y="170"/>
                    </a:lnTo>
                    <a:lnTo>
                      <a:pt x="276" y="158"/>
                    </a:lnTo>
                    <a:lnTo>
                      <a:pt x="260" y="150"/>
                    </a:lnTo>
                    <a:lnTo>
                      <a:pt x="244" y="145"/>
                    </a:lnTo>
                    <a:lnTo>
                      <a:pt x="227" y="142"/>
                    </a:lnTo>
                    <a:close/>
                    <a:moveTo>
                      <a:pt x="227" y="0"/>
                    </a:moveTo>
                    <a:lnTo>
                      <a:pt x="258" y="2"/>
                    </a:lnTo>
                    <a:lnTo>
                      <a:pt x="288" y="9"/>
                    </a:lnTo>
                    <a:lnTo>
                      <a:pt x="317" y="19"/>
                    </a:lnTo>
                    <a:lnTo>
                      <a:pt x="344" y="33"/>
                    </a:lnTo>
                    <a:lnTo>
                      <a:pt x="370" y="50"/>
                    </a:lnTo>
                    <a:lnTo>
                      <a:pt x="393" y="72"/>
                    </a:lnTo>
                    <a:lnTo>
                      <a:pt x="412" y="96"/>
                    </a:lnTo>
                    <a:lnTo>
                      <a:pt x="429" y="123"/>
                    </a:lnTo>
                    <a:lnTo>
                      <a:pt x="441" y="151"/>
                    </a:lnTo>
                    <a:lnTo>
                      <a:pt x="449" y="180"/>
                    </a:lnTo>
                    <a:lnTo>
                      <a:pt x="454" y="211"/>
                    </a:lnTo>
                    <a:lnTo>
                      <a:pt x="454" y="242"/>
                    </a:lnTo>
                    <a:lnTo>
                      <a:pt x="442" y="417"/>
                    </a:lnTo>
                    <a:lnTo>
                      <a:pt x="437" y="452"/>
                    </a:lnTo>
                    <a:lnTo>
                      <a:pt x="427" y="484"/>
                    </a:lnTo>
                    <a:lnTo>
                      <a:pt x="412" y="515"/>
                    </a:lnTo>
                    <a:lnTo>
                      <a:pt x="394" y="542"/>
                    </a:lnTo>
                    <a:lnTo>
                      <a:pt x="371" y="566"/>
                    </a:lnTo>
                    <a:lnTo>
                      <a:pt x="344" y="586"/>
                    </a:lnTo>
                    <a:lnTo>
                      <a:pt x="317" y="601"/>
                    </a:lnTo>
                    <a:lnTo>
                      <a:pt x="288" y="612"/>
                    </a:lnTo>
                    <a:lnTo>
                      <a:pt x="257" y="619"/>
                    </a:lnTo>
                    <a:lnTo>
                      <a:pt x="227" y="621"/>
                    </a:lnTo>
                    <a:lnTo>
                      <a:pt x="196" y="619"/>
                    </a:lnTo>
                    <a:lnTo>
                      <a:pt x="166" y="612"/>
                    </a:lnTo>
                    <a:lnTo>
                      <a:pt x="137" y="601"/>
                    </a:lnTo>
                    <a:lnTo>
                      <a:pt x="110" y="586"/>
                    </a:lnTo>
                    <a:lnTo>
                      <a:pt x="83" y="566"/>
                    </a:lnTo>
                    <a:lnTo>
                      <a:pt x="60" y="542"/>
                    </a:lnTo>
                    <a:lnTo>
                      <a:pt x="41" y="515"/>
                    </a:lnTo>
                    <a:lnTo>
                      <a:pt x="26" y="484"/>
                    </a:lnTo>
                    <a:lnTo>
                      <a:pt x="16" y="452"/>
                    </a:lnTo>
                    <a:lnTo>
                      <a:pt x="12" y="417"/>
                    </a:lnTo>
                    <a:lnTo>
                      <a:pt x="0" y="242"/>
                    </a:lnTo>
                    <a:lnTo>
                      <a:pt x="0" y="211"/>
                    </a:lnTo>
                    <a:lnTo>
                      <a:pt x="4" y="180"/>
                    </a:lnTo>
                    <a:lnTo>
                      <a:pt x="13" y="151"/>
                    </a:lnTo>
                    <a:lnTo>
                      <a:pt x="25" y="123"/>
                    </a:lnTo>
                    <a:lnTo>
                      <a:pt x="41" y="96"/>
                    </a:lnTo>
                    <a:lnTo>
                      <a:pt x="61" y="72"/>
                    </a:lnTo>
                    <a:lnTo>
                      <a:pt x="84" y="50"/>
                    </a:lnTo>
                    <a:lnTo>
                      <a:pt x="110" y="33"/>
                    </a:lnTo>
                    <a:lnTo>
                      <a:pt x="137" y="19"/>
                    </a:lnTo>
                    <a:lnTo>
                      <a:pt x="166" y="9"/>
                    </a:lnTo>
                    <a:lnTo>
                      <a:pt x="195" y="2"/>
                    </a:lnTo>
                    <a:lnTo>
                      <a:pt x="22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5" name="Freeform 49"/>
              <p:cNvSpPr>
                <a:spLocks noEditPoints="1"/>
              </p:cNvSpPr>
              <p:nvPr/>
            </p:nvSpPr>
            <p:spPr bwMode="auto">
              <a:xfrm>
                <a:off x="3852863" y="2206626"/>
                <a:ext cx="179388" cy="77788"/>
              </a:xfrm>
              <a:custGeom>
                <a:avLst/>
                <a:gdLst>
                  <a:gd name="T0" fmla="*/ 350 w 1130"/>
                  <a:gd name="T1" fmla="*/ 143 h 485"/>
                  <a:gd name="T2" fmla="*/ 295 w 1130"/>
                  <a:gd name="T3" fmla="*/ 156 h 485"/>
                  <a:gd name="T4" fmla="*/ 233 w 1130"/>
                  <a:gd name="T5" fmla="*/ 193 h 485"/>
                  <a:gd name="T6" fmla="*/ 186 w 1130"/>
                  <a:gd name="T7" fmla="*/ 249 h 485"/>
                  <a:gd name="T8" fmla="*/ 161 w 1130"/>
                  <a:gd name="T9" fmla="*/ 317 h 485"/>
                  <a:gd name="T10" fmla="*/ 974 w 1130"/>
                  <a:gd name="T11" fmla="*/ 343 h 485"/>
                  <a:gd name="T12" fmla="*/ 959 w 1130"/>
                  <a:gd name="T13" fmla="*/ 281 h 485"/>
                  <a:gd name="T14" fmla="*/ 923 w 1130"/>
                  <a:gd name="T15" fmla="*/ 219 h 485"/>
                  <a:gd name="T16" fmla="*/ 867 w 1130"/>
                  <a:gd name="T17" fmla="*/ 173 h 485"/>
                  <a:gd name="T18" fmla="*/ 799 w 1130"/>
                  <a:gd name="T19" fmla="*/ 147 h 485"/>
                  <a:gd name="T20" fmla="*/ 760 w 1130"/>
                  <a:gd name="T21" fmla="*/ 142 h 485"/>
                  <a:gd name="T22" fmla="*/ 698 w 1130"/>
                  <a:gd name="T23" fmla="*/ 163 h 485"/>
                  <a:gd name="T24" fmla="*/ 634 w 1130"/>
                  <a:gd name="T25" fmla="*/ 189 h 485"/>
                  <a:gd name="T26" fmla="*/ 565 w 1130"/>
                  <a:gd name="T27" fmla="*/ 199 h 485"/>
                  <a:gd name="T28" fmla="*/ 495 w 1130"/>
                  <a:gd name="T29" fmla="*/ 189 h 485"/>
                  <a:gd name="T30" fmla="*/ 431 w 1130"/>
                  <a:gd name="T31" fmla="*/ 163 h 485"/>
                  <a:gd name="T32" fmla="*/ 370 w 1130"/>
                  <a:gd name="T33" fmla="*/ 142 h 485"/>
                  <a:gd name="T34" fmla="*/ 429 w 1130"/>
                  <a:gd name="T35" fmla="*/ 0 h 485"/>
                  <a:gd name="T36" fmla="*/ 465 w 1130"/>
                  <a:gd name="T37" fmla="*/ 10 h 485"/>
                  <a:gd name="T38" fmla="*/ 499 w 1130"/>
                  <a:gd name="T39" fmla="*/ 36 h 485"/>
                  <a:gd name="T40" fmla="*/ 542 w 1130"/>
                  <a:gd name="T41" fmla="*/ 53 h 485"/>
                  <a:gd name="T42" fmla="*/ 588 w 1130"/>
                  <a:gd name="T43" fmla="*/ 53 h 485"/>
                  <a:gd name="T44" fmla="*/ 631 w 1130"/>
                  <a:gd name="T45" fmla="*/ 36 h 485"/>
                  <a:gd name="T46" fmla="*/ 665 w 1130"/>
                  <a:gd name="T47" fmla="*/ 10 h 485"/>
                  <a:gd name="T48" fmla="*/ 700 w 1130"/>
                  <a:gd name="T49" fmla="*/ 0 h 485"/>
                  <a:gd name="T50" fmla="*/ 793 w 1130"/>
                  <a:gd name="T51" fmla="*/ 1 h 485"/>
                  <a:gd name="T52" fmla="*/ 867 w 1130"/>
                  <a:gd name="T53" fmla="*/ 17 h 485"/>
                  <a:gd name="T54" fmla="*/ 946 w 1130"/>
                  <a:gd name="T55" fmla="*/ 52 h 485"/>
                  <a:gd name="T56" fmla="*/ 1012 w 1130"/>
                  <a:gd name="T57" fmla="*/ 106 h 485"/>
                  <a:gd name="T58" fmla="*/ 1064 w 1130"/>
                  <a:gd name="T59" fmla="*/ 172 h 485"/>
                  <a:gd name="T60" fmla="*/ 1099 w 1130"/>
                  <a:gd name="T61" fmla="*/ 250 h 485"/>
                  <a:gd name="T62" fmla="*/ 1129 w 1130"/>
                  <a:gd name="T63" fmla="*/ 402 h 485"/>
                  <a:gd name="T64" fmla="*/ 1128 w 1130"/>
                  <a:gd name="T65" fmla="*/ 432 h 485"/>
                  <a:gd name="T66" fmla="*/ 1114 w 1130"/>
                  <a:gd name="T67" fmla="*/ 459 h 485"/>
                  <a:gd name="T68" fmla="*/ 1089 w 1130"/>
                  <a:gd name="T69" fmla="*/ 479 h 485"/>
                  <a:gd name="T70" fmla="*/ 1058 w 1130"/>
                  <a:gd name="T71" fmla="*/ 485 h 485"/>
                  <a:gd name="T72" fmla="*/ 55 w 1130"/>
                  <a:gd name="T73" fmla="*/ 483 h 485"/>
                  <a:gd name="T74" fmla="*/ 28 w 1130"/>
                  <a:gd name="T75" fmla="*/ 470 h 485"/>
                  <a:gd name="T76" fmla="*/ 7 w 1130"/>
                  <a:gd name="T77" fmla="*/ 446 h 485"/>
                  <a:gd name="T78" fmla="*/ 0 w 1130"/>
                  <a:gd name="T79" fmla="*/ 417 h 485"/>
                  <a:gd name="T80" fmla="*/ 20 w 1130"/>
                  <a:gd name="T81" fmla="*/ 292 h 485"/>
                  <a:gd name="T82" fmla="*/ 46 w 1130"/>
                  <a:gd name="T83" fmla="*/ 210 h 485"/>
                  <a:gd name="T84" fmla="*/ 91 w 1130"/>
                  <a:gd name="T85" fmla="*/ 137 h 485"/>
                  <a:gd name="T86" fmla="*/ 149 w 1130"/>
                  <a:gd name="T87" fmla="*/ 77 h 485"/>
                  <a:gd name="T88" fmla="*/ 222 w 1130"/>
                  <a:gd name="T89" fmla="*/ 33 h 485"/>
                  <a:gd name="T90" fmla="*/ 304 w 1130"/>
                  <a:gd name="T91" fmla="*/ 6 h 485"/>
                  <a:gd name="T92" fmla="*/ 370 w 1130"/>
                  <a:gd name="T93" fmla="*/ 0 h 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130" h="485">
                    <a:moveTo>
                      <a:pt x="370" y="142"/>
                    </a:moveTo>
                    <a:lnTo>
                      <a:pt x="350" y="143"/>
                    </a:lnTo>
                    <a:lnTo>
                      <a:pt x="330" y="147"/>
                    </a:lnTo>
                    <a:lnTo>
                      <a:pt x="295" y="156"/>
                    </a:lnTo>
                    <a:lnTo>
                      <a:pt x="262" y="173"/>
                    </a:lnTo>
                    <a:lnTo>
                      <a:pt x="233" y="193"/>
                    </a:lnTo>
                    <a:lnTo>
                      <a:pt x="207" y="219"/>
                    </a:lnTo>
                    <a:lnTo>
                      <a:pt x="186" y="249"/>
                    </a:lnTo>
                    <a:lnTo>
                      <a:pt x="171" y="281"/>
                    </a:lnTo>
                    <a:lnTo>
                      <a:pt x="161" y="317"/>
                    </a:lnTo>
                    <a:lnTo>
                      <a:pt x="156" y="343"/>
                    </a:lnTo>
                    <a:lnTo>
                      <a:pt x="974" y="343"/>
                    </a:lnTo>
                    <a:lnTo>
                      <a:pt x="968" y="317"/>
                    </a:lnTo>
                    <a:lnTo>
                      <a:pt x="959" y="281"/>
                    </a:lnTo>
                    <a:lnTo>
                      <a:pt x="943" y="249"/>
                    </a:lnTo>
                    <a:lnTo>
                      <a:pt x="923" y="219"/>
                    </a:lnTo>
                    <a:lnTo>
                      <a:pt x="897" y="193"/>
                    </a:lnTo>
                    <a:lnTo>
                      <a:pt x="867" y="173"/>
                    </a:lnTo>
                    <a:lnTo>
                      <a:pt x="835" y="156"/>
                    </a:lnTo>
                    <a:lnTo>
                      <a:pt x="799" y="147"/>
                    </a:lnTo>
                    <a:lnTo>
                      <a:pt x="780" y="143"/>
                    </a:lnTo>
                    <a:lnTo>
                      <a:pt x="760" y="142"/>
                    </a:lnTo>
                    <a:lnTo>
                      <a:pt x="728" y="142"/>
                    </a:lnTo>
                    <a:lnTo>
                      <a:pt x="698" y="163"/>
                    </a:lnTo>
                    <a:lnTo>
                      <a:pt x="667" y="178"/>
                    </a:lnTo>
                    <a:lnTo>
                      <a:pt x="634" y="189"/>
                    </a:lnTo>
                    <a:lnTo>
                      <a:pt x="601" y="197"/>
                    </a:lnTo>
                    <a:lnTo>
                      <a:pt x="565" y="199"/>
                    </a:lnTo>
                    <a:lnTo>
                      <a:pt x="529" y="197"/>
                    </a:lnTo>
                    <a:lnTo>
                      <a:pt x="495" y="189"/>
                    </a:lnTo>
                    <a:lnTo>
                      <a:pt x="463" y="178"/>
                    </a:lnTo>
                    <a:lnTo>
                      <a:pt x="431" y="163"/>
                    </a:lnTo>
                    <a:lnTo>
                      <a:pt x="403" y="142"/>
                    </a:lnTo>
                    <a:lnTo>
                      <a:pt x="370" y="142"/>
                    </a:lnTo>
                    <a:close/>
                    <a:moveTo>
                      <a:pt x="370" y="0"/>
                    </a:moveTo>
                    <a:lnTo>
                      <a:pt x="429" y="0"/>
                    </a:lnTo>
                    <a:lnTo>
                      <a:pt x="448" y="2"/>
                    </a:lnTo>
                    <a:lnTo>
                      <a:pt x="465" y="10"/>
                    </a:lnTo>
                    <a:lnTo>
                      <a:pt x="480" y="21"/>
                    </a:lnTo>
                    <a:lnTo>
                      <a:pt x="499" y="36"/>
                    </a:lnTo>
                    <a:lnTo>
                      <a:pt x="519" y="47"/>
                    </a:lnTo>
                    <a:lnTo>
                      <a:pt x="542" y="53"/>
                    </a:lnTo>
                    <a:lnTo>
                      <a:pt x="565" y="56"/>
                    </a:lnTo>
                    <a:lnTo>
                      <a:pt x="588" y="53"/>
                    </a:lnTo>
                    <a:lnTo>
                      <a:pt x="610" y="47"/>
                    </a:lnTo>
                    <a:lnTo>
                      <a:pt x="631" y="36"/>
                    </a:lnTo>
                    <a:lnTo>
                      <a:pt x="649" y="21"/>
                    </a:lnTo>
                    <a:lnTo>
                      <a:pt x="665" y="10"/>
                    </a:lnTo>
                    <a:lnTo>
                      <a:pt x="682" y="2"/>
                    </a:lnTo>
                    <a:lnTo>
                      <a:pt x="700" y="0"/>
                    </a:lnTo>
                    <a:lnTo>
                      <a:pt x="760" y="0"/>
                    </a:lnTo>
                    <a:lnTo>
                      <a:pt x="793" y="1"/>
                    </a:lnTo>
                    <a:lnTo>
                      <a:pt x="825" y="6"/>
                    </a:lnTo>
                    <a:lnTo>
                      <a:pt x="867" y="17"/>
                    </a:lnTo>
                    <a:lnTo>
                      <a:pt x="908" y="33"/>
                    </a:lnTo>
                    <a:lnTo>
                      <a:pt x="946" y="52"/>
                    </a:lnTo>
                    <a:lnTo>
                      <a:pt x="980" y="77"/>
                    </a:lnTo>
                    <a:lnTo>
                      <a:pt x="1012" y="106"/>
                    </a:lnTo>
                    <a:lnTo>
                      <a:pt x="1039" y="137"/>
                    </a:lnTo>
                    <a:lnTo>
                      <a:pt x="1064" y="172"/>
                    </a:lnTo>
                    <a:lnTo>
                      <a:pt x="1083" y="210"/>
                    </a:lnTo>
                    <a:lnTo>
                      <a:pt x="1099" y="250"/>
                    </a:lnTo>
                    <a:lnTo>
                      <a:pt x="1109" y="292"/>
                    </a:lnTo>
                    <a:lnTo>
                      <a:pt x="1129" y="402"/>
                    </a:lnTo>
                    <a:lnTo>
                      <a:pt x="1130" y="417"/>
                    </a:lnTo>
                    <a:lnTo>
                      <a:pt x="1128" y="432"/>
                    </a:lnTo>
                    <a:lnTo>
                      <a:pt x="1122" y="446"/>
                    </a:lnTo>
                    <a:lnTo>
                      <a:pt x="1114" y="459"/>
                    </a:lnTo>
                    <a:lnTo>
                      <a:pt x="1102" y="470"/>
                    </a:lnTo>
                    <a:lnTo>
                      <a:pt x="1089" y="479"/>
                    </a:lnTo>
                    <a:lnTo>
                      <a:pt x="1075" y="483"/>
                    </a:lnTo>
                    <a:lnTo>
                      <a:pt x="1058" y="485"/>
                    </a:lnTo>
                    <a:lnTo>
                      <a:pt x="71" y="485"/>
                    </a:lnTo>
                    <a:lnTo>
                      <a:pt x="55" y="483"/>
                    </a:lnTo>
                    <a:lnTo>
                      <a:pt x="41" y="479"/>
                    </a:lnTo>
                    <a:lnTo>
                      <a:pt x="28" y="470"/>
                    </a:lnTo>
                    <a:lnTo>
                      <a:pt x="16" y="459"/>
                    </a:lnTo>
                    <a:lnTo>
                      <a:pt x="7" y="446"/>
                    </a:lnTo>
                    <a:lnTo>
                      <a:pt x="2" y="432"/>
                    </a:lnTo>
                    <a:lnTo>
                      <a:pt x="0" y="417"/>
                    </a:lnTo>
                    <a:lnTo>
                      <a:pt x="1" y="402"/>
                    </a:lnTo>
                    <a:lnTo>
                      <a:pt x="20" y="292"/>
                    </a:lnTo>
                    <a:lnTo>
                      <a:pt x="31" y="250"/>
                    </a:lnTo>
                    <a:lnTo>
                      <a:pt x="46" y="210"/>
                    </a:lnTo>
                    <a:lnTo>
                      <a:pt x="66" y="172"/>
                    </a:lnTo>
                    <a:lnTo>
                      <a:pt x="91" y="137"/>
                    </a:lnTo>
                    <a:lnTo>
                      <a:pt x="118" y="106"/>
                    </a:lnTo>
                    <a:lnTo>
                      <a:pt x="149" y="77"/>
                    </a:lnTo>
                    <a:lnTo>
                      <a:pt x="184" y="52"/>
                    </a:lnTo>
                    <a:lnTo>
                      <a:pt x="222" y="33"/>
                    </a:lnTo>
                    <a:lnTo>
                      <a:pt x="262" y="17"/>
                    </a:lnTo>
                    <a:lnTo>
                      <a:pt x="304" y="6"/>
                    </a:lnTo>
                    <a:lnTo>
                      <a:pt x="337" y="1"/>
                    </a:lnTo>
                    <a:lnTo>
                      <a:pt x="3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Freeform 50"/>
              <p:cNvSpPr>
                <a:spLocks/>
              </p:cNvSpPr>
              <p:nvPr/>
            </p:nvSpPr>
            <p:spPr bwMode="auto">
              <a:xfrm>
                <a:off x="3560763" y="1976438"/>
                <a:ext cx="128588" cy="101600"/>
              </a:xfrm>
              <a:custGeom>
                <a:avLst/>
                <a:gdLst>
                  <a:gd name="T0" fmla="*/ 740 w 815"/>
                  <a:gd name="T1" fmla="*/ 0 h 642"/>
                  <a:gd name="T2" fmla="*/ 759 w 815"/>
                  <a:gd name="T3" fmla="*/ 1 h 642"/>
                  <a:gd name="T4" fmla="*/ 775 w 815"/>
                  <a:gd name="T5" fmla="*/ 7 h 642"/>
                  <a:gd name="T6" fmla="*/ 790 w 815"/>
                  <a:gd name="T7" fmla="*/ 17 h 642"/>
                  <a:gd name="T8" fmla="*/ 803 w 815"/>
                  <a:gd name="T9" fmla="*/ 31 h 642"/>
                  <a:gd name="T10" fmla="*/ 812 w 815"/>
                  <a:gd name="T11" fmla="*/ 48 h 642"/>
                  <a:gd name="T12" fmla="*/ 815 w 815"/>
                  <a:gd name="T13" fmla="*/ 67 h 642"/>
                  <a:gd name="T14" fmla="*/ 814 w 815"/>
                  <a:gd name="T15" fmla="*/ 85 h 642"/>
                  <a:gd name="T16" fmla="*/ 808 w 815"/>
                  <a:gd name="T17" fmla="*/ 103 h 642"/>
                  <a:gd name="T18" fmla="*/ 798 w 815"/>
                  <a:gd name="T19" fmla="*/ 118 h 642"/>
                  <a:gd name="T20" fmla="*/ 784 w 815"/>
                  <a:gd name="T21" fmla="*/ 130 h 642"/>
                  <a:gd name="T22" fmla="*/ 767 w 815"/>
                  <a:gd name="T23" fmla="*/ 139 h 642"/>
                  <a:gd name="T24" fmla="*/ 692 w 815"/>
                  <a:gd name="T25" fmla="*/ 167 h 642"/>
                  <a:gd name="T26" fmla="*/ 618 w 815"/>
                  <a:gd name="T27" fmla="*/ 200 h 642"/>
                  <a:gd name="T28" fmla="*/ 546 w 815"/>
                  <a:gd name="T29" fmla="*/ 237 h 642"/>
                  <a:gd name="T30" fmla="*/ 478 w 815"/>
                  <a:gd name="T31" fmla="*/ 280 h 642"/>
                  <a:gd name="T32" fmla="*/ 412 w 815"/>
                  <a:gd name="T33" fmla="*/ 325 h 642"/>
                  <a:gd name="T34" fmla="*/ 348 w 815"/>
                  <a:gd name="T35" fmla="*/ 376 h 642"/>
                  <a:gd name="T36" fmla="*/ 288 w 815"/>
                  <a:gd name="T37" fmla="*/ 429 h 642"/>
                  <a:gd name="T38" fmla="*/ 231 w 815"/>
                  <a:gd name="T39" fmla="*/ 487 h 642"/>
                  <a:gd name="T40" fmla="*/ 177 w 815"/>
                  <a:gd name="T41" fmla="*/ 549 h 642"/>
                  <a:gd name="T42" fmla="*/ 129 w 815"/>
                  <a:gd name="T43" fmla="*/ 613 h 642"/>
                  <a:gd name="T44" fmla="*/ 117 w 815"/>
                  <a:gd name="T45" fmla="*/ 626 h 642"/>
                  <a:gd name="T46" fmla="*/ 103 w 815"/>
                  <a:gd name="T47" fmla="*/ 634 h 642"/>
                  <a:gd name="T48" fmla="*/ 87 w 815"/>
                  <a:gd name="T49" fmla="*/ 641 h 642"/>
                  <a:gd name="T50" fmla="*/ 71 w 815"/>
                  <a:gd name="T51" fmla="*/ 642 h 642"/>
                  <a:gd name="T52" fmla="*/ 56 w 815"/>
                  <a:gd name="T53" fmla="*/ 641 h 642"/>
                  <a:gd name="T54" fmla="*/ 42 w 815"/>
                  <a:gd name="T55" fmla="*/ 636 h 642"/>
                  <a:gd name="T56" fmla="*/ 29 w 815"/>
                  <a:gd name="T57" fmla="*/ 629 h 642"/>
                  <a:gd name="T58" fmla="*/ 16 w 815"/>
                  <a:gd name="T59" fmla="*/ 616 h 642"/>
                  <a:gd name="T60" fmla="*/ 6 w 815"/>
                  <a:gd name="T61" fmla="*/ 600 h 642"/>
                  <a:gd name="T62" fmla="*/ 1 w 815"/>
                  <a:gd name="T63" fmla="*/ 582 h 642"/>
                  <a:gd name="T64" fmla="*/ 0 w 815"/>
                  <a:gd name="T65" fmla="*/ 564 h 642"/>
                  <a:gd name="T66" fmla="*/ 4 w 815"/>
                  <a:gd name="T67" fmla="*/ 546 h 642"/>
                  <a:gd name="T68" fmla="*/ 13 w 815"/>
                  <a:gd name="T69" fmla="*/ 529 h 642"/>
                  <a:gd name="T70" fmla="*/ 67 w 815"/>
                  <a:gd name="T71" fmla="*/ 459 h 642"/>
                  <a:gd name="T72" fmla="*/ 126 w 815"/>
                  <a:gd name="T73" fmla="*/ 390 h 642"/>
                  <a:gd name="T74" fmla="*/ 189 w 815"/>
                  <a:gd name="T75" fmla="*/ 326 h 642"/>
                  <a:gd name="T76" fmla="*/ 257 w 815"/>
                  <a:gd name="T77" fmla="*/ 267 h 642"/>
                  <a:gd name="T78" fmla="*/ 326 w 815"/>
                  <a:gd name="T79" fmla="*/ 211 h 642"/>
                  <a:gd name="T80" fmla="*/ 400 w 815"/>
                  <a:gd name="T81" fmla="*/ 160 h 642"/>
                  <a:gd name="T82" fmla="*/ 477 w 815"/>
                  <a:gd name="T83" fmla="*/ 114 h 642"/>
                  <a:gd name="T84" fmla="*/ 556 w 815"/>
                  <a:gd name="T85" fmla="*/ 71 h 642"/>
                  <a:gd name="T86" fmla="*/ 637 w 815"/>
                  <a:gd name="T87" fmla="*/ 34 h 642"/>
                  <a:gd name="T88" fmla="*/ 721 w 815"/>
                  <a:gd name="T89" fmla="*/ 4 h 642"/>
                  <a:gd name="T90" fmla="*/ 740 w 815"/>
                  <a:gd name="T91" fmla="*/ 0 h 6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15" h="642">
                    <a:moveTo>
                      <a:pt x="740" y="0"/>
                    </a:moveTo>
                    <a:lnTo>
                      <a:pt x="759" y="1"/>
                    </a:lnTo>
                    <a:lnTo>
                      <a:pt x="775" y="7"/>
                    </a:lnTo>
                    <a:lnTo>
                      <a:pt x="790" y="17"/>
                    </a:lnTo>
                    <a:lnTo>
                      <a:pt x="803" y="31"/>
                    </a:lnTo>
                    <a:lnTo>
                      <a:pt x="812" y="48"/>
                    </a:lnTo>
                    <a:lnTo>
                      <a:pt x="815" y="67"/>
                    </a:lnTo>
                    <a:lnTo>
                      <a:pt x="814" y="85"/>
                    </a:lnTo>
                    <a:lnTo>
                      <a:pt x="808" y="103"/>
                    </a:lnTo>
                    <a:lnTo>
                      <a:pt x="798" y="118"/>
                    </a:lnTo>
                    <a:lnTo>
                      <a:pt x="784" y="130"/>
                    </a:lnTo>
                    <a:lnTo>
                      <a:pt x="767" y="139"/>
                    </a:lnTo>
                    <a:lnTo>
                      <a:pt x="692" y="167"/>
                    </a:lnTo>
                    <a:lnTo>
                      <a:pt x="618" y="200"/>
                    </a:lnTo>
                    <a:lnTo>
                      <a:pt x="546" y="237"/>
                    </a:lnTo>
                    <a:lnTo>
                      <a:pt x="478" y="280"/>
                    </a:lnTo>
                    <a:lnTo>
                      <a:pt x="412" y="325"/>
                    </a:lnTo>
                    <a:lnTo>
                      <a:pt x="348" y="376"/>
                    </a:lnTo>
                    <a:lnTo>
                      <a:pt x="288" y="429"/>
                    </a:lnTo>
                    <a:lnTo>
                      <a:pt x="231" y="487"/>
                    </a:lnTo>
                    <a:lnTo>
                      <a:pt x="177" y="549"/>
                    </a:lnTo>
                    <a:lnTo>
                      <a:pt x="129" y="613"/>
                    </a:lnTo>
                    <a:lnTo>
                      <a:pt x="117" y="626"/>
                    </a:lnTo>
                    <a:lnTo>
                      <a:pt x="103" y="634"/>
                    </a:lnTo>
                    <a:lnTo>
                      <a:pt x="87" y="641"/>
                    </a:lnTo>
                    <a:lnTo>
                      <a:pt x="71" y="642"/>
                    </a:lnTo>
                    <a:lnTo>
                      <a:pt x="56" y="641"/>
                    </a:lnTo>
                    <a:lnTo>
                      <a:pt x="42" y="636"/>
                    </a:lnTo>
                    <a:lnTo>
                      <a:pt x="29" y="629"/>
                    </a:lnTo>
                    <a:lnTo>
                      <a:pt x="16" y="616"/>
                    </a:lnTo>
                    <a:lnTo>
                      <a:pt x="6" y="600"/>
                    </a:lnTo>
                    <a:lnTo>
                      <a:pt x="1" y="582"/>
                    </a:lnTo>
                    <a:lnTo>
                      <a:pt x="0" y="564"/>
                    </a:lnTo>
                    <a:lnTo>
                      <a:pt x="4" y="546"/>
                    </a:lnTo>
                    <a:lnTo>
                      <a:pt x="13" y="529"/>
                    </a:lnTo>
                    <a:lnTo>
                      <a:pt x="67" y="459"/>
                    </a:lnTo>
                    <a:lnTo>
                      <a:pt x="126" y="390"/>
                    </a:lnTo>
                    <a:lnTo>
                      <a:pt x="189" y="326"/>
                    </a:lnTo>
                    <a:lnTo>
                      <a:pt x="257" y="267"/>
                    </a:lnTo>
                    <a:lnTo>
                      <a:pt x="326" y="211"/>
                    </a:lnTo>
                    <a:lnTo>
                      <a:pt x="400" y="160"/>
                    </a:lnTo>
                    <a:lnTo>
                      <a:pt x="477" y="114"/>
                    </a:lnTo>
                    <a:lnTo>
                      <a:pt x="556" y="71"/>
                    </a:lnTo>
                    <a:lnTo>
                      <a:pt x="637" y="34"/>
                    </a:lnTo>
                    <a:lnTo>
                      <a:pt x="721" y="4"/>
                    </a:lnTo>
                    <a:lnTo>
                      <a:pt x="74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Freeform 51"/>
              <p:cNvSpPr>
                <a:spLocks/>
              </p:cNvSpPr>
              <p:nvPr/>
            </p:nvSpPr>
            <p:spPr bwMode="auto">
              <a:xfrm>
                <a:off x="3843338" y="1992313"/>
                <a:ext cx="92075" cy="85725"/>
              </a:xfrm>
              <a:custGeom>
                <a:avLst/>
                <a:gdLst>
                  <a:gd name="T0" fmla="*/ 70 w 588"/>
                  <a:gd name="T1" fmla="*/ 0 h 541"/>
                  <a:gd name="T2" fmla="*/ 89 w 588"/>
                  <a:gd name="T3" fmla="*/ 2 h 541"/>
                  <a:gd name="T4" fmla="*/ 106 w 588"/>
                  <a:gd name="T5" fmla="*/ 9 h 541"/>
                  <a:gd name="T6" fmla="*/ 183 w 588"/>
                  <a:gd name="T7" fmla="*/ 56 h 541"/>
                  <a:gd name="T8" fmla="*/ 258 w 588"/>
                  <a:gd name="T9" fmla="*/ 107 h 541"/>
                  <a:gd name="T10" fmla="*/ 328 w 588"/>
                  <a:gd name="T11" fmla="*/ 163 h 541"/>
                  <a:gd name="T12" fmla="*/ 397 w 588"/>
                  <a:gd name="T13" fmla="*/ 224 h 541"/>
                  <a:gd name="T14" fmla="*/ 460 w 588"/>
                  <a:gd name="T15" fmla="*/ 288 h 541"/>
                  <a:gd name="T16" fmla="*/ 519 w 588"/>
                  <a:gd name="T17" fmla="*/ 356 h 541"/>
                  <a:gd name="T18" fmla="*/ 575 w 588"/>
                  <a:gd name="T19" fmla="*/ 428 h 541"/>
                  <a:gd name="T20" fmla="*/ 583 w 588"/>
                  <a:gd name="T21" fmla="*/ 445 h 541"/>
                  <a:gd name="T22" fmla="*/ 588 w 588"/>
                  <a:gd name="T23" fmla="*/ 463 h 541"/>
                  <a:gd name="T24" fmla="*/ 587 w 588"/>
                  <a:gd name="T25" fmla="*/ 481 h 541"/>
                  <a:gd name="T26" fmla="*/ 581 w 588"/>
                  <a:gd name="T27" fmla="*/ 499 h 541"/>
                  <a:gd name="T28" fmla="*/ 571 w 588"/>
                  <a:gd name="T29" fmla="*/ 515 h 541"/>
                  <a:gd name="T30" fmla="*/ 558 w 588"/>
                  <a:gd name="T31" fmla="*/ 528 h 541"/>
                  <a:gd name="T32" fmla="*/ 545 w 588"/>
                  <a:gd name="T33" fmla="*/ 535 h 541"/>
                  <a:gd name="T34" fmla="*/ 531 w 588"/>
                  <a:gd name="T35" fmla="*/ 540 h 541"/>
                  <a:gd name="T36" fmla="*/ 516 w 588"/>
                  <a:gd name="T37" fmla="*/ 541 h 541"/>
                  <a:gd name="T38" fmla="*/ 500 w 588"/>
                  <a:gd name="T39" fmla="*/ 540 h 541"/>
                  <a:gd name="T40" fmla="*/ 485 w 588"/>
                  <a:gd name="T41" fmla="*/ 533 h 541"/>
                  <a:gd name="T42" fmla="*/ 470 w 588"/>
                  <a:gd name="T43" fmla="*/ 525 h 541"/>
                  <a:gd name="T44" fmla="*/ 459 w 588"/>
                  <a:gd name="T45" fmla="*/ 512 h 541"/>
                  <a:gd name="T46" fmla="*/ 409 w 588"/>
                  <a:gd name="T47" fmla="*/ 447 h 541"/>
                  <a:gd name="T48" fmla="*/ 355 w 588"/>
                  <a:gd name="T49" fmla="*/ 385 h 541"/>
                  <a:gd name="T50" fmla="*/ 298 w 588"/>
                  <a:gd name="T51" fmla="*/ 327 h 541"/>
                  <a:gd name="T52" fmla="*/ 237 w 588"/>
                  <a:gd name="T53" fmla="*/ 273 h 541"/>
                  <a:gd name="T54" fmla="*/ 173 w 588"/>
                  <a:gd name="T55" fmla="*/ 222 h 541"/>
                  <a:gd name="T56" fmla="*/ 106 w 588"/>
                  <a:gd name="T57" fmla="*/ 175 h 541"/>
                  <a:gd name="T58" fmla="*/ 37 w 588"/>
                  <a:gd name="T59" fmla="*/ 134 h 541"/>
                  <a:gd name="T60" fmla="*/ 21 w 588"/>
                  <a:gd name="T61" fmla="*/ 122 h 541"/>
                  <a:gd name="T62" fmla="*/ 9 w 588"/>
                  <a:gd name="T63" fmla="*/ 108 h 541"/>
                  <a:gd name="T64" fmla="*/ 3 w 588"/>
                  <a:gd name="T65" fmla="*/ 91 h 541"/>
                  <a:gd name="T66" fmla="*/ 0 w 588"/>
                  <a:gd name="T67" fmla="*/ 72 h 541"/>
                  <a:gd name="T68" fmla="*/ 2 w 588"/>
                  <a:gd name="T69" fmla="*/ 55 h 541"/>
                  <a:gd name="T70" fmla="*/ 8 w 588"/>
                  <a:gd name="T71" fmla="*/ 36 h 541"/>
                  <a:gd name="T72" fmla="*/ 20 w 588"/>
                  <a:gd name="T73" fmla="*/ 21 h 541"/>
                  <a:gd name="T74" fmla="*/ 35 w 588"/>
                  <a:gd name="T75" fmla="*/ 10 h 541"/>
                  <a:gd name="T76" fmla="*/ 52 w 588"/>
                  <a:gd name="T77" fmla="*/ 3 h 541"/>
                  <a:gd name="T78" fmla="*/ 70 w 588"/>
                  <a:gd name="T79" fmla="*/ 0 h 5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88" h="541">
                    <a:moveTo>
                      <a:pt x="70" y="0"/>
                    </a:moveTo>
                    <a:lnTo>
                      <a:pt x="89" y="2"/>
                    </a:lnTo>
                    <a:lnTo>
                      <a:pt x="106" y="9"/>
                    </a:lnTo>
                    <a:lnTo>
                      <a:pt x="183" y="56"/>
                    </a:lnTo>
                    <a:lnTo>
                      <a:pt x="258" y="107"/>
                    </a:lnTo>
                    <a:lnTo>
                      <a:pt x="328" y="163"/>
                    </a:lnTo>
                    <a:lnTo>
                      <a:pt x="397" y="224"/>
                    </a:lnTo>
                    <a:lnTo>
                      <a:pt x="460" y="288"/>
                    </a:lnTo>
                    <a:lnTo>
                      <a:pt x="519" y="356"/>
                    </a:lnTo>
                    <a:lnTo>
                      <a:pt x="575" y="428"/>
                    </a:lnTo>
                    <a:lnTo>
                      <a:pt x="583" y="445"/>
                    </a:lnTo>
                    <a:lnTo>
                      <a:pt x="588" y="463"/>
                    </a:lnTo>
                    <a:lnTo>
                      <a:pt x="587" y="481"/>
                    </a:lnTo>
                    <a:lnTo>
                      <a:pt x="581" y="499"/>
                    </a:lnTo>
                    <a:lnTo>
                      <a:pt x="571" y="515"/>
                    </a:lnTo>
                    <a:lnTo>
                      <a:pt x="558" y="528"/>
                    </a:lnTo>
                    <a:lnTo>
                      <a:pt x="545" y="535"/>
                    </a:lnTo>
                    <a:lnTo>
                      <a:pt x="531" y="540"/>
                    </a:lnTo>
                    <a:lnTo>
                      <a:pt x="516" y="541"/>
                    </a:lnTo>
                    <a:lnTo>
                      <a:pt x="500" y="540"/>
                    </a:lnTo>
                    <a:lnTo>
                      <a:pt x="485" y="533"/>
                    </a:lnTo>
                    <a:lnTo>
                      <a:pt x="470" y="525"/>
                    </a:lnTo>
                    <a:lnTo>
                      <a:pt x="459" y="512"/>
                    </a:lnTo>
                    <a:lnTo>
                      <a:pt x="409" y="447"/>
                    </a:lnTo>
                    <a:lnTo>
                      <a:pt x="355" y="385"/>
                    </a:lnTo>
                    <a:lnTo>
                      <a:pt x="298" y="327"/>
                    </a:lnTo>
                    <a:lnTo>
                      <a:pt x="237" y="273"/>
                    </a:lnTo>
                    <a:lnTo>
                      <a:pt x="173" y="222"/>
                    </a:lnTo>
                    <a:lnTo>
                      <a:pt x="106" y="175"/>
                    </a:lnTo>
                    <a:lnTo>
                      <a:pt x="37" y="134"/>
                    </a:lnTo>
                    <a:lnTo>
                      <a:pt x="21" y="122"/>
                    </a:lnTo>
                    <a:lnTo>
                      <a:pt x="9" y="108"/>
                    </a:lnTo>
                    <a:lnTo>
                      <a:pt x="3" y="91"/>
                    </a:lnTo>
                    <a:lnTo>
                      <a:pt x="0" y="72"/>
                    </a:lnTo>
                    <a:lnTo>
                      <a:pt x="2" y="55"/>
                    </a:lnTo>
                    <a:lnTo>
                      <a:pt x="8" y="36"/>
                    </a:lnTo>
                    <a:lnTo>
                      <a:pt x="20" y="21"/>
                    </a:lnTo>
                    <a:lnTo>
                      <a:pt x="35" y="10"/>
                    </a:lnTo>
                    <a:lnTo>
                      <a:pt x="52" y="3"/>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8" name="Freeform 52"/>
              <p:cNvSpPr>
                <a:spLocks/>
              </p:cNvSpPr>
              <p:nvPr/>
            </p:nvSpPr>
            <p:spPr bwMode="auto">
              <a:xfrm>
                <a:off x="3806825" y="1976438"/>
                <a:ext cx="28575" cy="23813"/>
              </a:xfrm>
              <a:custGeom>
                <a:avLst/>
                <a:gdLst>
                  <a:gd name="T0" fmla="*/ 75 w 177"/>
                  <a:gd name="T1" fmla="*/ 0 h 155"/>
                  <a:gd name="T2" fmla="*/ 94 w 177"/>
                  <a:gd name="T3" fmla="*/ 4 h 155"/>
                  <a:gd name="T4" fmla="*/ 131 w 177"/>
                  <a:gd name="T5" fmla="*/ 17 h 155"/>
                  <a:gd name="T6" fmla="*/ 147 w 177"/>
                  <a:gd name="T7" fmla="*/ 26 h 155"/>
                  <a:gd name="T8" fmla="*/ 161 w 177"/>
                  <a:gd name="T9" fmla="*/ 38 h 155"/>
                  <a:gd name="T10" fmla="*/ 171 w 177"/>
                  <a:gd name="T11" fmla="*/ 54 h 155"/>
                  <a:gd name="T12" fmla="*/ 177 w 177"/>
                  <a:gd name="T13" fmla="*/ 71 h 155"/>
                  <a:gd name="T14" fmla="*/ 177 w 177"/>
                  <a:gd name="T15" fmla="*/ 90 h 155"/>
                  <a:gd name="T16" fmla="*/ 173 w 177"/>
                  <a:gd name="T17" fmla="*/ 108 h 155"/>
                  <a:gd name="T18" fmla="*/ 165 w 177"/>
                  <a:gd name="T19" fmla="*/ 124 h 155"/>
                  <a:gd name="T20" fmla="*/ 153 w 177"/>
                  <a:gd name="T21" fmla="*/ 137 h 155"/>
                  <a:gd name="T22" fmla="*/ 139 w 177"/>
                  <a:gd name="T23" fmla="*/ 146 h 155"/>
                  <a:gd name="T24" fmla="*/ 124 w 177"/>
                  <a:gd name="T25" fmla="*/ 153 h 155"/>
                  <a:gd name="T26" fmla="*/ 106 w 177"/>
                  <a:gd name="T27" fmla="*/ 155 h 155"/>
                  <a:gd name="T28" fmla="*/ 94 w 177"/>
                  <a:gd name="T29" fmla="*/ 154 h 155"/>
                  <a:gd name="T30" fmla="*/ 81 w 177"/>
                  <a:gd name="T31" fmla="*/ 150 h 155"/>
                  <a:gd name="T32" fmla="*/ 49 w 177"/>
                  <a:gd name="T33" fmla="*/ 139 h 155"/>
                  <a:gd name="T34" fmla="*/ 31 w 177"/>
                  <a:gd name="T35" fmla="*/ 130 h 155"/>
                  <a:gd name="T36" fmla="*/ 17 w 177"/>
                  <a:gd name="T37" fmla="*/ 118 h 155"/>
                  <a:gd name="T38" fmla="*/ 7 w 177"/>
                  <a:gd name="T39" fmla="*/ 103 h 155"/>
                  <a:gd name="T40" fmla="*/ 1 w 177"/>
                  <a:gd name="T41" fmla="*/ 85 h 155"/>
                  <a:gd name="T42" fmla="*/ 0 w 177"/>
                  <a:gd name="T43" fmla="*/ 67 h 155"/>
                  <a:gd name="T44" fmla="*/ 3 w 177"/>
                  <a:gd name="T45" fmla="*/ 48 h 155"/>
                  <a:gd name="T46" fmla="*/ 12 w 177"/>
                  <a:gd name="T47" fmla="*/ 31 h 155"/>
                  <a:gd name="T48" fmla="*/ 25 w 177"/>
                  <a:gd name="T49" fmla="*/ 17 h 155"/>
                  <a:gd name="T50" fmla="*/ 40 w 177"/>
                  <a:gd name="T51" fmla="*/ 7 h 155"/>
                  <a:gd name="T52" fmla="*/ 56 w 177"/>
                  <a:gd name="T53" fmla="*/ 1 h 155"/>
                  <a:gd name="T54" fmla="*/ 75 w 177"/>
                  <a:gd name="T55" fmla="*/ 0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77" h="155">
                    <a:moveTo>
                      <a:pt x="75" y="0"/>
                    </a:moveTo>
                    <a:lnTo>
                      <a:pt x="94" y="4"/>
                    </a:lnTo>
                    <a:lnTo>
                      <a:pt x="131" y="17"/>
                    </a:lnTo>
                    <a:lnTo>
                      <a:pt x="147" y="26"/>
                    </a:lnTo>
                    <a:lnTo>
                      <a:pt x="161" y="38"/>
                    </a:lnTo>
                    <a:lnTo>
                      <a:pt x="171" y="54"/>
                    </a:lnTo>
                    <a:lnTo>
                      <a:pt x="177" y="71"/>
                    </a:lnTo>
                    <a:lnTo>
                      <a:pt x="177" y="90"/>
                    </a:lnTo>
                    <a:lnTo>
                      <a:pt x="173" y="108"/>
                    </a:lnTo>
                    <a:lnTo>
                      <a:pt x="165" y="124"/>
                    </a:lnTo>
                    <a:lnTo>
                      <a:pt x="153" y="137"/>
                    </a:lnTo>
                    <a:lnTo>
                      <a:pt x="139" y="146"/>
                    </a:lnTo>
                    <a:lnTo>
                      <a:pt x="124" y="153"/>
                    </a:lnTo>
                    <a:lnTo>
                      <a:pt x="106" y="155"/>
                    </a:lnTo>
                    <a:lnTo>
                      <a:pt x="94" y="154"/>
                    </a:lnTo>
                    <a:lnTo>
                      <a:pt x="81" y="150"/>
                    </a:lnTo>
                    <a:lnTo>
                      <a:pt x="49" y="139"/>
                    </a:lnTo>
                    <a:lnTo>
                      <a:pt x="31" y="130"/>
                    </a:lnTo>
                    <a:lnTo>
                      <a:pt x="17" y="118"/>
                    </a:lnTo>
                    <a:lnTo>
                      <a:pt x="7" y="103"/>
                    </a:lnTo>
                    <a:lnTo>
                      <a:pt x="1" y="85"/>
                    </a:lnTo>
                    <a:lnTo>
                      <a:pt x="0" y="67"/>
                    </a:lnTo>
                    <a:lnTo>
                      <a:pt x="3" y="48"/>
                    </a:lnTo>
                    <a:lnTo>
                      <a:pt x="12" y="31"/>
                    </a:lnTo>
                    <a:lnTo>
                      <a:pt x="25" y="17"/>
                    </a:lnTo>
                    <a:lnTo>
                      <a:pt x="40" y="7"/>
                    </a:lnTo>
                    <a:lnTo>
                      <a:pt x="56" y="1"/>
                    </a:lnTo>
                    <a:lnTo>
                      <a:pt x="7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9" name="Freeform 53"/>
              <p:cNvSpPr>
                <a:spLocks/>
              </p:cNvSpPr>
              <p:nvPr/>
            </p:nvSpPr>
            <p:spPr bwMode="auto">
              <a:xfrm>
                <a:off x="3560763" y="2298701"/>
                <a:ext cx="128588" cy="101600"/>
              </a:xfrm>
              <a:custGeom>
                <a:avLst/>
                <a:gdLst>
                  <a:gd name="T0" fmla="*/ 65 w 815"/>
                  <a:gd name="T1" fmla="*/ 0 h 642"/>
                  <a:gd name="T2" fmla="*/ 82 w 815"/>
                  <a:gd name="T3" fmla="*/ 1 h 642"/>
                  <a:gd name="T4" fmla="*/ 99 w 815"/>
                  <a:gd name="T5" fmla="*/ 6 h 642"/>
                  <a:gd name="T6" fmla="*/ 116 w 815"/>
                  <a:gd name="T7" fmla="*/ 16 h 642"/>
                  <a:gd name="T8" fmla="*/ 129 w 815"/>
                  <a:gd name="T9" fmla="*/ 29 h 642"/>
                  <a:gd name="T10" fmla="*/ 177 w 815"/>
                  <a:gd name="T11" fmla="*/ 94 h 642"/>
                  <a:gd name="T12" fmla="*/ 231 w 815"/>
                  <a:gd name="T13" fmla="*/ 155 h 642"/>
                  <a:gd name="T14" fmla="*/ 288 w 815"/>
                  <a:gd name="T15" fmla="*/ 212 h 642"/>
                  <a:gd name="T16" fmla="*/ 348 w 815"/>
                  <a:gd name="T17" fmla="*/ 267 h 642"/>
                  <a:gd name="T18" fmla="*/ 412 w 815"/>
                  <a:gd name="T19" fmla="*/ 317 h 642"/>
                  <a:gd name="T20" fmla="*/ 478 w 815"/>
                  <a:gd name="T21" fmla="*/ 362 h 642"/>
                  <a:gd name="T22" fmla="*/ 546 w 815"/>
                  <a:gd name="T23" fmla="*/ 404 h 642"/>
                  <a:gd name="T24" fmla="*/ 618 w 815"/>
                  <a:gd name="T25" fmla="*/ 442 h 642"/>
                  <a:gd name="T26" fmla="*/ 692 w 815"/>
                  <a:gd name="T27" fmla="*/ 475 h 642"/>
                  <a:gd name="T28" fmla="*/ 767 w 815"/>
                  <a:gd name="T29" fmla="*/ 503 h 642"/>
                  <a:gd name="T30" fmla="*/ 784 w 815"/>
                  <a:gd name="T31" fmla="*/ 512 h 642"/>
                  <a:gd name="T32" fmla="*/ 798 w 815"/>
                  <a:gd name="T33" fmla="*/ 524 h 642"/>
                  <a:gd name="T34" fmla="*/ 808 w 815"/>
                  <a:gd name="T35" fmla="*/ 539 h 642"/>
                  <a:gd name="T36" fmla="*/ 814 w 815"/>
                  <a:gd name="T37" fmla="*/ 556 h 642"/>
                  <a:gd name="T38" fmla="*/ 815 w 815"/>
                  <a:gd name="T39" fmla="*/ 575 h 642"/>
                  <a:gd name="T40" fmla="*/ 812 w 815"/>
                  <a:gd name="T41" fmla="*/ 593 h 642"/>
                  <a:gd name="T42" fmla="*/ 803 w 815"/>
                  <a:gd name="T43" fmla="*/ 611 h 642"/>
                  <a:gd name="T44" fmla="*/ 793 w 815"/>
                  <a:gd name="T45" fmla="*/ 624 h 642"/>
                  <a:gd name="T46" fmla="*/ 777 w 815"/>
                  <a:gd name="T47" fmla="*/ 633 h 642"/>
                  <a:gd name="T48" fmla="*/ 761 w 815"/>
                  <a:gd name="T49" fmla="*/ 640 h 642"/>
                  <a:gd name="T50" fmla="*/ 744 w 815"/>
                  <a:gd name="T51" fmla="*/ 642 h 642"/>
                  <a:gd name="T52" fmla="*/ 733 w 815"/>
                  <a:gd name="T53" fmla="*/ 641 h 642"/>
                  <a:gd name="T54" fmla="*/ 721 w 815"/>
                  <a:gd name="T55" fmla="*/ 639 h 642"/>
                  <a:gd name="T56" fmla="*/ 637 w 815"/>
                  <a:gd name="T57" fmla="*/ 607 h 642"/>
                  <a:gd name="T58" fmla="*/ 556 w 815"/>
                  <a:gd name="T59" fmla="*/ 570 h 642"/>
                  <a:gd name="T60" fmla="*/ 477 w 815"/>
                  <a:gd name="T61" fmla="*/ 529 h 642"/>
                  <a:gd name="T62" fmla="*/ 400 w 815"/>
                  <a:gd name="T63" fmla="*/ 483 h 642"/>
                  <a:gd name="T64" fmla="*/ 326 w 815"/>
                  <a:gd name="T65" fmla="*/ 430 h 642"/>
                  <a:gd name="T66" fmla="*/ 257 w 815"/>
                  <a:gd name="T67" fmla="*/ 375 h 642"/>
                  <a:gd name="T68" fmla="*/ 189 w 815"/>
                  <a:gd name="T69" fmla="*/ 315 h 642"/>
                  <a:gd name="T70" fmla="*/ 126 w 815"/>
                  <a:gd name="T71" fmla="*/ 251 h 642"/>
                  <a:gd name="T72" fmla="*/ 67 w 815"/>
                  <a:gd name="T73" fmla="*/ 184 h 642"/>
                  <a:gd name="T74" fmla="*/ 13 w 815"/>
                  <a:gd name="T75" fmla="*/ 113 h 642"/>
                  <a:gd name="T76" fmla="*/ 4 w 815"/>
                  <a:gd name="T77" fmla="*/ 95 h 642"/>
                  <a:gd name="T78" fmla="*/ 0 w 815"/>
                  <a:gd name="T79" fmla="*/ 78 h 642"/>
                  <a:gd name="T80" fmla="*/ 1 w 815"/>
                  <a:gd name="T81" fmla="*/ 59 h 642"/>
                  <a:gd name="T82" fmla="*/ 6 w 815"/>
                  <a:gd name="T83" fmla="*/ 42 h 642"/>
                  <a:gd name="T84" fmla="*/ 16 w 815"/>
                  <a:gd name="T85" fmla="*/ 26 h 642"/>
                  <a:gd name="T86" fmla="*/ 29 w 815"/>
                  <a:gd name="T87" fmla="*/ 13 h 642"/>
                  <a:gd name="T88" fmla="*/ 46 w 815"/>
                  <a:gd name="T89" fmla="*/ 4 h 642"/>
                  <a:gd name="T90" fmla="*/ 65 w 815"/>
                  <a:gd name="T91" fmla="*/ 0 h 6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15" h="642">
                    <a:moveTo>
                      <a:pt x="65" y="0"/>
                    </a:moveTo>
                    <a:lnTo>
                      <a:pt x="82" y="1"/>
                    </a:lnTo>
                    <a:lnTo>
                      <a:pt x="99" y="6"/>
                    </a:lnTo>
                    <a:lnTo>
                      <a:pt x="116" y="16"/>
                    </a:lnTo>
                    <a:lnTo>
                      <a:pt x="129" y="29"/>
                    </a:lnTo>
                    <a:lnTo>
                      <a:pt x="177" y="94"/>
                    </a:lnTo>
                    <a:lnTo>
                      <a:pt x="231" y="155"/>
                    </a:lnTo>
                    <a:lnTo>
                      <a:pt x="288" y="212"/>
                    </a:lnTo>
                    <a:lnTo>
                      <a:pt x="348" y="267"/>
                    </a:lnTo>
                    <a:lnTo>
                      <a:pt x="412" y="317"/>
                    </a:lnTo>
                    <a:lnTo>
                      <a:pt x="478" y="362"/>
                    </a:lnTo>
                    <a:lnTo>
                      <a:pt x="546" y="404"/>
                    </a:lnTo>
                    <a:lnTo>
                      <a:pt x="618" y="442"/>
                    </a:lnTo>
                    <a:lnTo>
                      <a:pt x="692" y="475"/>
                    </a:lnTo>
                    <a:lnTo>
                      <a:pt x="767" y="503"/>
                    </a:lnTo>
                    <a:lnTo>
                      <a:pt x="784" y="512"/>
                    </a:lnTo>
                    <a:lnTo>
                      <a:pt x="798" y="524"/>
                    </a:lnTo>
                    <a:lnTo>
                      <a:pt x="808" y="539"/>
                    </a:lnTo>
                    <a:lnTo>
                      <a:pt x="814" y="556"/>
                    </a:lnTo>
                    <a:lnTo>
                      <a:pt x="815" y="575"/>
                    </a:lnTo>
                    <a:lnTo>
                      <a:pt x="812" y="593"/>
                    </a:lnTo>
                    <a:lnTo>
                      <a:pt x="803" y="611"/>
                    </a:lnTo>
                    <a:lnTo>
                      <a:pt x="793" y="624"/>
                    </a:lnTo>
                    <a:lnTo>
                      <a:pt x="777" y="633"/>
                    </a:lnTo>
                    <a:lnTo>
                      <a:pt x="761" y="640"/>
                    </a:lnTo>
                    <a:lnTo>
                      <a:pt x="744" y="642"/>
                    </a:lnTo>
                    <a:lnTo>
                      <a:pt x="733" y="641"/>
                    </a:lnTo>
                    <a:lnTo>
                      <a:pt x="721" y="639"/>
                    </a:lnTo>
                    <a:lnTo>
                      <a:pt x="637" y="607"/>
                    </a:lnTo>
                    <a:lnTo>
                      <a:pt x="556" y="570"/>
                    </a:lnTo>
                    <a:lnTo>
                      <a:pt x="477" y="529"/>
                    </a:lnTo>
                    <a:lnTo>
                      <a:pt x="400" y="483"/>
                    </a:lnTo>
                    <a:lnTo>
                      <a:pt x="326" y="430"/>
                    </a:lnTo>
                    <a:lnTo>
                      <a:pt x="257" y="375"/>
                    </a:lnTo>
                    <a:lnTo>
                      <a:pt x="189" y="315"/>
                    </a:lnTo>
                    <a:lnTo>
                      <a:pt x="126" y="251"/>
                    </a:lnTo>
                    <a:lnTo>
                      <a:pt x="67" y="184"/>
                    </a:lnTo>
                    <a:lnTo>
                      <a:pt x="13" y="113"/>
                    </a:lnTo>
                    <a:lnTo>
                      <a:pt x="4" y="95"/>
                    </a:lnTo>
                    <a:lnTo>
                      <a:pt x="0" y="78"/>
                    </a:lnTo>
                    <a:lnTo>
                      <a:pt x="1" y="59"/>
                    </a:lnTo>
                    <a:lnTo>
                      <a:pt x="6" y="42"/>
                    </a:lnTo>
                    <a:lnTo>
                      <a:pt x="16" y="26"/>
                    </a:lnTo>
                    <a:lnTo>
                      <a:pt x="29" y="13"/>
                    </a:lnTo>
                    <a:lnTo>
                      <a:pt x="46" y="4"/>
                    </a:ln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Freeform 54"/>
              <p:cNvSpPr>
                <a:spLocks/>
              </p:cNvSpPr>
              <p:nvPr/>
            </p:nvSpPr>
            <p:spPr bwMode="auto">
              <a:xfrm>
                <a:off x="3806825" y="2298701"/>
                <a:ext cx="128588" cy="101600"/>
              </a:xfrm>
              <a:custGeom>
                <a:avLst/>
                <a:gdLst>
                  <a:gd name="T0" fmla="*/ 751 w 816"/>
                  <a:gd name="T1" fmla="*/ 0 h 642"/>
                  <a:gd name="T2" fmla="*/ 769 w 816"/>
                  <a:gd name="T3" fmla="*/ 4 h 642"/>
                  <a:gd name="T4" fmla="*/ 786 w 816"/>
                  <a:gd name="T5" fmla="*/ 13 h 642"/>
                  <a:gd name="T6" fmla="*/ 799 w 816"/>
                  <a:gd name="T7" fmla="*/ 26 h 642"/>
                  <a:gd name="T8" fmla="*/ 809 w 816"/>
                  <a:gd name="T9" fmla="*/ 42 h 642"/>
                  <a:gd name="T10" fmla="*/ 815 w 816"/>
                  <a:gd name="T11" fmla="*/ 59 h 642"/>
                  <a:gd name="T12" fmla="*/ 816 w 816"/>
                  <a:gd name="T13" fmla="*/ 78 h 642"/>
                  <a:gd name="T14" fmla="*/ 811 w 816"/>
                  <a:gd name="T15" fmla="*/ 95 h 642"/>
                  <a:gd name="T16" fmla="*/ 803 w 816"/>
                  <a:gd name="T17" fmla="*/ 113 h 642"/>
                  <a:gd name="T18" fmla="*/ 747 w 816"/>
                  <a:gd name="T19" fmla="*/ 184 h 642"/>
                  <a:gd name="T20" fmla="*/ 689 w 816"/>
                  <a:gd name="T21" fmla="*/ 253 h 642"/>
                  <a:gd name="T22" fmla="*/ 626 w 816"/>
                  <a:gd name="T23" fmla="*/ 317 h 642"/>
                  <a:gd name="T24" fmla="*/ 560 w 816"/>
                  <a:gd name="T25" fmla="*/ 376 h 642"/>
                  <a:gd name="T26" fmla="*/ 489 w 816"/>
                  <a:gd name="T27" fmla="*/ 432 h 642"/>
                  <a:gd name="T28" fmla="*/ 416 w 816"/>
                  <a:gd name="T29" fmla="*/ 483 h 642"/>
                  <a:gd name="T30" fmla="*/ 340 w 816"/>
                  <a:gd name="T31" fmla="*/ 529 h 642"/>
                  <a:gd name="T32" fmla="*/ 260 w 816"/>
                  <a:gd name="T33" fmla="*/ 570 h 642"/>
                  <a:gd name="T34" fmla="*/ 179 w 816"/>
                  <a:gd name="T35" fmla="*/ 607 h 642"/>
                  <a:gd name="T36" fmla="*/ 94 w 816"/>
                  <a:gd name="T37" fmla="*/ 639 h 642"/>
                  <a:gd name="T38" fmla="*/ 82 w 816"/>
                  <a:gd name="T39" fmla="*/ 641 h 642"/>
                  <a:gd name="T40" fmla="*/ 71 w 816"/>
                  <a:gd name="T41" fmla="*/ 642 h 642"/>
                  <a:gd name="T42" fmla="*/ 54 w 816"/>
                  <a:gd name="T43" fmla="*/ 640 h 642"/>
                  <a:gd name="T44" fmla="*/ 38 w 816"/>
                  <a:gd name="T45" fmla="*/ 633 h 642"/>
                  <a:gd name="T46" fmla="*/ 23 w 816"/>
                  <a:gd name="T47" fmla="*/ 624 h 642"/>
                  <a:gd name="T48" fmla="*/ 12 w 816"/>
                  <a:gd name="T49" fmla="*/ 611 h 642"/>
                  <a:gd name="T50" fmla="*/ 3 w 816"/>
                  <a:gd name="T51" fmla="*/ 593 h 642"/>
                  <a:gd name="T52" fmla="*/ 0 w 816"/>
                  <a:gd name="T53" fmla="*/ 575 h 642"/>
                  <a:gd name="T54" fmla="*/ 1 w 816"/>
                  <a:gd name="T55" fmla="*/ 556 h 642"/>
                  <a:gd name="T56" fmla="*/ 7 w 816"/>
                  <a:gd name="T57" fmla="*/ 539 h 642"/>
                  <a:gd name="T58" fmla="*/ 17 w 816"/>
                  <a:gd name="T59" fmla="*/ 524 h 642"/>
                  <a:gd name="T60" fmla="*/ 31 w 816"/>
                  <a:gd name="T61" fmla="*/ 512 h 642"/>
                  <a:gd name="T62" fmla="*/ 49 w 816"/>
                  <a:gd name="T63" fmla="*/ 503 h 642"/>
                  <a:gd name="T64" fmla="*/ 124 w 816"/>
                  <a:gd name="T65" fmla="*/ 475 h 642"/>
                  <a:gd name="T66" fmla="*/ 197 w 816"/>
                  <a:gd name="T67" fmla="*/ 442 h 642"/>
                  <a:gd name="T68" fmla="*/ 269 w 816"/>
                  <a:gd name="T69" fmla="*/ 404 h 642"/>
                  <a:gd name="T70" fmla="*/ 337 w 816"/>
                  <a:gd name="T71" fmla="*/ 362 h 642"/>
                  <a:gd name="T72" fmla="*/ 403 w 816"/>
                  <a:gd name="T73" fmla="*/ 317 h 642"/>
                  <a:gd name="T74" fmla="*/ 467 w 816"/>
                  <a:gd name="T75" fmla="*/ 267 h 642"/>
                  <a:gd name="T76" fmla="*/ 527 w 816"/>
                  <a:gd name="T77" fmla="*/ 212 h 642"/>
                  <a:gd name="T78" fmla="*/ 585 w 816"/>
                  <a:gd name="T79" fmla="*/ 155 h 642"/>
                  <a:gd name="T80" fmla="*/ 638 w 816"/>
                  <a:gd name="T81" fmla="*/ 94 h 642"/>
                  <a:gd name="T82" fmla="*/ 687 w 816"/>
                  <a:gd name="T83" fmla="*/ 29 h 642"/>
                  <a:gd name="T84" fmla="*/ 700 w 816"/>
                  <a:gd name="T85" fmla="*/ 16 h 642"/>
                  <a:gd name="T86" fmla="*/ 716 w 816"/>
                  <a:gd name="T87" fmla="*/ 6 h 642"/>
                  <a:gd name="T88" fmla="*/ 733 w 816"/>
                  <a:gd name="T89" fmla="*/ 1 h 642"/>
                  <a:gd name="T90" fmla="*/ 751 w 816"/>
                  <a:gd name="T91" fmla="*/ 0 h 6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16" h="642">
                    <a:moveTo>
                      <a:pt x="751" y="0"/>
                    </a:moveTo>
                    <a:lnTo>
                      <a:pt x="769" y="4"/>
                    </a:lnTo>
                    <a:lnTo>
                      <a:pt x="786" y="13"/>
                    </a:lnTo>
                    <a:lnTo>
                      <a:pt x="799" y="26"/>
                    </a:lnTo>
                    <a:lnTo>
                      <a:pt x="809" y="42"/>
                    </a:lnTo>
                    <a:lnTo>
                      <a:pt x="815" y="59"/>
                    </a:lnTo>
                    <a:lnTo>
                      <a:pt x="816" y="78"/>
                    </a:lnTo>
                    <a:lnTo>
                      <a:pt x="811" y="95"/>
                    </a:lnTo>
                    <a:lnTo>
                      <a:pt x="803" y="113"/>
                    </a:lnTo>
                    <a:lnTo>
                      <a:pt x="747" y="184"/>
                    </a:lnTo>
                    <a:lnTo>
                      <a:pt x="689" y="253"/>
                    </a:lnTo>
                    <a:lnTo>
                      <a:pt x="626" y="317"/>
                    </a:lnTo>
                    <a:lnTo>
                      <a:pt x="560" y="376"/>
                    </a:lnTo>
                    <a:lnTo>
                      <a:pt x="489" y="432"/>
                    </a:lnTo>
                    <a:lnTo>
                      <a:pt x="416" y="483"/>
                    </a:lnTo>
                    <a:lnTo>
                      <a:pt x="340" y="529"/>
                    </a:lnTo>
                    <a:lnTo>
                      <a:pt x="260" y="570"/>
                    </a:lnTo>
                    <a:lnTo>
                      <a:pt x="179" y="607"/>
                    </a:lnTo>
                    <a:lnTo>
                      <a:pt x="94" y="639"/>
                    </a:lnTo>
                    <a:lnTo>
                      <a:pt x="82" y="641"/>
                    </a:lnTo>
                    <a:lnTo>
                      <a:pt x="71" y="642"/>
                    </a:lnTo>
                    <a:lnTo>
                      <a:pt x="54" y="640"/>
                    </a:lnTo>
                    <a:lnTo>
                      <a:pt x="38" y="633"/>
                    </a:lnTo>
                    <a:lnTo>
                      <a:pt x="23" y="624"/>
                    </a:lnTo>
                    <a:lnTo>
                      <a:pt x="12" y="611"/>
                    </a:lnTo>
                    <a:lnTo>
                      <a:pt x="3" y="593"/>
                    </a:lnTo>
                    <a:lnTo>
                      <a:pt x="0" y="575"/>
                    </a:lnTo>
                    <a:lnTo>
                      <a:pt x="1" y="556"/>
                    </a:lnTo>
                    <a:lnTo>
                      <a:pt x="7" y="539"/>
                    </a:lnTo>
                    <a:lnTo>
                      <a:pt x="17" y="524"/>
                    </a:lnTo>
                    <a:lnTo>
                      <a:pt x="31" y="512"/>
                    </a:lnTo>
                    <a:lnTo>
                      <a:pt x="49" y="503"/>
                    </a:lnTo>
                    <a:lnTo>
                      <a:pt x="124" y="475"/>
                    </a:lnTo>
                    <a:lnTo>
                      <a:pt x="197" y="442"/>
                    </a:lnTo>
                    <a:lnTo>
                      <a:pt x="269" y="404"/>
                    </a:lnTo>
                    <a:lnTo>
                      <a:pt x="337" y="362"/>
                    </a:lnTo>
                    <a:lnTo>
                      <a:pt x="403" y="317"/>
                    </a:lnTo>
                    <a:lnTo>
                      <a:pt x="467" y="267"/>
                    </a:lnTo>
                    <a:lnTo>
                      <a:pt x="527" y="212"/>
                    </a:lnTo>
                    <a:lnTo>
                      <a:pt x="585" y="155"/>
                    </a:lnTo>
                    <a:lnTo>
                      <a:pt x="638" y="94"/>
                    </a:lnTo>
                    <a:lnTo>
                      <a:pt x="687" y="29"/>
                    </a:lnTo>
                    <a:lnTo>
                      <a:pt x="700" y="16"/>
                    </a:lnTo>
                    <a:lnTo>
                      <a:pt x="716" y="6"/>
                    </a:lnTo>
                    <a:lnTo>
                      <a:pt x="733" y="1"/>
                    </a:lnTo>
                    <a:lnTo>
                      <a:pt x="75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41" name="Group 40"/>
            <p:cNvGrpSpPr/>
            <p:nvPr/>
          </p:nvGrpSpPr>
          <p:grpSpPr>
            <a:xfrm>
              <a:off x="1784043" y="3226856"/>
              <a:ext cx="404323" cy="404323"/>
              <a:chOff x="661988" y="1909763"/>
              <a:chExt cx="568325" cy="568325"/>
            </a:xfrm>
            <a:grpFill/>
          </p:grpSpPr>
          <p:sp>
            <p:nvSpPr>
              <p:cNvPr id="42" name="Freeform 75"/>
              <p:cNvSpPr>
                <a:spLocks noEditPoints="1"/>
              </p:cNvSpPr>
              <p:nvPr/>
            </p:nvSpPr>
            <p:spPr bwMode="auto">
              <a:xfrm>
                <a:off x="661988" y="1909763"/>
                <a:ext cx="568325" cy="568325"/>
              </a:xfrm>
              <a:custGeom>
                <a:avLst/>
                <a:gdLst>
                  <a:gd name="T0" fmla="*/ 1569 w 3580"/>
                  <a:gd name="T1" fmla="*/ 2585 h 3580"/>
                  <a:gd name="T2" fmla="*/ 1787 w 3580"/>
                  <a:gd name="T3" fmla="*/ 2942 h 3580"/>
                  <a:gd name="T4" fmla="*/ 2004 w 3580"/>
                  <a:gd name="T5" fmla="*/ 2585 h 3580"/>
                  <a:gd name="T6" fmla="*/ 2823 w 3580"/>
                  <a:gd name="T7" fmla="*/ 1857 h 3580"/>
                  <a:gd name="T8" fmla="*/ 2533 w 3580"/>
                  <a:gd name="T9" fmla="*/ 3030 h 3580"/>
                  <a:gd name="T10" fmla="*/ 2805 w 3580"/>
                  <a:gd name="T11" fmla="*/ 3086 h 3580"/>
                  <a:gd name="T12" fmla="*/ 3393 w 3580"/>
                  <a:gd name="T13" fmla="*/ 2169 h 3580"/>
                  <a:gd name="T14" fmla="*/ 989 w 3580"/>
                  <a:gd name="T15" fmla="*/ 2505 h 3580"/>
                  <a:gd name="T16" fmla="*/ 1450 w 3580"/>
                  <a:gd name="T17" fmla="*/ 3298 h 3580"/>
                  <a:gd name="T18" fmla="*/ 1609 w 3580"/>
                  <a:gd name="T19" fmla="*/ 2965 h 3580"/>
                  <a:gd name="T20" fmla="*/ 1430 w 3580"/>
                  <a:gd name="T21" fmla="*/ 2539 h 3580"/>
                  <a:gd name="T22" fmla="*/ 1718 w 3580"/>
                  <a:gd name="T23" fmla="*/ 1857 h 3580"/>
                  <a:gd name="T24" fmla="*/ 433 w 3580"/>
                  <a:gd name="T25" fmla="*/ 2723 h 3580"/>
                  <a:gd name="T26" fmla="*/ 1308 w 3580"/>
                  <a:gd name="T27" fmla="*/ 3365 h 3580"/>
                  <a:gd name="T28" fmla="*/ 826 w 3580"/>
                  <a:gd name="T29" fmla="*/ 2437 h 3580"/>
                  <a:gd name="T30" fmla="*/ 3078 w 3580"/>
                  <a:gd name="T31" fmla="*/ 791 h 3580"/>
                  <a:gd name="T32" fmla="*/ 3053 w 3580"/>
                  <a:gd name="T33" fmla="*/ 1143 h 3580"/>
                  <a:gd name="T34" fmla="*/ 3335 w 3580"/>
                  <a:gd name="T35" fmla="*/ 1178 h 3580"/>
                  <a:gd name="T36" fmla="*/ 3360 w 3580"/>
                  <a:gd name="T37" fmla="*/ 813 h 3580"/>
                  <a:gd name="T38" fmla="*/ 1140 w 3580"/>
                  <a:gd name="T39" fmla="*/ 741 h 3580"/>
                  <a:gd name="T40" fmla="*/ 1165 w 3580"/>
                  <a:gd name="T41" fmla="*/ 1108 h 3580"/>
                  <a:gd name="T42" fmla="*/ 1447 w 3580"/>
                  <a:gd name="T43" fmla="*/ 1072 h 3580"/>
                  <a:gd name="T44" fmla="*/ 1422 w 3580"/>
                  <a:gd name="T45" fmla="*/ 719 h 3580"/>
                  <a:gd name="T46" fmla="*/ 776 w 3580"/>
                  <a:gd name="T47" fmla="*/ 493 h 3580"/>
                  <a:gd name="T48" fmla="*/ 188 w 3580"/>
                  <a:gd name="T49" fmla="*/ 1405 h 3580"/>
                  <a:gd name="T50" fmla="*/ 884 w 3580"/>
                  <a:gd name="T51" fmla="*/ 928 h 3580"/>
                  <a:gd name="T52" fmla="*/ 2328 w 3580"/>
                  <a:gd name="T53" fmla="*/ 269 h 3580"/>
                  <a:gd name="T54" fmla="*/ 2776 w 3580"/>
                  <a:gd name="T55" fmla="*/ 1250 h 3580"/>
                  <a:gd name="T56" fmla="*/ 3335 w 3580"/>
                  <a:gd name="T57" fmla="*/ 1397 h 3580"/>
                  <a:gd name="T58" fmla="*/ 3174 w 3580"/>
                  <a:gd name="T59" fmla="*/ 1483 h 3580"/>
                  <a:gd name="T60" fmla="*/ 2966 w 3580"/>
                  <a:gd name="T61" fmla="*/ 1269 h 3580"/>
                  <a:gd name="T62" fmla="*/ 2869 w 3580"/>
                  <a:gd name="T63" fmla="*/ 836 h 3580"/>
                  <a:gd name="T64" fmla="*/ 2539 w 3580"/>
                  <a:gd name="T65" fmla="*/ 322 h 3580"/>
                  <a:gd name="T66" fmla="*/ 2079 w 3580"/>
                  <a:gd name="T67" fmla="*/ 2375 h 3580"/>
                  <a:gd name="T68" fmla="*/ 2060 w 3580"/>
                  <a:gd name="T69" fmla="*/ 2839 h 3580"/>
                  <a:gd name="T70" fmla="*/ 1971 w 3580"/>
                  <a:gd name="T71" fmla="*/ 3388 h 3580"/>
                  <a:gd name="T72" fmla="*/ 2493 w 3580"/>
                  <a:gd name="T73" fmla="*/ 2790 h 3580"/>
                  <a:gd name="T74" fmla="*/ 2327 w 3580"/>
                  <a:gd name="T75" fmla="*/ 1855 h 3580"/>
                  <a:gd name="T76" fmla="*/ 2347 w 3580"/>
                  <a:gd name="T77" fmla="*/ 1715 h 3580"/>
                  <a:gd name="T78" fmla="*/ 2452 w 3580"/>
                  <a:gd name="T79" fmla="*/ 702 h 3580"/>
                  <a:gd name="T80" fmla="*/ 1917 w 3580"/>
                  <a:gd name="T81" fmla="*/ 174 h 3580"/>
                  <a:gd name="T82" fmla="*/ 1262 w 3580"/>
                  <a:gd name="T83" fmla="*/ 480 h 3580"/>
                  <a:gd name="T84" fmla="*/ 1606 w 3580"/>
                  <a:gd name="T85" fmla="*/ 714 h 3580"/>
                  <a:gd name="T86" fmla="*/ 1558 w 3580"/>
                  <a:gd name="T87" fmla="*/ 1164 h 3580"/>
                  <a:gd name="T88" fmla="*/ 1340 w 3580"/>
                  <a:gd name="T89" fmla="*/ 1403 h 3580"/>
                  <a:gd name="T90" fmla="*/ 1182 w 3580"/>
                  <a:gd name="T91" fmla="*/ 1343 h 3580"/>
                  <a:gd name="T92" fmla="*/ 942 w 3580"/>
                  <a:gd name="T93" fmla="*/ 1288 h 3580"/>
                  <a:gd name="T94" fmla="*/ 2196 w 3580"/>
                  <a:gd name="T95" fmla="*/ 47 h 3580"/>
                  <a:gd name="T96" fmla="*/ 3138 w 3580"/>
                  <a:gd name="T97" fmla="*/ 613 h 3580"/>
                  <a:gd name="T98" fmla="*/ 3538 w 3580"/>
                  <a:gd name="T99" fmla="*/ 827 h 3580"/>
                  <a:gd name="T100" fmla="*/ 3556 w 3580"/>
                  <a:gd name="T101" fmla="*/ 1496 h 3580"/>
                  <a:gd name="T102" fmla="*/ 3404 w 3580"/>
                  <a:gd name="T103" fmla="*/ 2566 h 3580"/>
                  <a:gd name="T104" fmla="*/ 2655 w 3580"/>
                  <a:gd name="T105" fmla="*/ 3359 h 3580"/>
                  <a:gd name="T106" fmla="*/ 1587 w 3580"/>
                  <a:gd name="T107" fmla="*/ 3569 h 3580"/>
                  <a:gd name="T108" fmla="*/ 599 w 3580"/>
                  <a:gd name="T109" fmla="*/ 3125 h 3580"/>
                  <a:gd name="T110" fmla="*/ 44 w 3580"/>
                  <a:gd name="T111" fmla="*/ 2191 h 3580"/>
                  <a:gd name="T112" fmla="*/ 136 w 3580"/>
                  <a:gd name="T113" fmla="*/ 1104 h 3580"/>
                  <a:gd name="T114" fmla="*/ 840 w 3580"/>
                  <a:gd name="T115" fmla="*/ 272 h 35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580" h="3580">
                    <a:moveTo>
                      <a:pt x="1787" y="2367"/>
                    </a:moveTo>
                    <a:lnTo>
                      <a:pt x="1751" y="2370"/>
                    </a:lnTo>
                    <a:lnTo>
                      <a:pt x="1717" y="2379"/>
                    </a:lnTo>
                    <a:lnTo>
                      <a:pt x="1687" y="2392"/>
                    </a:lnTo>
                    <a:lnTo>
                      <a:pt x="1658" y="2409"/>
                    </a:lnTo>
                    <a:lnTo>
                      <a:pt x="1633" y="2431"/>
                    </a:lnTo>
                    <a:lnTo>
                      <a:pt x="1611" y="2457"/>
                    </a:lnTo>
                    <a:lnTo>
                      <a:pt x="1594" y="2485"/>
                    </a:lnTo>
                    <a:lnTo>
                      <a:pt x="1580" y="2517"/>
                    </a:lnTo>
                    <a:lnTo>
                      <a:pt x="1572" y="2549"/>
                    </a:lnTo>
                    <a:lnTo>
                      <a:pt x="1569" y="2585"/>
                    </a:lnTo>
                    <a:lnTo>
                      <a:pt x="1572" y="2620"/>
                    </a:lnTo>
                    <a:lnTo>
                      <a:pt x="1581" y="2656"/>
                    </a:lnTo>
                    <a:lnTo>
                      <a:pt x="1595" y="2692"/>
                    </a:lnTo>
                    <a:lnTo>
                      <a:pt x="1612" y="2727"/>
                    </a:lnTo>
                    <a:lnTo>
                      <a:pt x="1634" y="2763"/>
                    </a:lnTo>
                    <a:lnTo>
                      <a:pt x="1658" y="2797"/>
                    </a:lnTo>
                    <a:lnTo>
                      <a:pt x="1683" y="2830"/>
                    </a:lnTo>
                    <a:lnTo>
                      <a:pt x="1710" y="2862"/>
                    </a:lnTo>
                    <a:lnTo>
                      <a:pt x="1736" y="2892"/>
                    </a:lnTo>
                    <a:lnTo>
                      <a:pt x="1762" y="2918"/>
                    </a:lnTo>
                    <a:lnTo>
                      <a:pt x="1787" y="2942"/>
                    </a:lnTo>
                    <a:lnTo>
                      <a:pt x="1811" y="2918"/>
                    </a:lnTo>
                    <a:lnTo>
                      <a:pt x="1837" y="2892"/>
                    </a:lnTo>
                    <a:lnTo>
                      <a:pt x="1864" y="2862"/>
                    </a:lnTo>
                    <a:lnTo>
                      <a:pt x="1890" y="2830"/>
                    </a:lnTo>
                    <a:lnTo>
                      <a:pt x="1916" y="2797"/>
                    </a:lnTo>
                    <a:lnTo>
                      <a:pt x="1939" y="2762"/>
                    </a:lnTo>
                    <a:lnTo>
                      <a:pt x="1960" y="2727"/>
                    </a:lnTo>
                    <a:lnTo>
                      <a:pt x="1978" y="2690"/>
                    </a:lnTo>
                    <a:lnTo>
                      <a:pt x="1992" y="2655"/>
                    </a:lnTo>
                    <a:lnTo>
                      <a:pt x="2000" y="2620"/>
                    </a:lnTo>
                    <a:lnTo>
                      <a:pt x="2004" y="2585"/>
                    </a:lnTo>
                    <a:lnTo>
                      <a:pt x="2002" y="2549"/>
                    </a:lnTo>
                    <a:lnTo>
                      <a:pt x="1993" y="2517"/>
                    </a:lnTo>
                    <a:lnTo>
                      <a:pt x="1980" y="2485"/>
                    </a:lnTo>
                    <a:lnTo>
                      <a:pt x="1961" y="2457"/>
                    </a:lnTo>
                    <a:lnTo>
                      <a:pt x="1940" y="2431"/>
                    </a:lnTo>
                    <a:lnTo>
                      <a:pt x="1915" y="2409"/>
                    </a:lnTo>
                    <a:lnTo>
                      <a:pt x="1887" y="2392"/>
                    </a:lnTo>
                    <a:lnTo>
                      <a:pt x="1855" y="2379"/>
                    </a:lnTo>
                    <a:lnTo>
                      <a:pt x="1821" y="2370"/>
                    </a:lnTo>
                    <a:lnTo>
                      <a:pt x="1787" y="2367"/>
                    </a:lnTo>
                    <a:close/>
                    <a:moveTo>
                      <a:pt x="2823" y="1857"/>
                    </a:moveTo>
                    <a:lnTo>
                      <a:pt x="2818" y="1978"/>
                    </a:lnTo>
                    <a:lnTo>
                      <a:pt x="2809" y="2096"/>
                    </a:lnTo>
                    <a:lnTo>
                      <a:pt x="2796" y="2212"/>
                    </a:lnTo>
                    <a:lnTo>
                      <a:pt x="2777" y="2326"/>
                    </a:lnTo>
                    <a:lnTo>
                      <a:pt x="2754" y="2437"/>
                    </a:lnTo>
                    <a:lnTo>
                      <a:pt x="2727" y="2545"/>
                    </a:lnTo>
                    <a:lnTo>
                      <a:pt x="2697" y="2650"/>
                    </a:lnTo>
                    <a:lnTo>
                      <a:pt x="2661" y="2751"/>
                    </a:lnTo>
                    <a:lnTo>
                      <a:pt x="2623" y="2849"/>
                    </a:lnTo>
                    <a:lnTo>
                      <a:pt x="2580" y="2942"/>
                    </a:lnTo>
                    <a:lnTo>
                      <a:pt x="2533" y="3030"/>
                    </a:lnTo>
                    <a:lnTo>
                      <a:pt x="2485" y="3109"/>
                    </a:lnTo>
                    <a:lnTo>
                      <a:pt x="2435" y="3183"/>
                    </a:lnTo>
                    <a:lnTo>
                      <a:pt x="2382" y="3250"/>
                    </a:lnTo>
                    <a:lnTo>
                      <a:pt x="2328" y="3311"/>
                    </a:lnTo>
                    <a:lnTo>
                      <a:pt x="2272" y="3365"/>
                    </a:lnTo>
                    <a:lnTo>
                      <a:pt x="2368" y="3333"/>
                    </a:lnTo>
                    <a:lnTo>
                      <a:pt x="2463" y="3294"/>
                    </a:lnTo>
                    <a:lnTo>
                      <a:pt x="2553" y="3250"/>
                    </a:lnTo>
                    <a:lnTo>
                      <a:pt x="2641" y="3200"/>
                    </a:lnTo>
                    <a:lnTo>
                      <a:pt x="2725" y="3146"/>
                    </a:lnTo>
                    <a:lnTo>
                      <a:pt x="2805" y="3086"/>
                    </a:lnTo>
                    <a:lnTo>
                      <a:pt x="2882" y="3022"/>
                    </a:lnTo>
                    <a:lnTo>
                      <a:pt x="2955" y="2953"/>
                    </a:lnTo>
                    <a:lnTo>
                      <a:pt x="3023" y="2880"/>
                    </a:lnTo>
                    <a:lnTo>
                      <a:pt x="3087" y="2803"/>
                    </a:lnTo>
                    <a:lnTo>
                      <a:pt x="3147" y="2723"/>
                    </a:lnTo>
                    <a:lnTo>
                      <a:pt x="3201" y="2638"/>
                    </a:lnTo>
                    <a:lnTo>
                      <a:pt x="3251" y="2550"/>
                    </a:lnTo>
                    <a:lnTo>
                      <a:pt x="3295" y="2459"/>
                    </a:lnTo>
                    <a:lnTo>
                      <a:pt x="3334" y="2365"/>
                    </a:lnTo>
                    <a:lnTo>
                      <a:pt x="3366" y="2268"/>
                    </a:lnTo>
                    <a:lnTo>
                      <a:pt x="3393" y="2169"/>
                    </a:lnTo>
                    <a:lnTo>
                      <a:pt x="3414" y="2068"/>
                    </a:lnTo>
                    <a:lnTo>
                      <a:pt x="3428" y="1964"/>
                    </a:lnTo>
                    <a:lnTo>
                      <a:pt x="3436" y="1857"/>
                    </a:lnTo>
                    <a:lnTo>
                      <a:pt x="2823" y="1857"/>
                    </a:lnTo>
                    <a:close/>
                    <a:moveTo>
                      <a:pt x="899" y="1857"/>
                    </a:moveTo>
                    <a:lnTo>
                      <a:pt x="904" y="1971"/>
                    </a:lnTo>
                    <a:lnTo>
                      <a:pt x="913" y="2082"/>
                    </a:lnTo>
                    <a:lnTo>
                      <a:pt x="926" y="2191"/>
                    </a:lnTo>
                    <a:lnTo>
                      <a:pt x="943" y="2299"/>
                    </a:lnTo>
                    <a:lnTo>
                      <a:pt x="964" y="2404"/>
                    </a:lnTo>
                    <a:lnTo>
                      <a:pt x="989" y="2505"/>
                    </a:lnTo>
                    <a:lnTo>
                      <a:pt x="1019" y="2604"/>
                    </a:lnTo>
                    <a:lnTo>
                      <a:pt x="1051" y="2699"/>
                    </a:lnTo>
                    <a:lnTo>
                      <a:pt x="1087" y="2790"/>
                    </a:lnTo>
                    <a:lnTo>
                      <a:pt x="1127" y="2877"/>
                    </a:lnTo>
                    <a:lnTo>
                      <a:pt x="1172" y="2961"/>
                    </a:lnTo>
                    <a:lnTo>
                      <a:pt x="1214" y="3030"/>
                    </a:lnTo>
                    <a:lnTo>
                      <a:pt x="1257" y="3095"/>
                    </a:lnTo>
                    <a:lnTo>
                      <a:pt x="1304" y="3155"/>
                    </a:lnTo>
                    <a:lnTo>
                      <a:pt x="1351" y="3208"/>
                    </a:lnTo>
                    <a:lnTo>
                      <a:pt x="1401" y="3256"/>
                    </a:lnTo>
                    <a:lnTo>
                      <a:pt x="1450" y="3298"/>
                    </a:lnTo>
                    <a:lnTo>
                      <a:pt x="1503" y="3335"/>
                    </a:lnTo>
                    <a:lnTo>
                      <a:pt x="1555" y="3364"/>
                    </a:lnTo>
                    <a:lnTo>
                      <a:pt x="1609" y="3388"/>
                    </a:lnTo>
                    <a:lnTo>
                      <a:pt x="1663" y="3406"/>
                    </a:lnTo>
                    <a:lnTo>
                      <a:pt x="1718" y="3417"/>
                    </a:lnTo>
                    <a:lnTo>
                      <a:pt x="1718" y="3074"/>
                    </a:lnTo>
                    <a:lnTo>
                      <a:pt x="1702" y="3059"/>
                    </a:lnTo>
                    <a:lnTo>
                      <a:pt x="1682" y="3040"/>
                    </a:lnTo>
                    <a:lnTo>
                      <a:pt x="1659" y="3018"/>
                    </a:lnTo>
                    <a:lnTo>
                      <a:pt x="1635" y="2993"/>
                    </a:lnTo>
                    <a:lnTo>
                      <a:pt x="1609" y="2965"/>
                    </a:lnTo>
                    <a:lnTo>
                      <a:pt x="1583" y="2935"/>
                    </a:lnTo>
                    <a:lnTo>
                      <a:pt x="1557" y="2902"/>
                    </a:lnTo>
                    <a:lnTo>
                      <a:pt x="1532" y="2867"/>
                    </a:lnTo>
                    <a:lnTo>
                      <a:pt x="1508" y="2830"/>
                    </a:lnTo>
                    <a:lnTo>
                      <a:pt x="1485" y="2791"/>
                    </a:lnTo>
                    <a:lnTo>
                      <a:pt x="1466" y="2752"/>
                    </a:lnTo>
                    <a:lnTo>
                      <a:pt x="1449" y="2711"/>
                    </a:lnTo>
                    <a:lnTo>
                      <a:pt x="1437" y="2670"/>
                    </a:lnTo>
                    <a:lnTo>
                      <a:pt x="1429" y="2628"/>
                    </a:lnTo>
                    <a:lnTo>
                      <a:pt x="1427" y="2585"/>
                    </a:lnTo>
                    <a:lnTo>
                      <a:pt x="1430" y="2539"/>
                    </a:lnTo>
                    <a:lnTo>
                      <a:pt x="1439" y="2493"/>
                    </a:lnTo>
                    <a:lnTo>
                      <a:pt x="1453" y="2450"/>
                    </a:lnTo>
                    <a:lnTo>
                      <a:pt x="1472" y="2409"/>
                    </a:lnTo>
                    <a:lnTo>
                      <a:pt x="1496" y="2371"/>
                    </a:lnTo>
                    <a:lnTo>
                      <a:pt x="1525" y="2338"/>
                    </a:lnTo>
                    <a:lnTo>
                      <a:pt x="1558" y="2307"/>
                    </a:lnTo>
                    <a:lnTo>
                      <a:pt x="1594" y="2281"/>
                    </a:lnTo>
                    <a:lnTo>
                      <a:pt x="1633" y="2260"/>
                    </a:lnTo>
                    <a:lnTo>
                      <a:pt x="1674" y="2243"/>
                    </a:lnTo>
                    <a:lnTo>
                      <a:pt x="1718" y="2232"/>
                    </a:lnTo>
                    <a:lnTo>
                      <a:pt x="1718" y="1857"/>
                    </a:lnTo>
                    <a:lnTo>
                      <a:pt x="899" y="1857"/>
                    </a:lnTo>
                    <a:close/>
                    <a:moveTo>
                      <a:pt x="144" y="1857"/>
                    </a:moveTo>
                    <a:lnTo>
                      <a:pt x="152" y="1964"/>
                    </a:lnTo>
                    <a:lnTo>
                      <a:pt x="166" y="2068"/>
                    </a:lnTo>
                    <a:lnTo>
                      <a:pt x="187" y="2169"/>
                    </a:lnTo>
                    <a:lnTo>
                      <a:pt x="214" y="2268"/>
                    </a:lnTo>
                    <a:lnTo>
                      <a:pt x="246" y="2365"/>
                    </a:lnTo>
                    <a:lnTo>
                      <a:pt x="285" y="2459"/>
                    </a:lnTo>
                    <a:lnTo>
                      <a:pt x="329" y="2550"/>
                    </a:lnTo>
                    <a:lnTo>
                      <a:pt x="379" y="2638"/>
                    </a:lnTo>
                    <a:lnTo>
                      <a:pt x="433" y="2723"/>
                    </a:lnTo>
                    <a:lnTo>
                      <a:pt x="493" y="2803"/>
                    </a:lnTo>
                    <a:lnTo>
                      <a:pt x="557" y="2880"/>
                    </a:lnTo>
                    <a:lnTo>
                      <a:pt x="625" y="2953"/>
                    </a:lnTo>
                    <a:lnTo>
                      <a:pt x="698" y="3022"/>
                    </a:lnTo>
                    <a:lnTo>
                      <a:pt x="775" y="3086"/>
                    </a:lnTo>
                    <a:lnTo>
                      <a:pt x="855" y="3146"/>
                    </a:lnTo>
                    <a:lnTo>
                      <a:pt x="939" y="3200"/>
                    </a:lnTo>
                    <a:lnTo>
                      <a:pt x="1027" y="3250"/>
                    </a:lnTo>
                    <a:lnTo>
                      <a:pt x="1117" y="3294"/>
                    </a:lnTo>
                    <a:lnTo>
                      <a:pt x="1212" y="3333"/>
                    </a:lnTo>
                    <a:lnTo>
                      <a:pt x="1308" y="3365"/>
                    </a:lnTo>
                    <a:lnTo>
                      <a:pt x="1252" y="3311"/>
                    </a:lnTo>
                    <a:lnTo>
                      <a:pt x="1198" y="3250"/>
                    </a:lnTo>
                    <a:lnTo>
                      <a:pt x="1145" y="3183"/>
                    </a:lnTo>
                    <a:lnTo>
                      <a:pt x="1095" y="3109"/>
                    </a:lnTo>
                    <a:lnTo>
                      <a:pt x="1047" y="3030"/>
                    </a:lnTo>
                    <a:lnTo>
                      <a:pt x="1000" y="2942"/>
                    </a:lnTo>
                    <a:lnTo>
                      <a:pt x="957" y="2849"/>
                    </a:lnTo>
                    <a:lnTo>
                      <a:pt x="919" y="2751"/>
                    </a:lnTo>
                    <a:lnTo>
                      <a:pt x="883" y="2650"/>
                    </a:lnTo>
                    <a:lnTo>
                      <a:pt x="853" y="2545"/>
                    </a:lnTo>
                    <a:lnTo>
                      <a:pt x="826" y="2437"/>
                    </a:lnTo>
                    <a:lnTo>
                      <a:pt x="803" y="2326"/>
                    </a:lnTo>
                    <a:lnTo>
                      <a:pt x="784" y="2212"/>
                    </a:lnTo>
                    <a:lnTo>
                      <a:pt x="771" y="2096"/>
                    </a:lnTo>
                    <a:lnTo>
                      <a:pt x="762" y="1978"/>
                    </a:lnTo>
                    <a:lnTo>
                      <a:pt x="757" y="1857"/>
                    </a:lnTo>
                    <a:lnTo>
                      <a:pt x="144" y="1857"/>
                    </a:lnTo>
                    <a:close/>
                    <a:moveTo>
                      <a:pt x="3206" y="749"/>
                    </a:moveTo>
                    <a:lnTo>
                      <a:pt x="3170" y="752"/>
                    </a:lnTo>
                    <a:lnTo>
                      <a:pt x="3137" y="759"/>
                    </a:lnTo>
                    <a:lnTo>
                      <a:pt x="3106" y="773"/>
                    </a:lnTo>
                    <a:lnTo>
                      <a:pt x="3078" y="791"/>
                    </a:lnTo>
                    <a:lnTo>
                      <a:pt x="3052" y="813"/>
                    </a:lnTo>
                    <a:lnTo>
                      <a:pt x="3030" y="838"/>
                    </a:lnTo>
                    <a:lnTo>
                      <a:pt x="3013" y="867"/>
                    </a:lnTo>
                    <a:lnTo>
                      <a:pt x="3000" y="897"/>
                    </a:lnTo>
                    <a:lnTo>
                      <a:pt x="2991" y="931"/>
                    </a:lnTo>
                    <a:lnTo>
                      <a:pt x="2988" y="967"/>
                    </a:lnTo>
                    <a:lnTo>
                      <a:pt x="2991" y="1001"/>
                    </a:lnTo>
                    <a:lnTo>
                      <a:pt x="3000" y="1036"/>
                    </a:lnTo>
                    <a:lnTo>
                      <a:pt x="3014" y="1072"/>
                    </a:lnTo>
                    <a:lnTo>
                      <a:pt x="3032" y="1109"/>
                    </a:lnTo>
                    <a:lnTo>
                      <a:pt x="3053" y="1143"/>
                    </a:lnTo>
                    <a:lnTo>
                      <a:pt x="3077" y="1178"/>
                    </a:lnTo>
                    <a:lnTo>
                      <a:pt x="3102" y="1212"/>
                    </a:lnTo>
                    <a:lnTo>
                      <a:pt x="3129" y="1243"/>
                    </a:lnTo>
                    <a:lnTo>
                      <a:pt x="3155" y="1273"/>
                    </a:lnTo>
                    <a:lnTo>
                      <a:pt x="3181" y="1300"/>
                    </a:lnTo>
                    <a:lnTo>
                      <a:pt x="3206" y="1324"/>
                    </a:lnTo>
                    <a:lnTo>
                      <a:pt x="3230" y="1300"/>
                    </a:lnTo>
                    <a:lnTo>
                      <a:pt x="3256" y="1273"/>
                    </a:lnTo>
                    <a:lnTo>
                      <a:pt x="3283" y="1243"/>
                    </a:lnTo>
                    <a:lnTo>
                      <a:pt x="3309" y="1212"/>
                    </a:lnTo>
                    <a:lnTo>
                      <a:pt x="3335" y="1178"/>
                    </a:lnTo>
                    <a:lnTo>
                      <a:pt x="3359" y="1143"/>
                    </a:lnTo>
                    <a:lnTo>
                      <a:pt x="3379" y="1108"/>
                    </a:lnTo>
                    <a:lnTo>
                      <a:pt x="3398" y="1072"/>
                    </a:lnTo>
                    <a:lnTo>
                      <a:pt x="3411" y="1036"/>
                    </a:lnTo>
                    <a:lnTo>
                      <a:pt x="3419" y="1001"/>
                    </a:lnTo>
                    <a:lnTo>
                      <a:pt x="3423" y="967"/>
                    </a:lnTo>
                    <a:lnTo>
                      <a:pt x="3421" y="931"/>
                    </a:lnTo>
                    <a:lnTo>
                      <a:pt x="3412" y="897"/>
                    </a:lnTo>
                    <a:lnTo>
                      <a:pt x="3399" y="867"/>
                    </a:lnTo>
                    <a:lnTo>
                      <a:pt x="3381" y="838"/>
                    </a:lnTo>
                    <a:lnTo>
                      <a:pt x="3360" y="813"/>
                    </a:lnTo>
                    <a:lnTo>
                      <a:pt x="3334" y="791"/>
                    </a:lnTo>
                    <a:lnTo>
                      <a:pt x="3306" y="773"/>
                    </a:lnTo>
                    <a:lnTo>
                      <a:pt x="3274" y="759"/>
                    </a:lnTo>
                    <a:lnTo>
                      <a:pt x="3240" y="752"/>
                    </a:lnTo>
                    <a:lnTo>
                      <a:pt x="3206" y="749"/>
                    </a:lnTo>
                    <a:close/>
                    <a:moveTo>
                      <a:pt x="1294" y="678"/>
                    </a:moveTo>
                    <a:lnTo>
                      <a:pt x="1260" y="680"/>
                    </a:lnTo>
                    <a:lnTo>
                      <a:pt x="1226" y="689"/>
                    </a:lnTo>
                    <a:lnTo>
                      <a:pt x="1194" y="702"/>
                    </a:lnTo>
                    <a:lnTo>
                      <a:pt x="1166" y="719"/>
                    </a:lnTo>
                    <a:lnTo>
                      <a:pt x="1140" y="741"/>
                    </a:lnTo>
                    <a:lnTo>
                      <a:pt x="1118" y="767"/>
                    </a:lnTo>
                    <a:lnTo>
                      <a:pt x="1101" y="795"/>
                    </a:lnTo>
                    <a:lnTo>
                      <a:pt x="1088" y="827"/>
                    </a:lnTo>
                    <a:lnTo>
                      <a:pt x="1079" y="860"/>
                    </a:lnTo>
                    <a:lnTo>
                      <a:pt x="1077" y="895"/>
                    </a:lnTo>
                    <a:lnTo>
                      <a:pt x="1081" y="930"/>
                    </a:lnTo>
                    <a:lnTo>
                      <a:pt x="1089" y="966"/>
                    </a:lnTo>
                    <a:lnTo>
                      <a:pt x="1102" y="1001"/>
                    </a:lnTo>
                    <a:lnTo>
                      <a:pt x="1121" y="1037"/>
                    </a:lnTo>
                    <a:lnTo>
                      <a:pt x="1141" y="1073"/>
                    </a:lnTo>
                    <a:lnTo>
                      <a:pt x="1165" y="1108"/>
                    </a:lnTo>
                    <a:lnTo>
                      <a:pt x="1191" y="1140"/>
                    </a:lnTo>
                    <a:lnTo>
                      <a:pt x="1217" y="1172"/>
                    </a:lnTo>
                    <a:lnTo>
                      <a:pt x="1244" y="1202"/>
                    </a:lnTo>
                    <a:lnTo>
                      <a:pt x="1270" y="1228"/>
                    </a:lnTo>
                    <a:lnTo>
                      <a:pt x="1294" y="1253"/>
                    </a:lnTo>
                    <a:lnTo>
                      <a:pt x="1319" y="1228"/>
                    </a:lnTo>
                    <a:lnTo>
                      <a:pt x="1345" y="1202"/>
                    </a:lnTo>
                    <a:lnTo>
                      <a:pt x="1371" y="1172"/>
                    </a:lnTo>
                    <a:lnTo>
                      <a:pt x="1397" y="1140"/>
                    </a:lnTo>
                    <a:lnTo>
                      <a:pt x="1423" y="1107"/>
                    </a:lnTo>
                    <a:lnTo>
                      <a:pt x="1447" y="1072"/>
                    </a:lnTo>
                    <a:lnTo>
                      <a:pt x="1468" y="1037"/>
                    </a:lnTo>
                    <a:lnTo>
                      <a:pt x="1486" y="1001"/>
                    </a:lnTo>
                    <a:lnTo>
                      <a:pt x="1500" y="964"/>
                    </a:lnTo>
                    <a:lnTo>
                      <a:pt x="1509" y="930"/>
                    </a:lnTo>
                    <a:lnTo>
                      <a:pt x="1512" y="895"/>
                    </a:lnTo>
                    <a:lnTo>
                      <a:pt x="1509" y="860"/>
                    </a:lnTo>
                    <a:lnTo>
                      <a:pt x="1500" y="827"/>
                    </a:lnTo>
                    <a:lnTo>
                      <a:pt x="1487" y="795"/>
                    </a:lnTo>
                    <a:lnTo>
                      <a:pt x="1470" y="767"/>
                    </a:lnTo>
                    <a:lnTo>
                      <a:pt x="1448" y="741"/>
                    </a:lnTo>
                    <a:lnTo>
                      <a:pt x="1422" y="719"/>
                    </a:lnTo>
                    <a:lnTo>
                      <a:pt x="1394" y="702"/>
                    </a:lnTo>
                    <a:lnTo>
                      <a:pt x="1363" y="689"/>
                    </a:lnTo>
                    <a:lnTo>
                      <a:pt x="1330" y="680"/>
                    </a:lnTo>
                    <a:lnTo>
                      <a:pt x="1294" y="678"/>
                    </a:lnTo>
                    <a:close/>
                    <a:moveTo>
                      <a:pt x="1308" y="215"/>
                    </a:moveTo>
                    <a:lnTo>
                      <a:pt x="1212" y="247"/>
                    </a:lnTo>
                    <a:lnTo>
                      <a:pt x="1118" y="285"/>
                    </a:lnTo>
                    <a:lnTo>
                      <a:pt x="1027" y="330"/>
                    </a:lnTo>
                    <a:lnTo>
                      <a:pt x="941" y="379"/>
                    </a:lnTo>
                    <a:lnTo>
                      <a:pt x="856" y="434"/>
                    </a:lnTo>
                    <a:lnTo>
                      <a:pt x="776" y="493"/>
                    </a:lnTo>
                    <a:lnTo>
                      <a:pt x="700" y="557"/>
                    </a:lnTo>
                    <a:lnTo>
                      <a:pt x="627" y="625"/>
                    </a:lnTo>
                    <a:lnTo>
                      <a:pt x="558" y="698"/>
                    </a:lnTo>
                    <a:lnTo>
                      <a:pt x="495" y="773"/>
                    </a:lnTo>
                    <a:lnTo>
                      <a:pt x="435" y="855"/>
                    </a:lnTo>
                    <a:lnTo>
                      <a:pt x="381" y="938"/>
                    </a:lnTo>
                    <a:lnTo>
                      <a:pt x="331" y="1026"/>
                    </a:lnTo>
                    <a:lnTo>
                      <a:pt x="286" y="1116"/>
                    </a:lnTo>
                    <a:lnTo>
                      <a:pt x="248" y="1210"/>
                    </a:lnTo>
                    <a:lnTo>
                      <a:pt x="215" y="1306"/>
                    </a:lnTo>
                    <a:lnTo>
                      <a:pt x="188" y="1405"/>
                    </a:lnTo>
                    <a:lnTo>
                      <a:pt x="167" y="1507"/>
                    </a:lnTo>
                    <a:lnTo>
                      <a:pt x="153" y="1610"/>
                    </a:lnTo>
                    <a:lnTo>
                      <a:pt x="144" y="1715"/>
                    </a:lnTo>
                    <a:lnTo>
                      <a:pt x="757" y="1715"/>
                    </a:lnTo>
                    <a:lnTo>
                      <a:pt x="762" y="1596"/>
                    </a:lnTo>
                    <a:lnTo>
                      <a:pt x="771" y="1479"/>
                    </a:lnTo>
                    <a:lnTo>
                      <a:pt x="785" y="1364"/>
                    </a:lnTo>
                    <a:lnTo>
                      <a:pt x="804" y="1250"/>
                    </a:lnTo>
                    <a:lnTo>
                      <a:pt x="827" y="1140"/>
                    </a:lnTo>
                    <a:lnTo>
                      <a:pt x="853" y="1033"/>
                    </a:lnTo>
                    <a:lnTo>
                      <a:pt x="884" y="928"/>
                    </a:lnTo>
                    <a:lnTo>
                      <a:pt x="919" y="828"/>
                    </a:lnTo>
                    <a:lnTo>
                      <a:pt x="958" y="730"/>
                    </a:lnTo>
                    <a:lnTo>
                      <a:pt x="1000" y="638"/>
                    </a:lnTo>
                    <a:lnTo>
                      <a:pt x="1047" y="550"/>
                    </a:lnTo>
                    <a:lnTo>
                      <a:pt x="1095" y="471"/>
                    </a:lnTo>
                    <a:lnTo>
                      <a:pt x="1145" y="397"/>
                    </a:lnTo>
                    <a:lnTo>
                      <a:pt x="1198" y="330"/>
                    </a:lnTo>
                    <a:lnTo>
                      <a:pt x="1252" y="269"/>
                    </a:lnTo>
                    <a:lnTo>
                      <a:pt x="1308" y="215"/>
                    </a:lnTo>
                    <a:close/>
                    <a:moveTo>
                      <a:pt x="2272" y="215"/>
                    </a:moveTo>
                    <a:lnTo>
                      <a:pt x="2328" y="269"/>
                    </a:lnTo>
                    <a:lnTo>
                      <a:pt x="2382" y="330"/>
                    </a:lnTo>
                    <a:lnTo>
                      <a:pt x="2435" y="397"/>
                    </a:lnTo>
                    <a:lnTo>
                      <a:pt x="2485" y="471"/>
                    </a:lnTo>
                    <a:lnTo>
                      <a:pt x="2533" y="550"/>
                    </a:lnTo>
                    <a:lnTo>
                      <a:pt x="2580" y="638"/>
                    </a:lnTo>
                    <a:lnTo>
                      <a:pt x="2622" y="730"/>
                    </a:lnTo>
                    <a:lnTo>
                      <a:pt x="2661" y="828"/>
                    </a:lnTo>
                    <a:lnTo>
                      <a:pt x="2696" y="928"/>
                    </a:lnTo>
                    <a:lnTo>
                      <a:pt x="2727" y="1033"/>
                    </a:lnTo>
                    <a:lnTo>
                      <a:pt x="2753" y="1140"/>
                    </a:lnTo>
                    <a:lnTo>
                      <a:pt x="2776" y="1250"/>
                    </a:lnTo>
                    <a:lnTo>
                      <a:pt x="2795" y="1364"/>
                    </a:lnTo>
                    <a:lnTo>
                      <a:pt x="2809" y="1479"/>
                    </a:lnTo>
                    <a:lnTo>
                      <a:pt x="2818" y="1596"/>
                    </a:lnTo>
                    <a:lnTo>
                      <a:pt x="2823" y="1715"/>
                    </a:lnTo>
                    <a:lnTo>
                      <a:pt x="3436" y="1715"/>
                    </a:lnTo>
                    <a:lnTo>
                      <a:pt x="3429" y="1623"/>
                    </a:lnTo>
                    <a:lnTo>
                      <a:pt x="3417" y="1531"/>
                    </a:lnTo>
                    <a:lnTo>
                      <a:pt x="3400" y="1441"/>
                    </a:lnTo>
                    <a:lnTo>
                      <a:pt x="3378" y="1352"/>
                    </a:lnTo>
                    <a:lnTo>
                      <a:pt x="3357" y="1376"/>
                    </a:lnTo>
                    <a:lnTo>
                      <a:pt x="3335" y="1397"/>
                    </a:lnTo>
                    <a:lnTo>
                      <a:pt x="3315" y="1417"/>
                    </a:lnTo>
                    <a:lnTo>
                      <a:pt x="3297" y="1434"/>
                    </a:lnTo>
                    <a:lnTo>
                      <a:pt x="3281" y="1448"/>
                    </a:lnTo>
                    <a:lnTo>
                      <a:pt x="3268" y="1460"/>
                    </a:lnTo>
                    <a:lnTo>
                      <a:pt x="3258" y="1469"/>
                    </a:lnTo>
                    <a:lnTo>
                      <a:pt x="3251" y="1474"/>
                    </a:lnTo>
                    <a:lnTo>
                      <a:pt x="3237" y="1483"/>
                    </a:lnTo>
                    <a:lnTo>
                      <a:pt x="3222" y="1488"/>
                    </a:lnTo>
                    <a:lnTo>
                      <a:pt x="3206" y="1491"/>
                    </a:lnTo>
                    <a:lnTo>
                      <a:pt x="3189" y="1488"/>
                    </a:lnTo>
                    <a:lnTo>
                      <a:pt x="3174" y="1483"/>
                    </a:lnTo>
                    <a:lnTo>
                      <a:pt x="3160" y="1474"/>
                    </a:lnTo>
                    <a:lnTo>
                      <a:pt x="3153" y="1468"/>
                    </a:lnTo>
                    <a:lnTo>
                      <a:pt x="3141" y="1458"/>
                    </a:lnTo>
                    <a:lnTo>
                      <a:pt x="3125" y="1444"/>
                    </a:lnTo>
                    <a:lnTo>
                      <a:pt x="3108" y="1428"/>
                    </a:lnTo>
                    <a:lnTo>
                      <a:pt x="3087" y="1408"/>
                    </a:lnTo>
                    <a:lnTo>
                      <a:pt x="3065" y="1385"/>
                    </a:lnTo>
                    <a:lnTo>
                      <a:pt x="3041" y="1359"/>
                    </a:lnTo>
                    <a:lnTo>
                      <a:pt x="3016" y="1332"/>
                    </a:lnTo>
                    <a:lnTo>
                      <a:pt x="2991" y="1302"/>
                    </a:lnTo>
                    <a:lnTo>
                      <a:pt x="2966" y="1269"/>
                    </a:lnTo>
                    <a:lnTo>
                      <a:pt x="2942" y="1236"/>
                    </a:lnTo>
                    <a:lnTo>
                      <a:pt x="2920" y="1200"/>
                    </a:lnTo>
                    <a:lnTo>
                      <a:pt x="2900" y="1164"/>
                    </a:lnTo>
                    <a:lnTo>
                      <a:pt x="2881" y="1125"/>
                    </a:lnTo>
                    <a:lnTo>
                      <a:pt x="2866" y="1087"/>
                    </a:lnTo>
                    <a:lnTo>
                      <a:pt x="2855" y="1047"/>
                    </a:lnTo>
                    <a:lnTo>
                      <a:pt x="2848" y="1007"/>
                    </a:lnTo>
                    <a:lnTo>
                      <a:pt x="2846" y="967"/>
                    </a:lnTo>
                    <a:lnTo>
                      <a:pt x="2848" y="921"/>
                    </a:lnTo>
                    <a:lnTo>
                      <a:pt x="2856" y="878"/>
                    </a:lnTo>
                    <a:lnTo>
                      <a:pt x="2869" y="836"/>
                    </a:lnTo>
                    <a:lnTo>
                      <a:pt x="2888" y="797"/>
                    </a:lnTo>
                    <a:lnTo>
                      <a:pt x="2910" y="762"/>
                    </a:lnTo>
                    <a:lnTo>
                      <a:pt x="2936" y="728"/>
                    </a:lnTo>
                    <a:lnTo>
                      <a:pt x="2966" y="698"/>
                    </a:lnTo>
                    <a:lnTo>
                      <a:pt x="3000" y="672"/>
                    </a:lnTo>
                    <a:lnTo>
                      <a:pt x="2930" y="602"/>
                    </a:lnTo>
                    <a:lnTo>
                      <a:pt x="2859" y="536"/>
                    </a:lnTo>
                    <a:lnTo>
                      <a:pt x="2783" y="475"/>
                    </a:lnTo>
                    <a:lnTo>
                      <a:pt x="2705" y="420"/>
                    </a:lnTo>
                    <a:lnTo>
                      <a:pt x="2623" y="369"/>
                    </a:lnTo>
                    <a:lnTo>
                      <a:pt x="2539" y="322"/>
                    </a:lnTo>
                    <a:lnTo>
                      <a:pt x="2452" y="281"/>
                    </a:lnTo>
                    <a:lnTo>
                      <a:pt x="2363" y="245"/>
                    </a:lnTo>
                    <a:lnTo>
                      <a:pt x="2272" y="215"/>
                    </a:lnTo>
                    <a:close/>
                    <a:moveTo>
                      <a:pt x="1862" y="163"/>
                    </a:moveTo>
                    <a:lnTo>
                      <a:pt x="1862" y="2233"/>
                    </a:lnTo>
                    <a:lnTo>
                      <a:pt x="1905" y="2245"/>
                    </a:lnTo>
                    <a:lnTo>
                      <a:pt x="1945" y="2262"/>
                    </a:lnTo>
                    <a:lnTo>
                      <a:pt x="1984" y="2284"/>
                    </a:lnTo>
                    <a:lnTo>
                      <a:pt x="2019" y="2311"/>
                    </a:lnTo>
                    <a:lnTo>
                      <a:pt x="2050" y="2341"/>
                    </a:lnTo>
                    <a:lnTo>
                      <a:pt x="2079" y="2375"/>
                    </a:lnTo>
                    <a:lnTo>
                      <a:pt x="2102" y="2412"/>
                    </a:lnTo>
                    <a:lnTo>
                      <a:pt x="2121" y="2452"/>
                    </a:lnTo>
                    <a:lnTo>
                      <a:pt x="2135" y="2494"/>
                    </a:lnTo>
                    <a:lnTo>
                      <a:pt x="2144" y="2539"/>
                    </a:lnTo>
                    <a:lnTo>
                      <a:pt x="2147" y="2585"/>
                    </a:lnTo>
                    <a:lnTo>
                      <a:pt x="2144" y="2630"/>
                    </a:lnTo>
                    <a:lnTo>
                      <a:pt x="2135" y="2673"/>
                    </a:lnTo>
                    <a:lnTo>
                      <a:pt x="2122" y="2716"/>
                    </a:lnTo>
                    <a:lnTo>
                      <a:pt x="2105" y="2759"/>
                    </a:lnTo>
                    <a:lnTo>
                      <a:pt x="2083" y="2800"/>
                    </a:lnTo>
                    <a:lnTo>
                      <a:pt x="2060" y="2839"/>
                    </a:lnTo>
                    <a:lnTo>
                      <a:pt x="2034" y="2877"/>
                    </a:lnTo>
                    <a:lnTo>
                      <a:pt x="2008" y="2913"/>
                    </a:lnTo>
                    <a:lnTo>
                      <a:pt x="1981" y="2945"/>
                    </a:lnTo>
                    <a:lnTo>
                      <a:pt x="1954" y="2977"/>
                    </a:lnTo>
                    <a:lnTo>
                      <a:pt x="1927" y="3004"/>
                    </a:lnTo>
                    <a:lnTo>
                      <a:pt x="1903" y="3029"/>
                    </a:lnTo>
                    <a:lnTo>
                      <a:pt x="1880" y="3051"/>
                    </a:lnTo>
                    <a:lnTo>
                      <a:pt x="1862" y="3068"/>
                    </a:lnTo>
                    <a:lnTo>
                      <a:pt x="1862" y="3417"/>
                    </a:lnTo>
                    <a:lnTo>
                      <a:pt x="1917" y="3406"/>
                    </a:lnTo>
                    <a:lnTo>
                      <a:pt x="1971" y="3388"/>
                    </a:lnTo>
                    <a:lnTo>
                      <a:pt x="2025" y="3364"/>
                    </a:lnTo>
                    <a:lnTo>
                      <a:pt x="2077" y="3335"/>
                    </a:lnTo>
                    <a:lnTo>
                      <a:pt x="2130" y="3298"/>
                    </a:lnTo>
                    <a:lnTo>
                      <a:pt x="2179" y="3256"/>
                    </a:lnTo>
                    <a:lnTo>
                      <a:pt x="2229" y="3208"/>
                    </a:lnTo>
                    <a:lnTo>
                      <a:pt x="2276" y="3155"/>
                    </a:lnTo>
                    <a:lnTo>
                      <a:pt x="2323" y="3095"/>
                    </a:lnTo>
                    <a:lnTo>
                      <a:pt x="2366" y="3030"/>
                    </a:lnTo>
                    <a:lnTo>
                      <a:pt x="2408" y="2961"/>
                    </a:lnTo>
                    <a:lnTo>
                      <a:pt x="2453" y="2877"/>
                    </a:lnTo>
                    <a:lnTo>
                      <a:pt x="2493" y="2790"/>
                    </a:lnTo>
                    <a:lnTo>
                      <a:pt x="2529" y="2699"/>
                    </a:lnTo>
                    <a:lnTo>
                      <a:pt x="2561" y="2604"/>
                    </a:lnTo>
                    <a:lnTo>
                      <a:pt x="2591" y="2505"/>
                    </a:lnTo>
                    <a:lnTo>
                      <a:pt x="2616" y="2404"/>
                    </a:lnTo>
                    <a:lnTo>
                      <a:pt x="2637" y="2299"/>
                    </a:lnTo>
                    <a:lnTo>
                      <a:pt x="2654" y="2191"/>
                    </a:lnTo>
                    <a:lnTo>
                      <a:pt x="2667" y="2082"/>
                    </a:lnTo>
                    <a:lnTo>
                      <a:pt x="2676" y="1971"/>
                    </a:lnTo>
                    <a:lnTo>
                      <a:pt x="2681" y="1857"/>
                    </a:lnTo>
                    <a:lnTo>
                      <a:pt x="2347" y="1857"/>
                    </a:lnTo>
                    <a:lnTo>
                      <a:pt x="2327" y="1855"/>
                    </a:lnTo>
                    <a:lnTo>
                      <a:pt x="2311" y="1847"/>
                    </a:lnTo>
                    <a:lnTo>
                      <a:pt x="2296" y="1837"/>
                    </a:lnTo>
                    <a:lnTo>
                      <a:pt x="2285" y="1823"/>
                    </a:lnTo>
                    <a:lnTo>
                      <a:pt x="2277" y="1805"/>
                    </a:lnTo>
                    <a:lnTo>
                      <a:pt x="2275" y="1787"/>
                    </a:lnTo>
                    <a:lnTo>
                      <a:pt x="2277" y="1767"/>
                    </a:lnTo>
                    <a:lnTo>
                      <a:pt x="2285" y="1751"/>
                    </a:lnTo>
                    <a:lnTo>
                      <a:pt x="2296" y="1736"/>
                    </a:lnTo>
                    <a:lnTo>
                      <a:pt x="2311" y="1725"/>
                    </a:lnTo>
                    <a:lnTo>
                      <a:pt x="2327" y="1717"/>
                    </a:lnTo>
                    <a:lnTo>
                      <a:pt x="2347" y="1715"/>
                    </a:lnTo>
                    <a:lnTo>
                      <a:pt x="2681" y="1715"/>
                    </a:lnTo>
                    <a:lnTo>
                      <a:pt x="2675" y="1602"/>
                    </a:lnTo>
                    <a:lnTo>
                      <a:pt x="2667" y="1492"/>
                    </a:lnTo>
                    <a:lnTo>
                      <a:pt x="2654" y="1383"/>
                    </a:lnTo>
                    <a:lnTo>
                      <a:pt x="2636" y="1277"/>
                    </a:lnTo>
                    <a:lnTo>
                      <a:pt x="2614" y="1173"/>
                    </a:lnTo>
                    <a:lnTo>
                      <a:pt x="2590" y="1072"/>
                    </a:lnTo>
                    <a:lnTo>
                      <a:pt x="2561" y="974"/>
                    </a:lnTo>
                    <a:lnTo>
                      <a:pt x="2529" y="880"/>
                    </a:lnTo>
                    <a:lnTo>
                      <a:pt x="2492" y="789"/>
                    </a:lnTo>
                    <a:lnTo>
                      <a:pt x="2452" y="702"/>
                    </a:lnTo>
                    <a:lnTo>
                      <a:pt x="2408" y="619"/>
                    </a:lnTo>
                    <a:lnTo>
                      <a:pt x="2366" y="550"/>
                    </a:lnTo>
                    <a:lnTo>
                      <a:pt x="2323" y="485"/>
                    </a:lnTo>
                    <a:lnTo>
                      <a:pt x="2276" y="425"/>
                    </a:lnTo>
                    <a:lnTo>
                      <a:pt x="2229" y="372"/>
                    </a:lnTo>
                    <a:lnTo>
                      <a:pt x="2179" y="324"/>
                    </a:lnTo>
                    <a:lnTo>
                      <a:pt x="2130" y="282"/>
                    </a:lnTo>
                    <a:lnTo>
                      <a:pt x="2077" y="245"/>
                    </a:lnTo>
                    <a:lnTo>
                      <a:pt x="2025" y="216"/>
                    </a:lnTo>
                    <a:lnTo>
                      <a:pt x="1971" y="192"/>
                    </a:lnTo>
                    <a:lnTo>
                      <a:pt x="1917" y="174"/>
                    </a:lnTo>
                    <a:lnTo>
                      <a:pt x="1862" y="163"/>
                    </a:lnTo>
                    <a:close/>
                    <a:moveTo>
                      <a:pt x="1718" y="163"/>
                    </a:moveTo>
                    <a:lnTo>
                      <a:pt x="1664" y="174"/>
                    </a:lnTo>
                    <a:lnTo>
                      <a:pt x="1610" y="191"/>
                    </a:lnTo>
                    <a:lnTo>
                      <a:pt x="1557" y="215"/>
                    </a:lnTo>
                    <a:lnTo>
                      <a:pt x="1505" y="244"/>
                    </a:lnTo>
                    <a:lnTo>
                      <a:pt x="1453" y="280"/>
                    </a:lnTo>
                    <a:lnTo>
                      <a:pt x="1403" y="321"/>
                    </a:lnTo>
                    <a:lnTo>
                      <a:pt x="1354" y="369"/>
                    </a:lnTo>
                    <a:lnTo>
                      <a:pt x="1307" y="421"/>
                    </a:lnTo>
                    <a:lnTo>
                      <a:pt x="1262" y="480"/>
                    </a:lnTo>
                    <a:lnTo>
                      <a:pt x="1217" y="544"/>
                    </a:lnTo>
                    <a:lnTo>
                      <a:pt x="1255" y="537"/>
                    </a:lnTo>
                    <a:lnTo>
                      <a:pt x="1294" y="535"/>
                    </a:lnTo>
                    <a:lnTo>
                      <a:pt x="1343" y="538"/>
                    </a:lnTo>
                    <a:lnTo>
                      <a:pt x="1390" y="548"/>
                    </a:lnTo>
                    <a:lnTo>
                      <a:pt x="1434" y="563"/>
                    </a:lnTo>
                    <a:lnTo>
                      <a:pt x="1476" y="584"/>
                    </a:lnTo>
                    <a:lnTo>
                      <a:pt x="1514" y="610"/>
                    </a:lnTo>
                    <a:lnTo>
                      <a:pt x="1549" y="640"/>
                    </a:lnTo>
                    <a:lnTo>
                      <a:pt x="1580" y="675"/>
                    </a:lnTo>
                    <a:lnTo>
                      <a:pt x="1606" y="714"/>
                    </a:lnTo>
                    <a:lnTo>
                      <a:pt x="1626" y="755"/>
                    </a:lnTo>
                    <a:lnTo>
                      <a:pt x="1641" y="800"/>
                    </a:lnTo>
                    <a:lnTo>
                      <a:pt x="1651" y="846"/>
                    </a:lnTo>
                    <a:lnTo>
                      <a:pt x="1654" y="895"/>
                    </a:lnTo>
                    <a:lnTo>
                      <a:pt x="1652" y="935"/>
                    </a:lnTo>
                    <a:lnTo>
                      <a:pt x="1645" y="975"/>
                    </a:lnTo>
                    <a:lnTo>
                      <a:pt x="1634" y="1015"/>
                    </a:lnTo>
                    <a:lnTo>
                      <a:pt x="1619" y="1054"/>
                    </a:lnTo>
                    <a:lnTo>
                      <a:pt x="1600" y="1092"/>
                    </a:lnTo>
                    <a:lnTo>
                      <a:pt x="1580" y="1129"/>
                    </a:lnTo>
                    <a:lnTo>
                      <a:pt x="1558" y="1164"/>
                    </a:lnTo>
                    <a:lnTo>
                      <a:pt x="1534" y="1199"/>
                    </a:lnTo>
                    <a:lnTo>
                      <a:pt x="1509" y="1230"/>
                    </a:lnTo>
                    <a:lnTo>
                      <a:pt x="1484" y="1261"/>
                    </a:lnTo>
                    <a:lnTo>
                      <a:pt x="1459" y="1289"/>
                    </a:lnTo>
                    <a:lnTo>
                      <a:pt x="1435" y="1314"/>
                    </a:lnTo>
                    <a:lnTo>
                      <a:pt x="1412" y="1337"/>
                    </a:lnTo>
                    <a:lnTo>
                      <a:pt x="1392" y="1356"/>
                    </a:lnTo>
                    <a:lnTo>
                      <a:pt x="1375" y="1373"/>
                    </a:lnTo>
                    <a:lnTo>
                      <a:pt x="1359" y="1386"/>
                    </a:lnTo>
                    <a:lnTo>
                      <a:pt x="1347" y="1396"/>
                    </a:lnTo>
                    <a:lnTo>
                      <a:pt x="1340" y="1403"/>
                    </a:lnTo>
                    <a:lnTo>
                      <a:pt x="1326" y="1412"/>
                    </a:lnTo>
                    <a:lnTo>
                      <a:pt x="1310" y="1418"/>
                    </a:lnTo>
                    <a:lnTo>
                      <a:pt x="1294" y="1419"/>
                    </a:lnTo>
                    <a:lnTo>
                      <a:pt x="1278" y="1418"/>
                    </a:lnTo>
                    <a:lnTo>
                      <a:pt x="1263" y="1412"/>
                    </a:lnTo>
                    <a:lnTo>
                      <a:pt x="1250" y="1403"/>
                    </a:lnTo>
                    <a:lnTo>
                      <a:pt x="1242" y="1397"/>
                    </a:lnTo>
                    <a:lnTo>
                      <a:pt x="1231" y="1389"/>
                    </a:lnTo>
                    <a:lnTo>
                      <a:pt x="1218" y="1376"/>
                    </a:lnTo>
                    <a:lnTo>
                      <a:pt x="1201" y="1360"/>
                    </a:lnTo>
                    <a:lnTo>
                      <a:pt x="1182" y="1343"/>
                    </a:lnTo>
                    <a:lnTo>
                      <a:pt x="1162" y="1322"/>
                    </a:lnTo>
                    <a:lnTo>
                      <a:pt x="1140" y="1300"/>
                    </a:lnTo>
                    <a:lnTo>
                      <a:pt x="1117" y="1275"/>
                    </a:lnTo>
                    <a:lnTo>
                      <a:pt x="1094" y="1248"/>
                    </a:lnTo>
                    <a:lnTo>
                      <a:pt x="1071" y="1218"/>
                    </a:lnTo>
                    <a:lnTo>
                      <a:pt x="1048" y="1188"/>
                    </a:lnTo>
                    <a:lnTo>
                      <a:pt x="1025" y="1155"/>
                    </a:lnTo>
                    <a:lnTo>
                      <a:pt x="1005" y="1122"/>
                    </a:lnTo>
                    <a:lnTo>
                      <a:pt x="986" y="1087"/>
                    </a:lnTo>
                    <a:lnTo>
                      <a:pt x="962" y="1187"/>
                    </a:lnTo>
                    <a:lnTo>
                      <a:pt x="942" y="1288"/>
                    </a:lnTo>
                    <a:lnTo>
                      <a:pt x="925" y="1392"/>
                    </a:lnTo>
                    <a:lnTo>
                      <a:pt x="913" y="1498"/>
                    </a:lnTo>
                    <a:lnTo>
                      <a:pt x="905" y="1606"/>
                    </a:lnTo>
                    <a:lnTo>
                      <a:pt x="899" y="1715"/>
                    </a:lnTo>
                    <a:lnTo>
                      <a:pt x="1718" y="1715"/>
                    </a:lnTo>
                    <a:lnTo>
                      <a:pt x="1718" y="163"/>
                    </a:lnTo>
                    <a:close/>
                    <a:moveTo>
                      <a:pt x="1790" y="0"/>
                    </a:moveTo>
                    <a:lnTo>
                      <a:pt x="1893" y="3"/>
                    </a:lnTo>
                    <a:lnTo>
                      <a:pt x="1995" y="12"/>
                    </a:lnTo>
                    <a:lnTo>
                      <a:pt x="2097" y="26"/>
                    </a:lnTo>
                    <a:lnTo>
                      <a:pt x="2196" y="47"/>
                    </a:lnTo>
                    <a:lnTo>
                      <a:pt x="2294" y="73"/>
                    </a:lnTo>
                    <a:lnTo>
                      <a:pt x="2390" y="103"/>
                    </a:lnTo>
                    <a:lnTo>
                      <a:pt x="2484" y="140"/>
                    </a:lnTo>
                    <a:lnTo>
                      <a:pt x="2577" y="181"/>
                    </a:lnTo>
                    <a:lnTo>
                      <a:pt x="2665" y="229"/>
                    </a:lnTo>
                    <a:lnTo>
                      <a:pt x="2752" y="281"/>
                    </a:lnTo>
                    <a:lnTo>
                      <a:pt x="2836" y="337"/>
                    </a:lnTo>
                    <a:lnTo>
                      <a:pt x="2917" y="399"/>
                    </a:lnTo>
                    <a:lnTo>
                      <a:pt x="2994" y="465"/>
                    </a:lnTo>
                    <a:lnTo>
                      <a:pt x="3068" y="537"/>
                    </a:lnTo>
                    <a:lnTo>
                      <a:pt x="3138" y="613"/>
                    </a:lnTo>
                    <a:lnTo>
                      <a:pt x="3171" y="608"/>
                    </a:lnTo>
                    <a:lnTo>
                      <a:pt x="3206" y="606"/>
                    </a:lnTo>
                    <a:lnTo>
                      <a:pt x="3255" y="610"/>
                    </a:lnTo>
                    <a:lnTo>
                      <a:pt x="3301" y="619"/>
                    </a:lnTo>
                    <a:lnTo>
                      <a:pt x="3346" y="635"/>
                    </a:lnTo>
                    <a:lnTo>
                      <a:pt x="3387" y="655"/>
                    </a:lnTo>
                    <a:lnTo>
                      <a:pt x="3426" y="681"/>
                    </a:lnTo>
                    <a:lnTo>
                      <a:pt x="3461" y="712"/>
                    </a:lnTo>
                    <a:lnTo>
                      <a:pt x="3491" y="746"/>
                    </a:lnTo>
                    <a:lnTo>
                      <a:pt x="3516" y="784"/>
                    </a:lnTo>
                    <a:lnTo>
                      <a:pt x="3538" y="827"/>
                    </a:lnTo>
                    <a:lnTo>
                      <a:pt x="3553" y="871"/>
                    </a:lnTo>
                    <a:lnTo>
                      <a:pt x="3563" y="918"/>
                    </a:lnTo>
                    <a:lnTo>
                      <a:pt x="3566" y="967"/>
                    </a:lnTo>
                    <a:lnTo>
                      <a:pt x="3562" y="1018"/>
                    </a:lnTo>
                    <a:lnTo>
                      <a:pt x="3551" y="1067"/>
                    </a:lnTo>
                    <a:lnTo>
                      <a:pt x="3533" y="1117"/>
                    </a:lnTo>
                    <a:lnTo>
                      <a:pt x="3511" y="1165"/>
                    </a:lnTo>
                    <a:lnTo>
                      <a:pt x="3485" y="1212"/>
                    </a:lnTo>
                    <a:lnTo>
                      <a:pt x="3514" y="1305"/>
                    </a:lnTo>
                    <a:lnTo>
                      <a:pt x="3538" y="1401"/>
                    </a:lnTo>
                    <a:lnTo>
                      <a:pt x="3556" y="1496"/>
                    </a:lnTo>
                    <a:lnTo>
                      <a:pt x="3569" y="1594"/>
                    </a:lnTo>
                    <a:lnTo>
                      <a:pt x="3578" y="1691"/>
                    </a:lnTo>
                    <a:lnTo>
                      <a:pt x="3580" y="1790"/>
                    </a:lnTo>
                    <a:lnTo>
                      <a:pt x="3577" y="1892"/>
                    </a:lnTo>
                    <a:lnTo>
                      <a:pt x="3569" y="1993"/>
                    </a:lnTo>
                    <a:lnTo>
                      <a:pt x="3555" y="2093"/>
                    </a:lnTo>
                    <a:lnTo>
                      <a:pt x="3536" y="2191"/>
                    </a:lnTo>
                    <a:lnTo>
                      <a:pt x="3511" y="2288"/>
                    </a:lnTo>
                    <a:lnTo>
                      <a:pt x="3480" y="2382"/>
                    </a:lnTo>
                    <a:lnTo>
                      <a:pt x="3444" y="2476"/>
                    </a:lnTo>
                    <a:lnTo>
                      <a:pt x="3404" y="2566"/>
                    </a:lnTo>
                    <a:lnTo>
                      <a:pt x="3359" y="2655"/>
                    </a:lnTo>
                    <a:lnTo>
                      <a:pt x="3308" y="2740"/>
                    </a:lnTo>
                    <a:lnTo>
                      <a:pt x="3251" y="2824"/>
                    </a:lnTo>
                    <a:lnTo>
                      <a:pt x="3192" y="2904"/>
                    </a:lnTo>
                    <a:lnTo>
                      <a:pt x="3125" y="2981"/>
                    </a:lnTo>
                    <a:lnTo>
                      <a:pt x="3056" y="3056"/>
                    </a:lnTo>
                    <a:lnTo>
                      <a:pt x="2981" y="3125"/>
                    </a:lnTo>
                    <a:lnTo>
                      <a:pt x="2904" y="3192"/>
                    </a:lnTo>
                    <a:lnTo>
                      <a:pt x="2824" y="3251"/>
                    </a:lnTo>
                    <a:lnTo>
                      <a:pt x="2740" y="3308"/>
                    </a:lnTo>
                    <a:lnTo>
                      <a:pt x="2655" y="3359"/>
                    </a:lnTo>
                    <a:lnTo>
                      <a:pt x="2566" y="3404"/>
                    </a:lnTo>
                    <a:lnTo>
                      <a:pt x="2476" y="3444"/>
                    </a:lnTo>
                    <a:lnTo>
                      <a:pt x="2382" y="3480"/>
                    </a:lnTo>
                    <a:lnTo>
                      <a:pt x="2288" y="3511"/>
                    </a:lnTo>
                    <a:lnTo>
                      <a:pt x="2191" y="3536"/>
                    </a:lnTo>
                    <a:lnTo>
                      <a:pt x="2093" y="3555"/>
                    </a:lnTo>
                    <a:lnTo>
                      <a:pt x="1993" y="3569"/>
                    </a:lnTo>
                    <a:lnTo>
                      <a:pt x="1892" y="3577"/>
                    </a:lnTo>
                    <a:lnTo>
                      <a:pt x="1790" y="3580"/>
                    </a:lnTo>
                    <a:lnTo>
                      <a:pt x="1688" y="3577"/>
                    </a:lnTo>
                    <a:lnTo>
                      <a:pt x="1587" y="3569"/>
                    </a:lnTo>
                    <a:lnTo>
                      <a:pt x="1487" y="3555"/>
                    </a:lnTo>
                    <a:lnTo>
                      <a:pt x="1389" y="3536"/>
                    </a:lnTo>
                    <a:lnTo>
                      <a:pt x="1292" y="3511"/>
                    </a:lnTo>
                    <a:lnTo>
                      <a:pt x="1198" y="3480"/>
                    </a:lnTo>
                    <a:lnTo>
                      <a:pt x="1104" y="3444"/>
                    </a:lnTo>
                    <a:lnTo>
                      <a:pt x="1014" y="3404"/>
                    </a:lnTo>
                    <a:lnTo>
                      <a:pt x="925" y="3359"/>
                    </a:lnTo>
                    <a:lnTo>
                      <a:pt x="840" y="3308"/>
                    </a:lnTo>
                    <a:lnTo>
                      <a:pt x="756" y="3251"/>
                    </a:lnTo>
                    <a:lnTo>
                      <a:pt x="676" y="3192"/>
                    </a:lnTo>
                    <a:lnTo>
                      <a:pt x="599" y="3125"/>
                    </a:lnTo>
                    <a:lnTo>
                      <a:pt x="524" y="3056"/>
                    </a:lnTo>
                    <a:lnTo>
                      <a:pt x="455" y="2981"/>
                    </a:lnTo>
                    <a:lnTo>
                      <a:pt x="388" y="2904"/>
                    </a:lnTo>
                    <a:lnTo>
                      <a:pt x="329" y="2824"/>
                    </a:lnTo>
                    <a:lnTo>
                      <a:pt x="272" y="2740"/>
                    </a:lnTo>
                    <a:lnTo>
                      <a:pt x="221" y="2655"/>
                    </a:lnTo>
                    <a:lnTo>
                      <a:pt x="176" y="2566"/>
                    </a:lnTo>
                    <a:lnTo>
                      <a:pt x="136" y="2476"/>
                    </a:lnTo>
                    <a:lnTo>
                      <a:pt x="100" y="2382"/>
                    </a:lnTo>
                    <a:lnTo>
                      <a:pt x="69" y="2288"/>
                    </a:lnTo>
                    <a:lnTo>
                      <a:pt x="44" y="2191"/>
                    </a:lnTo>
                    <a:lnTo>
                      <a:pt x="25" y="2093"/>
                    </a:lnTo>
                    <a:lnTo>
                      <a:pt x="11" y="1993"/>
                    </a:lnTo>
                    <a:lnTo>
                      <a:pt x="3" y="1892"/>
                    </a:lnTo>
                    <a:lnTo>
                      <a:pt x="0" y="1790"/>
                    </a:lnTo>
                    <a:lnTo>
                      <a:pt x="3" y="1688"/>
                    </a:lnTo>
                    <a:lnTo>
                      <a:pt x="11" y="1587"/>
                    </a:lnTo>
                    <a:lnTo>
                      <a:pt x="25" y="1487"/>
                    </a:lnTo>
                    <a:lnTo>
                      <a:pt x="44" y="1389"/>
                    </a:lnTo>
                    <a:lnTo>
                      <a:pt x="69" y="1292"/>
                    </a:lnTo>
                    <a:lnTo>
                      <a:pt x="100" y="1198"/>
                    </a:lnTo>
                    <a:lnTo>
                      <a:pt x="136" y="1104"/>
                    </a:lnTo>
                    <a:lnTo>
                      <a:pt x="176" y="1014"/>
                    </a:lnTo>
                    <a:lnTo>
                      <a:pt x="221" y="925"/>
                    </a:lnTo>
                    <a:lnTo>
                      <a:pt x="272" y="840"/>
                    </a:lnTo>
                    <a:lnTo>
                      <a:pt x="329" y="756"/>
                    </a:lnTo>
                    <a:lnTo>
                      <a:pt x="388" y="676"/>
                    </a:lnTo>
                    <a:lnTo>
                      <a:pt x="455" y="599"/>
                    </a:lnTo>
                    <a:lnTo>
                      <a:pt x="524" y="524"/>
                    </a:lnTo>
                    <a:lnTo>
                      <a:pt x="599" y="455"/>
                    </a:lnTo>
                    <a:lnTo>
                      <a:pt x="676" y="388"/>
                    </a:lnTo>
                    <a:lnTo>
                      <a:pt x="756" y="329"/>
                    </a:lnTo>
                    <a:lnTo>
                      <a:pt x="840" y="272"/>
                    </a:lnTo>
                    <a:lnTo>
                      <a:pt x="925" y="221"/>
                    </a:lnTo>
                    <a:lnTo>
                      <a:pt x="1014" y="176"/>
                    </a:lnTo>
                    <a:lnTo>
                      <a:pt x="1104" y="136"/>
                    </a:lnTo>
                    <a:lnTo>
                      <a:pt x="1198" y="100"/>
                    </a:lnTo>
                    <a:lnTo>
                      <a:pt x="1292" y="69"/>
                    </a:lnTo>
                    <a:lnTo>
                      <a:pt x="1389" y="44"/>
                    </a:lnTo>
                    <a:lnTo>
                      <a:pt x="1487" y="25"/>
                    </a:lnTo>
                    <a:lnTo>
                      <a:pt x="1587" y="11"/>
                    </a:lnTo>
                    <a:lnTo>
                      <a:pt x="1688" y="3"/>
                    </a:lnTo>
                    <a:lnTo>
                      <a:pt x="179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Freeform 76"/>
              <p:cNvSpPr>
                <a:spLocks/>
              </p:cNvSpPr>
              <p:nvPr/>
            </p:nvSpPr>
            <p:spPr bwMode="auto">
              <a:xfrm>
                <a:off x="976313" y="2182813"/>
                <a:ext cx="28575" cy="22225"/>
              </a:xfrm>
              <a:custGeom>
                <a:avLst/>
                <a:gdLst>
                  <a:gd name="T0" fmla="*/ 71 w 185"/>
                  <a:gd name="T1" fmla="*/ 0 h 142"/>
                  <a:gd name="T2" fmla="*/ 113 w 185"/>
                  <a:gd name="T3" fmla="*/ 0 h 142"/>
                  <a:gd name="T4" fmla="*/ 133 w 185"/>
                  <a:gd name="T5" fmla="*/ 2 h 142"/>
                  <a:gd name="T6" fmla="*/ 149 w 185"/>
                  <a:gd name="T7" fmla="*/ 10 h 142"/>
                  <a:gd name="T8" fmla="*/ 164 w 185"/>
                  <a:gd name="T9" fmla="*/ 21 h 142"/>
                  <a:gd name="T10" fmla="*/ 175 w 185"/>
                  <a:gd name="T11" fmla="*/ 36 h 142"/>
                  <a:gd name="T12" fmla="*/ 182 w 185"/>
                  <a:gd name="T13" fmla="*/ 52 h 142"/>
                  <a:gd name="T14" fmla="*/ 185 w 185"/>
                  <a:gd name="T15" fmla="*/ 72 h 142"/>
                  <a:gd name="T16" fmla="*/ 182 w 185"/>
                  <a:gd name="T17" fmla="*/ 90 h 142"/>
                  <a:gd name="T18" fmla="*/ 175 w 185"/>
                  <a:gd name="T19" fmla="*/ 108 h 142"/>
                  <a:gd name="T20" fmla="*/ 164 w 185"/>
                  <a:gd name="T21" fmla="*/ 122 h 142"/>
                  <a:gd name="T22" fmla="*/ 149 w 185"/>
                  <a:gd name="T23" fmla="*/ 132 h 142"/>
                  <a:gd name="T24" fmla="*/ 133 w 185"/>
                  <a:gd name="T25" fmla="*/ 140 h 142"/>
                  <a:gd name="T26" fmla="*/ 113 w 185"/>
                  <a:gd name="T27" fmla="*/ 142 h 142"/>
                  <a:gd name="T28" fmla="*/ 71 w 185"/>
                  <a:gd name="T29" fmla="*/ 142 h 142"/>
                  <a:gd name="T30" fmla="*/ 52 w 185"/>
                  <a:gd name="T31" fmla="*/ 140 h 142"/>
                  <a:gd name="T32" fmla="*/ 34 w 185"/>
                  <a:gd name="T33" fmla="*/ 132 h 142"/>
                  <a:gd name="T34" fmla="*/ 20 w 185"/>
                  <a:gd name="T35" fmla="*/ 122 h 142"/>
                  <a:gd name="T36" fmla="*/ 9 w 185"/>
                  <a:gd name="T37" fmla="*/ 108 h 142"/>
                  <a:gd name="T38" fmla="*/ 2 w 185"/>
                  <a:gd name="T39" fmla="*/ 90 h 142"/>
                  <a:gd name="T40" fmla="*/ 0 w 185"/>
                  <a:gd name="T41" fmla="*/ 72 h 142"/>
                  <a:gd name="T42" fmla="*/ 2 w 185"/>
                  <a:gd name="T43" fmla="*/ 52 h 142"/>
                  <a:gd name="T44" fmla="*/ 9 w 185"/>
                  <a:gd name="T45" fmla="*/ 36 h 142"/>
                  <a:gd name="T46" fmla="*/ 20 w 185"/>
                  <a:gd name="T47" fmla="*/ 21 h 142"/>
                  <a:gd name="T48" fmla="*/ 34 w 185"/>
                  <a:gd name="T49" fmla="*/ 10 h 142"/>
                  <a:gd name="T50" fmla="*/ 52 w 185"/>
                  <a:gd name="T51" fmla="*/ 2 h 142"/>
                  <a:gd name="T52" fmla="*/ 71 w 185"/>
                  <a:gd name="T53" fmla="*/ 0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42">
                    <a:moveTo>
                      <a:pt x="71" y="0"/>
                    </a:moveTo>
                    <a:lnTo>
                      <a:pt x="113" y="0"/>
                    </a:lnTo>
                    <a:lnTo>
                      <a:pt x="133" y="2"/>
                    </a:lnTo>
                    <a:lnTo>
                      <a:pt x="149" y="10"/>
                    </a:lnTo>
                    <a:lnTo>
                      <a:pt x="164" y="21"/>
                    </a:lnTo>
                    <a:lnTo>
                      <a:pt x="175" y="36"/>
                    </a:lnTo>
                    <a:lnTo>
                      <a:pt x="182" y="52"/>
                    </a:lnTo>
                    <a:lnTo>
                      <a:pt x="185" y="72"/>
                    </a:lnTo>
                    <a:lnTo>
                      <a:pt x="182" y="90"/>
                    </a:lnTo>
                    <a:lnTo>
                      <a:pt x="175" y="108"/>
                    </a:lnTo>
                    <a:lnTo>
                      <a:pt x="164" y="122"/>
                    </a:lnTo>
                    <a:lnTo>
                      <a:pt x="149" y="132"/>
                    </a:lnTo>
                    <a:lnTo>
                      <a:pt x="133" y="140"/>
                    </a:lnTo>
                    <a:lnTo>
                      <a:pt x="113" y="142"/>
                    </a:lnTo>
                    <a:lnTo>
                      <a:pt x="71" y="142"/>
                    </a:lnTo>
                    <a:lnTo>
                      <a:pt x="52" y="140"/>
                    </a:lnTo>
                    <a:lnTo>
                      <a:pt x="34" y="132"/>
                    </a:lnTo>
                    <a:lnTo>
                      <a:pt x="20" y="122"/>
                    </a:lnTo>
                    <a:lnTo>
                      <a:pt x="9" y="108"/>
                    </a:lnTo>
                    <a:lnTo>
                      <a:pt x="2" y="90"/>
                    </a:lnTo>
                    <a:lnTo>
                      <a:pt x="0" y="72"/>
                    </a:lnTo>
                    <a:lnTo>
                      <a:pt x="2" y="52"/>
                    </a:lnTo>
                    <a:lnTo>
                      <a:pt x="9" y="36"/>
                    </a:lnTo>
                    <a:lnTo>
                      <a:pt x="20" y="21"/>
                    </a:lnTo>
                    <a:lnTo>
                      <a:pt x="34" y="10"/>
                    </a:lnTo>
                    <a:lnTo>
                      <a:pt x="52" y="2"/>
                    </a:lnTo>
                    <a:lnTo>
                      <a:pt x="7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4" name="Freeform 77"/>
              <p:cNvSpPr>
                <a:spLocks/>
              </p:cNvSpPr>
              <p:nvPr/>
            </p:nvSpPr>
            <p:spPr bwMode="auto">
              <a:xfrm>
                <a:off x="1158876" y="2049463"/>
                <a:ext cx="23813" cy="26988"/>
              </a:xfrm>
              <a:custGeom>
                <a:avLst/>
                <a:gdLst>
                  <a:gd name="T0" fmla="*/ 72 w 143"/>
                  <a:gd name="T1" fmla="*/ 0 h 170"/>
                  <a:gd name="T2" fmla="*/ 90 w 143"/>
                  <a:gd name="T3" fmla="*/ 2 h 170"/>
                  <a:gd name="T4" fmla="*/ 108 w 143"/>
                  <a:gd name="T5" fmla="*/ 9 h 170"/>
                  <a:gd name="T6" fmla="*/ 122 w 143"/>
                  <a:gd name="T7" fmla="*/ 20 h 170"/>
                  <a:gd name="T8" fmla="*/ 134 w 143"/>
                  <a:gd name="T9" fmla="*/ 34 h 170"/>
                  <a:gd name="T10" fmla="*/ 140 w 143"/>
                  <a:gd name="T11" fmla="*/ 52 h 170"/>
                  <a:gd name="T12" fmla="*/ 143 w 143"/>
                  <a:gd name="T13" fmla="*/ 70 h 170"/>
                  <a:gd name="T14" fmla="*/ 143 w 143"/>
                  <a:gd name="T15" fmla="*/ 99 h 170"/>
                  <a:gd name="T16" fmla="*/ 140 w 143"/>
                  <a:gd name="T17" fmla="*/ 118 h 170"/>
                  <a:gd name="T18" fmla="*/ 134 w 143"/>
                  <a:gd name="T19" fmla="*/ 135 h 170"/>
                  <a:gd name="T20" fmla="*/ 122 w 143"/>
                  <a:gd name="T21" fmla="*/ 149 h 170"/>
                  <a:gd name="T22" fmla="*/ 108 w 143"/>
                  <a:gd name="T23" fmla="*/ 160 h 170"/>
                  <a:gd name="T24" fmla="*/ 90 w 143"/>
                  <a:gd name="T25" fmla="*/ 168 h 170"/>
                  <a:gd name="T26" fmla="*/ 72 w 143"/>
                  <a:gd name="T27" fmla="*/ 170 h 170"/>
                  <a:gd name="T28" fmla="*/ 52 w 143"/>
                  <a:gd name="T29" fmla="*/ 168 h 170"/>
                  <a:gd name="T30" fmla="*/ 36 w 143"/>
                  <a:gd name="T31" fmla="*/ 160 h 170"/>
                  <a:gd name="T32" fmla="*/ 21 w 143"/>
                  <a:gd name="T33" fmla="*/ 149 h 170"/>
                  <a:gd name="T34" fmla="*/ 10 w 143"/>
                  <a:gd name="T35" fmla="*/ 135 h 170"/>
                  <a:gd name="T36" fmla="*/ 2 w 143"/>
                  <a:gd name="T37" fmla="*/ 118 h 170"/>
                  <a:gd name="T38" fmla="*/ 0 w 143"/>
                  <a:gd name="T39" fmla="*/ 99 h 170"/>
                  <a:gd name="T40" fmla="*/ 0 w 143"/>
                  <a:gd name="T41" fmla="*/ 70 h 170"/>
                  <a:gd name="T42" fmla="*/ 2 w 143"/>
                  <a:gd name="T43" fmla="*/ 52 h 170"/>
                  <a:gd name="T44" fmla="*/ 10 w 143"/>
                  <a:gd name="T45" fmla="*/ 34 h 170"/>
                  <a:gd name="T46" fmla="*/ 21 w 143"/>
                  <a:gd name="T47" fmla="*/ 20 h 170"/>
                  <a:gd name="T48" fmla="*/ 36 w 143"/>
                  <a:gd name="T49" fmla="*/ 9 h 170"/>
                  <a:gd name="T50" fmla="*/ 52 w 143"/>
                  <a:gd name="T51" fmla="*/ 2 h 170"/>
                  <a:gd name="T52" fmla="*/ 72 w 143"/>
                  <a:gd name="T53" fmla="*/ 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3" h="170">
                    <a:moveTo>
                      <a:pt x="72" y="0"/>
                    </a:moveTo>
                    <a:lnTo>
                      <a:pt x="90" y="2"/>
                    </a:lnTo>
                    <a:lnTo>
                      <a:pt x="108" y="9"/>
                    </a:lnTo>
                    <a:lnTo>
                      <a:pt x="122" y="20"/>
                    </a:lnTo>
                    <a:lnTo>
                      <a:pt x="134" y="34"/>
                    </a:lnTo>
                    <a:lnTo>
                      <a:pt x="140" y="52"/>
                    </a:lnTo>
                    <a:lnTo>
                      <a:pt x="143" y="70"/>
                    </a:lnTo>
                    <a:lnTo>
                      <a:pt x="143" y="99"/>
                    </a:lnTo>
                    <a:lnTo>
                      <a:pt x="140" y="118"/>
                    </a:lnTo>
                    <a:lnTo>
                      <a:pt x="134" y="135"/>
                    </a:lnTo>
                    <a:lnTo>
                      <a:pt x="122" y="149"/>
                    </a:lnTo>
                    <a:lnTo>
                      <a:pt x="108" y="160"/>
                    </a:lnTo>
                    <a:lnTo>
                      <a:pt x="90" y="168"/>
                    </a:lnTo>
                    <a:lnTo>
                      <a:pt x="72" y="170"/>
                    </a:lnTo>
                    <a:lnTo>
                      <a:pt x="52" y="168"/>
                    </a:lnTo>
                    <a:lnTo>
                      <a:pt x="36" y="160"/>
                    </a:lnTo>
                    <a:lnTo>
                      <a:pt x="21" y="149"/>
                    </a:lnTo>
                    <a:lnTo>
                      <a:pt x="10" y="135"/>
                    </a:lnTo>
                    <a:lnTo>
                      <a:pt x="2" y="118"/>
                    </a:lnTo>
                    <a:lnTo>
                      <a:pt x="0" y="99"/>
                    </a:lnTo>
                    <a:lnTo>
                      <a:pt x="0" y="70"/>
                    </a:lnTo>
                    <a:lnTo>
                      <a:pt x="2" y="52"/>
                    </a:lnTo>
                    <a:lnTo>
                      <a:pt x="10" y="34"/>
                    </a:lnTo>
                    <a:lnTo>
                      <a:pt x="21" y="20"/>
                    </a:lnTo>
                    <a:lnTo>
                      <a:pt x="36" y="9"/>
                    </a:lnTo>
                    <a:lnTo>
                      <a:pt x="52" y="2"/>
                    </a:lnTo>
                    <a:lnTo>
                      <a:pt x="7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5" name="Freeform 78"/>
              <p:cNvSpPr>
                <a:spLocks/>
              </p:cNvSpPr>
              <p:nvPr/>
            </p:nvSpPr>
            <p:spPr bwMode="auto">
              <a:xfrm>
                <a:off x="855663" y="2038351"/>
                <a:ext cx="23813" cy="26988"/>
              </a:xfrm>
              <a:custGeom>
                <a:avLst/>
                <a:gdLst>
                  <a:gd name="T0" fmla="*/ 71 w 143"/>
                  <a:gd name="T1" fmla="*/ 0 h 171"/>
                  <a:gd name="T2" fmla="*/ 91 w 143"/>
                  <a:gd name="T3" fmla="*/ 2 h 171"/>
                  <a:gd name="T4" fmla="*/ 107 w 143"/>
                  <a:gd name="T5" fmla="*/ 10 h 171"/>
                  <a:gd name="T6" fmla="*/ 122 w 143"/>
                  <a:gd name="T7" fmla="*/ 21 h 171"/>
                  <a:gd name="T8" fmla="*/ 133 w 143"/>
                  <a:gd name="T9" fmla="*/ 35 h 171"/>
                  <a:gd name="T10" fmla="*/ 141 w 143"/>
                  <a:gd name="T11" fmla="*/ 52 h 171"/>
                  <a:gd name="T12" fmla="*/ 143 w 143"/>
                  <a:gd name="T13" fmla="*/ 72 h 171"/>
                  <a:gd name="T14" fmla="*/ 143 w 143"/>
                  <a:gd name="T15" fmla="*/ 100 h 171"/>
                  <a:gd name="T16" fmla="*/ 141 w 143"/>
                  <a:gd name="T17" fmla="*/ 118 h 171"/>
                  <a:gd name="T18" fmla="*/ 133 w 143"/>
                  <a:gd name="T19" fmla="*/ 136 h 171"/>
                  <a:gd name="T20" fmla="*/ 122 w 143"/>
                  <a:gd name="T21" fmla="*/ 150 h 171"/>
                  <a:gd name="T22" fmla="*/ 107 w 143"/>
                  <a:gd name="T23" fmla="*/ 162 h 171"/>
                  <a:gd name="T24" fmla="*/ 91 w 143"/>
                  <a:gd name="T25" fmla="*/ 168 h 171"/>
                  <a:gd name="T26" fmla="*/ 71 w 143"/>
                  <a:gd name="T27" fmla="*/ 171 h 171"/>
                  <a:gd name="T28" fmla="*/ 53 w 143"/>
                  <a:gd name="T29" fmla="*/ 168 h 171"/>
                  <a:gd name="T30" fmla="*/ 35 w 143"/>
                  <a:gd name="T31" fmla="*/ 162 h 171"/>
                  <a:gd name="T32" fmla="*/ 21 w 143"/>
                  <a:gd name="T33" fmla="*/ 150 h 171"/>
                  <a:gd name="T34" fmla="*/ 9 w 143"/>
                  <a:gd name="T35" fmla="*/ 136 h 171"/>
                  <a:gd name="T36" fmla="*/ 3 w 143"/>
                  <a:gd name="T37" fmla="*/ 118 h 171"/>
                  <a:gd name="T38" fmla="*/ 0 w 143"/>
                  <a:gd name="T39" fmla="*/ 100 h 171"/>
                  <a:gd name="T40" fmla="*/ 0 w 143"/>
                  <a:gd name="T41" fmla="*/ 72 h 171"/>
                  <a:gd name="T42" fmla="*/ 3 w 143"/>
                  <a:gd name="T43" fmla="*/ 52 h 171"/>
                  <a:gd name="T44" fmla="*/ 9 w 143"/>
                  <a:gd name="T45" fmla="*/ 35 h 171"/>
                  <a:gd name="T46" fmla="*/ 21 w 143"/>
                  <a:gd name="T47" fmla="*/ 21 h 171"/>
                  <a:gd name="T48" fmla="*/ 35 w 143"/>
                  <a:gd name="T49" fmla="*/ 10 h 171"/>
                  <a:gd name="T50" fmla="*/ 53 w 143"/>
                  <a:gd name="T51" fmla="*/ 2 h 171"/>
                  <a:gd name="T52" fmla="*/ 71 w 143"/>
                  <a:gd name="T53" fmla="*/ 0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3" h="171">
                    <a:moveTo>
                      <a:pt x="71" y="0"/>
                    </a:moveTo>
                    <a:lnTo>
                      <a:pt x="91" y="2"/>
                    </a:lnTo>
                    <a:lnTo>
                      <a:pt x="107" y="10"/>
                    </a:lnTo>
                    <a:lnTo>
                      <a:pt x="122" y="21"/>
                    </a:lnTo>
                    <a:lnTo>
                      <a:pt x="133" y="35"/>
                    </a:lnTo>
                    <a:lnTo>
                      <a:pt x="141" y="52"/>
                    </a:lnTo>
                    <a:lnTo>
                      <a:pt x="143" y="72"/>
                    </a:lnTo>
                    <a:lnTo>
                      <a:pt x="143" y="100"/>
                    </a:lnTo>
                    <a:lnTo>
                      <a:pt x="141" y="118"/>
                    </a:lnTo>
                    <a:lnTo>
                      <a:pt x="133" y="136"/>
                    </a:lnTo>
                    <a:lnTo>
                      <a:pt x="122" y="150"/>
                    </a:lnTo>
                    <a:lnTo>
                      <a:pt x="107" y="162"/>
                    </a:lnTo>
                    <a:lnTo>
                      <a:pt x="91" y="168"/>
                    </a:lnTo>
                    <a:lnTo>
                      <a:pt x="71" y="171"/>
                    </a:lnTo>
                    <a:lnTo>
                      <a:pt x="53" y="168"/>
                    </a:lnTo>
                    <a:lnTo>
                      <a:pt x="35" y="162"/>
                    </a:lnTo>
                    <a:lnTo>
                      <a:pt x="21" y="150"/>
                    </a:lnTo>
                    <a:lnTo>
                      <a:pt x="9" y="136"/>
                    </a:lnTo>
                    <a:lnTo>
                      <a:pt x="3" y="118"/>
                    </a:lnTo>
                    <a:lnTo>
                      <a:pt x="0" y="100"/>
                    </a:lnTo>
                    <a:lnTo>
                      <a:pt x="0" y="72"/>
                    </a:lnTo>
                    <a:lnTo>
                      <a:pt x="3" y="52"/>
                    </a:lnTo>
                    <a:lnTo>
                      <a:pt x="9" y="35"/>
                    </a:lnTo>
                    <a:lnTo>
                      <a:pt x="21" y="21"/>
                    </a:lnTo>
                    <a:lnTo>
                      <a:pt x="35" y="10"/>
                    </a:lnTo>
                    <a:lnTo>
                      <a:pt x="53" y="2"/>
                    </a:lnTo>
                    <a:lnTo>
                      <a:pt x="7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6" name="Freeform 79"/>
              <p:cNvSpPr>
                <a:spLocks/>
              </p:cNvSpPr>
              <p:nvPr/>
            </p:nvSpPr>
            <p:spPr bwMode="auto">
              <a:xfrm>
                <a:off x="935038" y="2306638"/>
                <a:ext cx="22225" cy="26988"/>
              </a:xfrm>
              <a:custGeom>
                <a:avLst/>
                <a:gdLst>
                  <a:gd name="T0" fmla="*/ 72 w 142"/>
                  <a:gd name="T1" fmla="*/ 0 h 172"/>
                  <a:gd name="T2" fmla="*/ 90 w 142"/>
                  <a:gd name="T3" fmla="*/ 2 h 172"/>
                  <a:gd name="T4" fmla="*/ 108 w 142"/>
                  <a:gd name="T5" fmla="*/ 10 h 172"/>
                  <a:gd name="T6" fmla="*/ 122 w 142"/>
                  <a:gd name="T7" fmla="*/ 21 h 172"/>
                  <a:gd name="T8" fmla="*/ 132 w 142"/>
                  <a:gd name="T9" fmla="*/ 35 h 172"/>
                  <a:gd name="T10" fmla="*/ 140 w 142"/>
                  <a:gd name="T11" fmla="*/ 52 h 172"/>
                  <a:gd name="T12" fmla="*/ 142 w 142"/>
                  <a:gd name="T13" fmla="*/ 72 h 172"/>
                  <a:gd name="T14" fmla="*/ 142 w 142"/>
                  <a:gd name="T15" fmla="*/ 100 h 172"/>
                  <a:gd name="T16" fmla="*/ 140 w 142"/>
                  <a:gd name="T17" fmla="*/ 118 h 172"/>
                  <a:gd name="T18" fmla="*/ 132 w 142"/>
                  <a:gd name="T19" fmla="*/ 136 h 172"/>
                  <a:gd name="T20" fmla="*/ 122 w 142"/>
                  <a:gd name="T21" fmla="*/ 150 h 172"/>
                  <a:gd name="T22" fmla="*/ 108 w 142"/>
                  <a:gd name="T23" fmla="*/ 162 h 172"/>
                  <a:gd name="T24" fmla="*/ 90 w 142"/>
                  <a:gd name="T25" fmla="*/ 168 h 172"/>
                  <a:gd name="T26" fmla="*/ 72 w 142"/>
                  <a:gd name="T27" fmla="*/ 172 h 172"/>
                  <a:gd name="T28" fmla="*/ 52 w 142"/>
                  <a:gd name="T29" fmla="*/ 168 h 172"/>
                  <a:gd name="T30" fmla="*/ 36 w 142"/>
                  <a:gd name="T31" fmla="*/ 162 h 172"/>
                  <a:gd name="T32" fmla="*/ 21 w 142"/>
                  <a:gd name="T33" fmla="*/ 150 h 172"/>
                  <a:gd name="T34" fmla="*/ 10 w 142"/>
                  <a:gd name="T35" fmla="*/ 136 h 172"/>
                  <a:gd name="T36" fmla="*/ 2 w 142"/>
                  <a:gd name="T37" fmla="*/ 118 h 172"/>
                  <a:gd name="T38" fmla="*/ 0 w 142"/>
                  <a:gd name="T39" fmla="*/ 100 h 172"/>
                  <a:gd name="T40" fmla="*/ 0 w 142"/>
                  <a:gd name="T41" fmla="*/ 72 h 172"/>
                  <a:gd name="T42" fmla="*/ 2 w 142"/>
                  <a:gd name="T43" fmla="*/ 52 h 172"/>
                  <a:gd name="T44" fmla="*/ 10 w 142"/>
                  <a:gd name="T45" fmla="*/ 35 h 172"/>
                  <a:gd name="T46" fmla="*/ 21 w 142"/>
                  <a:gd name="T47" fmla="*/ 21 h 172"/>
                  <a:gd name="T48" fmla="*/ 36 w 142"/>
                  <a:gd name="T49" fmla="*/ 10 h 172"/>
                  <a:gd name="T50" fmla="*/ 52 w 142"/>
                  <a:gd name="T51" fmla="*/ 2 h 172"/>
                  <a:gd name="T52" fmla="*/ 72 w 142"/>
                  <a:gd name="T53" fmla="*/ 0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2" h="172">
                    <a:moveTo>
                      <a:pt x="72" y="0"/>
                    </a:moveTo>
                    <a:lnTo>
                      <a:pt x="90" y="2"/>
                    </a:lnTo>
                    <a:lnTo>
                      <a:pt x="108" y="10"/>
                    </a:lnTo>
                    <a:lnTo>
                      <a:pt x="122" y="21"/>
                    </a:lnTo>
                    <a:lnTo>
                      <a:pt x="132" y="35"/>
                    </a:lnTo>
                    <a:lnTo>
                      <a:pt x="140" y="52"/>
                    </a:lnTo>
                    <a:lnTo>
                      <a:pt x="142" y="72"/>
                    </a:lnTo>
                    <a:lnTo>
                      <a:pt x="142" y="100"/>
                    </a:lnTo>
                    <a:lnTo>
                      <a:pt x="140" y="118"/>
                    </a:lnTo>
                    <a:lnTo>
                      <a:pt x="132" y="136"/>
                    </a:lnTo>
                    <a:lnTo>
                      <a:pt x="122" y="150"/>
                    </a:lnTo>
                    <a:lnTo>
                      <a:pt x="108" y="162"/>
                    </a:lnTo>
                    <a:lnTo>
                      <a:pt x="90" y="168"/>
                    </a:lnTo>
                    <a:lnTo>
                      <a:pt x="72" y="172"/>
                    </a:lnTo>
                    <a:lnTo>
                      <a:pt x="52" y="168"/>
                    </a:lnTo>
                    <a:lnTo>
                      <a:pt x="36" y="162"/>
                    </a:lnTo>
                    <a:lnTo>
                      <a:pt x="21" y="150"/>
                    </a:lnTo>
                    <a:lnTo>
                      <a:pt x="10" y="136"/>
                    </a:lnTo>
                    <a:lnTo>
                      <a:pt x="2" y="118"/>
                    </a:lnTo>
                    <a:lnTo>
                      <a:pt x="0" y="100"/>
                    </a:lnTo>
                    <a:lnTo>
                      <a:pt x="0" y="72"/>
                    </a:lnTo>
                    <a:lnTo>
                      <a:pt x="2" y="52"/>
                    </a:lnTo>
                    <a:lnTo>
                      <a:pt x="10" y="35"/>
                    </a:lnTo>
                    <a:lnTo>
                      <a:pt x="21" y="21"/>
                    </a:lnTo>
                    <a:lnTo>
                      <a:pt x="36" y="10"/>
                    </a:lnTo>
                    <a:lnTo>
                      <a:pt x="52" y="2"/>
                    </a:lnTo>
                    <a:lnTo>
                      <a:pt x="7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47" name="Group 46"/>
            <p:cNvGrpSpPr/>
            <p:nvPr/>
          </p:nvGrpSpPr>
          <p:grpSpPr>
            <a:xfrm>
              <a:off x="1801310" y="3941168"/>
              <a:ext cx="395288" cy="393029"/>
              <a:chOff x="8250238" y="3462338"/>
              <a:chExt cx="555625" cy="552450"/>
            </a:xfrm>
            <a:grpFill/>
          </p:grpSpPr>
          <p:sp>
            <p:nvSpPr>
              <p:cNvPr id="48" name="Freeform 249"/>
              <p:cNvSpPr>
                <a:spLocks noEditPoints="1"/>
              </p:cNvSpPr>
              <p:nvPr/>
            </p:nvSpPr>
            <p:spPr bwMode="auto">
              <a:xfrm>
                <a:off x="8250238" y="3462338"/>
                <a:ext cx="555625" cy="552450"/>
              </a:xfrm>
              <a:custGeom>
                <a:avLst/>
                <a:gdLst>
                  <a:gd name="T0" fmla="*/ 1652 w 3500"/>
                  <a:gd name="T1" fmla="*/ 2750 h 3476"/>
                  <a:gd name="T2" fmla="*/ 1813 w 3500"/>
                  <a:gd name="T3" fmla="*/ 2805 h 3476"/>
                  <a:gd name="T4" fmla="*/ 1793 w 3500"/>
                  <a:gd name="T5" fmla="*/ 2638 h 3476"/>
                  <a:gd name="T6" fmla="*/ 2501 w 3500"/>
                  <a:gd name="T7" fmla="*/ 2526 h 3476"/>
                  <a:gd name="T8" fmla="*/ 2622 w 3500"/>
                  <a:gd name="T9" fmla="*/ 2646 h 3476"/>
                  <a:gd name="T10" fmla="*/ 2677 w 3500"/>
                  <a:gd name="T11" fmla="*/ 2487 h 3476"/>
                  <a:gd name="T12" fmla="*/ 832 w 3500"/>
                  <a:gd name="T13" fmla="*/ 2479 h 3476"/>
                  <a:gd name="T14" fmla="*/ 887 w 3500"/>
                  <a:gd name="T15" fmla="*/ 2638 h 3476"/>
                  <a:gd name="T16" fmla="*/ 1008 w 3500"/>
                  <a:gd name="T17" fmla="*/ 2518 h 3476"/>
                  <a:gd name="T18" fmla="*/ 857 w 3500"/>
                  <a:gd name="T19" fmla="*/ 1568 h 3476"/>
                  <a:gd name="T20" fmla="*/ 839 w 3500"/>
                  <a:gd name="T21" fmla="*/ 1735 h 3476"/>
                  <a:gd name="T22" fmla="*/ 999 w 3500"/>
                  <a:gd name="T23" fmla="*/ 1681 h 3476"/>
                  <a:gd name="T24" fmla="*/ 1672 w 3500"/>
                  <a:gd name="T25" fmla="*/ 639 h 3476"/>
                  <a:gd name="T26" fmla="*/ 1095 w 3500"/>
                  <a:gd name="T27" fmla="*/ 1800 h 3476"/>
                  <a:gd name="T28" fmla="*/ 791 w 3500"/>
                  <a:gd name="T29" fmla="*/ 1871 h 3476"/>
                  <a:gd name="T30" fmla="*/ 675 w 3500"/>
                  <a:gd name="T31" fmla="*/ 1582 h 3476"/>
                  <a:gd name="T32" fmla="*/ 670 w 3500"/>
                  <a:gd name="T33" fmla="*/ 2540 h 3476"/>
                  <a:gd name="T34" fmla="*/ 871 w 3500"/>
                  <a:gd name="T35" fmla="*/ 2305 h 3476"/>
                  <a:gd name="T36" fmla="*/ 1139 w 3500"/>
                  <a:gd name="T37" fmla="*/ 2473 h 3476"/>
                  <a:gd name="T38" fmla="*/ 1750 w 3500"/>
                  <a:gd name="T39" fmla="*/ 2488 h 3476"/>
                  <a:gd name="T40" fmla="*/ 2555 w 3500"/>
                  <a:gd name="T41" fmla="*/ 608 h 3476"/>
                  <a:gd name="T42" fmla="*/ 2536 w 3500"/>
                  <a:gd name="T43" fmla="*/ 777 h 3476"/>
                  <a:gd name="T44" fmla="*/ 2696 w 3500"/>
                  <a:gd name="T45" fmla="*/ 722 h 3476"/>
                  <a:gd name="T46" fmla="*/ 1742 w 3500"/>
                  <a:gd name="T47" fmla="*/ 310 h 3476"/>
                  <a:gd name="T48" fmla="*/ 1651 w 3500"/>
                  <a:gd name="T49" fmla="*/ 454 h 3476"/>
                  <a:gd name="T50" fmla="*/ 1820 w 3500"/>
                  <a:gd name="T51" fmla="*/ 472 h 3476"/>
                  <a:gd name="T52" fmla="*/ 1765 w 3500"/>
                  <a:gd name="T53" fmla="*/ 312 h 3476"/>
                  <a:gd name="T54" fmla="*/ 326 w 3500"/>
                  <a:gd name="T55" fmla="*/ 782 h 3476"/>
                  <a:gd name="T56" fmla="*/ 1537 w 3500"/>
                  <a:gd name="T57" fmla="*/ 535 h 3476"/>
                  <a:gd name="T58" fmla="*/ 1572 w 3500"/>
                  <a:gd name="T59" fmla="*/ 241 h 3476"/>
                  <a:gd name="T60" fmla="*/ 1883 w 3500"/>
                  <a:gd name="T61" fmla="*/ 217 h 3476"/>
                  <a:gd name="T62" fmla="*/ 1959 w 3500"/>
                  <a:gd name="T63" fmla="*/ 510 h 3476"/>
                  <a:gd name="T64" fmla="*/ 2370 w 3500"/>
                  <a:gd name="T65" fmla="*/ 771 h 3476"/>
                  <a:gd name="T66" fmla="*/ 2488 w 3500"/>
                  <a:gd name="T67" fmla="*/ 486 h 3476"/>
                  <a:gd name="T68" fmla="*/ 2790 w 3500"/>
                  <a:gd name="T69" fmla="*/ 555 h 3476"/>
                  <a:gd name="T70" fmla="*/ 3339 w 3500"/>
                  <a:gd name="T71" fmla="*/ 690 h 3476"/>
                  <a:gd name="T72" fmla="*/ 2803 w 3500"/>
                  <a:gd name="T73" fmla="*/ 824 h 3476"/>
                  <a:gd name="T74" fmla="*/ 2299 w 3500"/>
                  <a:gd name="T75" fmla="*/ 1603 h 3476"/>
                  <a:gd name="T76" fmla="*/ 3035 w 3500"/>
                  <a:gd name="T77" fmla="*/ 2079 h 3476"/>
                  <a:gd name="T78" fmla="*/ 3113 w 3500"/>
                  <a:gd name="T79" fmla="*/ 2181 h 3476"/>
                  <a:gd name="T80" fmla="*/ 2768 w 3500"/>
                  <a:gd name="T81" fmla="*/ 2718 h 3476"/>
                  <a:gd name="T82" fmla="*/ 2457 w 3500"/>
                  <a:gd name="T83" fmla="*/ 2743 h 3476"/>
                  <a:gd name="T84" fmla="*/ 2383 w 3500"/>
                  <a:gd name="T85" fmla="*/ 2445 h 3476"/>
                  <a:gd name="T86" fmla="*/ 1979 w 3500"/>
                  <a:gd name="T87" fmla="*/ 2658 h 3476"/>
                  <a:gd name="T88" fmla="*/ 1860 w 3500"/>
                  <a:gd name="T89" fmla="*/ 2940 h 3476"/>
                  <a:gd name="T90" fmla="*/ 1563 w 3500"/>
                  <a:gd name="T91" fmla="*/ 2878 h 3476"/>
                  <a:gd name="T92" fmla="*/ 1020 w 3500"/>
                  <a:gd name="T93" fmla="*/ 2753 h 3476"/>
                  <a:gd name="T94" fmla="*/ 3449 w 3500"/>
                  <a:gd name="T95" fmla="*/ 3178 h 3476"/>
                  <a:gd name="T96" fmla="*/ 3465 w 3500"/>
                  <a:gd name="T97" fmla="*/ 3305 h 3476"/>
                  <a:gd name="T98" fmla="*/ 2643 w 3500"/>
                  <a:gd name="T99" fmla="*/ 3474 h 3476"/>
                  <a:gd name="T100" fmla="*/ 1837 w 3500"/>
                  <a:gd name="T101" fmla="*/ 3315 h 3476"/>
                  <a:gd name="T102" fmla="*/ 1732 w 3500"/>
                  <a:gd name="T103" fmla="*/ 3466 h 3476"/>
                  <a:gd name="T104" fmla="*/ 987 w 3500"/>
                  <a:gd name="T105" fmla="*/ 3442 h 3476"/>
                  <a:gd name="T106" fmla="*/ 859 w 3500"/>
                  <a:gd name="T107" fmla="*/ 3425 h 3476"/>
                  <a:gd name="T108" fmla="*/ 187 w 3500"/>
                  <a:gd name="T109" fmla="*/ 3246 h 3476"/>
                  <a:gd name="T110" fmla="*/ 2 w 3500"/>
                  <a:gd name="T111" fmla="*/ 2505 h 3476"/>
                  <a:gd name="T112" fmla="*/ 51 w 3500"/>
                  <a:gd name="T113" fmla="*/ 1734 h 3476"/>
                  <a:gd name="T114" fmla="*/ 35 w 3500"/>
                  <a:gd name="T115" fmla="*/ 1607 h 3476"/>
                  <a:gd name="T116" fmla="*/ 10 w 3500"/>
                  <a:gd name="T117" fmla="*/ 861 h 3476"/>
                  <a:gd name="T118" fmla="*/ 187 w 3500"/>
                  <a:gd name="T119" fmla="*/ 756 h 34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500" h="3476">
                    <a:moveTo>
                      <a:pt x="1750" y="2627"/>
                    </a:moveTo>
                    <a:lnTo>
                      <a:pt x="1727" y="2630"/>
                    </a:lnTo>
                    <a:lnTo>
                      <a:pt x="1707" y="2638"/>
                    </a:lnTo>
                    <a:lnTo>
                      <a:pt x="1687" y="2650"/>
                    </a:lnTo>
                    <a:lnTo>
                      <a:pt x="1672" y="2665"/>
                    </a:lnTo>
                    <a:lnTo>
                      <a:pt x="1660" y="2683"/>
                    </a:lnTo>
                    <a:lnTo>
                      <a:pt x="1652" y="2705"/>
                    </a:lnTo>
                    <a:lnTo>
                      <a:pt x="1650" y="2727"/>
                    </a:lnTo>
                    <a:lnTo>
                      <a:pt x="1652" y="2750"/>
                    </a:lnTo>
                    <a:lnTo>
                      <a:pt x="1660" y="2772"/>
                    </a:lnTo>
                    <a:lnTo>
                      <a:pt x="1672" y="2790"/>
                    </a:lnTo>
                    <a:lnTo>
                      <a:pt x="1687" y="2805"/>
                    </a:lnTo>
                    <a:lnTo>
                      <a:pt x="1707" y="2817"/>
                    </a:lnTo>
                    <a:lnTo>
                      <a:pt x="1727" y="2825"/>
                    </a:lnTo>
                    <a:lnTo>
                      <a:pt x="1750" y="2828"/>
                    </a:lnTo>
                    <a:lnTo>
                      <a:pt x="1773" y="2825"/>
                    </a:lnTo>
                    <a:lnTo>
                      <a:pt x="1793" y="2817"/>
                    </a:lnTo>
                    <a:lnTo>
                      <a:pt x="1813" y="2805"/>
                    </a:lnTo>
                    <a:lnTo>
                      <a:pt x="1828" y="2790"/>
                    </a:lnTo>
                    <a:lnTo>
                      <a:pt x="1840" y="2772"/>
                    </a:lnTo>
                    <a:lnTo>
                      <a:pt x="1848" y="2750"/>
                    </a:lnTo>
                    <a:lnTo>
                      <a:pt x="1850" y="2727"/>
                    </a:lnTo>
                    <a:lnTo>
                      <a:pt x="1848" y="2705"/>
                    </a:lnTo>
                    <a:lnTo>
                      <a:pt x="1840" y="2683"/>
                    </a:lnTo>
                    <a:lnTo>
                      <a:pt x="1828" y="2665"/>
                    </a:lnTo>
                    <a:lnTo>
                      <a:pt x="1813" y="2650"/>
                    </a:lnTo>
                    <a:lnTo>
                      <a:pt x="1793" y="2638"/>
                    </a:lnTo>
                    <a:lnTo>
                      <a:pt x="1773" y="2630"/>
                    </a:lnTo>
                    <a:lnTo>
                      <a:pt x="1750" y="2627"/>
                    </a:lnTo>
                    <a:close/>
                    <a:moveTo>
                      <a:pt x="2598" y="2449"/>
                    </a:moveTo>
                    <a:lnTo>
                      <a:pt x="2576" y="2452"/>
                    </a:lnTo>
                    <a:lnTo>
                      <a:pt x="2555" y="2460"/>
                    </a:lnTo>
                    <a:lnTo>
                      <a:pt x="2536" y="2471"/>
                    </a:lnTo>
                    <a:lnTo>
                      <a:pt x="2521" y="2487"/>
                    </a:lnTo>
                    <a:lnTo>
                      <a:pt x="2508" y="2505"/>
                    </a:lnTo>
                    <a:lnTo>
                      <a:pt x="2501" y="2526"/>
                    </a:lnTo>
                    <a:lnTo>
                      <a:pt x="2499" y="2549"/>
                    </a:lnTo>
                    <a:lnTo>
                      <a:pt x="2501" y="2572"/>
                    </a:lnTo>
                    <a:lnTo>
                      <a:pt x="2508" y="2593"/>
                    </a:lnTo>
                    <a:lnTo>
                      <a:pt x="2521" y="2611"/>
                    </a:lnTo>
                    <a:lnTo>
                      <a:pt x="2536" y="2627"/>
                    </a:lnTo>
                    <a:lnTo>
                      <a:pt x="2555" y="2639"/>
                    </a:lnTo>
                    <a:lnTo>
                      <a:pt x="2576" y="2646"/>
                    </a:lnTo>
                    <a:lnTo>
                      <a:pt x="2598" y="2650"/>
                    </a:lnTo>
                    <a:lnTo>
                      <a:pt x="2622" y="2646"/>
                    </a:lnTo>
                    <a:lnTo>
                      <a:pt x="2643" y="2639"/>
                    </a:lnTo>
                    <a:lnTo>
                      <a:pt x="2661" y="2627"/>
                    </a:lnTo>
                    <a:lnTo>
                      <a:pt x="2677" y="2611"/>
                    </a:lnTo>
                    <a:lnTo>
                      <a:pt x="2689" y="2593"/>
                    </a:lnTo>
                    <a:lnTo>
                      <a:pt x="2696" y="2572"/>
                    </a:lnTo>
                    <a:lnTo>
                      <a:pt x="2698" y="2549"/>
                    </a:lnTo>
                    <a:lnTo>
                      <a:pt x="2696" y="2526"/>
                    </a:lnTo>
                    <a:lnTo>
                      <a:pt x="2689" y="2505"/>
                    </a:lnTo>
                    <a:lnTo>
                      <a:pt x="2677" y="2487"/>
                    </a:lnTo>
                    <a:lnTo>
                      <a:pt x="2661" y="2471"/>
                    </a:lnTo>
                    <a:lnTo>
                      <a:pt x="2643" y="2460"/>
                    </a:lnTo>
                    <a:lnTo>
                      <a:pt x="2622" y="2452"/>
                    </a:lnTo>
                    <a:lnTo>
                      <a:pt x="2598" y="2449"/>
                    </a:lnTo>
                    <a:close/>
                    <a:moveTo>
                      <a:pt x="910" y="2440"/>
                    </a:moveTo>
                    <a:lnTo>
                      <a:pt x="887" y="2444"/>
                    </a:lnTo>
                    <a:lnTo>
                      <a:pt x="865" y="2451"/>
                    </a:lnTo>
                    <a:lnTo>
                      <a:pt x="847" y="2463"/>
                    </a:lnTo>
                    <a:lnTo>
                      <a:pt x="832" y="2479"/>
                    </a:lnTo>
                    <a:lnTo>
                      <a:pt x="820" y="2497"/>
                    </a:lnTo>
                    <a:lnTo>
                      <a:pt x="812" y="2518"/>
                    </a:lnTo>
                    <a:lnTo>
                      <a:pt x="810" y="2540"/>
                    </a:lnTo>
                    <a:lnTo>
                      <a:pt x="812" y="2564"/>
                    </a:lnTo>
                    <a:lnTo>
                      <a:pt x="820" y="2585"/>
                    </a:lnTo>
                    <a:lnTo>
                      <a:pt x="832" y="2603"/>
                    </a:lnTo>
                    <a:lnTo>
                      <a:pt x="847" y="2619"/>
                    </a:lnTo>
                    <a:lnTo>
                      <a:pt x="865" y="2630"/>
                    </a:lnTo>
                    <a:lnTo>
                      <a:pt x="887" y="2638"/>
                    </a:lnTo>
                    <a:lnTo>
                      <a:pt x="910" y="2641"/>
                    </a:lnTo>
                    <a:lnTo>
                      <a:pt x="932" y="2638"/>
                    </a:lnTo>
                    <a:lnTo>
                      <a:pt x="953" y="2630"/>
                    </a:lnTo>
                    <a:lnTo>
                      <a:pt x="973" y="2619"/>
                    </a:lnTo>
                    <a:lnTo>
                      <a:pt x="987" y="2603"/>
                    </a:lnTo>
                    <a:lnTo>
                      <a:pt x="1000" y="2585"/>
                    </a:lnTo>
                    <a:lnTo>
                      <a:pt x="1008" y="2564"/>
                    </a:lnTo>
                    <a:lnTo>
                      <a:pt x="1010" y="2540"/>
                    </a:lnTo>
                    <a:lnTo>
                      <a:pt x="1008" y="2518"/>
                    </a:lnTo>
                    <a:lnTo>
                      <a:pt x="1000" y="2497"/>
                    </a:lnTo>
                    <a:lnTo>
                      <a:pt x="987" y="2479"/>
                    </a:lnTo>
                    <a:lnTo>
                      <a:pt x="973" y="2463"/>
                    </a:lnTo>
                    <a:lnTo>
                      <a:pt x="953" y="2451"/>
                    </a:lnTo>
                    <a:lnTo>
                      <a:pt x="932" y="2444"/>
                    </a:lnTo>
                    <a:lnTo>
                      <a:pt x="910" y="2440"/>
                    </a:lnTo>
                    <a:close/>
                    <a:moveTo>
                      <a:pt x="902" y="1558"/>
                    </a:moveTo>
                    <a:lnTo>
                      <a:pt x="878" y="1561"/>
                    </a:lnTo>
                    <a:lnTo>
                      <a:pt x="857" y="1568"/>
                    </a:lnTo>
                    <a:lnTo>
                      <a:pt x="839" y="1580"/>
                    </a:lnTo>
                    <a:lnTo>
                      <a:pt x="823" y="1595"/>
                    </a:lnTo>
                    <a:lnTo>
                      <a:pt x="811" y="1614"/>
                    </a:lnTo>
                    <a:lnTo>
                      <a:pt x="804" y="1635"/>
                    </a:lnTo>
                    <a:lnTo>
                      <a:pt x="802" y="1657"/>
                    </a:lnTo>
                    <a:lnTo>
                      <a:pt x="804" y="1681"/>
                    </a:lnTo>
                    <a:lnTo>
                      <a:pt x="811" y="1702"/>
                    </a:lnTo>
                    <a:lnTo>
                      <a:pt x="823" y="1720"/>
                    </a:lnTo>
                    <a:lnTo>
                      <a:pt x="839" y="1735"/>
                    </a:lnTo>
                    <a:lnTo>
                      <a:pt x="857" y="1748"/>
                    </a:lnTo>
                    <a:lnTo>
                      <a:pt x="878" y="1755"/>
                    </a:lnTo>
                    <a:lnTo>
                      <a:pt x="902" y="1758"/>
                    </a:lnTo>
                    <a:lnTo>
                      <a:pt x="924" y="1755"/>
                    </a:lnTo>
                    <a:lnTo>
                      <a:pt x="945" y="1748"/>
                    </a:lnTo>
                    <a:lnTo>
                      <a:pt x="964" y="1735"/>
                    </a:lnTo>
                    <a:lnTo>
                      <a:pt x="979" y="1720"/>
                    </a:lnTo>
                    <a:lnTo>
                      <a:pt x="992" y="1702"/>
                    </a:lnTo>
                    <a:lnTo>
                      <a:pt x="999" y="1681"/>
                    </a:lnTo>
                    <a:lnTo>
                      <a:pt x="1001" y="1657"/>
                    </a:lnTo>
                    <a:lnTo>
                      <a:pt x="999" y="1635"/>
                    </a:lnTo>
                    <a:lnTo>
                      <a:pt x="992" y="1614"/>
                    </a:lnTo>
                    <a:lnTo>
                      <a:pt x="979" y="1595"/>
                    </a:lnTo>
                    <a:lnTo>
                      <a:pt x="964" y="1580"/>
                    </a:lnTo>
                    <a:lnTo>
                      <a:pt x="945" y="1568"/>
                    </a:lnTo>
                    <a:lnTo>
                      <a:pt x="924" y="1561"/>
                    </a:lnTo>
                    <a:lnTo>
                      <a:pt x="902" y="1558"/>
                    </a:lnTo>
                    <a:close/>
                    <a:moveTo>
                      <a:pt x="1672" y="639"/>
                    </a:moveTo>
                    <a:lnTo>
                      <a:pt x="1093" y="1515"/>
                    </a:lnTo>
                    <a:lnTo>
                      <a:pt x="1114" y="1546"/>
                    </a:lnTo>
                    <a:lnTo>
                      <a:pt x="1128" y="1581"/>
                    </a:lnTo>
                    <a:lnTo>
                      <a:pt x="1138" y="1618"/>
                    </a:lnTo>
                    <a:lnTo>
                      <a:pt x="1141" y="1657"/>
                    </a:lnTo>
                    <a:lnTo>
                      <a:pt x="1138" y="1697"/>
                    </a:lnTo>
                    <a:lnTo>
                      <a:pt x="1128" y="1734"/>
                    </a:lnTo>
                    <a:lnTo>
                      <a:pt x="1114" y="1768"/>
                    </a:lnTo>
                    <a:lnTo>
                      <a:pt x="1095" y="1800"/>
                    </a:lnTo>
                    <a:lnTo>
                      <a:pt x="1070" y="1827"/>
                    </a:lnTo>
                    <a:lnTo>
                      <a:pt x="1043" y="1851"/>
                    </a:lnTo>
                    <a:lnTo>
                      <a:pt x="1012" y="1871"/>
                    </a:lnTo>
                    <a:lnTo>
                      <a:pt x="977" y="1886"/>
                    </a:lnTo>
                    <a:lnTo>
                      <a:pt x="940" y="1894"/>
                    </a:lnTo>
                    <a:lnTo>
                      <a:pt x="902" y="1897"/>
                    </a:lnTo>
                    <a:lnTo>
                      <a:pt x="862" y="1894"/>
                    </a:lnTo>
                    <a:lnTo>
                      <a:pt x="826" y="1886"/>
                    </a:lnTo>
                    <a:lnTo>
                      <a:pt x="791" y="1871"/>
                    </a:lnTo>
                    <a:lnTo>
                      <a:pt x="760" y="1851"/>
                    </a:lnTo>
                    <a:lnTo>
                      <a:pt x="732" y="1827"/>
                    </a:lnTo>
                    <a:lnTo>
                      <a:pt x="708" y="1800"/>
                    </a:lnTo>
                    <a:lnTo>
                      <a:pt x="688" y="1768"/>
                    </a:lnTo>
                    <a:lnTo>
                      <a:pt x="675" y="1734"/>
                    </a:lnTo>
                    <a:lnTo>
                      <a:pt x="665" y="1697"/>
                    </a:lnTo>
                    <a:lnTo>
                      <a:pt x="662" y="1657"/>
                    </a:lnTo>
                    <a:lnTo>
                      <a:pt x="665" y="1619"/>
                    </a:lnTo>
                    <a:lnTo>
                      <a:pt x="675" y="1582"/>
                    </a:lnTo>
                    <a:lnTo>
                      <a:pt x="688" y="1548"/>
                    </a:lnTo>
                    <a:lnTo>
                      <a:pt x="708" y="1516"/>
                    </a:lnTo>
                    <a:lnTo>
                      <a:pt x="327" y="1013"/>
                    </a:lnTo>
                    <a:lnTo>
                      <a:pt x="327" y="3069"/>
                    </a:lnTo>
                    <a:lnTo>
                      <a:pt x="699" y="2654"/>
                    </a:lnTo>
                    <a:lnTo>
                      <a:pt x="687" y="2628"/>
                    </a:lnTo>
                    <a:lnTo>
                      <a:pt x="678" y="2600"/>
                    </a:lnTo>
                    <a:lnTo>
                      <a:pt x="672" y="2571"/>
                    </a:lnTo>
                    <a:lnTo>
                      <a:pt x="670" y="2540"/>
                    </a:lnTo>
                    <a:lnTo>
                      <a:pt x="673" y="2502"/>
                    </a:lnTo>
                    <a:lnTo>
                      <a:pt x="683" y="2465"/>
                    </a:lnTo>
                    <a:lnTo>
                      <a:pt x="697" y="2431"/>
                    </a:lnTo>
                    <a:lnTo>
                      <a:pt x="717" y="2399"/>
                    </a:lnTo>
                    <a:lnTo>
                      <a:pt x="740" y="2372"/>
                    </a:lnTo>
                    <a:lnTo>
                      <a:pt x="769" y="2347"/>
                    </a:lnTo>
                    <a:lnTo>
                      <a:pt x="800" y="2328"/>
                    </a:lnTo>
                    <a:lnTo>
                      <a:pt x="835" y="2313"/>
                    </a:lnTo>
                    <a:lnTo>
                      <a:pt x="871" y="2305"/>
                    </a:lnTo>
                    <a:lnTo>
                      <a:pt x="910" y="2302"/>
                    </a:lnTo>
                    <a:lnTo>
                      <a:pt x="949" y="2305"/>
                    </a:lnTo>
                    <a:lnTo>
                      <a:pt x="987" y="2314"/>
                    </a:lnTo>
                    <a:lnTo>
                      <a:pt x="1022" y="2329"/>
                    </a:lnTo>
                    <a:lnTo>
                      <a:pt x="1054" y="2350"/>
                    </a:lnTo>
                    <a:lnTo>
                      <a:pt x="1083" y="2375"/>
                    </a:lnTo>
                    <a:lnTo>
                      <a:pt x="1106" y="2404"/>
                    </a:lnTo>
                    <a:lnTo>
                      <a:pt x="1126" y="2437"/>
                    </a:lnTo>
                    <a:lnTo>
                      <a:pt x="1139" y="2473"/>
                    </a:lnTo>
                    <a:lnTo>
                      <a:pt x="1148" y="2512"/>
                    </a:lnTo>
                    <a:lnTo>
                      <a:pt x="1541" y="2611"/>
                    </a:lnTo>
                    <a:lnTo>
                      <a:pt x="1560" y="2582"/>
                    </a:lnTo>
                    <a:lnTo>
                      <a:pt x="1585" y="2555"/>
                    </a:lnTo>
                    <a:lnTo>
                      <a:pt x="1612" y="2532"/>
                    </a:lnTo>
                    <a:lnTo>
                      <a:pt x="1643" y="2514"/>
                    </a:lnTo>
                    <a:lnTo>
                      <a:pt x="1677" y="2500"/>
                    </a:lnTo>
                    <a:lnTo>
                      <a:pt x="1712" y="2491"/>
                    </a:lnTo>
                    <a:lnTo>
                      <a:pt x="1750" y="2488"/>
                    </a:lnTo>
                    <a:lnTo>
                      <a:pt x="1778" y="2489"/>
                    </a:lnTo>
                    <a:lnTo>
                      <a:pt x="2149" y="1601"/>
                    </a:lnTo>
                    <a:lnTo>
                      <a:pt x="1774" y="647"/>
                    </a:lnTo>
                    <a:lnTo>
                      <a:pt x="1742" y="650"/>
                    </a:lnTo>
                    <a:lnTo>
                      <a:pt x="1705" y="646"/>
                    </a:lnTo>
                    <a:lnTo>
                      <a:pt x="1672" y="639"/>
                    </a:lnTo>
                    <a:close/>
                    <a:moveTo>
                      <a:pt x="2598" y="599"/>
                    </a:moveTo>
                    <a:lnTo>
                      <a:pt x="2576" y="601"/>
                    </a:lnTo>
                    <a:lnTo>
                      <a:pt x="2555" y="608"/>
                    </a:lnTo>
                    <a:lnTo>
                      <a:pt x="2536" y="621"/>
                    </a:lnTo>
                    <a:lnTo>
                      <a:pt x="2521" y="636"/>
                    </a:lnTo>
                    <a:lnTo>
                      <a:pt x="2508" y="655"/>
                    </a:lnTo>
                    <a:lnTo>
                      <a:pt x="2501" y="676"/>
                    </a:lnTo>
                    <a:lnTo>
                      <a:pt x="2499" y="698"/>
                    </a:lnTo>
                    <a:lnTo>
                      <a:pt x="2501" y="722"/>
                    </a:lnTo>
                    <a:lnTo>
                      <a:pt x="2508" y="743"/>
                    </a:lnTo>
                    <a:lnTo>
                      <a:pt x="2521" y="761"/>
                    </a:lnTo>
                    <a:lnTo>
                      <a:pt x="2536" y="777"/>
                    </a:lnTo>
                    <a:lnTo>
                      <a:pt x="2555" y="789"/>
                    </a:lnTo>
                    <a:lnTo>
                      <a:pt x="2576" y="796"/>
                    </a:lnTo>
                    <a:lnTo>
                      <a:pt x="2598" y="798"/>
                    </a:lnTo>
                    <a:lnTo>
                      <a:pt x="2622" y="796"/>
                    </a:lnTo>
                    <a:lnTo>
                      <a:pt x="2643" y="789"/>
                    </a:lnTo>
                    <a:lnTo>
                      <a:pt x="2661" y="777"/>
                    </a:lnTo>
                    <a:lnTo>
                      <a:pt x="2677" y="761"/>
                    </a:lnTo>
                    <a:lnTo>
                      <a:pt x="2689" y="743"/>
                    </a:lnTo>
                    <a:lnTo>
                      <a:pt x="2696" y="722"/>
                    </a:lnTo>
                    <a:lnTo>
                      <a:pt x="2698" y="698"/>
                    </a:lnTo>
                    <a:lnTo>
                      <a:pt x="2696" y="676"/>
                    </a:lnTo>
                    <a:lnTo>
                      <a:pt x="2689" y="655"/>
                    </a:lnTo>
                    <a:lnTo>
                      <a:pt x="2677" y="636"/>
                    </a:lnTo>
                    <a:lnTo>
                      <a:pt x="2661" y="621"/>
                    </a:lnTo>
                    <a:lnTo>
                      <a:pt x="2643" y="608"/>
                    </a:lnTo>
                    <a:lnTo>
                      <a:pt x="2622" y="601"/>
                    </a:lnTo>
                    <a:lnTo>
                      <a:pt x="2598" y="599"/>
                    </a:lnTo>
                    <a:close/>
                    <a:moveTo>
                      <a:pt x="1742" y="310"/>
                    </a:moveTo>
                    <a:lnTo>
                      <a:pt x="1718" y="312"/>
                    </a:lnTo>
                    <a:lnTo>
                      <a:pt x="1698" y="320"/>
                    </a:lnTo>
                    <a:lnTo>
                      <a:pt x="1679" y="332"/>
                    </a:lnTo>
                    <a:lnTo>
                      <a:pt x="1663" y="347"/>
                    </a:lnTo>
                    <a:lnTo>
                      <a:pt x="1651" y="366"/>
                    </a:lnTo>
                    <a:lnTo>
                      <a:pt x="1644" y="388"/>
                    </a:lnTo>
                    <a:lnTo>
                      <a:pt x="1642" y="410"/>
                    </a:lnTo>
                    <a:lnTo>
                      <a:pt x="1644" y="433"/>
                    </a:lnTo>
                    <a:lnTo>
                      <a:pt x="1651" y="454"/>
                    </a:lnTo>
                    <a:lnTo>
                      <a:pt x="1663" y="472"/>
                    </a:lnTo>
                    <a:lnTo>
                      <a:pt x="1679" y="488"/>
                    </a:lnTo>
                    <a:lnTo>
                      <a:pt x="1698" y="500"/>
                    </a:lnTo>
                    <a:lnTo>
                      <a:pt x="1718" y="507"/>
                    </a:lnTo>
                    <a:lnTo>
                      <a:pt x="1742" y="510"/>
                    </a:lnTo>
                    <a:lnTo>
                      <a:pt x="1765" y="507"/>
                    </a:lnTo>
                    <a:lnTo>
                      <a:pt x="1785" y="500"/>
                    </a:lnTo>
                    <a:lnTo>
                      <a:pt x="1804" y="488"/>
                    </a:lnTo>
                    <a:lnTo>
                      <a:pt x="1820" y="472"/>
                    </a:lnTo>
                    <a:lnTo>
                      <a:pt x="1832" y="454"/>
                    </a:lnTo>
                    <a:lnTo>
                      <a:pt x="1839" y="433"/>
                    </a:lnTo>
                    <a:lnTo>
                      <a:pt x="1841" y="410"/>
                    </a:lnTo>
                    <a:lnTo>
                      <a:pt x="1839" y="388"/>
                    </a:lnTo>
                    <a:lnTo>
                      <a:pt x="1832" y="366"/>
                    </a:lnTo>
                    <a:lnTo>
                      <a:pt x="1820" y="347"/>
                    </a:lnTo>
                    <a:lnTo>
                      <a:pt x="1804" y="332"/>
                    </a:lnTo>
                    <a:lnTo>
                      <a:pt x="1785" y="320"/>
                    </a:lnTo>
                    <a:lnTo>
                      <a:pt x="1765" y="312"/>
                    </a:lnTo>
                    <a:lnTo>
                      <a:pt x="1742" y="310"/>
                    </a:lnTo>
                    <a:close/>
                    <a:moveTo>
                      <a:pt x="257" y="0"/>
                    </a:moveTo>
                    <a:lnTo>
                      <a:pt x="275" y="3"/>
                    </a:lnTo>
                    <a:lnTo>
                      <a:pt x="292" y="10"/>
                    </a:lnTo>
                    <a:lnTo>
                      <a:pt x="305" y="21"/>
                    </a:lnTo>
                    <a:lnTo>
                      <a:pt x="317" y="35"/>
                    </a:lnTo>
                    <a:lnTo>
                      <a:pt x="323" y="52"/>
                    </a:lnTo>
                    <a:lnTo>
                      <a:pt x="326" y="70"/>
                    </a:lnTo>
                    <a:lnTo>
                      <a:pt x="326" y="782"/>
                    </a:lnTo>
                    <a:lnTo>
                      <a:pt x="820" y="1433"/>
                    </a:lnTo>
                    <a:lnTo>
                      <a:pt x="846" y="1425"/>
                    </a:lnTo>
                    <a:lnTo>
                      <a:pt x="873" y="1420"/>
                    </a:lnTo>
                    <a:lnTo>
                      <a:pt x="902" y="1419"/>
                    </a:lnTo>
                    <a:lnTo>
                      <a:pt x="929" y="1420"/>
                    </a:lnTo>
                    <a:lnTo>
                      <a:pt x="956" y="1424"/>
                    </a:lnTo>
                    <a:lnTo>
                      <a:pt x="981" y="1432"/>
                    </a:lnTo>
                    <a:lnTo>
                      <a:pt x="1556" y="560"/>
                    </a:lnTo>
                    <a:lnTo>
                      <a:pt x="1537" y="535"/>
                    </a:lnTo>
                    <a:lnTo>
                      <a:pt x="1522" y="506"/>
                    </a:lnTo>
                    <a:lnTo>
                      <a:pt x="1511" y="476"/>
                    </a:lnTo>
                    <a:lnTo>
                      <a:pt x="1504" y="444"/>
                    </a:lnTo>
                    <a:lnTo>
                      <a:pt x="1502" y="410"/>
                    </a:lnTo>
                    <a:lnTo>
                      <a:pt x="1505" y="372"/>
                    </a:lnTo>
                    <a:lnTo>
                      <a:pt x="1515" y="334"/>
                    </a:lnTo>
                    <a:lnTo>
                      <a:pt x="1528" y="299"/>
                    </a:lnTo>
                    <a:lnTo>
                      <a:pt x="1548" y="269"/>
                    </a:lnTo>
                    <a:lnTo>
                      <a:pt x="1572" y="241"/>
                    </a:lnTo>
                    <a:lnTo>
                      <a:pt x="1600" y="217"/>
                    </a:lnTo>
                    <a:lnTo>
                      <a:pt x="1631" y="198"/>
                    </a:lnTo>
                    <a:lnTo>
                      <a:pt x="1666" y="183"/>
                    </a:lnTo>
                    <a:lnTo>
                      <a:pt x="1702" y="173"/>
                    </a:lnTo>
                    <a:lnTo>
                      <a:pt x="1742" y="170"/>
                    </a:lnTo>
                    <a:lnTo>
                      <a:pt x="1781" y="173"/>
                    </a:lnTo>
                    <a:lnTo>
                      <a:pt x="1817" y="183"/>
                    </a:lnTo>
                    <a:lnTo>
                      <a:pt x="1852" y="198"/>
                    </a:lnTo>
                    <a:lnTo>
                      <a:pt x="1883" y="217"/>
                    </a:lnTo>
                    <a:lnTo>
                      <a:pt x="1911" y="241"/>
                    </a:lnTo>
                    <a:lnTo>
                      <a:pt x="1935" y="269"/>
                    </a:lnTo>
                    <a:lnTo>
                      <a:pt x="1955" y="299"/>
                    </a:lnTo>
                    <a:lnTo>
                      <a:pt x="1968" y="334"/>
                    </a:lnTo>
                    <a:lnTo>
                      <a:pt x="1978" y="372"/>
                    </a:lnTo>
                    <a:lnTo>
                      <a:pt x="1981" y="410"/>
                    </a:lnTo>
                    <a:lnTo>
                      <a:pt x="1978" y="445"/>
                    </a:lnTo>
                    <a:lnTo>
                      <a:pt x="1972" y="478"/>
                    </a:lnTo>
                    <a:lnTo>
                      <a:pt x="1959" y="510"/>
                    </a:lnTo>
                    <a:lnTo>
                      <a:pt x="1944" y="538"/>
                    </a:lnTo>
                    <a:lnTo>
                      <a:pt x="1924" y="565"/>
                    </a:lnTo>
                    <a:lnTo>
                      <a:pt x="1902" y="588"/>
                    </a:lnTo>
                    <a:lnTo>
                      <a:pt x="2226" y="1417"/>
                    </a:lnTo>
                    <a:lnTo>
                      <a:pt x="2449" y="885"/>
                    </a:lnTo>
                    <a:lnTo>
                      <a:pt x="2423" y="861"/>
                    </a:lnTo>
                    <a:lnTo>
                      <a:pt x="2401" y="834"/>
                    </a:lnTo>
                    <a:lnTo>
                      <a:pt x="2383" y="803"/>
                    </a:lnTo>
                    <a:lnTo>
                      <a:pt x="2370" y="771"/>
                    </a:lnTo>
                    <a:lnTo>
                      <a:pt x="2362" y="736"/>
                    </a:lnTo>
                    <a:lnTo>
                      <a:pt x="2359" y="698"/>
                    </a:lnTo>
                    <a:lnTo>
                      <a:pt x="2362" y="660"/>
                    </a:lnTo>
                    <a:lnTo>
                      <a:pt x="2372" y="623"/>
                    </a:lnTo>
                    <a:lnTo>
                      <a:pt x="2386" y="588"/>
                    </a:lnTo>
                    <a:lnTo>
                      <a:pt x="2405" y="557"/>
                    </a:lnTo>
                    <a:lnTo>
                      <a:pt x="2430" y="530"/>
                    </a:lnTo>
                    <a:lnTo>
                      <a:pt x="2457" y="505"/>
                    </a:lnTo>
                    <a:lnTo>
                      <a:pt x="2488" y="486"/>
                    </a:lnTo>
                    <a:lnTo>
                      <a:pt x="2523" y="471"/>
                    </a:lnTo>
                    <a:lnTo>
                      <a:pt x="2560" y="462"/>
                    </a:lnTo>
                    <a:lnTo>
                      <a:pt x="2598" y="459"/>
                    </a:lnTo>
                    <a:lnTo>
                      <a:pt x="2637" y="462"/>
                    </a:lnTo>
                    <a:lnTo>
                      <a:pt x="2674" y="471"/>
                    </a:lnTo>
                    <a:lnTo>
                      <a:pt x="2708" y="485"/>
                    </a:lnTo>
                    <a:lnTo>
                      <a:pt x="2738" y="504"/>
                    </a:lnTo>
                    <a:lnTo>
                      <a:pt x="2767" y="528"/>
                    </a:lnTo>
                    <a:lnTo>
                      <a:pt x="2790" y="555"/>
                    </a:lnTo>
                    <a:lnTo>
                      <a:pt x="2811" y="587"/>
                    </a:lnTo>
                    <a:lnTo>
                      <a:pt x="2824" y="620"/>
                    </a:lnTo>
                    <a:lnTo>
                      <a:pt x="3269" y="620"/>
                    </a:lnTo>
                    <a:lnTo>
                      <a:pt x="3288" y="623"/>
                    </a:lnTo>
                    <a:lnTo>
                      <a:pt x="3304" y="629"/>
                    </a:lnTo>
                    <a:lnTo>
                      <a:pt x="3319" y="641"/>
                    </a:lnTo>
                    <a:lnTo>
                      <a:pt x="3329" y="655"/>
                    </a:lnTo>
                    <a:lnTo>
                      <a:pt x="3337" y="672"/>
                    </a:lnTo>
                    <a:lnTo>
                      <a:pt x="3339" y="690"/>
                    </a:lnTo>
                    <a:lnTo>
                      <a:pt x="3337" y="709"/>
                    </a:lnTo>
                    <a:lnTo>
                      <a:pt x="3329" y="725"/>
                    </a:lnTo>
                    <a:lnTo>
                      <a:pt x="3319" y="740"/>
                    </a:lnTo>
                    <a:lnTo>
                      <a:pt x="3304" y="750"/>
                    </a:lnTo>
                    <a:lnTo>
                      <a:pt x="3288" y="758"/>
                    </a:lnTo>
                    <a:lnTo>
                      <a:pt x="3269" y="760"/>
                    </a:lnTo>
                    <a:lnTo>
                      <a:pt x="2830" y="760"/>
                    </a:lnTo>
                    <a:lnTo>
                      <a:pt x="2819" y="793"/>
                    </a:lnTo>
                    <a:lnTo>
                      <a:pt x="2803" y="824"/>
                    </a:lnTo>
                    <a:lnTo>
                      <a:pt x="2783" y="851"/>
                    </a:lnTo>
                    <a:lnTo>
                      <a:pt x="2759" y="877"/>
                    </a:lnTo>
                    <a:lnTo>
                      <a:pt x="2732" y="898"/>
                    </a:lnTo>
                    <a:lnTo>
                      <a:pt x="2701" y="915"/>
                    </a:lnTo>
                    <a:lnTo>
                      <a:pt x="2670" y="928"/>
                    </a:lnTo>
                    <a:lnTo>
                      <a:pt x="2635" y="935"/>
                    </a:lnTo>
                    <a:lnTo>
                      <a:pt x="2598" y="938"/>
                    </a:lnTo>
                    <a:lnTo>
                      <a:pt x="2578" y="937"/>
                    </a:lnTo>
                    <a:lnTo>
                      <a:pt x="2299" y="1603"/>
                    </a:lnTo>
                    <a:lnTo>
                      <a:pt x="2576" y="2311"/>
                    </a:lnTo>
                    <a:lnTo>
                      <a:pt x="2598" y="2310"/>
                    </a:lnTo>
                    <a:lnTo>
                      <a:pt x="2638" y="2313"/>
                    </a:lnTo>
                    <a:lnTo>
                      <a:pt x="2676" y="2323"/>
                    </a:lnTo>
                    <a:lnTo>
                      <a:pt x="2711" y="2338"/>
                    </a:lnTo>
                    <a:lnTo>
                      <a:pt x="2743" y="2358"/>
                    </a:lnTo>
                    <a:lnTo>
                      <a:pt x="3004" y="2097"/>
                    </a:lnTo>
                    <a:lnTo>
                      <a:pt x="3018" y="2085"/>
                    </a:lnTo>
                    <a:lnTo>
                      <a:pt x="3035" y="2079"/>
                    </a:lnTo>
                    <a:lnTo>
                      <a:pt x="3052" y="2077"/>
                    </a:lnTo>
                    <a:lnTo>
                      <a:pt x="3070" y="2079"/>
                    </a:lnTo>
                    <a:lnTo>
                      <a:pt x="3087" y="2085"/>
                    </a:lnTo>
                    <a:lnTo>
                      <a:pt x="3102" y="2097"/>
                    </a:lnTo>
                    <a:lnTo>
                      <a:pt x="3113" y="2112"/>
                    </a:lnTo>
                    <a:lnTo>
                      <a:pt x="3120" y="2129"/>
                    </a:lnTo>
                    <a:lnTo>
                      <a:pt x="3122" y="2146"/>
                    </a:lnTo>
                    <a:lnTo>
                      <a:pt x="3120" y="2164"/>
                    </a:lnTo>
                    <a:lnTo>
                      <a:pt x="3113" y="2181"/>
                    </a:lnTo>
                    <a:lnTo>
                      <a:pt x="3102" y="2195"/>
                    </a:lnTo>
                    <a:lnTo>
                      <a:pt x="2825" y="2472"/>
                    </a:lnTo>
                    <a:lnTo>
                      <a:pt x="2835" y="2509"/>
                    </a:lnTo>
                    <a:lnTo>
                      <a:pt x="2838" y="2549"/>
                    </a:lnTo>
                    <a:lnTo>
                      <a:pt x="2835" y="2588"/>
                    </a:lnTo>
                    <a:lnTo>
                      <a:pt x="2825" y="2625"/>
                    </a:lnTo>
                    <a:lnTo>
                      <a:pt x="2812" y="2659"/>
                    </a:lnTo>
                    <a:lnTo>
                      <a:pt x="2792" y="2691"/>
                    </a:lnTo>
                    <a:lnTo>
                      <a:pt x="2768" y="2718"/>
                    </a:lnTo>
                    <a:lnTo>
                      <a:pt x="2740" y="2743"/>
                    </a:lnTo>
                    <a:lnTo>
                      <a:pt x="2709" y="2762"/>
                    </a:lnTo>
                    <a:lnTo>
                      <a:pt x="2674" y="2777"/>
                    </a:lnTo>
                    <a:lnTo>
                      <a:pt x="2638" y="2785"/>
                    </a:lnTo>
                    <a:lnTo>
                      <a:pt x="2598" y="2788"/>
                    </a:lnTo>
                    <a:lnTo>
                      <a:pt x="2560" y="2785"/>
                    </a:lnTo>
                    <a:lnTo>
                      <a:pt x="2523" y="2777"/>
                    </a:lnTo>
                    <a:lnTo>
                      <a:pt x="2488" y="2762"/>
                    </a:lnTo>
                    <a:lnTo>
                      <a:pt x="2457" y="2743"/>
                    </a:lnTo>
                    <a:lnTo>
                      <a:pt x="2430" y="2718"/>
                    </a:lnTo>
                    <a:lnTo>
                      <a:pt x="2405" y="2691"/>
                    </a:lnTo>
                    <a:lnTo>
                      <a:pt x="2386" y="2659"/>
                    </a:lnTo>
                    <a:lnTo>
                      <a:pt x="2372" y="2625"/>
                    </a:lnTo>
                    <a:lnTo>
                      <a:pt x="2362" y="2588"/>
                    </a:lnTo>
                    <a:lnTo>
                      <a:pt x="2359" y="2549"/>
                    </a:lnTo>
                    <a:lnTo>
                      <a:pt x="2362" y="2513"/>
                    </a:lnTo>
                    <a:lnTo>
                      <a:pt x="2370" y="2478"/>
                    </a:lnTo>
                    <a:lnTo>
                      <a:pt x="2383" y="2445"/>
                    </a:lnTo>
                    <a:lnTo>
                      <a:pt x="2401" y="2415"/>
                    </a:lnTo>
                    <a:lnTo>
                      <a:pt x="2422" y="2387"/>
                    </a:lnTo>
                    <a:lnTo>
                      <a:pt x="2448" y="2363"/>
                    </a:lnTo>
                    <a:lnTo>
                      <a:pt x="2222" y="1788"/>
                    </a:lnTo>
                    <a:lnTo>
                      <a:pt x="1905" y="2546"/>
                    </a:lnTo>
                    <a:lnTo>
                      <a:pt x="1929" y="2569"/>
                    </a:lnTo>
                    <a:lnTo>
                      <a:pt x="1950" y="2596"/>
                    </a:lnTo>
                    <a:lnTo>
                      <a:pt x="1966" y="2625"/>
                    </a:lnTo>
                    <a:lnTo>
                      <a:pt x="1979" y="2658"/>
                    </a:lnTo>
                    <a:lnTo>
                      <a:pt x="1987" y="2692"/>
                    </a:lnTo>
                    <a:lnTo>
                      <a:pt x="1990" y="2727"/>
                    </a:lnTo>
                    <a:lnTo>
                      <a:pt x="1987" y="2766"/>
                    </a:lnTo>
                    <a:lnTo>
                      <a:pt x="1977" y="2803"/>
                    </a:lnTo>
                    <a:lnTo>
                      <a:pt x="1963" y="2837"/>
                    </a:lnTo>
                    <a:lnTo>
                      <a:pt x="1943" y="2869"/>
                    </a:lnTo>
                    <a:lnTo>
                      <a:pt x="1920" y="2897"/>
                    </a:lnTo>
                    <a:lnTo>
                      <a:pt x="1891" y="2921"/>
                    </a:lnTo>
                    <a:lnTo>
                      <a:pt x="1860" y="2940"/>
                    </a:lnTo>
                    <a:lnTo>
                      <a:pt x="1825" y="2955"/>
                    </a:lnTo>
                    <a:lnTo>
                      <a:pt x="1789" y="2964"/>
                    </a:lnTo>
                    <a:lnTo>
                      <a:pt x="1750" y="2967"/>
                    </a:lnTo>
                    <a:lnTo>
                      <a:pt x="1713" y="2965"/>
                    </a:lnTo>
                    <a:lnTo>
                      <a:pt x="1678" y="2956"/>
                    </a:lnTo>
                    <a:lnTo>
                      <a:pt x="1645" y="2942"/>
                    </a:lnTo>
                    <a:lnTo>
                      <a:pt x="1615" y="2925"/>
                    </a:lnTo>
                    <a:lnTo>
                      <a:pt x="1588" y="2903"/>
                    </a:lnTo>
                    <a:lnTo>
                      <a:pt x="1563" y="2878"/>
                    </a:lnTo>
                    <a:lnTo>
                      <a:pt x="1544" y="2849"/>
                    </a:lnTo>
                    <a:lnTo>
                      <a:pt x="1528" y="2817"/>
                    </a:lnTo>
                    <a:lnTo>
                      <a:pt x="1518" y="2783"/>
                    </a:lnTo>
                    <a:lnTo>
                      <a:pt x="1511" y="2747"/>
                    </a:lnTo>
                    <a:lnTo>
                      <a:pt x="1123" y="2650"/>
                    </a:lnTo>
                    <a:lnTo>
                      <a:pt x="1104" y="2681"/>
                    </a:lnTo>
                    <a:lnTo>
                      <a:pt x="1080" y="2709"/>
                    </a:lnTo>
                    <a:lnTo>
                      <a:pt x="1052" y="2733"/>
                    </a:lnTo>
                    <a:lnTo>
                      <a:pt x="1020" y="2753"/>
                    </a:lnTo>
                    <a:lnTo>
                      <a:pt x="985" y="2768"/>
                    </a:lnTo>
                    <a:lnTo>
                      <a:pt x="949" y="2777"/>
                    </a:lnTo>
                    <a:lnTo>
                      <a:pt x="910" y="2780"/>
                    </a:lnTo>
                    <a:lnTo>
                      <a:pt x="871" y="2777"/>
                    </a:lnTo>
                    <a:lnTo>
                      <a:pt x="833" y="2767"/>
                    </a:lnTo>
                    <a:lnTo>
                      <a:pt x="799" y="2752"/>
                    </a:lnTo>
                    <a:lnTo>
                      <a:pt x="418" y="3176"/>
                    </a:lnTo>
                    <a:lnTo>
                      <a:pt x="3430" y="3176"/>
                    </a:lnTo>
                    <a:lnTo>
                      <a:pt x="3449" y="3178"/>
                    </a:lnTo>
                    <a:lnTo>
                      <a:pt x="3465" y="3185"/>
                    </a:lnTo>
                    <a:lnTo>
                      <a:pt x="3480" y="3196"/>
                    </a:lnTo>
                    <a:lnTo>
                      <a:pt x="3490" y="3210"/>
                    </a:lnTo>
                    <a:lnTo>
                      <a:pt x="3498" y="3227"/>
                    </a:lnTo>
                    <a:lnTo>
                      <a:pt x="3500" y="3246"/>
                    </a:lnTo>
                    <a:lnTo>
                      <a:pt x="3498" y="3264"/>
                    </a:lnTo>
                    <a:lnTo>
                      <a:pt x="3490" y="3281"/>
                    </a:lnTo>
                    <a:lnTo>
                      <a:pt x="3480" y="3295"/>
                    </a:lnTo>
                    <a:lnTo>
                      <a:pt x="3465" y="3305"/>
                    </a:lnTo>
                    <a:lnTo>
                      <a:pt x="3449" y="3313"/>
                    </a:lnTo>
                    <a:lnTo>
                      <a:pt x="3430" y="3315"/>
                    </a:lnTo>
                    <a:lnTo>
                      <a:pt x="2694" y="3315"/>
                    </a:lnTo>
                    <a:lnTo>
                      <a:pt x="2694" y="3407"/>
                    </a:lnTo>
                    <a:lnTo>
                      <a:pt x="2692" y="3425"/>
                    </a:lnTo>
                    <a:lnTo>
                      <a:pt x="2684" y="3442"/>
                    </a:lnTo>
                    <a:lnTo>
                      <a:pt x="2674" y="3456"/>
                    </a:lnTo>
                    <a:lnTo>
                      <a:pt x="2659" y="3466"/>
                    </a:lnTo>
                    <a:lnTo>
                      <a:pt x="2643" y="3474"/>
                    </a:lnTo>
                    <a:lnTo>
                      <a:pt x="2624" y="3476"/>
                    </a:lnTo>
                    <a:lnTo>
                      <a:pt x="2606" y="3474"/>
                    </a:lnTo>
                    <a:lnTo>
                      <a:pt x="2589" y="3466"/>
                    </a:lnTo>
                    <a:lnTo>
                      <a:pt x="2575" y="3456"/>
                    </a:lnTo>
                    <a:lnTo>
                      <a:pt x="2563" y="3442"/>
                    </a:lnTo>
                    <a:lnTo>
                      <a:pt x="2557" y="3425"/>
                    </a:lnTo>
                    <a:lnTo>
                      <a:pt x="2554" y="3407"/>
                    </a:lnTo>
                    <a:lnTo>
                      <a:pt x="2554" y="3315"/>
                    </a:lnTo>
                    <a:lnTo>
                      <a:pt x="1837" y="3315"/>
                    </a:lnTo>
                    <a:lnTo>
                      <a:pt x="1837" y="3407"/>
                    </a:lnTo>
                    <a:lnTo>
                      <a:pt x="1834" y="3425"/>
                    </a:lnTo>
                    <a:lnTo>
                      <a:pt x="1827" y="3442"/>
                    </a:lnTo>
                    <a:lnTo>
                      <a:pt x="1816" y="3456"/>
                    </a:lnTo>
                    <a:lnTo>
                      <a:pt x="1802" y="3466"/>
                    </a:lnTo>
                    <a:lnTo>
                      <a:pt x="1785" y="3474"/>
                    </a:lnTo>
                    <a:lnTo>
                      <a:pt x="1767" y="3476"/>
                    </a:lnTo>
                    <a:lnTo>
                      <a:pt x="1749" y="3474"/>
                    </a:lnTo>
                    <a:lnTo>
                      <a:pt x="1732" y="3466"/>
                    </a:lnTo>
                    <a:lnTo>
                      <a:pt x="1718" y="3456"/>
                    </a:lnTo>
                    <a:lnTo>
                      <a:pt x="1707" y="3442"/>
                    </a:lnTo>
                    <a:lnTo>
                      <a:pt x="1700" y="3425"/>
                    </a:lnTo>
                    <a:lnTo>
                      <a:pt x="1697" y="3407"/>
                    </a:lnTo>
                    <a:lnTo>
                      <a:pt x="1697" y="3315"/>
                    </a:lnTo>
                    <a:lnTo>
                      <a:pt x="997" y="3315"/>
                    </a:lnTo>
                    <a:lnTo>
                      <a:pt x="997" y="3407"/>
                    </a:lnTo>
                    <a:lnTo>
                      <a:pt x="994" y="3425"/>
                    </a:lnTo>
                    <a:lnTo>
                      <a:pt x="987" y="3442"/>
                    </a:lnTo>
                    <a:lnTo>
                      <a:pt x="976" y="3456"/>
                    </a:lnTo>
                    <a:lnTo>
                      <a:pt x="962" y="3466"/>
                    </a:lnTo>
                    <a:lnTo>
                      <a:pt x="945" y="3474"/>
                    </a:lnTo>
                    <a:lnTo>
                      <a:pt x="927" y="3476"/>
                    </a:lnTo>
                    <a:lnTo>
                      <a:pt x="908" y="3474"/>
                    </a:lnTo>
                    <a:lnTo>
                      <a:pt x="892" y="3466"/>
                    </a:lnTo>
                    <a:lnTo>
                      <a:pt x="877" y="3456"/>
                    </a:lnTo>
                    <a:lnTo>
                      <a:pt x="867" y="3442"/>
                    </a:lnTo>
                    <a:lnTo>
                      <a:pt x="859" y="3425"/>
                    </a:lnTo>
                    <a:lnTo>
                      <a:pt x="857" y="3407"/>
                    </a:lnTo>
                    <a:lnTo>
                      <a:pt x="857" y="3315"/>
                    </a:lnTo>
                    <a:lnTo>
                      <a:pt x="257" y="3315"/>
                    </a:lnTo>
                    <a:lnTo>
                      <a:pt x="238" y="3313"/>
                    </a:lnTo>
                    <a:lnTo>
                      <a:pt x="222" y="3305"/>
                    </a:lnTo>
                    <a:lnTo>
                      <a:pt x="207" y="3295"/>
                    </a:lnTo>
                    <a:lnTo>
                      <a:pt x="196" y="3281"/>
                    </a:lnTo>
                    <a:lnTo>
                      <a:pt x="189" y="3264"/>
                    </a:lnTo>
                    <a:lnTo>
                      <a:pt x="187" y="3246"/>
                    </a:lnTo>
                    <a:lnTo>
                      <a:pt x="187" y="2593"/>
                    </a:lnTo>
                    <a:lnTo>
                      <a:pt x="70" y="2593"/>
                    </a:lnTo>
                    <a:lnTo>
                      <a:pt x="51" y="2591"/>
                    </a:lnTo>
                    <a:lnTo>
                      <a:pt x="35" y="2584"/>
                    </a:lnTo>
                    <a:lnTo>
                      <a:pt x="20" y="2573"/>
                    </a:lnTo>
                    <a:lnTo>
                      <a:pt x="10" y="2559"/>
                    </a:lnTo>
                    <a:lnTo>
                      <a:pt x="2" y="2542"/>
                    </a:lnTo>
                    <a:lnTo>
                      <a:pt x="0" y="2523"/>
                    </a:lnTo>
                    <a:lnTo>
                      <a:pt x="2" y="2505"/>
                    </a:lnTo>
                    <a:lnTo>
                      <a:pt x="10" y="2488"/>
                    </a:lnTo>
                    <a:lnTo>
                      <a:pt x="20" y="2474"/>
                    </a:lnTo>
                    <a:lnTo>
                      <a:pt x="35" y="2464"/>
                    </a:lnTo>
                    <a:lnTo>
                      <a:pt x="51" y="2456"/>
                    </a:lnTo>
                    <a:lnTo>
                      <a:pt x="70" y="2454"/>
                    </a:lnTo>
                    <a:lnTo>
                      <a:pt x="187" y="2454"/>
                    </a:lnTo>
                    <a:lnTo>
                      <a:pt x="187" y="1736"/>
                    </a:lnTo>
                    <a:lnTo>
                      <a:pt x="70" y="1736"/>
                    </a:lnTo>
                    <a:lnTo>
                      <a:pt x="51" y="1734"/>
                    </a:lnTo>
                    <a:lnTo>
                      <a:pt x="35" y="1726"/>
                    </a:lnTo>
                    <a:lnTo>
                      <a:pt x="20" y="1716"/>
                    </a:lnTo>
                    <a:lnTo>
                      <a:pt x="10" y="1702"/>
                    </a:lnTo>
                    <a:lnTo>
                      <a:pt x="2" y="1685"/>
                    </a:lnTo>
                    <a:lnTo>
                      <a:pt x="0" y="1666"/>
                    </a:lnTo>
                    <a:lnTo>
                      <a:pt x="2" y="1648"/>
                    </a:lnTo>
                    <a:lnTo>
                      <a:pt x="10" y="1631"/>
                    </a:lnTo>
                    <a:lnTo>
                      <a:pt x="20" y="1617"/>
                    </a:lnTo>
                    <a:lnTo>
                      <a:pt x="35" y="1607"/>
                    </a:lnTo>
                    <a:lnTo>
                      <a:pt x="51" y="1599"/>
                    </a:lnTo>
                    <a:lnTo>
                      <a:pt x="70" y="1597"/>
                    </a:lnTo>
                    <a:lnTo>
                      <a:pt x="187" y="1597"/>
                    </a:lnTo>
                    <a:lnTo>
                      <a:pt x="187" y="896"/>
                    </a:lnTo>
                    <a:lnTo>
                      <a:pt x="70" y="896"/>
                    </a:lnTo>
                    <a:lnTo>
                      <a:pt x="51" y="894"/>
                    </a:lnTo>
                    <a:lnTo>
                      <a:pt x="35" y="886"/>
                    </a:lnTo>
                    <a:lnTo>
                      <a:pt x="20" y="876"/>
                    </a:lnTo>
                    <a:lnTo>
                      <a:pt x="10" y="861"/>
                    </a:lnTo>
                    <a:lnTo>
                      <a:pt x="2" y="845"/>
                    </a:lnTo>
                    <a:lnTo>
                      <a:pt x="0" y="826"/>
                    </a:lnTo>
                    <a:lnTo>
                      <a:pt x="2" y="808"/>
                    </a:lnTo>
                    <a:lnTo>
                      <a:pt x="10" y="791"/>
                    </a:lnTo>
                    <a:lnTo>
                      <a:pt x="20" y="777"/>
                    </a:lnTo>
                    <a:lnTo>
                      <a:pt x="35" y="765"/>
                    </a:lnTo>
                    <a:lnTo>
                      <a:pt x="51" y="759"/>
                    </a:lnTo>
                    <a:lnTo>
                      <a:pt x="70" y="756"/>
                    </a:lnTo>
                    <a:lnTo>
                      <a:pt x="187" y="756"/>
                    </a:lnTo>
                    <a:lnTo>
                      <a:pt x="187" y="70"/>
                    </a:lnTo>
                    <a:lnTo>
                      <a:pt x="189" y="52"/>
                    </a:lnTo>
                    <a:lnTo>
                      <a:pt x="196" y="35"/>
                    </a:lnTo>
                    <a:lnTo>
                      <a:pt x="207" y="21"/>
                    </a:lnTo>
                    <a:lnTo>
                      <a:pt x="222" y="10"/>
                    </a:lnTo>
                    <a:lnTo>
                      <a:pt x="238" y="3"/>
                    </a:lnTo>
                    <a:lnTo>
                      <a:pt x="25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9" name="Freeform 250"/>
              <p:cNvSpPr>
                <a:spLocks/>
              </p:cNvSpPr>
              <p:nvPr/>
            </p:nvSpPr>
            <p:spPr bwMode="auto">
              <a:xfrm>
                <a:off x="8751888" y="3752851"/>
                <a:ext cx="31750" cy="31750"/>
              </a:xfrm>
              <a:custGeom>
                <a:avLst/>
                <a:gdLst>
                  <a:gd name="T0" fmla="*/ 125 w 195"/>
                  <a:gd name="T1" fmla="*/ 0 h 195"/>
                  <a:gd name="T2" fmla="*/ 143 w 195"/>
                  <a:gd name="T3" fmla="*/ 3 h 195"/>
                  <a:gd name="T4" fmla="*/ 160 w 195"/>
                  <a:gd name="T5" fmla="*/ 9 h 195"/>
                  <a:gd name="T6" fmla="*/ 175 w 195"/>
                  <a:gd name="T7" fmla="*/ 21 h 195"/>
                  <a:gd name="T8" fmla="*/ 185 w 195"/>
                  <a:gd name="T9" fmla="*/ 35 h 195"/>
                  <a:gd name="T10" fmla="*/ 193 w 195"/>
                  <a:gd name="T11" fmla="*/ 52 h 195"/>
                  <a:gd name="T12" fmla="*/ 195 w 195"/>
                  <a:gd name="T13" fmla="*/ 69 h 195"/>
                  <a:gd name="T14" fmla="*/ 193 w 195"/>
                  <a:gd name="T15" fmla="*/ 87 h 195"/>
                  <a:gd name="T16" fmla="*/ 185 w 195"/>
                  <a:gd name="T17" fmla="*/ 104 h 195"/>
                  <a:gd name="T18" fmla="*/ 175 w 195"/>
                  <a:gd name="T19" fmla="*/ 119 h 195"/>
                  <a:gd name="T20" fmla="*/ 120 w 195"/>
                  <a:gd name="T21" fmla="*/ 174 h 195"/>
                  <a:gd name="T22" fmla="*/ 105 w 195"/>
                  <a:gd name="T23" fmla="*/ 186 h 195"/>
                  <a:gd name="T24" fmla="*/ 88 w 195"/>
                  <a:gd name="T25" fmla="*/ 192 h 195"/>
                  <a:gd name="T26" fmla="*/ 70 w 195"/>
                  <a:gd name="T27" fmla="*/ 195 h 195"/>
                  <a:gd name="T28" fmla="*/ 53 w 195"/>
                  <a:gd name="T29" fmla="*/ 192 h 195"/>
                  <a:gd name="T30" fmla="*/ 36 w 195"/>
                  <a:gd name="T31" fmla="*/ 186 h 195"/>
                  <a:gd name="T32" fmla="*/ 21 w 195"/>
                  <a:gd name="T33" fmla="*/ 174 h 195"/>
                  <a:gd name="T34" fmla="*/ 9 w 195"/>
                  <a:gd name="T35" fmla="*/ 160 h 195"/>
                  <a:gd name="T36" fmla="*/ 3 w 195"/>
                  <a:gd name="T37" fmla="*/ 143 h 195"/>
                  <a:gd name="T38" fmla="*/ 0 w 195"/>
                  <a:gd name="T39" fmla="*/ 125 h 195"/>
                  <a:gd name="T40" fmla="*/ 3 w 195"/>
                  <a:gd name="T41" fmla="*/ 108 h 195"/>
                  <a:gd name="T42" fmla="*/ 9 w 195"/>
                  <a:gd name="T43" fmla="*/ 91 h 195"/>
                  <a:gd name="T44" fmla="*/ 21 w 195"/>
                  <a:gd name="T45" fmla="*/ 76 h 195"/>
                  <a:gd name="T46" fmla="*/ 76 w 195"/>
                  <a:gd name="T47" fmla="*/ 21 h 195"/>
                  <a:gd name="T48" fmla="*/ 91 w 195"/>
                  <a:gd name="T49" fmla="*/ 9 h 195"/>
                  <a:gd name="T50" fmla="*/ 108 w 195"/>
                  <a:gd name="T51" fmla="*/ 3 h 195"/>
                  <a:gd name="T52" fmla="*/ 125 w 195"/>
                  <a:gd name="T53" fmla="*/ 0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95" h="195">
                    <a:moveTo>
                      <a:pt x="125" y="0"/>
                    </a:moveTo>
                    <a:lnTo>
                      <a:pt x="143" y="3"/>
                    </a:lnTo>
                    <a:lnTo>
                      <a:pt x="160" y="9"/>
                    </a:lnTo>
                    <a:lnTo>
                      <a:pt x="175" y="21"/>
                    </a:lnTo>
                    <a:lnTo>
                      <a:pt x="185" y="35"/>
                    </a:lnTo>
                    <a:lnTo>
                      <a:pt x="193" y="52"/>
                    </a:lnTo>
                    <a:lnTo>
                      <a:pt x="195" y="69"/>
                    </a:lnTo>
                    <a:lnTo>
                      <a:pt x="193" y="87"/>
                    </a:lnTo>
                    <a:lnTo>
                      <a:pt x="185" y="104"/>
                    </a:lnTo>
                    <a:lnTo>
                      <a:pt x="175" y="119"/>
                    </a:lnTo>
                    <a:lnTo>
                      <a:pt x="120" y="174"/>
                    </a:lnTo>
                    <a:lnTo>
                      <a:pt x="105" y="186"/>
                    </a:lnTo>
                    <a:lnTo>
                      <a:pt x="88" y="192"/>
                    </a:lnTo>
                    <a:lnTo>
                      <a:pt x="70" y="195"/>
                    </a:lnTo>
                    <a:lnTo>
                      <a:pt x="53" y="192"/>
                    </a:lnTo>
                    <a:lnTo>
                      <a:pt x="36" y="186"/>
                    </a:lnTo>
                    <a:lnTo>
                      <a:pt x="21" y="174"/>
                    </a:lnTo>
                    <a:lnTo>
                      <a:pt x="9" y="160"/>
                    </a:lnTo>
                    <a:lnTo>
                      <a:pt x="3" y="143"/>
                    </a:lnTo>
                    <a:lnTo>
                      <a:pt x="0" y="125"/>
                    </a:lnTo>
                    <a:lnTo>
                      <a:pt x="3" y="108"/>
                    </a:lnTo>
                    <a:lnTo>
                      <a:pt x="9" y="91"/>
                    </a:lnTo>
                    <a:lnTo>
                      <a:pt x="21" y="76"/>
                    </a:lnTo>
                    <a:lnTo>
                      <a:pt x="76" y="21"/>
                    </a:lnTo>
                    <a:lnTo>
                      <a:pt x="91" y="9"/>
                    </a:lnTo>
                    <a:lnTo>
                      <a:pt x="108" y="3"/>
                    </a:lnTo>
                    <a:lnTo>
                      <a:pt x="12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spTree>
    <p:extLst>
      <p:ext uri="{BB962C8B-B14F-4D97-AF65-F5344CB8AC3E}">
        <p14:creationId xmlns:p14="http://schemas.microsoft.com/office/powerpoint/2010/main" val="11611803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31A4E-EF69-8996-A80B-3B4EF78A4689}"/>
              </a:ext>
            </a:extLst>
          </p:cNvPr>
          <p:cNvSpPr>
            <a:spLocks noGrp="1"/>
          </p:cNvSpPr>
          <p:nvPr>
            <p:ph type="title"/>
          </p:nvPr>
        </p:nvSpPr>
        <p:spPr>
          <a:xfrm>
            <a:off x="800128" y="440133"/>
            <a:ext cx="7762010" cy="459586"/>
          </a:xfrm>
        </p:spPr>
        <p:txBody>
          <a:bodyPr>
            <a:noAutofit/>
          </a:bodyPr>
          <a:lstStyle/>
          <a:p>
            <a:r>
              <a:rPr lang="en-US" dirty="0"/>
              <a:t>L.A. Care Medicare Population</a:t>
            </a:r>
          </a:p>
        </p:txBody>
      </p:sp>
      <p:sp>
        <p:nvSpPr>
          <p:cNvPr id="3" name="Content Placeholder 2">
            <a:extLst>
              <a:ext uri="{FF2B5EF4-FFF2-40B4-BE49-F238E27FC236}">
                <a16:creationId xmlns:a16="http://schemas.microsoft.com/office/drawing/2014/main" id="{C538EC18-16BB-D1B2-A328-38B42420E392}"/>
              </a:ext>
            </a:extLst>
          </p:cNvPr>
          <p:cNvSpPr>
            <a:spLocks noGrp="1"/>
          </p:cNvSpPr>
          <p:nvPr>
            <p:ph idx="1"/>
          </p:nvPr>
        </p:nvSpPr>
        <p:spPr>
          <a:xfrm>
            <a:off x="903748" y="2014550"/>
            <a:ext cx="3777385" cy="2451109"/>
          </a:xfrm>
        </p:spPr>
        <p:txBody>
          <a:bodyPr>
            <a:noAutofit/>
          </a:bodyPr>
          <a:lstStyle/>
          <a:p>
            <a:r>
              <a:rPr lang="en-US" dirty="0"/>
              <a:t>Older adults (65+ years old)</a:t>
            </a:r>
            <a:br>
              <a:rPr lang="en-US" dirty="0"/>
            </a:br>
            <a:endParaRPr lang="en-US" dirty="0"/>
          </a:p>
          <a:p>
            <a:r>
              <a:rPr lang="en-US" dirty="0"/>
              <a:t>Members with disabilities and those who are blind or disabled (ABD) </a:t>
            </a:r>
            <a:br>
              <a:rPr lang="en-US" dirty="0"/>
            </a:br>
            <a:endParaRPr lang="en-US" dirty="0"/>
          </a:p>
          <a:p>
            <a:r>
              <a:rPr lang="en-US" dirty="0"/>
              <a:t>Have multiple health conditions, complex care needs, and cognitive/behavioral conditions</a:t>
            </a:r>
          </a:p>
        </p:txBody>
      </p:sp>
      <p:sp>
        <p:nvSpPr>
          <p:cNvPr id="5" name="Slide Number Placeholder 4">
            <a:extLst>
              <a:ext uri="{FF2B5EF4-FFF2-40B4-BE49-F238E27FC236}">
                <a16:creationId xmlns:a16="http://schemas.microsoft.com/office/drawing/2014/main" id="{3099453A-11EC-FD03-708D-8AFD361574FE}"/>
              </a:ext>
            </a:extLst>
          </p:cNvPr>
          <p:cNvSpPr>
            <a:spLocks noGrp="1"/>
          </p:cNvSpPr>
          <p:nvPr>
            <p:ph type="sldNum" sz="quarter" idx="14"/>
          </p:nvPr>
        </p:nvSpPr>
        <p:spPr/>
        <p:txBody>
          <a:bodyPr/>
          <a:lstStyle/>
          <a:p>
            <a:pPr>
              <a:defRPr/>
            </a:pPr>
            <a:fld id="{8E3DFB79-095A-C74D-B614-34DE32062E65}" type="slidenum">
              <a:rPr lang="en-US" smtClean="0">
                <a:solidFill>
                  <a:srgbClr val="FFFFFF"/>
                </a:solidFill>
                <a:latin typeface="Helvetica" panose="020B0604020202020204" pitchFamily="34" charset="0"/>
                <a:cs typeface="Helvetica" panose="020B0604020202020204" pitchFamily="34" charset="0"/>
              </a:rPr>
              <a:pPr>
                <a:defRPr/>
              </a:pPr>
              <a:t>12</a:t>
            </a:fld>
            <a:endParaRPr lang="en-US" dirty="0">
              <a:solidFill>
                <a:srgbClr val="FFFFFF"/>
              </a:solidFill>
              <a:latin typeface="Helvetica" panose="020B0604020202020204" pitchFamily="34" charset="0"/>
              <a:cs typeface="Helvetica" panose="020B0604020202020204" pitchFamily="34" charset="0"/>
            </a:endParaRPr>
          </a:p>
        </p:txBody>
      </p:sp>
      <p:sp>
        <p:nvSpPr>
          <p:cNvPr id="6" name="Slide Number Placeholder 4">
            <a:extLst>
              <a:ext uri="{FF2B5EF4-FFF2-40B4-BE49-F238E27FC236}">
                <a16:creationId xmlns:a16="http://schemas.microsoft.com/office/drawing/2014/main" id="{EB3FD85C-0E36-02A3-EADC-44EFE2C8ECCD}"/>
              </a:ext>
            </a:extLst>
          </p:cNvPr>
          <p:cNvSpPr txBox="1">
            <a:spLocks/>
          </p:cNvSpPr>
          <p:nvPr/>
        </p:nvSpPr>
        <p:spPr>
          <a:xfrm>
            <a:off x="8539657" y="4722110"/>
            <a:ext cx="533398" cy="228600"/>
          </a:xfrm>
        </p:spPr>
        <p:txBody>
          <a:bodyPr/>
          <a:lstStyle>
            <a:defPPr>
              <a:defRPr lang="en-US"/>
            </a:defPPr>
            <a:lvl1pPr marL="0" algn="l" defTabSz="914400" rtl="0" eaLnBrk="1" latinLnBrk="0" hangingPunct="1">
              <a:defRPr sz="1800" kern="1200" smtClean="0">
                <a:solidFill>
                  <a:schemeClr val="bg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8E3DFB79-095A-C74D-B614-34DE32062E65}" type="slidenum">
              <a:rPr lang="en-US" smtClean="0">
                <a:solidFill>
                  <a:schemeClr val="tx1"/>
                </a:solidFill>
                <a:latin typeface="Helvetica" panose="020B0604020202020204" pitchFamily="34" charset="0"/>
                <a:cs typeface="Helvetica" panose="020B0604020202020204" pitchFamily="34" charset="0"/>
              </a:rPr>
              <a:pPr>
                <a:defRPr/>
              </a:pPr>
              <a:t>12</a:t>
            </a:fld>
            <a:endParaRPr lang="en-US" dirty="0">
              <a:solidFill>
                <a:schemeClr val="tx1"/>
              </a:solidFill>
              <a:latin typeface="Helvetica" panose="020B0604020202020204" pitchFamily="34" charset="0"/>
              <a:cs typeface="Helvetica" panose="020B0604020202020204" pitchFamily="34" charset="0"/>
            </a:endParaRPr>
          </a:p>
        </p:txBody>
      </p:sp>
      <p:sp>
        <p:nvSpPr>
          <p:cNvPr id="4" name="Rectangle 3"/>
          <p:cNvSpPr/>
          <p:nvPr/>
        </p:nvSpPr>
        <p:spPr>
          <a:xfrm>
            <a:off x="5107486" y="1978434"/>
            <a:ext cx="3698870" cy="2462213"/>
          </a:xfrm>
          <a:prstGeom prst="rect">
            <a:avLst/>
          </a:prstGeom>
        </p:spPr>
        <p:txBody>
          <a:bodyPr wrap="square">
            <a:spAutoFit/>
          </a:bodyPr>
          <a:lstStyle/>
          <a:p>
            <a:pPr marL="285750" indent="-285750">
              <a:buFont typeface="Arial" panose="020B0604020202020204" pitchFamily="34" charset="0"/>
              <a:buChar char="•"/>
            </a:pPr>
            <a:r>
              <a:rPr lang="en-US" sz="1400" dirty="0">
                <a:solidFill>
                  <a:schemeClr val="tx2"/>
                </a:solidFill>
                <a:latin typeface="Helvetica" panose="020B0604020202020204" pitchFamily="34" charset="0"/>
                <a:cs typeface="Helvetica" panose="020B0604020202020204" pitchFamily="34" charset="0"/>
              </a:rPr>
              <a:t>Complex or multiple chronic conditions</a:t>
            </a:r>
            <a:br>
              <a:rPr lang="en-US" sz="1400" dirty="0">
                <a:solidFill>
                  <a:schemeClr val="tx2"/>
                </a:solidFill>
                <a:latin typeface="Helvetica" panose="020B0604020202020204" pitchFamily="34" charset="0"/>
                <a:cs typeface="Helvetica" panose="020B0604020202020204" pitchFamily="34" charset="0"/>
              </a:rPr>
            </a:br>
            <a:endParaRPr lang="en-US" sz="1400" dirty="0">
              <a:solidFill>
                <a:schemeClr val="tx2"/>
              </a:solidFill>
              <a:latin typeface="Helvetica" panose="020B0604020202020204" pitchFamily="34" charset="0"/>
              <a:cs typeface="Helvetica" panose="020B0604020202020204" pitchFamily="34" charset="0"/>
            </a:endParaRPr>
          </a:p>
          <a:p>
            <a:pPr marL="285750" indent="-285750">
              <a:buFont typeface="Arial" panose="020B0604020202020204" pitchFamily="34" charset="0"/>
              <a:buChar char="•"/>
            </a:pPr>
            <a:r>
              <a:rPr lang="en-US" sz="1400" dirty="0">
                <a:solidFill>
                  <a:schemeClr val="tx2"/>
                </a:solidFill>
                <a:latin typeface="Helvetica" panose="020B0604020202020204" pitchFamily="34" charset="0"/>
                <a:cs typeface="Helvetica" panose="020B0604020202020204" pitchFamily="34" charset="0"/>
              </a:rPr>
              <a:t>Disabled or frail</a:t>
            </a:r>
            <a:br>
              <a:rPr lang="en-US" sz="1400" dirty="0">
                <a:solidFill>
                  <a:schemeClr val="tx2"/>
                </a:solidFill>
                <a:latin typeface="Helvetica" panose="020B0604020202020204" pitchFamily="34" charset="0"/>
                <a:cs typeface="Helvetica" panose="020B0604020202020204" pitchFamily="34" charset="0"/>
              </a:rPr>
            </a:br>
            <a:endParaRPr lang="en-US" sz="1400" dirty="0">
              <a:solidFill>
                <a:schemeClr val="tx2"/>
              </a:solidFill>
              <a:latin typeface="Helvetica" panose="020B0604020202020204" pitchFamily="34" charset="0"/>
              <a:cs typeface="Helvetica" panose="020B0604020202020204" pitchFamily="34" charset="0"/>
            </a:endParaRPr>
          </a:p>
          <a:p>
            <a:pPr marL="285750" indent="-285750">
              <a:buFont typeface="Arial" panose="020B0604020202020204" pitchFamily="34" charset="0"/>
              <a:buChar char="•"/>
            </a:pPr>
            <a:r>
              <a:rPr lang="en-US" sz="1400" dirty="0">
                <a:solidFill>
                  <a:schemeClr val="tx2"/>
                </a:solidFill>
                <a:latin typeface="Helvetica" panose="020B0604020202020204" pitchFamily="34" charset="0"/>
                <a:cs typeface="Helvetica" panose="020B0604020202020204" pitchFamily="34" charset="0"/>
              </a:rPr>
              <a:t>Facing socioeconomic challenges</a:t>
            </a:r>
            <a:br>
              <a:rPr lang="en-US" sz="1400" dirty="0">
                <a:solidFill>
                  <a:schemeClr val="tx2"/>
                </a:solidFill>
                <a:latin typeface="Helvetica" panose="020B0604020202020204" pitchFamily="34" charset="0"/>
                <a:cs typeface="Helvetica" panose="020B0604020202020204" pitchFamily="34" charset="0"/>
              </a:rPr>
            </a:br>
            <a:endParaRPr lang="en-US" sz="1400" dirty="0">
              <a:solidFill>
                <a:schemeClr val="tx2"/>
              </a:solidFill>
              <a:latin typeface="Helvetica" panose="020B0604020202020204" pitchFamily="34" charset="0"/>
              <a:cs typeface="Helvetica" panose="020B0604020202020204" pitchFamily="34" charset="0"/>
            </a:endParaRPr>
          </a:p>
          <a:p>
            <a:pPr marL="285750" indent="-285750">
              <a:buFont typeface="Arial" panose="020B0604020202020204" pitchFamily="34" charset="0"/>
              <a:buChar char="•"/>
            </a:pPr>
            <a:r>
              <a:rPr lang="en-US" sz="1400" dirty="0">
                <a:solidFill>
                  <a:schemeClr val="tx2"/>
                </a:solidFill>
                <a:latin typeface="Helvetica" panose="020B0604020202020204" pitchFamily="34" charset="0"/>
                <a:cs typeface="Helvetica" panose="020B0604020202020204" pitchFamily="34" charset="0"/>
              </a:rPr>
              <a:t>Dementia-related disorders</a:t>
            </a:r>
            <a:br>
              <a:rPr lang="en-US" sz="1400" dirty="0">
                <a:solidFill>
                  <a:schemeClr val="tx2"/>
                </a:solidFill>
                <a:latin typeface="Helvetica" panose="020B0604020202020204" pitchFamily="34" charset="0"/>
                <a:cs typeface="Helvetica" panose="020B0604020202020204" pitchFamily="34" charset="0"/>
              </a:rPr>
            </a:br>
            <a:endParaRPr lang="en-US" sz="1400" dirty="0">
              <a:solidFill>
                <a:schemeClr val="tx2"/>
              </a:solidFill>
              <a:latin typeface="Helvetica" panose="020B0604020202020204" pitchFamily="34" charset="0"/>
              <a:cs typeface="Helvetica" panose="020B0604020202020204" pitchFamily="34" charset="0"/>
            </a:endParaRPr>
          </a:p>
          <a:p>
            <a:pPr marL="285750" indent="-285750">
              <a:buFont typeface="Arial" panose="020B0604020202020204" pitchFamily="34" charset="0"/>
              <a:buChar char="•"/>
            </a:pPr>
            <a:r>
              <a:rPr lang="en-US" sz="1400" dirty="0">
                <a:solidFill>
                  <a:schemeClr val="tx2"/>
                </a:solidFill>
                <a:latin typeface="Helvetica" panose="020B0604020202020204" pitchFamily="34" charset="0"/>
                <a:cs typeface="Helvetica" panose="020B0604020202020204" pitchFamily="34" charset="0"/>
              </a:rPr>
              <a:t>Near the end of life</a:t>
            </a:r>
            <a:br>
              <a:rPr lang="en-US" sz="1400" dirty="0">
                <a:solidFill>
                  <a:schemeClr val="tx2"/>
                </a:solidFill>
                <a:latin typeface="Helvetica" panose="020B0604020202020204" pitchFamily="34" charset="0"/>
                <a:cs typeface="Helvetica" panose="020B0604020202020204" pitchFamily="34" charset="0"/>
              </a:rPr>
            </a:br>
            <a:endParaRPr lang="en-US" sz="1400" dirty="0">
              <a:solidFill>
                <a:schemeClr val="tx2"/>
              </a:solidFill>
              <a:latin typeface="Helvetica" panose="020B0604020202020204" pitchFamily="34" charset="0"/>
              <a:cs typeface="Helvetica" panose="020B0604020202020204" pitchFamily="34" charset="0"/>
            </a:endParaRPr>
          </a:p>
          <a:p>
            <a:pPr marL="285750" indent="-285750">
              <a:buFont typeface="Arial" panose="020B0604020202020204" pitchFamily="34" charset="0"/>
              <a:buChar char="•"/>
            </a:pPr>
            <a:r>
              <a:rPr lang="en-US" sz="1400" dirty="0">
                <a:solidFill>
                  <a:schemeClr val="tx2"/>
                </a:solidFill>
                <a:latin typeface="Helvetica" panose="020B0604020202020204" pitchFamily="34" charset="0"/>
                <a:cs typeface="Helvetica" panose="020B0604020202020204" pitchFamily="34" charset="0"/>
              </a:rPr>
              <a:t>Multiple medications (polypharmacy)</a:t>
            </a:r>
          </a:p>
        </p:txBody>
      </p:sp>
      <p:sp>
        <p:nvSpPr>
          <p:cNvPr id="7" name="Rectangle 6"/>
          <p:cNvSpPr/>
          <p:nvPr/>
        </p:nvSpPr>
        <p:spPr>
          <a:xfrm>
            <a:off x="6060214" y="1482154"/>
            <a:ext cx="1559786" cy="307777"/>
          </a:xfrm>
          <a:prstGeom prst="rect">
            <a:avLst/>
          </a:prstGeom>
        </p:spPr>
        <p:txBody>
          <a:bodyPr wrap="none">
            <a:spAutoFit/>
          </a:bodyPr>
          <a:lstStyle/>
          <a:p>
            <a:r>
              <a:rPr lang="en-US" sz="1400" b="1" dirty="0">
                <a:solidFill>
                  <a:schemeClr val="tx2"/>
                </a:solidFill>
                <a:latin typeface="Helvetica" panose="020B0604020202020204" pitchFamily="34" charset="0"/>
                <a:cs typeface="Helvetica" panose="020B0604020202020204" pitchFamily="34" charset="0"/>
              </a:rPr>
              <a:t>Most Vulnerable</a:t>
            </a:r>
            <a:endParaRPr lang="en-US" sz="1400" dirty="0"/>
          </a:p>
        </p:txBody>
      </p:sp>
      <p:sp>
        <p:nvSpPr>
          <p:cNvPr id="8" name="Rectangle 7"/>
          <p:cNvSpPr/>
          <p:nvPr/>
        </p:nvSpPr>
        <p:spPr>
          <a:xfrm>
            <a:off x="1407968" y="1482153"/>
            <a:ext cx="2768944" cy="307777"/>
          </a:xfrm>
          <a:prstGeom prst="rect">
            <a:avLst/>
          </a:prstGeom>
        </p:spPr>
        <p:txBody>
          <a:bodyPr wrap="square">
            <a:spAutoFit/>
          </a:bodyPr>
          <a:lstStyle/>
          <a:p>
            <a:r>
              <a:rPr lang="en-US" sz="1400" b="1" dirty="0">
                <a:solidFill>
                  <a:schemeClr val="tx2"/>
                </a:solidFill>
                <a:latin typeface="Helvetica" panose="020B0604020202020204" pitchFamily="34" charset="0"/>
                <a:cs typeface="Helvetica" panose="020B0604020202020204" pitchFamily="34" charset="0"/>
              </a:rPr>
              <a:t>General Characteristics</a:t>
            </a:r>
          </a:p>
        </p:txBody>
      </p:sp>
    </p:spTree>
    <p:extLst>
      <p:ext uri="{BB962C8B-B14F-4D97-AF65-F5344CB8AC3E}">
        <p14:creationId xmlns:p14="http://schemas.microsoft.com/office/powerpoint/2010/main" val="2882546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31A4E-EF69-8996-A80B-3B4EF78A4689}"/>
              </a:ext>
            </a:extLst>
          </p:cNvPr>
          <p:cNvSpPr>
            <a:spLocks noGrp="1"/>
          </p:cNvSpPr>
          <p:nvPr>
            <p:ph type="title"/>
          </p:nvPr>
        </p:nvSpPr>
        <p:spPr>
          <a:xfrm>
            <a:off x="808513" y="438152"/>
            <a:ext cx="7949045" cy="342898"/>
          </a:xfrm>
        </p:spPr>
        <p:txBody>
          <a:bodyPr>
            <a:noAutofit/>
          </a:bodyPr>
          <a:lstStyle/>
          <a:p>
            <a:r>
              <a:rPr lang="en-US" dirty="0"/>
              <a:t>Care Coordination</a:t>
            </a:r>
          </a:p>
        </p:txBody>
      </p:sp>
      <p:sp>
        <p:nvSpPr>
          <p:cNvPr id="3" name="Content Placeholder 2">
            <a:extLst>
              <a:ext uri="{FF2B5EF4-FFF2-40B4-BE49-F238E27FC236}">
                <a16:creationId xmlns:a16="http://schemas.microsoft.com/office/drawing/2014/main" id="{C538EC18-16BB-D1B2-A328-38B42420E392}"/>
              </a:ext>
            </a:extLst>
          </p:cNvPr>
          <p:cNvSpPr>
            <a:spLocks noGrp="1"/>
          </p:cNvSpPr>
          <p:nvPr>
            <p:ph idx="1"/>
          </p:nvPr>
        </p:nvSpPr>
        <p:spPr>
          <a:xfrm>
            <a:off x="852055" y="1264726"/>
            <a:ext cx="7834745" cy="3250125"/>
          </a:xfrm>
        </p:spPr>
        <p:txBody>
          <a:bodyPr/>
          <a:lstStyle/>
          <a:p>
            <a:pPr marL="0" indent="0">
              <a:buNone/>
            </a:pPr>
            <a:endParaRPr lang="en-US" strike="sngStrike" dirty="0">
              <a:solidFill>
                <a:srgbClr val="FF0000"/>
              </a:solidFill>
            </a:endParaRPr>
          </a:p>
          <a:p>
            <a:pPr lvl="1"/>
            <a:endParaRPr lang="en-US" dirty="0"/>
          </a:p>
        </p:txBody>
      </p:sp>
      <p:sp>
        <p:nvSpPr>
          <p:cNvPr id="5" name="Slide Number Placeholder 4">
            <a:extLst>
              <a:ext uri="{FF2B5EF4-FFF2-40B4-BE49-F238E27FC236}">
                <a16:creationId xmlns:a16="http://schemas.microsoft.com/office/drawing/2014/main" id="{3099453A-11EC-FD03-708D-8AFD361574FE}"/>
              </a:ext>
            </a:extLst>
          </p:cNvPr>
          <p:cNvSpPr>
            <a:spLocks noGrp="1"/>
          </p:cNvSpPr>
          <p:nvPr>
            <p:ph type="sldNum" sz="quarter" idx="14"/>
          </p:nvPr>
        </p:nvSpPr>
        <p:spPr/>
        <p:txBody>
          <a:bodyPr/>
          <a:lstStyle/>
          <a:p>
            <a:pPr>
              <a:defRPr/>
            </a:pPr>
            <a:fld id="{8E3DFB79-095A-C74D-B614-34DE32062E65}" type="slidenum">
              <a:rPr lang="en-US" smtClean="0">
                <a:solidFill>
                  <a:srgbClr val="FFFFFF"/>
                </a:solidFill>
              </a:rPr>
              <a:pPr>
                <a:defRPr/>
              </a:pPr>
              <a:t>13</a:t>
            </a:fld>
            <a:endParaRPr lang="en-US" dirty="0">
              <a:solidFill>
                <a:srgbClr val="FFFFFF"/>
              </a:solidFill>
            </a:endParaRPr>
          </a:p>
        </p:txBody>
      </p:sp>
      <p:grpSp>
        <p:nvGrpSpPr>
          <p:cNvPr id="4" name="Group 3"/>
          <p:cNvGrpSpPr/>
          <p:nvPr/>
        </p:nvGrpSpPr>
        <p:grpSpPr>
          <a:xfrm>
            <a:off x="1278704" y="1630061"/>
            <a:ext cx="7170331" cy="2663079"/>
            <a:chOff x="1276717" y="1357687"/>
            <a:chExt cx="7170331" cy="2988340"/>
          </a:xfrm>
        </p:grpSpPr>
        <p:sp>
          <p:nvSpPr>
            <p:cNvPr id="8" name="Freeform 7"/>
            <p:cNvSpPr/>
            <p:nvPr/>
          </p:nvSpPr>
          <p:spPr>
            <a:xfrm>
              <a:off x="1276717" y="1357687"/>
              <a:ext cx="1400455" cy="2988340"/>
            </a:xfrm>
            <a:custGeom>
              <a:avLst/>
              <a:gdLst>
                <a:gd name="connsiteX0" fmla="*/ 0 w 1400455"/>
                <a:gd name="connsiteY0" fmla="*/ 140046 h 2988340"/>
                <a:gd name="connsiteX1" fmla="*/ 140046 w 1400455"/>
                <a:gd name="connsiteY1" fmla="*/ 0 h 2988340"/>
                <a:gd name="connsiteX2" fmla="*/ 1260410 w 1400455"/>
                <a:gd name="connsiteY2" fmla="*/ 0 h 2988340"/>
                <a:gd name="connsiteX3" fmla="*/ 1400456 w 1400455"/>
                <a:gd name="connsiteY3" fmla="*/ 140046 h 2988340"/>
                <a:gd name="connsiteX4" fmla="*/ 1400455 w 1400455"/>
                <a:gd name="connsiteY4" fmla="*/ 2848295 h 2988340"/>
                <a:gd name="connsiteX5" fmla="*/ 1260409 w 1400455"/>
                <a:gd name="connsiteY5" fmla="*/ 2988341 h 2988340"/>
                <a:gd name="connsiteX6" fmla="*/ 140046 w 1400455"/>
                <a:gd name="connsiteY6" fmla="*/ 2988340 h 2988340"/>
                <a:gd name="connsiteX7" fmla="*/ 0 w 1400455"/>
                <a:gd name="connsiteY7" fmla="*/ 2848294 h 2988340"/>
                <a:gd name="connsiteX8" fmla="*/ 0 w 1400455"/>
                <a:gd name="connsiteY8" fmla="*/ 140046 h 2988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00455" h="2988340">
                  <a:moveTo>
                    <a:pt x="0" y="140046"/>
                  </a:moveTo>
                  <a:cubicBezTo>
                    <a:pt x="0" y="62701"/>
                    <a:pt x="62701" y="0"/>
                    <a:pt x="140046" y="0"/>
                  </a:cubicBezTo>
                  <a:lnTo>
                    <a:pt x="1260410" y="0"/>
                  </a:lnTo>
                  <a:cubicBezTo>
                    <a:pt x="1337755" y="0"/>
                    <a:pt x="1400456" y="62701"/>
                    <a:pt x="1400456" y="140046"/>
                  </a:cubicBezTo>
                  <a:cubicBezTo>
                    <a:pt x="1400456" y="1042796"/>
                    <a:pt x="1400455" y="1945545"/>
                    <a:pt x="1400455" y="2848295"/>
                  </a:cubicBezTo>
                  <a:cubicBezTo>
                    <a:pt x="1400455" y="2925640"/>
                    <a:pt x="1337754" y="2988341"/>
                    <a:pt x="1260409" y="2988341"/>
                  </a:cubicBezTo>
                  <a:lnTo>
                    <a:pt x="140046" y="2988340"/>
                  </a:lnTo>
                  <a:cubicBezTo>
                    <a:pt x="62701" y="2988340"/>
                    <a:pt x="0" y="2925639"/>
                    <a:pt x="0" y="2848294"/>
                  </a:cubicBezTo>
                  <a:lnTo>
                    <a:pt x="0" y="140046"/>
                  </a:lnTo>
                  <a:close/>
                </a:path>
              </a:pathLst>
            </a:cu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99568" tIns="1294904" rIns="99568" bIns="697236" numCol="1" spcCol="1270" anchor="ctr" anchorCtr="0">
              <a:noAutofit/>
            </a:bodyPr>
            <a:lstStyle/>
            <a:p>
              <a:pPr lvl="0" algn="ctr" defTabSz="622300">
                <a:lnSpc>
                  <a:spcPct val="90000"/>
                </a:lnSpc>
                <a:spcBef>
                  <a:spcPct val="0"/>
                </a:spcBef>
                <a:spcAft>
                  <a:spcPct val="35000"/>
                </a:spcAft>
              </a:pPr>
              <a:r>
                <a:rPr lang="en-US" sz="1200" b="1" kern="1200" dirty="0">
                  <a:solidFill>
                    <a:schemeClr val="tx2"/>
                  </a:solidFill>
                  <a:latin typeface="Helvetica" panose="020B0604020202020204" pitchFamily="34" charset="0"/>
                  <a:cs typeface="Helvetica" panose="020B0604020202020204" pitchFamily="34" charset="0"/>
                </a:rPr>
                <a:t>Health Risk Assessment</a:t>
              </a:r>
            </a:p>
          </p:txBody>
        </p:sp>
        <p:sp>
          <p:nvSpPr>
            <p:cNvPr id="10" name="Freeform 9"/>
            <p:cNvSpPr/>
            <p:nvPr/>
          </p:nvSpPr>
          <p:spPr>
            <a:xfrm>
              <a:off x="2719186" y="1357687"/>
              <a:ext cx="1400455" cy="2988340"/>
            </a:xfrm>
            <a:custGeom>
              <a:avLst/>
              <a:gdLst>
                <a:gd name="connsiteX0" fmla="*/ 0 w 1400455"/>
                <a:gd name="connsiteY0" fmla="*/ 140046 h 2988340"/>
                <a:gd name="connsiteX1" fmla="*/ 140046 w 1400455"/>
                <a:gd name="connsiteY1" fmla="*/ 0 h 2988340"/>
                <a:gd name="connsiteX2" fmla="*/ 1260410 w 1400455"/>
                <a:gd name="connsiteY2" fmla="*/ 0 h 2988340"/>
                <a:gd name="connsiteX3" fmla="*/ 1400456 w 1400455"/>
                <a:gd name="connsiteY3" fmla="*/ 140046 h 2988340"/>
                <a:gd name="connsiteX4" fmla="*/ 1400455 w 1400455"/>
                <a:gd name="connsiteY4" fmla="*/ 2848295 h 2988340"/>
                <a:gd name="connsiteX5" fmla="*/ 1260409 w 1400455"/>
                <a:gd name="connsiteY5" fmla="*/ 2988341 h 2988340"/>
                <a:gd name="connsiteX6" fmla="*/ 140046 w 1400455"/>
                <a:gd name="connsiteY6" fmla="*/ 2988340 h 2988340"/>
                <a:gd name="connsiteX7" fmla="*/ 0 w 1400455"/>
                <a:gd name="connsiteY7" fmla="*/ 2848294 h 2988340"/>
                <a:gd name="connsiteX8" fmla="*/ 0 w 1400455"/>
                <a:gd name="connsiteY8" fmla="*/ 140046 h 2988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00455" h="2988340">
                  <a:moveTo>
                    <a:pt x="0" y="140046"/>
                  </a:moveTo>
                  <a:cubicBezTo>
                    <a:pt x="0" y="62701"/>
                    <a:pt x="62701" y="0"/>
                    <a:pt x="140046" y="0"/>
                  </a:cubicBezTo>
                  <a:lnTo>
                    <a:pt x="1260410" y="0"/>
                  </a:lnTo>
                  <a:cubicBezTo>
                    <a:pt x="1337755" y="0"/>
                    <a:pt x="1400456" y="62701"/>
                    <a:pt x="1400456" y="140046"/>
                  </a:cubicBezTo>
                  <a:cubicBezTo>
                    <a:pt x="1400456" y="1042796"/>
                    <a:pt x="1400455" y="1945545"/>
                    <a:pt x="1400455" y="2848295"/>
                  </a:cubicBezTo>
                  <a:cubicBezTo>
                    <a:pt x="1400455" y="2925640"/>
                    <a:pt x="1337754" y="2988341"/>
                    <a:pt x="1260409" y="2988341"/>
                  </a:cubicBezTo>
                  <a:lnTo>
                    <a:pt x="140046" y="2988340"/>
                  </a:lnTo>
                  <a:cubicBezTo>
                    <a:pt x="62701" y="2988340"/>
                    <a:pt x="0" y="2925639"/>
                    <a:pt x="0" y="2848294"/>
                  </a:cubicBezTo>
                  <a:lnTo>
                    <a:pt x="0" y="140046"/>
                  </a:lnTo>
                  <a:close/>
                </a:path>
              </a:pathLst>
            </a:cu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99568" tIns="1294904" rIns="99568" bIns="697236" numCol="1" spcCol="1270" anchor="ctr" anchorCtr="0">
              <a:noAutofit/>
            </a:bodyPr>
            <a:lstStyle/>
            <a:p>
              <a:pPr lvl="0" algn="ctr" defTabSz="622300">
                <a:lnSpc>
                  <a:spcPct val="90000"/>
                </a:lnSpc>
                <a:spcBef>
                  <a:spcPct val="0"/>
                </a:spcBef>
                <a:spcAft>
                  <a:spcPct val="35000"/>
                </a:spcAft>
              </a:pPr>
              <a:r>
                <a:rPr lang="en-US" sz="1200" b="1" kern="1200" dirty="0">
                  <a:solidFill>
                    <a:schemeClr val="tx2"/>
                  </a:solidFill>
                  <a:latin typeface="Helvetica" panose="020B0604020202020204" pitchFamily="34" charset="0"/>
                  <a:cs typeface="Helvetica" panose="020B0604020202020204" pitchFamily="34" charset="0"/>
                </a:rPr>
                <a:t>Face to Face Encounter</a:t>
              </a:r>
            </a:p>
          </p:txBody>
        </p:sp>
        <p:sp>
          <p:nvSpPr>
            <p:cNvPr id="12" name="Freeform 11"/>
            <p:cNvSpPr/>
            <p:nvPr/>
          </p:nvSpPr>
          <p:spPr>
            <a:xfrm>
              <a:off x="4162592" y="1357687"/>
              <a:ext cx="1400455" cy="2988340"/>
            </a:xfrm>
            <a:custGeom>
              <a:avLst/>
              <a:gdLst>
                <a:gd name="connsiteX0" fmla="*/ 0 w 1400455"/>
                <a:gd name="connsiteY0" fmla="*/ 140046 h 2988340"/>
                <a:gd name="connsiteX1" fmla="*/ 140046 w 1400455"/>
                <a:gd name="connsiteY1" fmla="*/ 0 h 2988340"/>
                <a:gd name="connsiteX2" fmla="*/ 1260410 w 1400455"/>
                <a:gd name="connsiteY2" fmla="*/ 0 h 2988340"/>
                <a:gd name="connsiteX3" fmla="*/ 1400456 w 1400455"/>
                <a:gd name="connsiteY3" fmla="*/ 140046 h 2988340"/>
                <a:gd name="connsiteX4" fmla="*/ 1400455 w 1400455"/>
                <a:gd name="connsiteY4" fmla="*/ 2848295 h 2988340"/>
                <a:gd name="connsiteX5" fmla="*/ 1260409 w 1400455"/>
                <a:gd name="connsiteY5" fmla="*/ 2988341 h 2988340"/>
                <a:gd name="connsiteX6" fmla="*/ 140046 w 1400455"/>
                <a:gd name="connsiteY6" fmla="*/ 2988340 h 2988340"/>
                <a:gd name="connsiteX7" fmla="*/ 0 w 1400455"/>
                <a:gd name="connsiteY7" fmla="*/ 2848294 h 2988340"/>
                <a:gd name="connsiteX8" fmla="*/ 0 w 1400455"/>
                <a:gd name="connsiteY8" fmla="*/ 140046 h 2988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00455" h="2988340">
                  <a:moveTo>
                    <a:pt x="0" y="140046"/>
                  </a:moveTo>
                  <a:cubicBezTo>
                    <a:pt x="0" y="62701"/>
                    <a:pt x="62701" y="0"/>
                    <a:pt x="140046" y="0"/>
                  </a:cubicBezTo>
                  <a:lnTo>
                    <a:pt x="1260410" y="0"/>
                  </a:lnTo>
                  <a:cubicBezTo>
                    <a:pt x="1337755" y="0"/>
                    <a:pt x="1400456" y="62701"/>
                    <a:pt x="1400456" y="140046"/>
                  </a:cubicBezTo>
                  <a:cubicBezTo>
                    <a:pt x="1400456" y="1042796"/>
                    <a:pt x="1400455" y="1945545"/>
                    <a:pt x="1400455" y="2848295"/>
                  </a:cubicBezTo>
                  <a:cubicBezTo>
                    <a:pt x="1400455" y="2925640"/>
                    <a:pt x="1337754" y="2988341"/>
                    <a:pt x="1260409" y="2988341"/>
                  </a:cubicBezTo>
                  <a:lnTo>
                    <a:pt x="140046" y="2988340"/>
                  </a:lnTo>
                  <a:cubicBezTo>
                    <a:pt x="62701" y="2988340"/>
                    <a:pt x="0" y="2925639"/>
                    <a:pt x="0" y="2848294"/>
                  </a:cubicBezTo>
                  <a:lnTo>
                    <a:pt x="0" y="140046"/>
                  </a:lnTo>
                  <a:close/>
                </a:path>
              </a:pathLst>
            </a:cu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99568" tIns="1294904" rIns="99568" bIns="697236" numCol="1" spcCol="1270" anchor="ctr" anchorCtr="0">
              <a:noAutofit/>
            </a:bodyPr>
            <a:lstStyle/>
            <a:p>
              <a:pPr lvl="0" algn="ctr" defTabSz="622300">
                <a:lnSpc>
                  <a:spcPct val="90000"/>
                </a:lnSpc>
                <a:spcBef>
                  <a:spcPct val="0"/>
                </a:spcBef>
                <a:spcAft>
                  <a:spcPct val="35000"/>
                </a:spcAft>
              </a:pPr>
              <a:r>
                <a:rPr lang="en-US" sz="1200" b="1" kern="1200" dirty="0">
                  <a:solidFill>
                    <a:schemeClr val="tx2"/>
                  </a:solidFill>
                  <a:latin typeface="Helvetica" panose="020B0604020202020204" pitchFamily="34" charset="0"/>
                  <a:cs typeface="Helvetica" panose="020B0604020202020204" pitchFamily="34" charset="0"/>
                </a:rPr>
                <a:t>Individualized Care Plan (ICP)</a:t>
              </a:r>
            </a:p>
          </p:txBody>
        </p:sp>
        <p:sp>
          <p:nvSpPr>
            <p:cNvPr id="14" name="Freeform 13"/>
            <p:cNvSpPr/>
            <p:nvPr/>
          </p:nvSpPr>
          <p:spPr>
            <a:xfrm>
              <a:off x="5604124" y="1357687"/>
              <a:ext cx="1400455" cy="2988340"/>
            </a:xfrm>
            <a:custGeom>
              <a:avLst/>
              <a:gdLst>
                <a:gd name="connsiteX0" fmla="*/ 0 w 1400455"/>
                <a:gd name="connsiteY0" fmla="*/ 140046 h 2988340"/>
                <a:gd name="connsiteX1" fmla="*/ 140046 w 1400455"/>
                <a:gd name="connsiteY1" fmla="*/ 0 h 2988340"/>
                <a:gd name="connsiteX2" fmla="*/ 1260410 w 1400455"/>
                <a:gd name="connsiteY2" fmla="*/ 0 h 2988340"/>
                <a:gd name="connsiteX3" fmla="*/ 1400456 w 1400455"/>
                <a:gd name="connsiteY3" fmla="*/ 140046 h 2988340"/>
                <a:gd name="connsiteX4" fmla="*/ 1400455 w 1400455"/>
                <a:gd name="connsiteY4" fmla="*/ 2848295 h 2988340"/>
                <a:gd name="connsiteX5" fmla="*/ 1260409 w 1400455"/>
                <a:gd name="connsiteY5" fmla="*/ 2988341 h 2988340"/>
                <a:gd name="connsiteX6" fmla="*/ 140046 w 1400455"/>
                <a:gd name="connsiteY6" fmla="*/ 2988340 h 2988340"/>
                <a:gd name="connsiteX7" fmla="*/ 0 w 1400455"/>
                <a:gd name="connsiteY7" fmla="*/ 2848294 h 2988340"/>
                <a:gd name="connsiteX8" fmla="*/ 0 w 1400455"/>
                <a:gd name="connsiteY8" fmla="*/ 140046 h 2988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00455" h="2988340">
                  <a:moveTo>
                    <a:pt x="0" y="140046"/>
                  </a:moveTo>
                  <a:cubicBezTo>
                    <a:pt x="0" y="62701"/>
                    <a:pt x="62701" y="0"/>
                    <a:pt x="140046" y="0"/>
                  </a:cubicBezTo>
                  <a:lnTo>
                    <a:pt x="1260410" y="0"/>
                  </a:lnTo>
                  <a:cubicBezTo>
                    <a:pt x="1337755" y="0"/>
                    <a:pt x="1400456" y="62701"/>
                    <a:pt x="1400456" y="140046"/>
                  </a:cubicBezTo>
                  <a:cubicBezTo>
                    <a:pt x="1400456" y="1042796"/>
                    <a:pt x="1400455" y="1945545"/>
                    <a:pt x="1400455" y="2848295"/>
                  </a:cubicBezTo>
                  <a:cubicBezTo>
                    <a:pt x="1400455" y="2925640"/>
                    <a:pt x="1337754" y="2988341"/>
                    <a:pt x="1260409" y="2988341"/>
                  </a:cubicBezTo>
                  <a:lnTo>
                    <a:pt x="140046" y="2988340"/>
                  </a:lnTo>
                  <a:cubicBezTo>
                    <a:pt x="62701" y="2988340"/>
                    <a:pt x="0" y="2925639"/>
                    <a:pt x="0" y="2848294"/>
                  </a:cubicBezTo>
                  <a:lnTo>
                    <a:pt x="0" y="140046"/>
                  </a:lnTo>
                  <a:close/>
                </a:path>
              </a:pathLst>
            </a:cu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99568" tIns="1294904" rIns="99568" bIns="697236" numCol="1" spcCol="1270" anchor="ctr" anchorCtr="0">
              <a:noAutofit/>
            </a:bodyPr>
            <a:lstStyle/>
            <a:p>
              <a:pPr lvl="0" algn="ctr" defTabSz="622300">
                <a:lnSpc>
                  <a:spcPct val="90000"/>
                </a:lnSpc>
                <a:spcBef>
                  <a:spcPct val="0"/>
                </a:spcBef>
                <a:spcAft>
                  <a:spcPct val="35000"/>
                </a:spcAft>
              </a:pPr>
              <a:r>
                <a:rPr lang="en-US" sz="1200" b="1" kern="1200" dirty="0">
                  <a:solidFill>
                    <a:schemeClr val="tx2"/>
                  </a:solidFill>
                  <a:latin typeface="Helvetica" panose="020B0604020202020204" pitchFamily="34" charset="0"/>
                  <a:cs typeface="Helvetica" panose="020B0604020202020204" pitchFamily="34" charset="0"/>
                </a:rPr>
                <a:t>Interdisciplinary Care Team (ICT)</a:t>
              </a:r>
            </a:p>
          </p:txBody>
        </p:sp>
        <p:sp>
          <p:nvSpPr>
            <p:cNvPr id="16" name="Freeform 15"/>
            <p:cNvSpPr/>
            <p:nvPr/>
          </p:nvSpPr>
          <p:spPr>
            <a:xfrm>
              <a:off x="7046593" y="1357687"/>
              <a:ext cx="1400455" cy="2988340"/>
            </a:xfrm>
            <a:custGeom>
              <a:avLst/>
              <a:gdLst>
                <a:gd name="connsiteX0" fmla="*/ 0 w 1400455"/>
                <a:gd name="connsiteY0" fmla="*/ 140046 h 2988340"/>
                <a:gd name="connsiteX1" fmla="*/ 140046 w 1400455"/>
                <a:gd name="connsiteY1" fmla="*/ 0 h 2988340"/>
                <a:gd name="connsiteX2" fmla="*/ 1260410 w 1400455"/>
                <a:gd name="connsiteY2" fmla="*/ 0 h 2988340"/>
                <a:gd name="connsiteX3" fmla="*/ 1400456 w 1400455"/>
                <a:gd name="connsiteY3" fmla="*/ 140046 h 2988340"/>
                <a:gd name="connsiteX4" fmla="*/ 1400455 w 1400455"/>
                <a:gd name="connsiteY4" fmla="*/ 2848295 h 2988340"/>
                <a:gd name="connsiteX5" fmla="*/ 1260409 w 1400455"/>
                <a:gd name="connsiteY5" fmla="*/ 2988341 h 2988340"/>
                <a:gd name="connsiteX6" fmla="*/ 140046 w 1400455"/>
                <a:gd name="connsiteY6" fmla="*/ 2988340 h 2988340"/>
                <a:gd name="connsiteX7" fmla="*/ 0 w 1400455"/>
                <a:gd name="connsiteY7" fmla="*/ 2848294 h 2988340"/>
                <a:gd name="connsiteX8" fmla="*/ 0 w 1400455"/>
                <a:gd name="connsiteY8" fmla="*/ 140046 h 2988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00455" h="2988340">
                  <a:moveTo>
                    <a:pt x="0" y="140046"/>
                  </a:moveTo>
                  <a:cubicBezTo>
                    <a:pt x="0" y="62701"/>
                    <a:pt x="62701" y="0"/>
                    <a:pt x="140046" y="0"/>
                  </a:cubicBezTo>
                  <a:lnTo>
                    <a:pt x="1260410" y="0"/>
                  </a:lnTo>
                  <a:cubicBezTo>
                    <a:pt x="1337755" y="0"/>
                    <a:pt x="1400456" y="62701"/>
                    <a:pt x="1400456" y="140046"/>
                  </a:cubicBezTo>
                  <a:cubicBezTo>
                    <a:pt x="1400456" y="1042796"/>
                    <a:pt x="1400455" y="1945545"/>
                    <a:pt x="1400455" y="2848295"/>
                  </a:cubicBezTo>
                  <a:cubicBezTo>
                    <a:pt x="1400455" y="2925640"/>
                    <a:pt x="1337754" y="2988341"/>
                    <a:pt x="1260409" y="2988341"/>
                  </a:cubicBezTo>
                  <a:lnTo>
                    <a:pt x="140046" y="2988340"/>
                  </a:lnTo>
                  <a:cubicBezTo>
                    <a:pt x="62701" y="2988340"/>
                    <a:pt x="0" y="2925639"/>
                    <a:pt x="0" y="2848294"/>
                  </a:cubicBezTo>
                  <a:lnTo>
                    <a:pt x="0" y="140046"/>
                  </a:lnTo>
                  <a:close/>
                </a:path>
              </a:pathLst>
            </a:cu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99568" tIns="1294904" rIns="99568" bIns="697236" numCol="1" spcCol="1270" anchor="ctr" anchorCtr="0">
              <a:noAutofit/>
            </a:bodyPr>
            <a:lstStyle/>
            <a:p>
              <a:pPr lvl="0" algn="ctr" defTabSz="622300">
                <a:lnSpc>
                  <a:spcPct val="90000"/>
                </a:lnSpc>
                <a:spcBef>
                  <a:spcPct val="0"/>
                </a:spcBef>
                <a:spcAft>
                  <a:spcPct val="35000"/>
                </a:spcAft>
                <a:buNone/>
              </a:pPr>
              <a:r>
                <a:rPr lang="en-US" sz="1200" b="1" kern="1200" dirty="0">
                  <a:solidFill>
                    <a:schemeClr val="tx2"/>
                  </a:solidFill>
                  <a:latin typeface="Helvetica" panose="020B0604020202020204" pitchFamily="34" charset="0"/>
                  <a:cs typeface="Helvetica" panose="020B0604020202020204" pitchFamily="34" charset="0"/>
                </a:rPr>
                <a:t>Care Transition Protocols</a:t>
              </a:r>
            </a:p>
          </p:txBody>
        </p:sp>
        <p:sp>
          <p:nvSpPr>
            <p:cNvPr id="18" name="Left-Right Arrow 17"/>
            <p:cNvSpPr/>
            <p:nvPr/>
          </p:nvSpPr>
          <p:spPr>
            <a:xfrm>
              <a:off x="1563530" y="3723779"/>
              <a:ext cx="6596705" cy="228790"/>
            </a:xfrm>
            <a:prstGeom prst="leftRightArrow">
              <a:avLst/>
            </a:prstGeom>
            <a:solidFill>
              <a:srgbClr val="0070C0"/>
            </a:solidFill>
          </p:spPr>
          <p:style>
            <a:lnRef idx="2">
              <a:schemeClr val="lt1">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txBody>
            <a:bodyPr/>
            <a:lstStyle/>
            <a:p>
              <a:endParaRPr lang="en-US"/>
            </a:p>
          </p:txBody>
        </p:sp>
      </p:grpSp>
      <p:sp>
        <p:nvSpPr>
          <p:cNvPr id="6" name="Slide Number Placeholder 4">
            <a:extLst>
              <a:ext uri="{FF2B5EF4-FFF2-40B4-BE49-F238E27FC236}">
                <a16:creationId xmlns:a16="http://schemas.microsoft.com/office/drawing/2014/main" id="{EB3FD85C-0E36-02A3-EADC-44EFE2C8ECCD}"/>
              </a:ext>
            </a:extLst>
          </p:cNvPr>
          <p:cNvSpPr txBox="1">
            <a:spLocks/>
          </p:cNvSpPr>
          <p:nvPr/>
        </p:nvSpPr>
        <p:spPr>
          <a:xfrm>
            <a:off x="8539657" y="4722110"/>
            <a:ext cx="533398" cy="228600"/>
          </a:xfrm>
        </p:spPr>
        <p:txBody>
          <a:bodyPr/>
          <a:lstStyle>
            <a:defPPr>
              <a:defRPr lang="en-US"/>
            </a:defPPr>
            <a:lvl1pPr marL="0" algn="l" defTabSz="914400" rtl="0" eaLnBrk="1" latinLnBrk="0" hangingPunct="1">
              <a:defRPr sz="1800" kern="1200" smtClean="0">
                <a:solidFill>
                  <a:schemeClr val="bg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8E3DFB79-095A-C74D-B614-34DE32062E65}" type="slidenum">
              <a:rPr lang="en-US" smtClean="0">
                <a:solidFill>
                  <a:schemeClr val="tx1"/>
                </a:solidFill>
              </a:rPr>
              <a:pPr>
                <a:defRPr/>
              </a:pPr>
              <a:t>13</a:t>
            </a:fld>
            <a:endParaRPr lang="en-US" dirty="0">
              <a:solidFill>
                <a:schemeClr val="tx1"/>
              </a:solidFill>
            </a:endParaRPr>
          </a:p>
        </p:txBody>
      </p:sp>
      <p:grpSp>
        <p:nvGrpSpPr>
          <p:cNvPr id="42" name="Group 41"/>
          <p:cNvGrpSpPr/>
          <p:nvPr/>
        </p:nvGrpSpPr>
        <p:grpSpPr>
          <a:xfrm>
            <a:off x="3016220" y="1908621"/>
            <a:ext cx="799417" cy="705769"/>
            <a:chOff x="2570163" y="5037138"/>
            <a:chExt cx="555626" cy="490537"/>
          </a:xfrm>
          <a:solidFill>
            <a:schemeClr val="bg1">
              <a:lumMod val="50000"/>
            </a:schemeClr>
          </a:solidFill>
        </p:grpSpPr>
        <p:sp>
          <p:nvSpPr>
            <p:cNvPr id="43" name="Freeform 596"/>
            <p:cNvSpPr>
              <a:spLocks noEditPoints="1"/>
            </p:cNvSpPr>
            <p:nvPr/>
          </p:nvSpPr>
          <p:spPr bwMode="auto">
            <a:xfrm>
              <a:off x="2597151" y="5037138"/>
              <a:ext cx="450850" cy="239712"/>
            </a:xfrm>
            <a:custGeom>
              <a:avLst/>
              <a:gdLst>
                <a:gd name="T0" fmla="*/ 1754 w 2844"/>
                <a:gd name="T1" fmla="*/ 1014 h 1503"/>
                <a:gd name="T2" fmla="*/ 1744 w 2844"/>
                <a:gd name="T3" fmla="*/ 1049 h 1503"/>
                <a:gd name="T4" fmla="*/ 1720 w 2844"/>
                <a:gd name="T5" fmla="*/ 1075 h 1503"/>
                <a:gd name="T6" fmla="*/ 1685 w 2844"/>
                <a:gd name="T7" fmla="*/ 1084 h 1503"/>
                <a:gd name="T8" fmla="*/ 1635 w 2844"/>
                <a:gd name="T9" fmla="*/ 1134 h 1503"/>
                <a:gd name="T10" fmla="*/ 1791 w 2844"/>
                <a:gd name="T11" fmla="*/ 1136 h 1503"/>
                <a:gd name="T12" fmla="*/ 1822 w 2844"/>
                <a:gd name="T13" fmla="*/ 1154 h 1503"/>
                <a:gd name="T14" fmla="*/ 1933 w 2844"/>
                <a:gd name="T15" fmla="*/ 1204 h 1503"/>
                <a:gd name="T16" fmla="*/ 1943 w 2844"/>
                <a:gd name="T17" fmla="*/ 1168 h 1503"/>
                <a:gd name="T18" fmla="*/ 1967 w 2844"/>
                <a:gd name="T19" fmla="*/ 1144 h 1503"/>
                <a:gd name="T20" fmla="*/ 2003 w 2844"/>
                <a:gd name="T21" fmla="*/ 1134 h 1503"/>
                <a:gd name="T22" fmla="*/ 2705 w 2844"/>
                <a:gd name="T23" fmla="*/ 567 h 1503"/>
                <a:gd name="T24" fmla="*/ 140 w 2844"/>
                <a:gd name="T25" fmla="*/ 140 h 1503"/>
                <a:gd name="T26" fmla="*/ 1100 w 2844"/>
                <a:gd name="T27" fmla="*/ 944 h 1503"/>
                <a:gd name="T28" fmla="*/ 1135 w 2844"/>
                <a:gd name="T29" fmla="*/ 954 h 1503"/>
                <a:gd name="T30" fmla="*/ 1161 w 2844"/>
                <a:gd name="T31" fmla="*/ 979 h 1503"/>
                <a:gd name="T32" fmla="*/ 1170 w 2844"/>
                <a:gd name="T33" fmla="*/ 1014 h 1503"/>
                <a:gd name="T34" fmla="*/ 1359 w 2844"/>
                <a:gd name="T35" fmla="*/ 965 h 1503"/>
                <a:gd name="T36" fmla="*/ 1390 w 2844"/>
                <a:gd name="T37" fmla="*/ 947 h 1503"/>
                <a:gd name="T38" fmla="*/ 1408 w 2844"/>
                <a:gd name="T39" fmla="*/ 944 h 1503"/>
                <a:gd name="T40" fmla="*/ 1615 w 2844"/>
                <a:gd name="T41" fmla="*/ 140 h 1503"/>
                <a:gd name="T42" fmla="*/ 70 w 2844"/>
                <a:gd name="T43" fmla="*/ 0 h 1503"/>
                <a:gd name="T44" fmla="*/ 1703 w 2844"/>
                <a:gd name="T45" fmla="*/ 3 h 1503"/>
                <a:gd name="T46" fmla="*/ 1734 w 2844"/>
                <a:gd name="T47" fmla="*/ 21 h 1503"/>
                <a:gd name="T48" fmla="*/ 1752 w 2844"/>
                <a:gd name="T49" fmla="*/ 52 h 1503"/>
                <a:gd name="T50" fmla="*/ 1754 w 2844"/>
                <a:gd name="T51" fmla="*/ 428 h 1503"/>
                <a:gd name="T52" fmla="*/ 2793 w 2844"/>
                <a:gd name="T53" fmla="*/ 430 h 1503"/>
                <a:gd name="T54" fmla="*/ 2824 w 2844"/>
                <a:gd name="T55" fmla="*/ 448 h 1503"/>
                <a:gd name="T56" fmla="*/ 2842 w 2844"/>
                <a:gd name="T57" fmla="*/ 479 h 1503"/>
                <a:gd name="T58" fmla="*/ 2844 w 2844"/>
                <a:gd name="T59" fmla="*/ 1204 h 1503"/>
                <a:gd name="T60" fmla="*/ 2835 w 2844"/>
                <a:gd name="T61" fmla="*/ 1239 h 1503"/>
                <a:gd name="T62" fmla="*/ 2810 w 2844"/>
                <a:gd name="T63" fmla="*/ 1263 h 1503"/>
                <a:gd name="T64" fmla="*/ 2774 w 2844"/>
                <a:gd name="T65" fmla="*/ 1273 h 1503"/>
                <a:gd name="T66" fmla="*/ 2072 w 2844"/>
                <a:gd name="T67" fmla="*/ 1434 h 1503"/>
                <a:gd name="T68" fmla="*/ 2065 w 2844"/>
                <a:gd name="T69" fmla="*/ 1466 h 1503"/>
                <a:gd name="T70" fmla="*/ 2043 w 2844"/>
                <a:gd name="T71" fmla="*/ 1490 h 1503"/>
                <a:gd name="T72" fmla="*/ 2016 w 2844"/>
                <a:gd name="T73" fmla="*/ 1502 h 1503"/>
                <a:gd name="T74" fmla="*/ 1985 w 2844"/>
                <a:gd name="T75" fmla="*/ 1501 h 1503"/>
                <a:gd name="T76" fmla="*/ 1953 w 2844"/>
                <a:gd name="T77" fmla="*/ 1483 h 1503"/>
                <a:gd name="T78" fmla="*/ 1566 w 2844"/>
                <a:gd name="T79" fmla="*/ 1273 h 1503"/>
                <a:gd name="T80" fmla="*/ 1530 w 2844"/>
                <a:gd name="T81" fmla="*/ 1263 h 1503"/>
                <a:gd name="T82" fmla="*/ 1506 w 2844"/>
                <a:gd name="T83" fmla="*/ 1239 h 1503"/>
                <a:gd name="T84" fmla="*/ 1496 w 2844"/>
                <a:gd name="T85" fmla="*/ 1204 h 1503"/>
                <a:gd name="T86" fmla="*/ 1437 w 2844"/>
                <a:gd name="T87" fmla="*/ 1084 h 1503"/>
                <a:gd name="T88" fmla="*/ 1135 w 2844"/>
                <a:gd name="T89" fmla="*/ 1382 h 1503"/>
                <a:gd name="T90" fmla="*/ 1100 w 2844"/>
                <a:gd name="T91" fmla="*/ 1392 h 1503"/>
                <a:gd name="T92" fmla="*/ 1074 w 2844"/>
                <a:gd name="T93" fmla="*/ 1387 h 1503"/>
                <a:gd name="T94" fmla="*/ 1047 w 2844"/>
                <a:gd name="T95" fmla="*/ 1367 h 1503"/>
                <a:gd name="T96" fmla="*/ 1033 w 2844"/>
                <a:gd name="T97" fmla="*/ 1339 h 1503"/>
                <a:gd name="T98" fmla="*/ 1030 w 2844"/>
                <a:gd name="T99" fmla="*/ 1084 h 1503"/>
                <a:gd name="T100" fmla="*/ 50 w 2844"/>
                <a:gd name="T101" fmla="*/ 1082 h 1503"/>
                <a:gd name="T102" fmla="*/ 20 w 2844"/>
                <a:gd name="T103" fmla="*/ 1064 h 1503"/>
                <a:gd name="T104" fmla="*/ 2 w 2844"/>
                <a:gd name="T105" fmla="*/ 1033 h 1503"/>
                <a:gd name="T106" fmla="*/ 0 w 2844"/>
                <a:gd name="T107" fmla="*/ 70 h 1503"/>
                <a:gd name="T108" fmla="*/ 9 w 2844"/>
                <a:gd name="T109" fmla="*/ 35 h 1503"/>
                <a:gd name="T110" fmla="*/ 35 w 2844"/>
                <a:gd name="T111" fmla="*/ 10 h 1503"/>
                <a:gd name="T112" fmla="*/ 70 w 2844"/>
                <a:gd name="T113" fmla="*/ 0 h 1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844" h="1503">
                  <a:moveTo>
                    <a:pt x="1754" y="567"/>
                  </a:moveTo>
                  <a:lnTo>
                    <a:pt x="1754" y="1014"/>
                  </a:lnTo>
                  <a:lnTo>
                    <a:pt x="1752" y="1033"/>
                  </a:lnTo>
                  <a:lnTo>
                    <a:pt x="1744" y="1049"/>
                  </a:lnTo>
                  <a:lnTo>
                    <a:pt x="1734" y="1064"/>
                  </a:lnTo>
                  <a:lnTo>
                    <a:pt x="1720" y="1075"/>
                  </a:lnTo>
                  <a:lnTo>
                    <a:pt x="1703" y="1082"/>
                  </a:lnTo>
                  <a:lnTo>
                    <a:pt x="1685" y="1084"/>
                  </a:lnTo>
                  <a:lnTo>
                    <a:pt x="1635" y="1084"/>
                  </a:lnTo>
                  <a:lnTo>
                    <a:pt x="1635" y="1134"/>
                  </a:lnTo>
                  <a:lnTo>
                    <a:pt x="1772" y="1134"/>
                  </a:lnTo>
                  <a:lnTo>
                    <a:pt x="1791" y="1136"/>
                  </a:lnTo>
                  <a:lnTo>
                    <a:pt x="1807" y="1144"/>
                  </a:lnTo>
                  <a:lnTo>
                    <a:pt x="1822" y="1154"/>
                  </a:lnTo>
                  <a:lnTo>
                    <a:pt x="1933" y="1266"/>
                  </a:lnTo>
                  <a:lnTo>
                    <a:pt x="1933" y="1204"/>
                  </a:lnTo>
                  <a:lnTo>
                    <a:pt x="1935" y="1185"/>
                  </a:lnTo>
                  <a:lnTo>
                    <a:pt x="1943" y="1168"/>
                  </a:lnTo>
                  <a:lnTo>
                    <a:pt x="1953" y="1154"/>
                  </a:lnTo>
                  <a:lnTo>
                    <a:pt x="1967" y="1144"/>
                  </a:lnTo>
                  <a:lnTo>
                    <a:pt x="1984" y="1136"/>
                  </a:lnTo>
                  <a:lnTo>
                    <a:pt x="2003" y="1134"/>
                  </a:lnTo>
                  <a:lnTo>
                    <a:pt x="2705" y="1134"/>
                  </a:lnTo>
                  <a:lnTo>
                    <a:pt x="2705" y="567"/>
                  </a:lnTo>
                  <a:lnTo>
                    <a:pt x="1754" y="567"/>
                  </a:lnTo>
                  <a:close/>
                  <a:moveTo>
                    <a:pt x="140" y="140"/>
                  </a:moveTo>
                  <a:lnTo>
                    <a:pt x="140" y="944"/>
                  </a:lnTo>
                  <a:lnTo>
                    <a:pt x="1100" y="944"/>
                  </a:lnTo>
                  <a:lnTo>
                    <a:pt x="1120" y="947"/>
                  </a:lnTo>
                  <a:lnTo>
                    <a:pt x="1135" y="954"/>
                  </a:lnTo>
                  <a:lnTo>
                    <a:pt x="1150" y="965"/>
                  </a:lnTo>
                  <a:lnTo>
                    <a:pt x="1161" y="979"/>
                  </a:lnTo>
                  <a:lnTo>
                    <a:pt x="1168" y="996"/>
                  </a:lnTo>
                  <a:lnTo>
                    <a:pt x="1170" y="1014"/>
                  </a:lnTo>
                  <a:lnTo>
                    <a:pt x="1170" y="1153"/>
                  </a:lnTo>
                  <a:lnTo>
                    <a:pt x="1359" y="965"/>
                  </a:lnTo>
                  <a:lnTo>
                    <a:pt x="1373" y="954"/>
                  </a:lnTo>
                  <a:lnTo>
                    <a:pt x="1390" y="947"/>
                  </a:lnTo>
                  <a:lnTo>
                    <a:pt x="1408" y="944"/>
                  </a:lnTo>
                  <a:lnTo>
                    <a:pt x="1408" y="944"/>
                  </a:lnTo>
                  <a:lnTo>
                    <a:pt x="1615" y="944"/>
                  </a:lnTo>
                  <a:lnTo>
                    <a:pt x="1615" y="140"/>
                  </a:lnTo>
                  <a:lnTo>
                    <a:pt x="140" y="140"/>
                  </a:lnTo>
                  <a:close/>
                  <a:moveTo>
                    <a:pt x="70" y="0"/>
                  </a:moveTo>
                  <a:lnTo>
                    <a:pt x="1685" y="0"/>
                  </a:lnTo>
                  <a:lnTo>
                    <a:pt x="1703" y="3"/>
                  </a:lnTo>
                  <a:lnTo>
                    <a:pt x="1720" y="10"/>
                  </a:lnTo>
                  <a:lnTo>
                    <a:pt x="1734" y="21"/>
                  </a:lnTo>
                  <a:lnTo>
                    <a:pt x="1744" y="35"/>
                  </a:lnTo>
                  <a:lnTo>
                    <a:pt x="1752" y="52"/>
                  </a:lnTo>
                  <a:lnTo>
                    <a:pt x="1754" y="70"/>
                  </a:lnTo>
                  <a:lnTo>
                    <a:pt x="1754" y="428"/>
                  </a:lnTo>
                  <a:lnTo>
                    <a:pt x="2774" y="428"/>
                  </a:lnTo>
                  <a:lnTo>
                    <a:pt x="2793" y="430"/>
                  </a:lnTo>
                  <a:lnTo>
                    <a:pt x="2810" y="437"/>
                  </a:lnTo>
                  <a:lnTo>
                    <a:pt x="2824" y="448"/>
                  </a:lnTo>
                  <a:lnTo>
                    <a:pt x="2835" y="462"/>
                  </a:lnTo>
                  <a:lnTo>
                    <a:pt x="2842" y="479"/>
                  </a:lnTo>
                  <a:lnTo>
                    <a:pt x="2844" y="497"/>
                  </a:lnTo>
                  <a:lnTo>
                    <a:pt x="2844" y="1204"/>
                  </a:lnTo>
                  <a:lnTo>
                    <a:pt x="2842" y="1222"/>
                  </a:lnTo>
                  <a:lnTo>
                    <a:pt x="2835" y="1239"/>
                  </a:lnTo>
                  <a:lnTo>
                    <a:pt x="2824" y="1253"/>
                  </a:lnTo>
                  <a:lnTo>
                    <a:pt x="2810" y="1263"/>
                  </a:lnTo>
                  <a:lnTo>
                    <a:pt x="2793" y="1271"/>
                  </a:lnTo>
                  <a:lnTo>
                    <a:pt x="2774" y="1273"/>
                  </a:lnTo>
                  <a:lnTo>
                    <a:pt x="2072" y="1273"/>
                  </a:lnTo>
                  <a:lnTo>
                    <a:pt x="2072" y="1434"/>
                  </a:lnTo>
                  <a:lnTo>
                    <a:pt x="2070" y="1450"/>
                  </a:lnTo>
                  <a:lnTo>
                    <a:pt x="2065" y="1466"/>
                  </a:lnTo>
                  <a:lnTo>
                    <a:pt x="2056" y="1479"/>
                  </a:lnTo>
                  <a:lnTo>
                    <a:pt x="2043" y="1490"/>
                  </a:lnTo>
                  <a:lnTo>
                    <a:pt x="2030" y="1498"/>
                  </a:lnTo>
                  <a:lnTo>
                    <a:pt x="2016" y="1502"/>
                  </a:lnTo>
                  <a:lnTo>
                    <a:pt x="2003" y="1503"/>
                  </a:lnTo>
                  <a:lnTo>
                    <a:pt x="1985" y="1501"/>
                  </a:lnTo>
                  <a:lnTo>
                    <a:pt x="1968" y="1495"/>
                  </a:lnTo>
                  <a:lnTo>
                    <a:pt x="1953" y="1483"/>
                  </a:lnTo>
                  <a:lnTo>
                    <a:pt x="1743" y="1273"/>
                  </a:lnTo>
                  <a:lnTo>
                    <a:pt x="1566" y="1273"/>
                  </a:lnTo>
                  <a:lnTo>
                    <a:pt x="1547" y="1271"/>
                  </a:lnTo>
                  <a:lnTo>
                    <a:pt x="1530" y="1263"/>
                  </a:lnTo>
                  <a:lnTo>
                    <a:pt x="1516" y="1253"/>
                  </a:lnTo>
                  <a:lnTo>
                    <a:pt x="1506" y="1239"/>
                  </a:lnTo>
                  <a:lnTo>
                    <a:pt x="1498" y="1222"/>
                  </a:lnTo>
                  <a:lnTo>
                    <a:pt x="1496" y="1204"/>
                  </a:lnTo>
                  <a:lnTo>
                    <a:pt x="1496" y="1084"/>
                  </a:lnTo>
                  <a:lnTo>
                    <a:pt x="1437" y="1084"/>
                  </a:lnTo>
                  <a:lnTo>
                    <a:pt x="1150" y="1372"/>
                  </a:lnTo>
                  <a:lnTo>
                    <a:pt x="1135" y="1382"/>
                  </a:lnTo>
                  <a:lnTo>
                    <a:pt x="1118" y="1390"/>
                  </a:lnTo>
                  <a:lnTo>
                    <a:pt x="1100" y="1392"/>
                  </a:lnTo>
                  <a:lnTo>
                    <a:pt x="1087" y="1391"/>
                  </a:lnTo>
                  <a:lnTo>
                    <a:pt x="1074" y="1387"/>
                  </a:lnTo>
                  <a:lnTo>
                    <a:pt x="1059" y="1378"/>
                  </a:lnTo>
                  <a:lnTo>
                    <a:pt x="1047" y="1367"/>
                  </a:lnTo>
                  <a:lnTo>
                    <a:pt x="1039" y="1354"/>
                  </a:lnTo>
                  <a:lnTo>
                    <a:pt x="1033" y="1339"/>
                  </a:lnTo>
                  <a:lnTo>
                    <a:pt x="1030" y="1322"/>
                  </a:lnTo>
                  <a:lnTo>
                    <a:pt x="1030" y="1084"/>
                  </a:lnTo>
                  <a:lnTo>
                    <a:pt x="70" y="1084"/>
                  </a:lnTo>
                  <a:lnTo>
                    <a:pt x="50" y="1082"/>
                  </a:lnTo>
                  <a:lnTo>
                    <a:pt x="35" y="1075"/>
                  </a:lnTo>
                  <a:lnTo>
                    <a:pt x="20" y="1064"/>
                  </a:lnTo>
                  <a:lnTo>
                    <a:pt x="9" y="1049"/>
                  </a:lnTo>
                  <a:lnTo>
                    <a:pt x="2" y="1033"/>
                  </a:lnTo>
                  <a:lnTo>
                    <a:pt x="0" y="1014"/>
                  </a:lnTo>
                  <a:lnTo>
                    <a:pt x="0" y="70"/>
                  </a:lnTo>
                  <a:lnTo>
                    <a:pt x="2" y="52"/>
                  </a:lnTo>
                  <a:lnTo>
                    <a:pt x="9" y="35"/>
                  </a:lnTo>
                  <a:lnTo>
                    <a:pt x="20" y="21"/>
                  </a:lnTo>
                  <a:lnTo>
                    <a:pt x="35" y="10"/>
                  </a:lnTo>
                  <a:lnTo>
                    <a:pt x="50" y="3"/>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4" name="Freeform 597"/>
            <p:cNvSpPr>
              <a:spLocks/>
            </p:cNvSpPr>
            <p:nvPr/>
          </p:nvSpPr>
          <p:spPr bwMode="auto">
            <a:xfrm>
              <a:off x="2892426" y="5145088"/>
              <a:ext cx="115888" cy="20637"/>
            </a:xfrm>
            <a:custGeom>
              <a:avLst/>
              <a:gdLst>
                <a:gd name="T0" fmla="*/ 70 w 728"/>
                <a:gd name="T1" fmla="*/ 0 h 139"/>
                <a:gd name="T2" fmla="*/ 658 w 728"/>
                <a:gd name="T3" fmla="*/ 0 h 139"/>
                <a:gd name="T4" fmla="*/ 676 w 728"/>
                <a:gd name="T5" fmla="*/ 2 h 139"/>
                <a:gd name="T6" fmla="*/ 693 w 728"/>
                <a:gd name="T7" fmla="*/ 8 h 139"/>
                <a:gd name="T8" fmla="*/ 707 w 728"/>
                <a:gd name="T9" fmla="*/ 20 h 139"/>
                <a:gd name="T10" fmla="*/ 718 w 728"/>
                <a:gd name="T11" fmla="*/ 34 h 139"/>
                <a:gd name="T12" fmla="*/ 725 w 728"/>
                <a:gd name="T13" fmla="*/ 51 h 139"/>
                <a:gd name="T14" fmla="*/ 728 w 728"/>
                <a:gd name="T15" fmla="*/ 69 h 139"/>
                <a:gd name="T16" fmla="*/ 725 w 728"/>
                <a:gd name="T17" fmla="*/ 88 h 139"/>
                <a:gd name="T18" fmla="*/ 718 w 728"/>
                <a:gd name="T19" fmla="*/ 104 h 139"/>
                <a:gd name="T20" fmla="*/ 707 w 728"/>
                <a:gd name="T21" fmla="*/ 119 h 139"/>
                <a:gd name="T22" fmla="*/ 693 w 728"/>
                <a:gd name="T23" fmla="*/ 129 h 139"/>
                <a:gd name="T24" fmla="*/ 676 w 728"/>
                <a:gd name="T25" fmla="*/ 137 h 139"/>
                <a:gd name="T26" fmla="*/ 658 w 728"/>
                <a:gd name="T27" fmla="*/ 139 h 139"/>
                <a:gd name="T28" fmla="*/ 70 w 728"/>
                <a:gd name="T29" fmla="*/ 139 h 139"/>
                <a:gd name="T30" fmla="*/ 51 w 728"/>
                <a:gd name="T31" fmla="*/ 137 h 139"/>
                <a:gd name="T32" fmla="*/ 35 w 728"/>
                <a:gd name="T33" fmla="*/ 129 h 139"/>
                <a:gd name="T34" fmla="*/ 20 w 728"/>
                <a:gd name="T35" fmla="*/ 119 h 139"/>
                <a:gd name="T36" fmla="*/ 10 w 728"/>
                <a:gd name="T37" fmla="*/ 104 h 139"/>
                <a:gd name="T38" fmla="*/ 3 w 728"/>
                <a:gd name="T39" fmla="*/ 88 h 139"/>
                <a:gd name="T40" fmla="*/ 0 w 728"/>
                <a:gd name="T41" fmla="*/ 69 h 139"/>
                <a:gd name="T42" fmla="*/ 3 w 728"/>
                <a:gd name="T43" fmla="*/ 51 h 139"/>
                <a:gd name="T44" fmla="*/ 10 w 728"/>
                <a:gd name="T45" fmla="*/ 34 h 139"/>
                <a:gd name="T46" fmla="*/ 20 w 728"/>
                <a:gd name="T47" fmla="*/ 20 h 139"/>
                <a:gd name="T48" fmla="*/ 35 w 728"/>
                <a:gd name="T49" fmla="*/ 8 h 139"/>
                <a:gd name="T50" fmla="*/ 51 w 728"/>
                <a:gd name="T51" fmla="*/ 2 h 139"/>
                <a:gd name="T52" fmla="*/ 70 w 728"/>
                <a:gd name="T53"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728" h="139">
                  <a:moveTo>
                    <a:pt x="70" y="0"/>
                  </a:moveTo>
                  <a:lnTo>
                    <a:pt x="658" y="0"/>
                  </a:lnTo>
                  <a:lnTo>
                    <a:pt x="676" y="2"/>
                  </a:lnTo>
                  <a:lnTo>
                    <a:pt x="693" y="8"/>
                  </a:lnTo>
                  <a:lnTo>
                    <a:pt x="707" y="20"/>
                  </a:lnTo>
                  <a:lnTo>
                    <a:pt x="718" y="34"/>
                  </a:lnTo>
                  <a:lnTo>
                    <a:pt x="725" y="51"/>
                  </a:lnTo>
                  <a:lnTo>
                    <a:pt x="728" y="69"/>
                  </a:lnTo>
                  <a:lnTo>
                    <a:pt x="725" y="88"/>
                  </a:lnTo>
                  <a:lnTo>
                    <a:pt x="718" y="104"/>
                  </a:lnTo>
                  <a:lnTo>
                    <a:pt x="707" y="119"/>
                  </a:lnTo>
                  <a:lnTo>
                    <a:pt x="693" y="129"/>
                  </a:lnTo>
                  <a:lnTo>
                    <a:pt x="676" y="137"/>
                  </a:lnTo>
                  <a:lnTo>
                    <a:pt x="658" y="139"/>
                  </a:lnTo>
                  <a:lnTo>
                    <a:pt x="70" y="139"/>
                  </a:lnTo>
                  <a:lnTo>
                    <a:pt x="51" y="137"/>
                  </a:lnTo>
                  <a:lnTo>
                    <a:pt x="35" y="129"/>
                  </a:lnTo>
                  <a:lnTo>
                    <a:pt x="20" y="119"/>
                  </a:lnTo>
                  <a:lnTo>
                    <a:pt x="10" y="104"/>
                  </a:lnTo>
                  <a:lnTo>
                    <a:pt x="3" y="88"/>
                  </a:lnTo>
                  <a:lnTo>
                    <a:pt x="0" y="69"/>
                  </a:lnTo>
                  <a:lnTo>
                    <a:pt x="3" y="51"/>
                  </a:lnTo>
                  <a:lnTo>
                    <a:pt x="10" y="34"/>
                  </a:lnTo>
                  <a:lnTo>
                    <a:pt x="20" y="20"/>
                  </a:lnTo>
                  <a:lnTo>
                    <a:pt x="35" y="8"/>
                  </a:lnTo>
                  <a:lnTo>
                    <a:pt x="51" y="2"/>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5" name="Freeform 598"/>
            <p:cNvSpPr>
              <a:spLocks/>
            </p:cNvSpPr>
            <p:nvPr/>
          </p:nvSpPr>
          <p:spPr bwMode="auto">
            <a:xfrm>
              <a:off x="2892426" y="5176838"/>
              <a:ext cx="115888" cy="22225"/>
            </a:xfrm>
            <a:custGeom>
              <a:avLst/>
              <a:gdLst>
                <a:gd name="T0" fmla="*/ 70 w 728"/>
                <a:gd name="T1" fmla="*/ 0 h 139"/>
                <a:gd name="T2" fmla="*/ 658 w 728"/>
                <a:gd name="T3" fmla="*/ 0 h 139"/>
                <a:gd name="T4" fmla="*/ 676 w 728"/>
                <a:gd name="T5" fmla="*/ 2 h 139"/>
                <a:gd name="T6" fmla="*/ 693 w 728"/>
                <a:gd name="T7" fmla="*/ 9 h 139"/>
                <a:gd name="T8" fmla="*/ 707 w 728"/>
                <a:gd name="T9" fmla="*/ 20 h 139"/>
                <a:gd name="T10" fmla="*/ 718 w 728"/>
                <a:gd name="T11" fmla="*/ 34 h 139"/>
                <a:gd name="T12" fmla="*/ 725 w 728"/>
                <a:gd name="T13" fmla="*/ 51 h 139"/>
                <a:gd name="T14" fmla="*/ 728 w 728"/>
                <a:gd name="T15" fmla="*/ 70 h 139"/>
                <a:gd name="T16" fmla="*/ 725 w 728"/>
                <a:gd name="T17" fmla="*/ 88 h 139"/>
                <a:gd name="T18" fmla="*/ 718 w 728"/>
                <a:gd name="T19" fmla="*/ 105 h 139"/>
                <a:gd name="T20" fmla="*/ 707 w 728"/>
                <a:gd name="T21" fmla="*/ 118 h 139"/>
                <a:gd name="T22" fmla="*/ 693 w 728"/>
                <a:gd name="T23" fmla="*/ 129 h 139"/>
                <a:gd name="T24" fmla="*/ 676 w 728"/>
                <a:gd name="T25" fmla="*/ 137 h 139"/>
                <a:gd name="T26" fmla="*/ 658 w 728"/>
                <a:gd name="T27" fmla="*/ 139 h 139"/>
                <a:gd name="T28" fmla="*/ 70 w 728"/>
                <a:gd name="T29" fmla="*/ 139 h 139"/>
                <a:gd name="T30" fmla="*/ 51 w 728"/>
                <a:gd name="T31" fmla="*/ 137 h 139"/>
                <a:gd name="T32" fmla="*/ 35 w 728"/>
                <a:gd name="T33" fmla="*/ 129 h 139"/>
                <a:gd name="T34" fmla="*/ 20 w 728"/>
                <a:gd name="T35" fmla="*/ 118 h 139"/>
                <a:gd name="T36" fmla="*/ 10 w 728"/>
                <a:gd name="T37" fmla="*/ 105 h 139"/>
                <a:gd name="T38" fmla="*/ 3 w 728"/>
                <a:gd name="T39" fmla="*/ 88 h 139"/>
                <a:gd name="T40" fmla="*/ 0 w 728"/>
                <a:gd name="T41" fmla="*/ 70 h 139"/>
                <a:gd name="T42" fmla="*/ 3 w 728"/>
                <a:gd name="T43" fmla="*/ 51 h 139"/>
                <a:gd name="T44" fmla="*/ 10 w 728"/>
                <a:gd name="T45" fmla="*/ 34 h 139"/>
                <a:gd name="T46" fmla="*/ 20 w 728"/>
                <a:gd name="T47" fmla="*/ 20 h 139"/>
                <a:gd name="T48" fmla="*/ 35 w 728"/>
                <a:gd name="T49" fmla="*/ 9 h 139"/>
                <a:gd name="T50" fmla="*/ 51 w 728"/>
                <a:gd name="T51" fmla="*/ 2 h 139"/>
                <a:gd name="T52" fmla="*/ 70 w 728"/>
                <a:gd name="T53"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728" h="139">
                  <a:moveTo>
                    <a:pt x="70" y="0"/>
                  </a:moveTo>
                  <a:lnTo>
                    <a:pt x="658" y="0"/>
                  </a:lnTo>
                  <a:lnTo>
                    <a:pt x="676" y="2"/>
                  </a:lnTo>
                  <a:lnTo>
                    <a:pt x="693" y="9"/>
                  </a:lnTo>
                  <a:lnTo>
                    <a:pt x="707" y="20"/>
                  </a:lnTo>
                  <a:lnTo>
                    <a:pt x="718" y="34"/>
                  </a:lnTo>
                  <a:lnTo>
                    <a:pt x="725" y="51"/>
                  </a:lnTo>
                  <a:lnTo>
                    <a:pt x="728" y="70"/>
                  </a:lnTo>
                  <a:lnTo>
                    <a:pt x="725" y="88"/>
                  </a:lnTo>
                  <a:lnTo>
                    <a:pt x="718" y="105"/>
                  </a:lnTo>
                  <a:lnTo>
                    <a:pt x="707" y="118"/>
                  </a:lnTo>
                  <a:lnTo>
                    <a:pt x="693" y="129"/>
                  </a:lnTo>
                  <a:lnTo>
                    <a:pt x="676" y="137"/>
                  </a:lnTo>
                  <a:lnTo>
                    <a:pt x="658" y="139"/>
                  </a:lnTo>
                  <a:lnTo>
                    <a:pt x="70" y="139"/>
                  </a:lnTo>
                  <a:lnTo>
                    <a:pt x="51" y="137"/>
                  </a:lnTo>
                  <a:lnTo>
                    <a:pt x="35" y="129"/>
                  </a:lnTo>
                  <a:lnTo>
                    <a:pt x="20" y="118"/>
                  </a:lnTo>
                  <a:lnTo>
                    <a:pt x="10" y="105"/>
                  </a:lnTo>
                  <a:lnTo>
                    <a:pt x="3" y="88"/>
                  </a:lnTo>
                  <a:lnTo>
                    <a:pt x="0" y="70"/>
                  </a:lnTo>
                  <a:lnTo>
                    <a:pt x="3" y="51"/>
                  </a:lnTo>
                  <a:lnTo>
                    <a:pt x="10" y="34"/>
                  </a:lnTo>
                  <a:lnTo>
                    <a:pt x="20" y="20"/>
                  </a:lnTo>
                  <a:lnTo>
                    <a:pt x="35" y="9"/>
                  </a:lnTo>
                  <a:lnTo>
                    <a:pt x="51" y="2"/>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6" name="Freeform 599"/>
            <p:cNvSpPr>
              <a:spLocks noEditPoints="1"/>
            </p:cNvSpPr>
            <p:nvPr/>
          </p:nvSpPr>
          <p:spPr bwMode="auto">
            <a:xfrm>
              <a:off x="2641601" y="5257800"/>
              <a:ext cx="111125" cy="157162"/>
            </a:xfrm>
            <a:custGeom>
              <a:avLst/>
              <a:gdLst>
                <a:gd name="T0" fmla="*/ 400 w 702"/>
                <a:gd name="T1" fmla="*/ 370 h 988"/>
                <a:gd name="T2" fmla="*/ 348 w 702"/>
                <a:gd name="T3" fmla="*/ 401 h 988"/>
                <a:gd name="T4" fmla="*/ 281 w 702"/>
                <a:gd name="T5" fmla="*/ 429 h 988"/>
                <a:gd name="T6" fmla="*/ 199 w 702"/>
                <a:gd name="T7" fmla="*/ 452 h 988"/>
                <a:gd name="T8" fmla="*/ 165 w 702"/>
                <a:gd name="T9" fmla="*/ 674 h 988"/>
                <a:gd name="T10" fmla="*/ 180 w 702"/>
                <a:gd name="T11" fmla="*/ 736 h 988"/>
                <a:gd name="T12" fmla="*/ 213 w 702"/>
                <a:gd name="T13" fmla="*/ 787 h 988"/>
                <a:gd name="T14" fmla="*/ 262 w 702"/>
                <a:gd name="T15" fmla="*/ 826 h 988"/>
                <a:gd name="T16" fmla="*/ 320 w 702"/>
                <a:gd name="T17" fmla="*/ 846 h 988"/>
                <a:gd name="T18" fmla="*/ 382 w 702"/>
                <a:gd name="T19" fmla="*/ 846 h 988"/>
                <a:gd name="T20" fmla="*/ 441 w 702"/>
                <a:gd name="T21" fmla="*/ 826 h 988"/>
                <a:gd name="T22" fmla="*/ 490 w 702"/>
                <a:gd name="T23" fmla="*/ 787 h 988"/>
                <a:gd name="T24" fmla="*/ 523 w 702"/>
                <a:gd name="T25" fmla="*/ 736 h 988"/>
                <a:gd name="T26" fmla="*/ 536 w 702"/>
                <a:gd name="T27" fmla="*/ 674 h 988"/>
                <a:gd name="T28" fmla="*/ 514 w 702"/>
                <a:gd name="T29" fmla="*/ 399 h 988"/>
                <a:gd name="T30" fmla="*/ 456 w 702"/>
                <a:gd name="T31" fmla="*/ 375 h 988"/>
                <a:gd name="T32" fmla="*/ 421 w 702"/>
                <a:gd name="T33" fmla="*/ 354 h 988"/>
                <a:gd name="T34" fmla="*/ 506 w 702"/>
                <a:gd name="T35" fmla="*/ 243 h 988"/>
                <a:gd name="T36" fmla="*/ 514 w 702"/>
                <a:gd name="T37" fmla="*/ 248 h 988"/>
                <a:gd name="T38" fmla="*/ 526 w 702"/>
                <a:gd name="T39" fmla="*/ 254 h 988"/>
                <a:gd name="T40" fmla="*/ 547 w 702"/>
                <a:gd name="T41" fmla="*/ 262 h 988"/>
                <a:gd name="T42" fmla="*/ 562 w 702"/>
                <a:gd name="T43" fmla="*/ 243 h 988"/>
                <a:gd name="T44" fmla="*/ 545 w 702"/>
                <a:gd name="T45" fmla="*/ 198 h 988"/>
                <a:gd name="T46" fmla="*/ 530 w 702"/>
                <a:gd name="T47" fmla="*/ 178 h 988"/>
                <a:gd name="T48" fmla="*/ 237 w 702"/>
                <a:gd name="T49" fmla="*/ 142 h 988"/>
                <a:gd name="T50" fmla="*/ 192 w 702"/>
                <a:gd name="T51" fmla="*/ 162 h 988"/>
                <a:gd name="T52" fmla="*/ 157 w 702"/>
                <a:gd name="T53" fmla="*/ 199 h 988"/>
                <a:gd name="T54" fmla="*/ 140 w 702"/>
                <a:gd name="T55" fmla="*/ 246 h 988"/>
                <a:gd name="T56" fmla="*/ 143 w 702"/>
                <a:gd name="T57" fmla="*/ 320 h 988"/>
                <a:gd name="T58" fmla="*/ 220 w 702"/>
                <a:gd name="T59" fmla="*/ 302 h 988"/>
                <a:gd name="T60" fmla="*/ 279 w 702"/>
                <a:gd name="T61" fmla="*/ 279 h 988"/>
                <a:gd name="T62" fmla="*/ 321 w 702"/>
                <a:gd name="T63" fmla="*/ 253 h 988"/>
                <a:gd name="T64" fmla="*/ 350 w 702"/>
                <a:gd name="T65" fmla="*/ 231 h 988"/>
                <a:gd name="T66" fmla="*/ 366 w 702"/>
                <a:gd name="T67" fmla="*/ 214 h 988"/>
                <a:gd name="T68" fmla="*/ 395 w 702"/>
                <a:gd name="T69" fmla="*/ 140 h 988"/>
                <a:gd name="T70" fmla="*/ 263 w 702"/>
                <a:gd name="T71" fmla="*/ 0 h 988"/>
                <a:gd name="T72" fmla="*/ 476 w 702"/>
                <a:gd name="T73" fmla="*/ 3 h 988"/>
                <a:gd name="T74" fmla="*/ 545 w 702"/>
                <a:gd name="T75" fmla="*/ 22 h 988"/>
                <a:gd name="T76" fmla="*/ 605 w 702"/>
                <a:gd name="T77" fmla="*/ 59 h 988"/>
                <a:gd name="T78" fmla="*/ 654 w 702"/>
                <a:gd name="T79" fmla="*/ 111 h 988"/>
                <a:gd name="T80" fmla="*/ 687 w 702"/>
                <a:gd name="T81" fmla="*/ 175 h 988"/>
                <a:gd name="T82" fmla="*/ 702 w 702"/>
                <a:gd name="T83" fmla="*/ 244 h 988"/>
                <a:gd name="T84" fmla="*/ 697 w 702"/>
                <a:gd name="T85" fmla="*/ 361 h 988"/>
                <a:gd name="T86" fmla="*/ 675 w 702"/>
                <a:gd name="T87" fmla="*/ 684 h 988"/>
                <a:gd name="T88" fmla="*/ 661 w 702"/>
                <a:gd name="T89" fmla="*/ 765 h 988"/>
                <a:gd name="T90" fmla="*/ 626 w 702"/>
                <a:gd name="T91" fmla="*/ 838 h 988"/>
                <a:gd name="T92" fmla="*/ 575 w 702"/>
                <a:gd name="T93" fmla="*/ 899 h 988"/>
                <a:gd name="T94" fmla="*/ 508 w 702"/>
                <a:gd name="T95" fmla="*/ 948 h 988"/>
                <a:gd name="T96" fmla="*/ 431 w 702"/>
                <a:gd name="T97" fmla="*/ 978 h 988"/>
                <a:gd name="T98" fmla="*/ 351 w 702"/>
                <a:gd name="T99" fmla="*/ 988 h 988"/>
                <a:gd name="T100" fmla="*/ 271 w 702"/>
                <a:gd name="T101" fmla="*/ 978 h 988"/>
                <a:gd name="T102" fmla="*/ 194 w 702"/>
                <a:gd name="T103" fmla="*/ 948 h 988"/>
                <a:gd name="T104" fmla="*/ 128 w 702"/>
                <a:gd name="T105" fmla="*/ 899 h 988"/>
                <a:gd name="T106" fmla="*/ 76 w 702"/>
                <a:gd name="T107" fmla="*/ 838 h 988"/>
                <a:gd name="T108" fmla="*/ 42 w 702"/>
                <a:gd name="T109" fmla="*/ 765 h 988"/>
                <a:gd name="T110" fmla="*/ 26 w 702"/>
                <a:gd name="T111" fmla="*/ 684 h 988"/>
                <a:gd name="T112" fmla="*/ 0 w 702"/>
                <a:gd name="T113" fmla="*/ 280 h 988"/>
                <a:gd name="T114" fmla="*/ 5 w 702"/>
                <a:gd name="T115" fmla="*/ 209 h 988"/>
                <a:gd name="T116" fmla="*/ 30 w 702"/>
                <a:gd name="T117" fmla="*/ 142 h 988"/>
                <a:gd name="T118" fmla="*/ 71 w 702"/>
                <a:gd name="T119" fmla="*/ 84 h 988"/>
                <a:gd name="T120" fmla="*/ 126 w 702"/>
                <a:gd name="T121" fmla="*/ 38 h 988"/>
                <a:gd name="T122" fmla="*/ 192 w 702"/>
                <a:gd name="T123" fmla="*/ 10 h 988"/>
                <a:gd name="T124" fmla="*/ 263 w 702"/>
                <a:gd name="T125" fmla="*/ 0 h 9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02" h="988">
                  <a:moveTo>
                    <a:pt x="421" y="354"/>
                  </a:moveTo>
                  <a:lnTo>
                    <a:pt x="400" y="370"/>
                  </a:lnTo>
                  <a:lnTo>
                    <a:pt x="375" y="386"/>
                  </a:lnTo>
                  <a:lnTo>
                    <a:pt x="348" y="401"/>
                  </a:lnTo>
                  <a:lnTo>
                    <a:pt x="317" y="416"/>
                  </a:lnTo>
                  <a:lnTo>
                    <a:pt x="281" y="429"/>
                  </a:lnTo>
                  <a:lnTo>
                    <a:pt x="243" y="441"/>
                  </a:lnTo>
                  <a:lnTo>
                    <a:pt x="199" y="452"/>
                  </a:lnTo>
                  <a:lnTo>
                    <a:pt x="151" y="459"/>
                  </a:lnTo>
                  <a:lnTo>
                    <a:pt x="165" y="674"/>
                  </a:lnTo>
                  <a:lnTo>
                    <a:pt x="171" y="706"/>
                  </a:lnTo>
                  <a:lnTo>
                    <a:pt x="180" y="736"/>
                  </a:lnTo>
                  <a:lnTo>
                    <a:pt x="194" y="763"/>
                  </a:lnTo>
                  <a:lnTo>
                    <a:pt x="213" y="787"/>
                  </a:lnTo>
                  <a:lnTo>
                    <a:pt x="235" y="808"/>
                  </a:lnTo>
                  <a:lnTo>
                    <a:pt x="262" y="826"/>
                  </a:lnTo>
                  <a:lnTo>
                    <a:pt x="290" y="839"/>
                  </a:lnTo>
                  <a:lnTo>
                    <a:pt x="320" y="846"/>
                  </a:lnTo>
                  <a:lnTo>
                    <a:pt x="351" y="848"/>
                  </a:lnTo>
                  <a:lnTo>
                    <a:pt x="382" y="846"/>
                  </a:lnTo>
                  <a:lnTo>
                    <a:pt x="412" y="839"/>
                  </a:lnTo>
                  <a:lnTo>
                    <a:pt x="441" y="826"/>
                  </a:lnTo>
                  <a:lnTo>
                    <a:pt x="468" y="808"/>
                  </a:lnTo>
                  <a:lnTo>
                    <a:pt x="490" y="787"/>
                  </a:lnTo>
                  <a:lnTo>
                    <a:pt x="508" y="763"/>
                  </a:lnTo>
                  <a:lnTo>
                    <a:pt x="523" y="736"/>
                  </a:lnTo>
                  <a:lnTo>
                    <a:pt x="532" y="706"/>
                  </a:lnTo>
                  <a:lnTo>
                    <a:pt x="536" y="674"/>
                  </a:lnTo>
                  <a:lnTo>
                    <a:pt x="555" y="410"/>
                  </a:lnTo>
                  <a:lnTo>
                    <a:pt x="514" y="399"/>
                  </a:lnTo>
                  <a:lnTo>
                    <a:pt x="481" y="387"/>
                  </a:lnTo>
                  <a:lnTo>
                    <a:pt x="456" y="375"/>
                  </a:lnTo>
                  <a:lnTo>
                    <a:pt x="438" y="365"/>
                  </a:lnTo>
                  <a:lnTo>
                    <a:pt x="421" y="354"/>
                  </a:lnTo>
                  <a:close/>
                  <a:moveTo>
                    <a:pt x="530" y="178"/>
                  </a:moveTo>
                  <a:lnTo>
                    <a:pt x="506" y="243"/>
                  </a:lnTo>
                  <a:lnTo>
                    <a:pt x="509" y="246"/>
                  </a:lnTo>
                  <a:lnTo>
                    <a:pt x="514" y="248"/>
                  </a:lnTo>
                  <a:lnTo>
                    <a:pt x="520" y="251"/>
                  </a:lnTo>
                  <a:lnTo>
                    <a:pt x="526" y="254"/>
                  </a:lnTo>
                  <a:lnTo>
                    <a:pt x="534" y="258"/>
                  </a:lnTo>
                  <a:lnTo>
                    <a:pt x="547" y="262"/>
                  </a:lnTo>
                  <a:lnTo>
                    <a:pt x="563" y="267"/>
                  </a:lnTo>
                  <a:lnTo>
                    <a:pt x="562" y="243"/>
                  </a:lnTo>
                  <a:lnTo>
                    <a:pt x="556" y="219"/>
                  </a:lnTo>
                  <a:lnTo>
                    <a:pt x="545" y="198"/>
                  </a:lnTo>
                  <a:lnTo>
                    <a:pt x="530" y="179"/>
                  </a:lnTo>
                  <a:lnTo>
                    <a:pt x="530" y="178"/>
                  </a:lnTo>
                  <a:close/>
                  <a:moveTo>
                    <a:pt x="263" y="140"/>
                  </a:moveTo>
                  <a:lnTo>
                    <a:pt x="237" y="142"/>
                  </a:lnTo>
                  <a:lnTo>
                    <a:pt x="213" y="149"/>
                  </a:lnTo>
                  <a:lnTo>
                    <a:pt x="192" y="162"/>
                  </a:lnTo>
                  <a:lnTo>
                    <a:pt x="173" y="179"/>
                  </a:lnTo>
                  <a:lnTo>
                    <a:pt x="157" y="199"/>
                  </a:lnTo>
                  <a:lnTo>
                    <a:pt x="146" y="222"/>
                  </a:lnTo>
                  <a:lnTo>
                    <a:pt x="140" y="246"/>
                  </a:lnTo>
                  <a:lnTo>
                    <a:pt x="140" y="271"/>
                  </a:lnTo>
                  <a:lnTo>
                    <a:pt x="143" y="320"/>
                  </a:lnTo>
                  <a:lnTo>
                    <a:pt x="183" y="312"/>
                  </a:lnTo>
                  <a:lnTo>
                    <a:pt x="220" y="302"/>
                  </a:lnTo>
                  <a:lnTo>
                    <a:pt x="251" y="290"/>
                  </a:lnTo>
                  <a:lnTo>
                    <a:pt x="279" y="279"/>
                  </a:lnTo>
                  <a:lnTo>
                    <a:pt x="302" y="266"/>
                  </a:lnTo>
                  <a:lnTo>
                    <a:pt x="321" y="253"/>
                  </a:lnTo>
                  <a:lnTo>
                    <a:pt x="337" y="242"/>
                  </a:lnTo>
                  <a:lnTo>
                    <a:pt x="350" y="231"/>
                  </a:lnTo>
                  <a:lnTo>
                    <a:pt x="359" y="222"/>
                  </a:lnTo>
                  <a:lnTo>
                    <a:pt x="366" y="214"/>
                  </a:lnTo>
                  <a:lnTo>
                    <a:pt x="369" y="209"/>
                  </a:lnTo>
                  <a:lnTo>
                    <a:pt x="395" y="140"/>
                  </a:lnTo>
                  <a:lnTo>
                    <a:pt x="263" y="140"/>
                  </a:lnTo>
                  <a:close/>
                  <a:moveTo>
                    <a:pt x="263" y="0"/>
                  </a:moveTo>
                  <a:lnTo>
                    <a:pt x="440" y="0"/>
                  </a:lnTo>
                  <a:lnTo>
                    <a:pt x="476" y="3"/>
                  </a:lnTo>
                  <a:lnTo>
                    <a:pt x="511" y="10"/>
                  </a:lnTo>
                  <a:lnTo>
                    <a:pt x="545" y="22"/>
                  </a:lnTo>
                  <a:lnTo>
                    <a:pt x="576" y="38"/>
                  </a:lnTo>
                  <a:lnTo>
                    <a:pt x="605" y="59"/>
                  </a:lnTo>
                  <a:lnTo>
                    <a:pt x="632" y="84"/>
                  </a:lnTo>
                  <a:lnTo>
                    <a:pt x="654" y="111"/>
                  </a:lnTo>
                  <a:lnTo>
                    <a:pt x="673" y="142"/>
                  </a:lnTo>
                  <a:lnTo>
                    <a:pt x="687" y="175"/>
                  </a:lnTo>
                  <a:lnTo>
                    <a:pt x="697" y="209"/>
                  </a:lnTo>
                  <a:lnTo>
                    <a:pt x="702" y="244"/>
                  </a:lnTo>
                  <a:lnTo>
                    <a:pt x="702" y="280"/>
                  </a:lnTo>
                  <a:lnTo>
                    <a:pt x="697" y="361"/>
                  </a:lnTo>
                  <a:lnTo>
                    <a:pt x="697" y="361"/>
                  </a:lnTo>
                  <a:lnTo>
                    <a:pt x="675" y="684"/>
                  </a:lnTo>
                  <a:lnTo>
                    <a:pt x="671" y="725"/>
                  </a:lnTo>
                  <a:lnTo>
                    <a:pt x="661" y="765"/>
                  </a:lnTo>
                  <a:lnTo>
                    <a:pt x="646" y="802"/>
                  </a:lnTo>
                  <a:lnTo>
                    <a:pt x="626" y="838"/>
                  </a:lnTo>
                  <a:lnTo>
                    <a:pt x="602" y="870"/>
                  </a:lnTo>
                  <a:lnTo>
                    <a:pt x="575" y="899"/>
                  </a:lnTo>
                  <a:lnTo>
                    <a:pt x="543" y="926"/>
                  </a:lnTo>
                  <a:lnTo>
                    <a:pt x="508" y="948"/>
                  </a:lnTo>
                  <a:lnTo>
                    <a:pt x="471" y="966"/>
                  </a:lnTo>
                  <a:lnTo>
                    <a:pt x="431" y="978"/>
                  </a:lnTo>
                  <a:lnTo>
                    <a:pt x="391" y="986"/>
                  </a:lnTo>
                  <a:lnTo>
                    <a:pt x="351" y="988"/>
                  </a:lnTo>
                  <a:lnTo>
                    <a:pt x="311" y="986"/>
                  </a:lnTo>
                  <a:lnTo>
                    <a:pt x="271" y="978"/>
                  </a:lnTo>
                  <a:lnTo>
                    <a:pt x="232" y="966"/>
                  </a:lnTo>
                  <a:lnTo>
                    <a:pt x="194" y="948"/>
                  </a:lnTo>
                  <a:lnTo>
                    <a:pt x="159" y="926"/>
                  </a:lnTo>
                  <a:lnTo>
                    <a:pt x="128" y="899"/>
                  </a:lnTo>
                  <a:lnTo>
                    <a:pt x="101" y="870"/>
                  </a:lnTo>
                  <a:lnTo>
                    <a:pt x="76" y="838"/>
                  </a:lnTo>
                  <a:lnTo>
                    <a:pt x="57" y="803"/>
                  </a:lnTo>
                  <a:lnTo>
                    <a:pt x="42" y="765"/>
                  </a:lnTo>
                  <a:lnTo>
                    <a:pt x="32" y="725"/>
                  </a:lnTo>
                  <a:lnTo>
                    <a:pt x="26" y="684"/>
                  </a:lnTo>
                  <a:lnTo>
                    <a:pt x="8" y="401"/>
                  </a:lnTo>
                  <a:lnTo>
                    <a:pt x="0" y="280"/>
                  </a:lnTo>
                  <a:lnTo>
                    <a:pt x="0" y="244"/>
                  </a:lnTo>
                  <a:lnTo>
                    <a:pt x="5" y="209"/>
                  </a:lnTo>
                  <a:lnTo>
                    <a:pt x="15" y="175"/>
                  </a:lnTo>
                  <a:lnTo>
                    <a:pt x="30" y="142"/>
                  </a:lnTo>
                  <a:lnTo>
                    <a:pt x="48" y="111"/>
                  </a:lnTo>
                  <a:lnTo>
                    <a:pt x="71" y="84"/>
                  </a:lnTo>
                  <a:lnTo>
                    <a:pt x="97" y="59"/>
                  </a:lnTo>
                  <a:lnTo>
                    <a:pt x="126" y="38"/>
                  </a:lnTo>
                  <a:lnTo>
                    <a:pt x="158" y="22"/>
                  </a:lnTo>
                  <a:lnTo>
                    <a:pt x="192" y="10"/>
                  </a:lnTo>
                  <a:lnTo>
                    <a:pt x="227" y="3"/>
                  </a:lnTo>
                  <a:lnTo>
                    <a:pt x="26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7" name="Freeform 600"/>
            <p:cNvSpPr>
              <a:spLocks noEditPoints="1"/>
            </p:cNvSpPr>
            <p:nvPr/>
          </p:nvSpPr>
          <p:spPr bwMode="auto">
            <a:xfrm>
              <a:off x="2570163" y="5424488"/>
              <a:ext cx="255588" cy="103187"/>
            </a:xfrm>
            <a:custGeom>
              <a:avLst/>
              <a:gdLst>
                <a:gd name="T0" fmla="*/ 480 w 1607"/>
                <a:gd name="T1" fmla="*/ 140 h 648"/>
                <a:gd name="T2" fmla="*/ 407 w 1607"/>
                <a:gd name="T3" fmla="*/ 156 h 648"/>
                <a:gd name="T4" fmla="*/ 330 w 1607"/>
                <a:gd name="T5" fmla="*/ 191 h 648"/>
                <a:gd name="T6" fmla="*/ 264 w 1607"/>
                <a:gd name="T7" fmla="*/ 243 h 648"/>
                <a:gd name="T8" fmla="*/ 213 w 1607"/>
                <a:gd name="T9" fmla="*/ 309 h 648"/>
                <a:gd name="T10" fmla="*/ 178 w 1607"/>
                <a:gd name="T11" fmla="*/ 386 h 648"/>
                <a:gd name="T12" fmla="*/ 153 w 1607"/>
                <a:gd name="T13" fmla="*/ 508 h 648"/>
                <a:gd name="T14" fmla="*/ 1453 w 1607"/>
                <a:gd name="T15" fmla="*/ 508 h 648"/>
                <a:gd name="T16" fmla="*/ 1429 w 1607"/>
                <a:gd name="T17" fmla="*/ 386 h 648"/>
                <a:gd name="T18" fmla="*/ 1394 w 1607"/>
                <a:gd name="T19" fmla="*/ 309 h 648"/>
                <a:gd name="T20" fmla="*/ 1342 w 1607"/>
                <a:gd name="T21" fmla="*/ 243 h 648"/>
                <a:gd name="T22" fmla="*/ 1276 w 1607"/>
                <a:gd name="T23" fmla="*/ 191 h 648"/>
                <a:gd name="T24" fmla="*/ 1200 w 1607"/>
                <a:gd name="T25" fmla="*/ 156 h 648"/>
                <a:gd name="T26" fmla="*/ 1125 w 1607"/>
                <a:gd name="T27" fmla="*/ 140 h 648"/>
                <a:gd name="T28" fmla="*/ 1033 w 1607"/>
                <a:gd name="T29" fmla="*/ 139 h 648"/>
                <a:gd name="T30" fmla="*/ 838 w 1607"/>
                <a:gd name="T31" fmla="*/ 331 h 648"/>
                <a:gd name="T32" fmla="*/ 803 w 1607"/>
                <a:gd name="T33" fmla="*/ 339 h 648"/>
                <a:gd name="T34" fmla="*/ 769 w 1607"/>
                <a:gd name="T35" fmla="*/ 331 h 648"/>
                <a:gd name="T36" fmla="*/ 574 w 1607"/>
                <a:gd name="T37" fmla="*/ 139 h 648"/>
                <a:gd name="T38" fmla="*/ 513 w 1607"/>
                <a:gd name="T39" fmla="*/ 0 h 648"/>
                <a:gd name="T40" fmla="*/ 620 w 1607"/>
                <a:gd name="T41" fmla="*/ 2 h 648"/>
                <a:gd name="T42" fmla="*/ 651 w 1607"/>
                <a:gd name="T43" fmla="*/ 20 h 648"/>
                <a:gd name="T44" fmla="*/ 955 w 1607"/>
                <a:gd name="T45" fmla="*/ 20 h 648"/>
                <a:gd name="T46" fmla="*/ 986 w 1607"/>
                <a:gd name="T47" fmla="*/ 2 h 648"/>
                <a:gd name="T48" fmla="*/ 1092 w 1607"/>
                <a:gd name="T49" fmla="*/ 0 h 648"/>
                <a:gd name="T50" fmla="*/ 1184 w 1607"/>
                <a:gd name="T51" fmla="*/ 8 h 648"/>
                <a:gd name="T52" fmla="*/ 1288 w 1607"/>
                <a:gd name="T53" fmla="*/ 40 h 648"/>
                <a:gd name="T54" fmla="*/ 1380 w 1607"/>
                <a:gd name="T55" fmla="*/ 93 h 648"/>
                <a:gd name="T56" fmla="*/ 1459 w 1607"/>
                <a:gd name="T57" fmla="*/ 164 h 648"/>
                <a:gd name="T58" fmla="*/ 1521 w 1607"/>
                <a:gd name="T59" fmla="*/ 251 h 648"/>
                <a:gd name="T60" fmla="*/ 1563 w 1607"/>
                <a:gd name="T61" fmla="*/ 350 h 648"/>
                <a:gd name="T62" fmla="*/ 1606 w 1607"/>
                <a:gd name="T63" fmla="*/ 565 h 648"/>
                <a:gd name="T64" fmla="*/ 1604 w 1607"/>
                <a:gd name="T65" fmla="*/ 596 h 648"/>
                <a:gd name="T66" fmla="*/ 1590 w 1607"/>
                <a:gd name="T67" fmla="*/ 623 h 648"/>
                <a:gd name="T68" fmla="*/ 1567 w 1607"/>
                <a:gd name="T69" fmla="*/ 641 h 648"/>
                <a:gd name="T70" fmla="*/ 1537 w 1607"/>
                <a:gd name="T71" fmla="*/ 648 h 648"/>
                <a:gd name="T72" fmla="*/ 54 w 1607"/>
                <a:gd name="T73" fmla="*/ 646 h 648"/>
                <a:gd name="T74" fmla="*/ 28 w 1607"/>
                <a:gd name="T75" fmla="*/ 633 h 648"/>
                <a:gd name="T76" fmla="*/ 7 w 1607"/>
                <a:gd name="T77" fmla="*/ 610 h 648"/>
                <a:gd name="T78" fmla="*/ 0 w 1607"/>
                <a:gd name="T79" fmla="*/ 581 h 648"/>
                <a:gd name="T80" fmla="*/ 31 w 1607"/>
                <a:gd name="T81" fmla="*/ 403 h 648"/>
                <a:gd name="T82" fmla="*/ 62 w 1607"/>
                <a:gd name="T83" fmla="*/ 299 h 648"/>
                <a:gd name="T84" fmla="*/ 115 w 1607"/>
                <a:gd name="T85" fmla="*/ 206 h 648"/>
                <a:gd name="T86" fmla="*/ 185 w 1607"/>
                <a:gd name="T87" fmla="*/ 126 h 648"/>
                <a:gd name="T88" fmla="*/ 272 w 1607"/>
                <a:gd name="T89" fmla="*/ 64 h 648"/>
                <a:gd name="T90" fmla="*/ 369 w 1607"/>
                <a:gd name="T91" fmla="*/ 21 h 648"/>
                <a:gd name="T92" fmla="*/ 468 w 1607"/>
                <a:gd name="T93" fmla="*/ 2 h 6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607" h="648">
                  <a:moveTo>
                    <a:pt x="513" y="139"/>
                  </a:moveTo>
                  <a:lnTo>
                    <a:pt x="480" y="140"/>
                  </a:lnTo>
                  <a:lnTo>
                    <a:pt x="449" y="145"/>
                  </a:lnTo>
                  <a:lnTo>
                    <a:pt x="407" y="156"/>
                  </a:lnTo>
                  <a:lnTo>
                    <a:pt x="367" y="171"/>
                  </a:lnTo>
                  <a:lnTo>
                    <a:pt x="330" y="191"/>
                  </a:lnTo>
                  <a:lnTo>
                    <a:pt x="296" y="215"/>
                  </a:lnTo>
                  <a:lnTo>
                    <a:pt x="264" y="243"/>
                  </a:lnTo>
                  <a:lnTo>
                    <a:pt x="237" y="275"/>
                  </a:lnTo>
                  <a:lnTo>
                    <a:pt x="213" y="309"/>
                  </a:lnTo>
                  <a:lnTo>
                    <a:pt x="193" y="347"/>
                  </a:lnTo>
                  <a:lnTo>
                    <a:pt x="178" y="386"/>
                  </a:lnTo>
                  <a:lnTo>
                    <a:pt x="168" y="427"/>
                  </a:lnTo>
                  <a:lnTo>
                    <a:pt x="153" y="508"/>
                  </a:lnTo>
                  <a:lnTo>
                    <a:pt x="153" y="508"/>
                  </a:lnTo>
                  <a:lnTo>
                    <a:pt x="1453" y="508"/>
                  </a:lnTo>
                  <a:lnTo>
                    <a:pt x="1438" y="427"/>
                  </a:lnTo>
                  <a:lnTo>
                    <a:pt x="1429" y="386"/>
                  </a:lnTo>
                  <a:lnTo>
                    <a:pt x="1413" y="347"/>
                  </a:lnTo>
                  <a:lnTo>
                    <a:pt x="1394" y="309"/>
                  </a:lnTo>
                  <a:lnTo>
                    <a:pt x="1369" y="275"/>
                  </a:lnTo>
                  <a:lnTo>
                    <a:pt x="1342" y="243"/>
                  </a:lnTo>
                  <a:lnTo>
                    <a:pt x="1311" y="215"/>
                  </a:lnTo>
                  <a:lnTo>
                    <a:pt x="1276" y="191"/>
                  </a:lnTo>
                  <a:lnTo>
                    <a:pt x="1239" y="171"/>
                  </a:lnTo>
                  <a:lnTo>
                    <a:pt x="1200" y="156"/>
                  </a:lnTo>
                  <a:lnTo>
                    <a:pt x="1158" y="145"/>
                  </a:lnTo>
                  <a:lnTo>
                    <a:pt x="1125" y="140"/>
                  </a:lnTo>
                  <a:lnTo>
                    <a:pt x="1092" y="139"/>
                  </a:lnTo>
                  <a:lnTo>
                    <a:pt x="1033" y="139"/>
                  </a:lnTo>
                  <a:lnTo>
                    <a:pt x="853" y="319"/>
                  </a:lnTo>
                  <a:lnTo>
                    <a:pt x="838" y="331"/>
                  </a:lnTo>
                  <a:lnTo>
                    <a:pt x="821" y="337"/>
                  </a:lnTo>
                  <a:lnTo>
                    <a:pt x="803" y="339"/>
                  </a:lnTo>
                  <a:lnTo>
                    <a:pt x="785" y="337"/>
                  </a:lnTo>
                  <a:lnTo>
                    <a:pt x="769" y="331"/>
                  </a:lnTo>
                  <a:lnTo>
                    <a:pt x="754" y="319"/>
                  </a:lnTo>
                  <a:lnTo>
                    <a:pt x="574" y="139"/>
                  </a:lnTo>
                  <a:lnTo>
                    <a:pt x="513" y="139"/>
                  </a:lnTo>
                  <a:close/>
                  <a:moveTo>
                    <a:pt x="513" y="0"/>
                  </a:moveTo>
                  <a:lnTo>
                    <a:pt x="602" y="0"/>
                  </a:lnTo>
                  <a:lnTo>
                    <a:pt x="620" y="2"/>
                  </a:lnTo>
                  <a:lnTo>
                    <a:pt x="637" y="8"/>
                  </a:lnTo>
                  <a:lnTo>
                    <a:pt x="651" y="20"/>
                  </a:lnTo>
                  <a:lnTo>
                    <a:pt x="803" y="172"/>
                  </a:lnTo>
                  <a:lnTo>
                    <a:pt x="955" y="20"/>
                  </a:lnTo>
                  <a:lnTo>
                    <a:pt x="969" y="8"/>
                  </a:lnTo>
                  <a:lnTo>
                    <a:pt x="986" y="2"/>
                  </a:lnTo>
                  <a:lnTo>
                    <a:pt x="1004" y="0"/>
                  </a:lnTo>
                  <a:lnTo>
                    <a:pt x="1092" y="0"/>
                  </a:lnTo>
                  <a:lnTo>
                    <a:pt x="1138" y="2"/>
                  </a:lnTo>
                  <a:lnTo>
                    <a:pt x="1184" y="8"/>
                  </a:lnTo>
                  <a:lnTo>
                    <a:pt x="1237" y="21"/>
                  </a:lnTo>
                  <a:lnTo>
                    <a:pt x="1288" y="40"/>
                  </a:lnTo>
                  <a:lnTo>
                    <a:pt x="1335" y="64"/>
                  </a:lnTo>
                  <a:lnTo>
                    <a:pt x="1380" y="93"/>
                  </a:lnTo>
                  <a:lnTo>
                    <a:pt x="1421" y="126"/>
                  </a:lnTo>
                  <a:lnTo>
                    <a:pt x="1459" y="164"/>
                  </a:lnTo>
                  <a:lnTo>
                    <a:pt x="1492" y="206"/>
                  </a:lnTo>
                  <a:lnTo>
                    <a:pt x="1521" y="251"/>
                  </a:lnTo>
                  <a:lnTo>
                    <a:pt x="1544" y="299"/>
                  </a:lnTo>
                  <a:lnTo>
                    <a:pt x="1563" y="350"/>
                  </a:lnTo>
                  <a:lnTo>
                    <a:pt x="1576" y="403"/>
                  </a:lnTo>
                  <a:lnTo>
                    <a:pt x="1606" y="565"/>
                  </a:lnTo>
                  <a:lnTo>
                    <a:pt x="1607" y="581"/>
                  </a:lnTo>
                  <a:lnTo>
                    <a:pt x="1604" y="596"/>
                  </a:lnTo>
                  <a:lnTo>
                    <a:pt x="1598" y="610"/>
                  </a:lnTo>
                  <a:lnTo>
                    <a:pt x="1590" y="623"/>
                  </a:lnTo>
                  <a:lnTo>
                    <a:pt x="1579" y="633"/>
                  </a:lnTo>
                  <a:lnTo>
                    <a:pt x="1567" y="641"/>
                  </a:lnTo>
                  <a:lnTo>
                    <a:pt x="1552" y="646"/>
                  </a:lnTo>
                  <a:lnTo>
                    <a:pt x="1537" y="648"/>
                  </a:lnTo>
                  <a:lnTo>
                    <a:pt x="70" y="648"/>
                  </a:lnTo>
                  <a:lnTo>
                    <a:pt x="54" y="646"/>
                  </a:lnTo>
                  <a:lnTo>
                    <a:pt x="40" y="641"/>
                  </a:lnTo>
                  <a:lnTo>
                    <a:pt x="28" y="633"/>
                  </a:lnTo>
                  <a:lnTo>
                    <a:pt x="16" y="623"/>
                  </a:lnTo>
                  <a:lnTo>
                    <a:pt x="7" y="610"/>
                  </a:lnTo>
                  <a:lnTo>
                    <a:pt x="2" y="596"/>
                  </a:lnTo>
                  <a:lnTo>
                    <a:pt x="0" y="581"/>
                  </a:lnTo>
                  <a:lnTo>
                    <a:pt x="1" y="565"/>
                  </a:lnTo>
                  <a:lnTo>
                    <a:pt x="31" y="403"/>
                  </a:lnTo>
                  <a:lnTo>
                    <a:pt x="43" y="350"/>
                  </a:lnTo>
                  <a:lnTo>
                    <a:pt x="62" y="299"/>
                  </a:lnTo>
                  <a:lnTo>
                    <a:pt x="86" y="251"/>
                  </a:lnTo>
                  <a:lnTo>
                    <a:pt x="115" y="206"/>
                  </a:lnTo>
                  <a:lnTo>
                    <a:pt x="147" y="164"/>
                  </a:lnTo>
                  <a:lnTo>
                    <a:pt x="185" y="126"/>
                  </a:lnTo>
                  <a:lnTo>
                    <a:pt x="226" y="93"/>
                  </a:lnTo>
                  <a:lnTo>
                    <a:pt x="272" y="64"/>
                  </a:lnTo>
                  <a:lnTo>
                    <a:pt x="319" y="40"/>
                  </a:lnTo>
                  <a:lnTo>
                    <a:pt x="369" y="21"/>
                  </a:lnTo>
                  <a:lnTo>
                    <a:pt x="422" y="8"/>
                  </a:lnTo>
                  <a:lnTo>
                    <a:pt x="468" y="2"/>
                  </a:lnTo>
                  <a:lnTo>
                    <a:pt x="5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8" name="Freeform 601"/>
            <p:cNvSpPr>
              <a:spLocks noEditPoints="1"/>
            </p:cNvSpPr>
            <p:nvPr/>
          </p:nvSpPr>
          <p:spPr bwMode="auto">
            <a:xfrm>
              <a:off x="2943226" y="5257800"/>
              <a:ext cx="111125" cy="157162"/>
            </a:xfrm>
            <a:custGeom>
              <a:avLst/>
              <a:gdLst>
                <a:gd name="T0" fmla="*/ 400 w 702"/>
                <a:gd name="T1" fmla="*/ 370 h 988"/>
                <a:gd name="T2" fmla="*/ 347 w 702"/>
                <a:gd name="T3" fmla="*/ 401 h 988"/>
                <a:gd name="T4" fmla="*/ 281 w 702"/>
                <a:gd name="T5" fmla="*/ 429 h 988"/>
                <a:gd name="T6" fmla="*/ 198 w 702"/>
                <a:gd name="T7" fmla="*/ 452 h 988"/>
                <a:gd name="T8" fmla="*/ 166 w 702"/>
                <a:gd name="T9" fmla="*/ 674 h 988"/>
                <a:gd name="T10" fmla="*/ 179 w 702"/>
                <a:gd name="T11" fmla="*/ 736 h 988"/>
                <a:gd name="T12" fmla="*/ 212 w 702"/>
                <a:gd name="T13" fmla="*/ 787 h 988"/>
                <a:gd name="T14" fmla="*/ 261 w 702"/>
                <a:gd name="T15" fmla="*/ 826 h 988"/>
                <a:gd name="T16" fmla="*/ 320 w 702"/>
                <a:gd name="T17" fmla="*/ 846 h 988"/>
                <a:gd name="T18" fmla="*/ 382 w 702"/>
                <a:gd name="T19" fmla="*/ 846 h 988"/>
                <a:gd name="T20" fmla="*/ 440 w 702"/>
                <a:gd name="T21" fmla="*/ 826 h 988"/>
                <a:gd name="T22" fmla="*/ 489 w 702"/>
                <a:gd name="T23" fmla="*/ 787 h 988"/>
                <a:gd name="T24" fmla="*/ 522 w 702"/>
                <a:gd name="T25" fmla="*/ 736 h 988"/>
                <a:gd name="T26" fmla="*/ 537 w 702"/>
                <a:gd name="T27" fmla="*/ 674 h 988"/>
                <a:gd name="T28" fmla="*/ 513 w 702"/>
                <a:gd name="T29" fmla="*/ 399 h 988"/>
                <a:gd name="T30" fmla="*/ 455 w 702"/>
                <a:gd name="T31" fmla="*/ 375 h 988"/>
                <a:gd name="T32" fmla="*/ 421 w 702"/>
                <a:gd name="T33" fmla="*/ 354 h 988"/>
                <a:gd name="T34" fmla="*/ 505 w 702"/>
                <a:gd name="T35" fmla="*/ 243 h 988"/>
                <a:gd name="T36" fmla="*/ 513 w 702"/>
                <a:gd name="T37" fmla="*/ 248 h 988"/>
                <a:gd name="T38" fmla="*/ 525 w 702"/>
                <a:gd name="T39" fmla="*/ 254 h 988"/>
                <a:gd name="T40" fmla="*/ 546 w 702"/>
                <a:gd name="T41" fmla="*/ 262 h 988"/>
                <a:gd name="T42" fmla="*/ 561 w 702"/>
                <a:gd name="T43" fmla="*/ 243 h 988"/>
                <a:gd name="T44" fmla="*/ 544 w 702"/>
                <a:gd name="T45" fmla="*/ 198 h 988"/>
                <a:gd name="T46" fmla="*/ 529 w 702"/>
                <a:gd name="T47" fmla="*/ 178 h 988"/>
                <a:gd name="T48" fmla="*/ 237 w 702"/>
                <a:gd name="T49" fmla="*/ 142 h 988"/>
                <a:gd name="T50" fmla="*/ 191 w 702"/>
                <a:gd name="T51" fmla="*/ 162 h 988"/>
                <a:gd name="T52" fmla="*/ 156 w 702"/>
                <a:gd name="T53" fmla="*/ 199 h 988"/>
                <a:gd name="T54" fmla="*/ 140 w 702"/>
                <a:gd name="T55" fmla="*/ 246 h 988"/>
                <a:gd name="T56" fmla="*/ 142 w 702"/>
                <a:gd name="T57" fmla="*/ 320 h 988"/>
                <a:gd name="T58" fmla="*/ 220 w 702"/>
                <a:gd name="T59" fmla="*/ 302 h 988"/>
                <a:gd name="T60" fmla="*/ 279 w 702"/>
                <a:gd name="T61" fmla="*/ 279 h 988"/>
                <a:gd name="T62" fmla="*/ 321 w 702"/>
                <a:gd name="T63" fmla="*/ 253 h 988"/>
                <a:gd name="T64" fmla="*/ 349 w 702"/>
                <a:gd name="T65" fmla="*/ 231 h 988"/>
                <a:gd name="T66" fmla="*/ 365 w 702"/>
                <a:gd name="T67" fmla="*/ 214 h 988"/>
                <a:gd name="T68" fmla="*/ 395 w 702"/>
                <a:gd name="T69" fmla="*/ 140 h 988"/>
                <a:gd name="T70" fmla="*/ 262 w 702"/>
                <a:gd name="T71" fmla="*/ 0 h 988"/>
                <a:gd name="T72" fmla="*/ 475 w 702"/>
                <a:gd name="T73" fmla="*/ 3 h 988"/>
                <a:gd name="T74" fmla="*/ 544 w 702"/>
                <a:gd name="T75" fmla="*/ 22 h 988"/>
                <a:gd name="T76" fmla="*/ 605 w 702"/>
                <a:gd name="T77" fmla="*/ 59 h 988"/>
                <a:gd name="T78" fmla="*/ 654 w 702"/>
                <a:gd name="T79" fmla="*/ 111 h 988"/>
                <a:gd name="T80" fmla="*/ 687 w 702"/>
                <a:gd name="T81" fmla="*/ 175 h 988"/>
                <a:gd name="T82" fmla="*/ 702 w 702"/>
                <a:gd name="T83" fmla="*/ 244 h 988"/>
                <a:gd name="T84" fmla="*/ 697 w 702"/>
                <a:gd name="T85" fmla="*/ 361 h 988"/>
                <a:gd name="T86" fmla="*/ 670 w 702"/>
                <a:gd name="T87" fmla="*/ 725 h 988"/>
                <a:gd name="T88" fmla="*/ 645 w 702"/>
                <a:gd name="T89" fmla="*/ 802 h 988"/>
                <a:gd name="T90" fmla="*/ 601 w 702"/>
                <a:gd name="T91" fmla="*/ 870 h 988"/>
                <a:gd name="T92" fmla="*/ 543 w 702"/>
                <a:gd name="T93" fmla="*/ 926 h 988"/>
                <a:gd name="T94" fmla="*/ 470 w 702"/>
                <a:gd name="T95" fmla="*/ 966 h 988"/>
                <a:gd name="T96" fmla="*/ 391 w 702"/>
                <a:gd name="T97" fmla="*/ 986 h 988"/>
                <a:gd name="T98" fmla="*/ 311 w 702"/>
                <a:gd name="T99" fmla="*/ 986 h 988"/>
                <a:gd name="T100" fmla="*/ 231 w 702"/>
                <a:gd name="T101" fmla="*/ 966 h 988"/>
                <a:gd name="T102" fmla="*/ 159 w 702"/>
                <a:gd name="T103" fmla="*/ 926 h 988"/>
                <a:gd name="T104" fmla="*/ 100 w 702"/>
                <a:gd name="T105" fmla="*/ 870 h 988"/>
                <a:gd name="T106" fmla="*/ 56 w 702"/>
                <a:gd name="T107" fmla="*/ 803 h 988"/>
                <a:gd name="T108" fmla="*/ 31 w 702"/>
                <a:gd name="T109" fmla="*/ 725 h 988"/>
                <a:gd name="T110" fmla="*/ 7 w 702"/>
                <a:gd name="T111" fmla="*/ 401 h 988"/>
                <a:gd name="T112" fmla="*/ 0 w 702"/>
                <a:gd name="T113" fmla="*/ 244 h 988"/>
                <a:gd name="T114" fmla="*/ 15 w 702"/>
                <a:gd name="T115" fmla="*/ 175 h 988"/>
                <a:gd name="T116" fmla="*/ 48 w 702"/>
                <a:gd name="T117" fmla="*/ 111 h 988"/>
                <a:gd name="T118" fmla="*/ 97 w 702"/>
                <a:gd name="T119" fmla="*/ 59 h 988"/>
                <a:gd name="T120" fmla="*/ 157 w 702"/>
                <a:gd name="T121" fmla="*/ 22 h 988"/>
                <a:gd name="T122" fmla="*/ 226 w 702"/>
                <a:gd name="T123" fmla="*/ 3 h 9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702" h="988">
                  <a:moveTo>
                    <a:pt x="421" y="354"/>
                  </a:moveTo>
                  <a:lnTo>
                    <a:pt x="400" y="370"/>
                  </a:lnTo>
                  <a:lnTo>
                    <a:pt x="376" y="386"/>
                  </a:lnTo>
                  <a:lnTo>
                    <a:pt x="347" y="401"/>
                  </a:lnTo>
                  <a:lnTo>
                    <a:pt x="316" y="416"/>
                  </a:lnTo>
                  <a:lnTo>
                    <a:pt x="281" y="429"/>
                  </a:lnTo>
                  <a:lnTo>
                    <a:pt x="242" y="441"/>
                  </a:lnTo>
                  <a:lnTo>
                    <a:pt x="198" y="452"/>
                  </a:lnTo>
                  <a:lnTo>
                    <a:pt x="151" y="459"/>
                  </a:lnTo>
                  <a:lnTo>
                    <a:pt x="166" y="674"/>
                  </a:lnTo>
                  <a:lnTo>
                    <a:pt x="170" y="706"/>
                  </a:lnTo>
                  <a:lnTo>
                    <a:pt x="179" y="736"/>
                  </a:lnTo>
                  <a:lnTo>
                    <a:pt x="194" y="763"/>
                  </a:lnTo>
                  <a:lnTo>
                    <a:pt x="212" y="787"/>
                  </a:lnTo>
                  <a:lnTo>
                    <a:pt x="234" y="808"/>
                  </a:lnTo>
                  <a:lnTo>
                    <a:pt x="261" y="826"/>
                  </a:lnTo>
                  <a:lnTo>
                    <a:pt x="290" y="839"/>
                  </a:lnTo>
                  <a:lnTo>
                    <a:pt x="320" y="846"/>
                  </a:lnTo>
                  <a:lnTo>
                    <a:pt x="351" y="848"/>
                  </a:lnTo>
                  <a:lnTo>
                    <a:pt x="382" y="846"/>
                  </a:lnTo>
                  <a:lnTo>
                    <a:pt x="412" y="839"/>
                  </a:lnTo>
                  <a:lnTo>
                    <a:pt x="440" y="826"/>
                  </a:lnTo>
                  <a:lnTo>
                    <a:pt x="467" y="808"/>
                  </a:lnTo>
                  <a:lnTo>
                    <a:pt x="489" y="787"/>
                  </a:lnTo>
                  <a:lnTo>
                    <a:pt x="508" y="763"/>
                  </a:lnTo>
                  <a:lnTo>
                    <a:pt x="522" y="736"/>
                  </a:lnTo>
                  <a:lnTo>
                    <a:pt x="531" y="706"/>
                  </a:lnTo>
                  <a:lnTo>
                    <a:pt x="537" y="674"/>
                  </a:lnTo>
                  <a:lnTo>
                    <a:pt x="554" y="410"/>
                  </a:lnTo>
                  <a:lnTo>
                    <a:pt x="513" y="399"/>
                  </a:lnTo>
                  <a:lnTo>
                    <a:pt x="481" y="387"/>
                  </a:lnTo>
                  <a:lnTo>
                    <a:pt x="455" y="375"/>
                  </a:lnTo>
                  <a:lnTo>
                    <a:pt x="437" y="365"/>
                  </a:lnTo>
                  <a:lnTo>
                    <a:pt x="421" y="354"/>
                  </a:lnTo>
                  <a:close/>
                  <a:moveTo>
                    <a:pt x="529" y="178"/>
                  </a:moveTo>
                  <a:lnTo>
                    <a:pt x="505" y="243"/>
                  </a:lnTo>
                  <a:lnTo>
                    <a:pt x="509" y="246"/>
                  </a:lnTo>
                  <a:lnTo>
                    <a:pt x="513" y="248"/>
                  </a:lnTo>
                  <a:lnTo>
                    <a:pt x="519" y="251"/>
                  </a:lnTo>
                  <a:lnTo>
                    <a:pt x="525" y="254"/>
                  </a:lnTo>
                  <a:lnTo>
                    <a:pt x="535" y="258"/>
                  </a:lnTo>
                  <a:lnTo>
                    <a:pt x="546" y="262"/>
                  </a:lnTo>
                  <a:lnTo>
                    <a:pt x="563" y="267"/>
                  </a:lnTo>
                  <a:lnTo>
                    <a:pt x="561" y="243"/>
                  </a:lnTo>
                  <a:lnTo>
                    <a:pt x="555" y="219"/>
                  </a:lnTo>
                  <a:lnTo>
                    <a:pt x="544" y="198"/>
                  </a:lnTo>
                  <a:lnTo>
                    <a:pt x="529" y="179"/>
                  </a:lnTo>
                  <a:lnTo>
                    <a:pt x="529" y="178"/>
                  </a:lnTo>
                  <a:close/>
                  <a:moveTo>
                    <a:pt x="262" y="140"/>
                  </a:moveTo>
                  <a:lnTo>
                    <a:pt x="237" y="142"/>
                  </a:lnTo>
                  <a:lnTo>
                    <a:pt x="213" y="149"/>
                  </a:lnTo>
                  <a:lnTo>
                    <a:pt x="191" y="162"/>
                  </a:lnTo>
                  <a:lnTo>
                    <a:pt x="172" y="179"/>
                  </a:lnTo>
                  <a:lnTo>
                    <a:pt x="156" y="199"/>
                  </a:lnTo>
                  <a:lnTo>
                    <a:pt x="145" y="222"/>
                  </a:lnTo>
                  <a:lnTo>
                    <a:pt x="140" y="246"/>
                  </a:lnTo>
                  <a:lnTo>
                    <a:pt x="139" y="271"/>
                  </a:lnTo>
                  <a:lnTo>
                    <a:pt x="142" y="320"/>
                  </a:lnTo>
                  <a:lnTo>
                    <a:pt x="184" y="312"/>
                  </a:lnTo>
                  <a:lnTo>
                    <a:pt x="220" y="302"/>
                  </a:lnTo>
                  <a:lnTo>
                    <a:pt x="251" y="290"/>
                  </a:lnTo>
                  <a:lnTo>
                    <a:pt x="279" y="279"/>
                  </a:lnTo>
                  <a:lnTo>
                    <a:pt x="301" y="266"/>
                  </a:lnTo>
                  <a:lnTo>
                    <a:pt x="321" y="253"/>
                  </a:lnTo>
                  <a:lnTo>
                    <a:pt x="337" y="242"/>
                  </a:lnTo>
                  <a:lnTo>
                    <a:pt x="349" y="231"/>
                  </a:lnTo>
                  <a:lnTo>
                    <a:pt x="359" y="222"/>
                  </a:lnTo>
                  <a:lnTo>
                    <a:pt x="365" y="214"/>
                  </a:lnTo>
                  <a:lnTo>
                    <a:pt x="369" y="209"/>
                  </a:lnTo>
                  <a:lnTo>
                    <a:pt x="395" y="140"/>
                  </a:lnTo>
                  <a:lnTo>
                    <a:pt x="262" y="140"/>
                  </a:lnTo>
                  <a:close/>
                  <a:moveTo>
                    <a:pt x="262" y="0"/>
                  </a:moveTo>
                  <a:lnTo>
                    <a:pt x="439" y="0"/>
                  </a:lnTo>
                  <a:lnTo>
                    <a:pt x="475" y="3"/>
                  </a:lnTo>
                  <a:lnTo>
                    <a:pt x="510" y="10"/>
                  </a:lnTo>
                  <a:lnTo>
                    <a:pt x="544" y="22"/>
                  </a:lnTo>
                  <a:lnTo>
                    <a:pt x="576" y="38"/>
                  </a:lnTo>
                  <a:lnTo>
                    <a:pt x="605" y="59"/>
                  </a:lnTo>
                  <a:lnTo>
                    <a:pt x="631" y="84"/>
                  </a:lnTo>
                  <a:lnTo>
                    <a:pt x="654" y="111"/>
                  </a:lnTo>
                  <a:lnTo>
                    <a:pt x="672" y="142"/>
                  </a:lnTo>
                  <a:lnTo>
                    <a:pt x="687" y="175"/>
                  </a:lnTo>
                  <a:lnTo>
                    <a:pt x="697" y="209"/>
                  </a:lnTo>
                  <a:lnTo>
                    <a:pt x="702" y="244"/>
                  </a:lnTo>
                  <a:lnTo>
                    <a:pt x="702" y="280"/>
                  </a:lnTo>
                  <a:lnTo>
                    <a:pt x="697" y="361"/>
                  </a:lnTo>
                  <a:lnTo>
                    <a:pt x="676" y="684"/>
                  </a:lnTo>
                  <a:lnTo>
                    <a:pt x="670" y="725"/>
                  </a:lnTo>
                  <a:lnTo>
                    <a:pt x="660" y="765"/>
                  </a:lnTo>
                  <a:lnTo>
                    <a:pt x="645" y="802"/>
                  </a:lnTo>
                  <a:lnTo>
                    <a:pt x="626" y="838"/>
                  </a:lnTo>
                  <a:lnTo>
                    <a:pt x="601" y="870"/>
                  </a:lnTo>
                  <a:lnTo>
                    <a:pt x="574" y="899"/>
                  </a:lnTo>
                  <a:lnTo>
                    <a:pt x="543" y="926"/>
                  </a:lnTo>
                  <a:lnTo>
                    <a:pt x="508" y="948"/>
                  </a:lnTo>
                  <a:lnTo>
                    <a:pt x="470" y="966"/>
                  </a:lnTo>
                  <a:lnTo>
                    <a:pt x="431" y="978"/>
                  </a:lnTo>
                  <a:lnTo>
                    <a:pt x="391" y="986"/>
                  </a:lnTo>
                  <a:lnTo>
                    <a:pt x="351" y="988"/>
                  </a:lnTo>
                  <a:lnTo>
                    <a:pt x="311" y="986"/>
                  </a:lnTo>
                  <a:lnTo>
                    <a:pt x="271" y="978"/>
                  </a:lnTo>
                  <a:lnTo>
                    <a:pt x="231" y="966"/>
                  </a:lnTo>
                  <a:lnTo>
                    <a:pt x="194" y="948"/>
                  </a:lnTo>
                  <a:lnTo>
                    <a:pt x="159" y="926"/>
                  </a:lnTo>
                  <a:lnTo>
                    <a:pt x="127" y="899"/>
                  </a:lnTo>
                  <a:lnTo>
                    <a:pt x="100" y="870"/>
                  </a:lnTo>
                  <a:lnTo>
                    <a:pt x="76" y="838"/>
                  </a:lnTo>
                  <a:lnTo>
                    <a:pt x="56" y="803"/>
                  </a:lnTo>
                  <a:lnTo>
                    <a:pt x="41" y="765"/>
                  </a:lnTo>
                  <a:lnTo>
                    <a:pt x="31" y="725"/>
                  </a:lnTo>
                  <a:lnTo>
                    <a:pt x="27" y="684"/>
                  </a:lnTo>
                  <a:lnTo>
                    <a:pt x="7" y="401"/>
                  </a:lnTo>
                  <a:lnTo>
                    <a:pt x="0" y="280"/>
                  </a:lnTo>
                  <a:lnTo>
                    <a:pt x="0" y="244"/>
                  </a:lnTo>
                  <a:lnTo>
                    <a:pt x="5" y="209"/>
                  </a:lnTo>
                  <a:lnTo>
                    <a:pt x="15" y="175"/>
                  </a:lnTo>
                  <a:lnTo>
                    <a:pt x="29" y="142"/>
                  </a:lnTo>
                  <a:lnTo>
                    <a:pt x="48" y="111"/>
                  </a:lnTo>
                  <a:lnTo>
                    <a:pt x="70" y="84"/>
                  </a:lnTo>
                  <a:lnTo>
                    <a:pt x="97" y="59"/>
                  </a:lnTo>
                  <a:lnTo>
                    <a:pt x="126" y="38"/>
                  </a:lnTo>
                  <a:lnTo>
                    <a:pt x="157" y="22"/>
                  </a:lnTo>
                  <a:lnTo>
                    <a:pt x="191" y="10"/>
                  </a:lnTo>
                  <a:lnTo>
                    <a:pt x="226" y="3"/>
                  </a:lnTo>
                  <a:lnTo>
                    <a:pt x="2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9" name="Freeform 602"/>
            <p:cNvSpPr>
              <a:spLocks noEditPoints="1"/>
            </p:cNvSpPr>
            <p:nvPr/>
          </p:nvSpPr>
          <p:spPr bwMode="auto">
            <a:xfrm>
              <a:off x="2870201" y="5424488"/>
              <a:ext cx="255588" cy="103187"/>
            </a:xfrm>
            <a:custGeom>
              <a:avLst/>
              <a:gdLst>
                <a:gd name="T0" fmla="*/ 482 w 1607"/>
                <a:gd name="T1" fmla="*/ 140 h 648"/>
                <a:gd name="T2" fmla="*/ 407 w 1607"/>
                <a:gd name="T3" fmla="*/ 156 h 648"/>
                <a:gd name="T4" fmla="*/ 330 w 1607"/>
                <a:gd name="T5" fmla="*/ 191 h 648"/>
                <a:gd name="T6" fmla="*/ 265 w 1607"/>
                <a:gd name="T7" fmla="*/ 243 h 648"/>
                <a:gd name="T8" fmla="*/ 213 w 1607"/>
                <a:gd name="T9" fmla="*/ 309 h 648"/>
                <a:gd name="T10" fmla="*/ 178 w 1607"/>
                <a:gd name="T11" fmla="*/ 386 h 648"/>
                <a:gd name="T12" fmla="*/ 154 w 1607"/>
                <a:gd name="T13" fmla="*/ 508 h 648"/>
                <a:gd name="T14" fmla="*/ 1454 w 1607"/>
                <a:gd name="T15" fmla="*/ 508 h 648"/>
                <a:gd name="T16" fmla="*/ 1429 w 1607"/>
                <a:gd name="T17" fmla="*/ 386 h 648"/>
                <a:gd name="T18" fmla="*/ 1394 w 1607"/>
                <a:gd name="T19" fmla="*/ 309 h 648"/>
                <a:gd name="T20" fmla="*/ 1343 w 1607"/>
                <a:gd name="T21" fmla="*/ 243 h 648"/>
                <a:gd name="T22" fmla="*/ 1277 w 1607"/>
                <a:gd name="T23" fmla="*/ 191 h 648"/>
                <a:gd name="T24" fmla="*/ 1200 w 1607"/>
                <a:gd name="T25" fmla="*/ 156 h 648"/>
                <a:gd name="T26" fmla="*/ 1127 w 1607"/>
                <a:gd name="T27" fmla="*/ 140 h 648"/>
                <a:gd name="T28" fmla="*/ 1033 w 1607"/>
                <a:gd name="T29" fmla="*/ 139 h 648"/>
                <a:gd name="T30" fmla="*/ 838 w 1607"/>
                <a:gd name="T31" fmla="*/ 331 h 648"/>
                <a:gd name="T32" fmla="*/ 804 w 1607"/>
                <a:gd name="T33" fmla="*/ 339 h 648"/>
                <a:gd name="T34" fmla="*/ 769 w 1607"/>
                <a:gd name="T35" fmla="*/ 331 h 648"/>
                <a:gd name="T36" fmla="*/ 574 w 1607"/>
                <a:gd name="T37" fmla="*/ 139 h 648"/>
                <a:gd name="T38" fmla="*/ 515 w 1607"/>
                <a:gd name="T39" fmla="*/ 0 h 648"/>
                <a:gd name="T40" fmla="*/ 621 w 1607"/>
                <a:gd name="T41" fmla="*/ 2 h 648"/>
                <a:gd name="T42" fmla="*/ 652 w 1607"/>
                <a:gd name="T43" fmla="*/ 20 h 648"/>
                <a:gd name="T44" fmla="*/ 956 w 1607"/>
                <a:gd name="T45" fmla="*/ 20 h 648"/>
                <a:gd name="T46" fmla="*/ 987 w 1607"/>
                <a:gd name="T47" fmla="*/ 2 h 648"/>
                <a:gd name="T48" fmla="*/ 1094 w 1607"/>
                <a:gd name="T49" fmla="*/ 0 h 648"/>
                <a:gd name="T50" fmla="*/ 1184 w 1607"/>
                <a:gd name="T51" fmla="*/ 8 h 648"/>
                <a:gd name="T52" fmla="*/ 1288 w 1607"/>
                <a:gd name="T53" fmla="*/ 40 h 648"/>
                <a:gd name="T54" fmla="*/ 1381 w 1607"/>
                <a:gd name="T55" fmla="*/ 93 h 648"/>
                <a:gd name="T56" fmla="*/ 1460 w 1607"/>
                <a:gd name="T57" fmla="*/ 164 h 648"/>
                <a:gd name="T58" fmla="*/ 1521 w 1607"/>
                <a:gd name="T59" fmla="*/ 251 h 648"/>
                <a:gd name="T60" fmla="*/ 1564 w 1607"/>
                <a:gd name="T61" fmla="*/ 350 h 648"/>
                <a:gd name="T62" fmla="*/ 1606 w 1607"/>
                <a:gd name="T63" fmla="*/ 565 h 648"/>
                <a:gd name="T64" fmla="*/ 1605 w 1607"/>
                <a:gd name="T65" fmla="*/ 596 h 648"/>
                <a:gd name="T66" fmla="*/ 1591 w 1607"/>
                <a:gd name="T67" fmla="*/ 623 h 648"/>
                <a:gd name="T68" fmla="*/ 1567 w 1607"/>
                <a:gd name="T69" fmla="*/ 641 h 648"/>
                <a:gd name="T70" fmla="*/ 1537 w 1607"/>
                <a:gd name="T71" fmla="*/ 648 h 648"/>
                <a:gd name="T72" fmla="*/ 55 w 1607"/>
                <a:gd name="T73" fmla="*/ 646 h 648"/>
                <a:gd name="T74" fmla="*/ 28 w 1607"/>
                <a:gd name="T75" fmla="*/ 633 h 648"/>
                <a:gd name="T76" fmla="*/ 9 w 1607"/>
                <a:gd name="T77" fmla="*/ 610 h 648"/>
                <a:gd name="T78" fmla="*/ 0 w 1607"/>
                <a:gd name="T79" fmla="*/ 581 h 648"/>
                <a:gd name="T80" fmla="*/ 31 w 1607"/>
                <a:gd name="T81" fmla="*/ 403 h 648"/>
                <a:gd name="T82" fmla="*/ 63 w 1607"/>
                <a:gd name="T83" fmla="*/ 299 h 648"/>
                <a:gd name="T84" fmla="*/ 115 w 1607"/>
                <a:gd name="T85" fmla="*/ 206 h 648"/>
                <a:gd name="T86" fmla="*/ 186 w 1607"/>
                <a:gd name="T87" fmla="*/ 126 h 648"/>
                <a:gd name="T88" fmla="*/ 272 w 1607"/>
                <a:gd name="T89" fmla="*/ 64 h 648"/>
                <a:gd name="T90" fmla="*/ 370 w 1607"/>
                <a:gd name="T91" fmla="*/ 21 h 648"/>
                <a:gd name="T92" fmla="*/ 469 w 1607"/>
                <a:gd name="T93" fmla="*/ 2 h 6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607" h="648">
                  <a:moveTo>
                    <a:pt x="515" y="139"/>
                  </a:moveTo>
                  <a:lnTo>
                    <a:pt x="482" y="140"/>
                  </a:lnTo>
                  <a:lnTo>
                    <a:pt x="449" y="145"/>
                  </a:lnTo>
                  <a:lnTo>
                    <a:pt x="407" y="156"/>
                  </a:lnTo>
                  <a:lnTo>
                    <a:pt x="367" y="171"/>
                  </a:lnTo>
                  <a:lnTo>
                    <a:pt x="330" y="191"/>
                  </a:lnTo>
                  <a:lnTo>
                    <a:pt x="296" y="215"/>
                  </a:lnTo>
                  <a:lnTo>
                    <a:pt x="265" y="243"/>
                  </a:lnTo>
                  <a:lnTo>
                    <a:pt x="238" y="275"/>
                  </a:lnTo>
                  <a:lnTo>
                    <a:pt x="213" y="309"/>
                  </a:lnTo>
                  <a:lnTo>
                    <a:pt x="193" y="347"/>
                  </a:lnTo>
                  <a:lnTo>
                    <a:pt x="178" y="386"/>
                  </a:lnTo>
                  <a:lnTo>
                    <a:pt x="168" y="427"/>
                  </a:lnTo>
                  <a:lnTo>
                    <a:pt x="154" y="508"/>
                  </a:lnTo>
                  <a:lnTo>
                    <a:pt x="154" y="508"/>
                  </a:lnTo>
                  <a:lnTo>
                    <a:pt x="1454" y="508"/>
                  </a:lnTo>
                  <a:lnTo>
                    <a:pt x="1439" y="427"/>
                  </a:lnTo>
                  <a:lnTo>
                    <a:pt x="1429" y="386"/>
                  </a:lnTo>
                  <a:lnTo>
                    <a:pt x="1414" y="347"/>
                  </a:lnTo>
                  <a:lnTo>
                    <a:pt x="1394" y="309"/>
                  </a:lnTo>
                  <a:lnTo>
                    <a:pt x="1370" y="275"/>
                  </a:lnTo>
                  <a:lnTo>
                    <a:pt x="1343" y="243"/>
                  </a:lnTo>
                  <a:lnTo>
                    <a:pt x="1311" y="215"/>
                  </a:lnTo>
                  <a:lnTo>
                    <a:pt x="1277" y="191"/>
                  </a:lnTo>
                  <a:lnTo>
                    <a:pt x="1240" y="171"/>
                  </a:lnTo>
                  <a:lnTo>
                    <a:pt x="1200" y="156"/>
                  </a:lnTo>
                  <a:lnTo>
                    <a:pt x="1158" y="145"/>
                  </a:lnTo>
                  <a:lnTo>
                    <a:pt x="1127" y="140"/>
                  </a:lnTo>
                  <a:lnTo>
                    <a:pt x="1094" y="139"/>
                  </a:lnTo>
                  <a:lnTo>
                    <a:pt x="1033" y="139"/>
                  </a:lnTo>
                  <a:lnTo>
                    <a:pt x="853" y="319"/>
                  </a:lnTo>
                  <a:lnTo>
                    <a:pt x="838" y="331"/>
                  </a:lnTo>
                  <a:lnTo>
                    <a:pt x="822" y="337"/>
                  </a:lnTo>
                  <a:lnTo>
                    <a:pt x="804" y="339"/>
                  </a:lnTo>
                  <a:lnTo>
                    <a:pt x="786" y="337"/>
                  </a:lnTo>
                  <a:lnTo>
                    <a:pt x="769" y="331"/>
                  </a:lnTo>
                  <a:lnTo>
                    <a:pt x="754" y="319"/>
                  </a:lnTo>
                  <a:lnTo>
                    <a:pt x="574" y="139"/>
                  </a:lnTo>
                  <a:lnTo>
                    <a:pt x="515" y="139"/>
                  </a:lnTo>
                  <a:close/>
                  <a:moveTo>
                    <a:pt x="515" y="0"/>
                  </a:moveTo>
                  <a:lnTo>
                    <a:pt x="603" y="0"/>
                  </a:lnTo>
                  <a:lnTo>
                    <a:pt x="621" y="2"/>
                  </a:lnTo>
                  <a:lnTo>
                    <a:pt x="638" y="8"/>
                  </a:lnTo>
                  <a:lnTo>
                    <a:pt x="652" y="20"/>
                  </a:lnTo>
                  <a:lnTo>
                    <a:pt x="804" y="172"/>
                  </a:lnTo>
                  <a:lnTo>
                    <a:pt x="956" y="20"/>
                  </a:lnTo>
                  <a:lnTo>
                    <a:pt x="970" y="8"/>
                  </a:lnTo>
                  <a:lnTo>
                    <a:pt x="987" y="2"/>
                  </a:lnTo>
                  <a:lnTo>
                    <a:pt x="1005" y="0"/>
                  </a:lnTo>
                  <a:lnTo>
                    <a:pt x="1094" y="0"/>
                  </a:lnTo>
                  <a:lnTo>
                    <a:pt x="1139" y="2"/>
                  </a:lnTo>
                  <a:lnTo>
                    <a:pt x="1184" y="8"/>
                  </a:lnTo>
                  <a:lnTo>
                    <a:pt x="1238" y="21"/>
                  </a:lnTo>
                  <a:lnTo>
                    <a:pt x="1288" y="40"/>
                  </a:lnTo>
                  <a:lnTo>
                    <a:pt x="1335" y="64"/>
                  </a:lnTo>
                  <a:lnTo>
                    <a:pt x="1381" y="93"/>
                  </a:lnTo>
                  <a:lnTo>
                    <a:pt x="1422" y="126"/>
                  </a:lnTo>
                  <a:lnTo>
                    <a:pt x="1460" y="164"/>
                  </a:lnTo>
                  <a:lnTo>
                    <a:pt x="1492" y="206"/>
                  </a:lnTo>
                  <a:lnTo>
                    <a:pt x="1521" y="251"/>
                  </a:lnTo>
                  <a:lnTo>
                    <a:pt x="1545" y="299"/>
                  </a:lnTo>
                  <a:lnTo>
                    <a:pt x="1564" y="350"/>
                  </a:lnTo>
                  <a:lnTo>
                    <a:pt x="1576" y="403"/>
                  </a:lnTo>
                  <a:lnTo>
                    <a:pt x="1606" y="565"/>
                  </a:lnTo>
                  <a:lnTo>
                    <a:pt x="1607" y="581"/>
                  </a:lnTo>
                  <a:lnTo>
                    <a:pt x="1605" y="596"/>
                  </a:lnTo>
                  <a:lnTo>
                    <a:pt x="1600" y="610"/>
                  </a:lnTo>
                  <a:lnTo>
                    <a:pt x="1591" y="623"/>
                  </a:lnTo>
                  <a:lnTo>
                    <a:pt x="1579" y="633"/>
                  </a:lnTo>
                  <a:lnTo>
                    <a:pt x="1567" y="641"/>
                  </a:lnTo>
                  <a:lnTo>
                    <a:pt x="1553" y="646"/>
                  </a:lnTo>
                  <a:lnTo>
                    <a:pt x="1537" y="648"/>
                  </a:lnTo>
                  <a:lnTo>
                    <a:pt x="70" y="648"/>
                  </a:lnTo>
                  <a:lnTo>
                    <a:pt x="55" y="646"/>
                  </a:lnTo>
                  <a:lnTo>
                    <a:pt x="40" y="641"/>
                  </a:lnTo>
                  <a:lnTo>
                    <a:pt x="28" y="633"/>
                  </a:lnTo>
                  <a:lnTo>
                    <a:pt x="17" y="623"/>
                  </a:lnTo>
                  <a:lnTo>
                    <a:pt x="9" y="610"/>
                  </a:lnTo>
                  <a:lnTo>
                    <a:pt x="3" y="596"/>
                  </a:lnTo>
                  <a:lnTo>
                    <a:pt x="0" y="581"/>
                  </a:lnTo>
                  <a:lnTo>
                    <a:pt x="1" y="565"/>
                  </a:lnTo>
                  <a:lnTo>
                    <a:pt x="31" y="403"/>
                  </a:lnTo>
                  <a:lnTo>
                    <a:pt x="44" y="350"/>
                  </a:lnTo>
                  <a:lnTo>
                    <a:pt x="63" y="299"/>
                  </a:lnTo>
                  <a:lnTo>
                    <a:pt x="86" y="251"/>
                  </a:lnTo>
                  <a:lnTo>
                    <a:pt x="115" y="206"/>
                  </a:lnTo>
                  <a:lnTo>
                    <a:pt x="148" y="164"/>
                  </a:lnTo>
                  <a:lnTo>
                    <a:pt x="186" y="126"/>
                  </a:lnTo>
                  <a:lnTo>
                    <a:pt x="227" y="93"/>
                  </a:lnTo>
                  <a:lnTo>
                    <a:pt x="272" y="64"/>
                  </a:lnTo>
                  <a:lnTo>
                    <a:pt x="319" y="40"/>
                  </a:lnTo>
                  <a:lnTo>
                    <a:pt x="370" y="21"/>
                  </a:lnTo>
                  <a:lnTo>
                    <a:pt x="423" y="8"/>
                  </a:lnTo>
                  <a:lnTo>
                    <a:pt x="469" y="2"/>
                  </a:lnTo>
                  <a:lnTo>
                    <a:pt x="5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0" name="Freeform 603"/>
            <p:cNvSpPr>
              <a:spLocks/>
            </p:cNvSpPr>
            <p:nvPr/>
          </p:nvSpPr>
          <p:spPr bwMode="auto">
            <a:xfrm>
              <a:off x="2800351" y="5089525"/>
              <a:ext cx="28575" cy="22225"/>
            </a:xfrm>
            <a:custGeom>
              <a:avLst/>
              <a:gdLst>
                <a:gd name="T0" fmla="*/ 70 w 181"/>
                <a:gd name="T1" fmla="*/ 0 h 140"/>
                <a:gd name="T2" fmla="*/ 112 w 181"/>
                <a:gd name="T3" fmla="*/ 0 h 140"/>
                <a:gd name="T4" fmla="*/ 130 w 181"/>
                <a:gd name="T5" fmla="*/ 3 h 140"/>
                <a:gd name="T6" fmla="*/ 147 w 181"/>
                <a:gd name="T7" fmla="*/ 10 h 140"/>
                <a:gd name="T8" fmla="*/ 161 w 181"/>
                <a:gd name="T9" fmla="*/ 21 h 140"/>
                <a:gd name="T10" fmla="*/ 171 w 181"/>
                <a:gd name="T11" fmla="*/ 35 h 140"/>
                <a:gd name="T12" fmla="*/ 179 w 181"/>
                <a:gd name="T13" fmla="*/ 52 h 140"/>
                <a:gd name="T14" fmla="*/ 181 w 181"/>
                <a:gd name="T15" fmla="*/ 70 h 140"/>
                <a:gd name="T16" fmla="*/ 179 w 181"/>
                <a:gd name="T17" fmla="*/ 89 h 140"/>
                <a:gd name="T18" fmla="*/ 171 w 181"/>
                <a:gd name="T19" fmla="*/ 105 h 140"/>
                <a:gd name="T20" fmla="*/ 161 w 181"/>
                <a:gd name="T21" fmla="*/ 120 h 140"/>
                <a:gd name="T22" fmla="*/ 147 w 181"/>
                <a:gd name="T23" fmla="*/ 130 h 140"/>
                <a:gd name="T24" fmla="*/ 130 w 181"/>
                <a:gd name="T25" fmla="*/ 137 h 140"/>
                <a:gd name="T26" fmla="*/ 112 w 181"/>
                <a:gd name="T27" fmla="*/ 140 h 140"/>
                <a:gd name="T28" fmla="*/ 70 w 181"/>
                <a:gd name="T29" fmla="*/ 140 h 140"/>
                <a:gd name="T30" fmla="*/ 52 w 181"/>
                <a:gd name="T31" fmla="*/ 137 h 140"/>
                <a:gd name="T32" fmla="*/ 35 w 181"/>
                <a:gd name="T33" fmla="*/ 130 h 140"/>
                <a:gd name="T34" fmla="*/ 21 w 181"/>
                <a:gd name="T35" fmla="*/ 120 h 140"/>
                <a:gd name="T36" fmla="*/ 9 w 181"/>
                <a:gd name="T37" fmla="*/ 105 h 140"/>
                <a:gd name="T38" fmla="*/ 3 w 181"/>
                <a:gd name="T39" fmla="*/ 89 h 140"/>
                <a:gd name="T40" fmla="*/ 0 w 181"/>
                <a:gd name="T41" fmla="*/ 70 h 140"/>
                <a:gd name="T42" fmla="*/ 3 w 181"/>
                <a:gd name="T43" fmla="*/ 52 h 140"/>
                <a:gd name="T44" fmla="*/ 9 w 181"/>
                <a:gd name="T45" fmla="*/ 35 h 140"/>
                <a:gd name="T46" fmla="*/ 21 w 181"/>
                <a:gd name="T47" fmla="*/ 21 h 140"/>
                <a:gd name="T48" fmla="*/ 35 w 181"/>
                <a:gd name="T49" fmla="*/ 10 h 140"/>
                <a:gd name="T50" fmla="*/ 52 w 181"/>
                <a:gd name="T51" fmla="*/ 3 h 140"/>
                <a:gd name="T52" fmla="*/ 70 w 181"/>
                <a:gd name="T53"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1" h="140">
                  <a:moveTo>
                    <a:pt x="70" y="0"/>
                  </a:moveTo>
                  <a:lnTo>
                    <a:pt x="112" y="0"/>
                  </a:lnTo>
                  <a:lnTo>
                    <a:pt x="130" y="3"/>
                  </a:lnTo>
                  <a:lnTo>
                    <a:pt x="147" y="10"/>
                  </a:lnTo>
                  <a:lnTo>
                    <a:pt x="161" y="21"/>
                  </a:lnTo>
                  <a:lnTo>
                    <a:pt x="171" y="35"/>
                  </a:lnTo>
                  <a:lnTo>
                    <a:pt x="179" y="52"/>
                  </a:lnTo>
                  <a:lnTo>
                    <a:pt x="181" y="70"/>
                  </a:lnTo>
                  <a:lnTo>
                    <a:pt x="179" y="89"/>
                  </a:lnTo>
                  <a:lnTo>
                    <a:pt x="171" y="105"/>
                  </a:lnTo>
                  <a:lnTo>
                    <a:pt x="161" y="120"/>
                  </a:lnTo>
                  <a:lnTo>
                    <a:pt x="147" y="130"/>
                  </a:lnTo>
                  <a:lnTo>
                    <a:pt x="130" y="137"/>
                  </a:lnTo>
                  <a:lnTo>
                    <a:pt x="112" y="140"/>
                  </a:lnTo>
                  <a:lnTo>
                    <a:pt x="70" y="140"/>
                  </a:lnTo>
                  <a:lnTo>
                    <a:pt x="52" y="137"/>
                  </a:lnTo>
                  <a:lnTo>
                    <a:pt x="35" y="130"/>
                  </a:lnTo>
                  <a:lnTo>
                    <a:pt x="21" y="120"/>
                  </a:lnTo>
                  <a:lnTo>
                    <a:pt x="9" y="105"/>
                  </a:lnTo>
                  <a:lnTo>
                    <a:pt x="3" y="89"/>
                  </a:lnTo>
                  <a:lnTo>
                    <a:pt x="0" y="70"/>
                  </a:lnTo>
                  <a:lnTo>
                    <a:pt x="3" y="52"/>
                  </a:lnTo>
                  <a:lnTo>
                    <a:pt x="9" y="35"/>
                  </a:lnTo>
                  <a:lnTo>
                    <a:pt x="21" y="21"/>
                  </a:lnTo>
                  <a:lnTo>
                    <a:pt x="35" y="10"/>
                  </a:lnTo>
                  <a:lnTo>
                    <a:pt x="52" y="3"/>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1" name="Freeform 604"/>
            <p:cNvSpPr>
              <a:spLocks/>
            </p:cNvSpPr>
            <p:nvPr/>
          </p:nvSpPr>
          <p:spPr bwMode="auto">
            <a:xfrm>
              <a:off x="2643188" y="5089525"/>
              <a:ext cx="139700" cy="22225"/>
            </a:xfrm>
            <a:custGeom>
              <a:avLst/>
              <a:gdLst>
                <a:gd name="T0" fmla="*/ 70 w 881"/>
                <a:gd name="T1" fmla="*/ 0 h 140"/>
                <a:gd name="T2" fmla="*/ 811 w 881"/>
                <a:gd name="T3" fmla="*/ 0 h 140"/>
                <a:gd name="T4" fmla="*/ 830 w 881"/>
                <a:gd name="T5" fmla="*/ 3 h 140"/>
                <a:gd name="T6" fmla="*/ 847 w 881"/>
                <a:gd name="T7" fmla="*/ 10 h 140"/>
                <a:gd name="T8" fmla="*/ 860 w 881"/>
                <a:gd name="T9" fmla="*/ 21 h 140"/>
                <a:gd name="T10" fmla="*/ 871 w 881"/>
                <a:gd name="T11" fmla="*/ 35 h 140"/>
                <a:gd name="T12" fmla="*/ 878 w 881"/>
                <a:gd name="T13" fmla="*/ 52 h 140"/>
                <a:gd name="T14" fmla="*/ 881 w 881"/>
                <a:gd name="T15" fmla="*/ 70 h 140"/>
                <a:gd name="T16" fmla="*/ 878 w 881"/>
                <a:gd name="T17" fmla="*/ 89 h 140"/>
                <a:gd name="T18" fmla="*/ 871 w 881"/>
                <a:gd name="T19" fmla="*/ 105 h 140"/>
                <a:gd name="T20" fmla="*/ 860 w 881"/>
                <a:gd name="T21" fmla="*/ 120 h 140"/>
                <a:gd name="T22" fmla="*/ 847 w 881"/>
                <a:gd name="T23" fmla="*/ 130 h 140"/>
                <a:gd name="T24" fmla="*/ 830 w 881"/>
                <a:gd name="T25" fmla="*/ 137 h 140"/>
                <a:gd name="T26" fmla="*/ 811 w 881"/>
                <a:gd name="T27" fmla="*/ 140 h 140"/>
                <a:gd name="T28" fmla="*/ 70 w 881"/>
                <a:gd name="T29" fmla="*/ 140 h 140"/>
                <a:gd name="T30" fmla="*/ 51 w 881"/>
                <a:gd name="T31" fmla="*/ 137 h 140"/>
                <a:gd name="T32" fmla="*/ 34 w 881"/>
                <a:gd name="T33" fmla="*/ 130 h 140"/>
                <a:gd name="T34" fmla="*/ 20 w 881"/>
                <a:gd name="T35" fmla="*/ 120 h 140"/>
                <a:gd name="T36" fmla="*/ 10 w 881"/>
                <a:gd name="T37" fmla="*/ 105 h 140"/>
                <a:gd name="T38" fmla="*/ 2 w 881"/>
                <a:gd name="T39" fmla="*/ 89 h 140"/>
                <a:gd name="T40" fmla="*/ 0 w 881"/>
                <a:gd name="T41" fmla="*/ 70 h 140"/>
                <a:gd name="T42" fmla="*/ 2 w 881"/>
                <a:gd name="T43" fmla="*/ 52 h 140"/>
                <a:gd name="T44" fmla="*/ 10 w 881"/>
                <a:gd name="T45" fmla="*/ 35 h 140"/>
                <a:gd name="T46" fmla="*/ 20 w 881"/>
                <a:gd name="T47" fmla="*/ 21 h 140"/>
                <a:gd name="T48" fmla="*/ 34 w 881"/>
                <a:gd name="T49" fmla="*/ 10 h 140"/>
                <a:gd name="T50" fmla="*/ 51 w 881"/>
                <a:gd name="T51" fmla="*/ 3 h 140"/>
                <a:gd name="T52" fmla="*/ 70 w 881"/>
                <a:gd name="T53"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81" h="140">
                  <a:moveTo>
                    <a:pt x="70" y="0"/>
                  </a:moveTo>
                  <a:lnTo>
                    <a:pt x="811" y="0"/>
                  </a:lnTo>
                  <a:lnTo>
                    <a:pt x="830" y="3"/>
                  </a:lnTo>
                  <a:lnTo>
                    <a:pt x="847" y="10"/>
                  </a:lnTo>
                  <a:lnTo>
                    <a:pt x="860" y="21"/>
                  </a:lnTo>
                  <a:lnTo>
                    <a:pt x="871" y="35"/>
                  </a:lnTo>
                  <a:lnTo>
                    <a:pt x="878" y="52"/>
                  </a:lnTo>
                  <a:lnTo>
                    <a:pt x="881" y="70"/>
                  </a:lnTo>
                  <a:lnTo>
                    <a:pt x="878" y="89"/>
                  </a:lnTo>
                  <a:lnTo>
                    <a:pt x="871" y="105"/>
                  </a:lnTo>
                  <a:lnTo>
                    <a:pt x="860" y="120"/>
                  </a:lnTo>
                  <a:lnTo>
                    <a:pt x="847" y="130"/>
                  </a:lnTo>
                  <a:lnTo>
                    <a:pt x="830" y="137"/>
                  </a:lnTo>
                  <a:lnTo>
                    <a:pt x="811" y="140"/>
                  </a:lnTo>
                  <a:lnTo>
                    <a:pt x="70" y="140"/>
                  </a:lnTo>
                  <a:lnTo>
                    <a:pt x="51" y="137"/>
                  </a:lnTo>
                  <a:lnTo>
                    <a:pt x="34" y="130"/>
                  </a:lnTo>
                  <a:lnTo>
                    <a:pt x="20" y="120"/>
                  </a:lnTo>
                  <a:lnTo>
                    <a:pt x="10" y="105"/>
                  </a:lnTo>
                  <a:lnTo>
                    <a:pt x="2" y="89"/>
                  </a:lnTo>
                  <a:lnTo>
                    <a:pt x="0" y="70"/>
                  </a:lnTo>
                  <a:lnTo>
                    <a:pt x="2" y="52"/>
                  </a:lnTo>
                  <a:lnTo>
                    <a:pt x="10" y="35"/>
                  </a:lnTo>
                  <a:lnTo>
                    <a:pt x="20" y="21"/>
                  </a:lnTo>
                  <a:lnTo>
                    <a:pt x="34" y="10"/>
                  </a:lnTo>
                  <a:lnTo>
                    <a:pt x="51" y="3"/>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2" name="Freeform 605"/>
            <p:cNvSpPr>
              <a:spLocks/>
            </p:cNvSpPr>
            <p:nvPr/>
          </p:nvSpPr>
          <p:spPr bwMode="auto">
            <a:xfrm>
              <a:off x="2643188" y="5133975"/>
              <a:ext cx="185738" cy="22225"/>
            </a:xfrm>
            <a:custGeom>
              <a:avLst/>
              <a:gdLst>
                <a:gd name="T0" fmla="*/ 70 w 1167"/>
                <a:gd name="T1" fmla="*/ 0 h 139"/>
                <a:gd name="T2" fmla="*/ 1098 w 1167"/>
                <a:gd name="T3" fmla="*/ 0 h 139"/>
                <a:gd name="T4" fmla="*/ 1116 w 1167"/>
                <a:gd name="T5" fmla="*/ 2 h 139"/>
                <a:gd name="T6" fmla="*/ 1133 w 1167"/>
                <a:gd name="T7" fmla="*/ 10 h 139"/>
                <a:gd name="T8" fmla="*/ 1147 w 1167"/>
                <a:gd name="T9" fmla="*/ 20 h 139"/>
                <a:gd name="T10" fmla="*/ 1157 w 1167"/>
                <a:gd name="T11" fmla="*/ 35 h 139"/>
                <a:gd name="T12" fmla="*/ 1165 w 1167"/>
                <a:gd name="T13" fmla="*/ 51 h 139"/>
                <a:gd name="T14" fmla="*/ 1167 w 1167"/>
                <a:gd name="T15" fmla="*/ 70 h 139"/>
                <a:gd name="T16" fmla="*/ 1165 w 1167"/>
                <a:gd name="T17" fmla="*/ 88 h 139"/>
                <a:gd name="T18" fmla="*/ 1157 w 1167"/>
                <a:gd name="T19" fmla="*/ 105 h 139"/>
                <a:gd name="T20" fmla="*/ 1147 w 1167"/>
                <a:gd name="T21" fmla="*/ 119 h 139"/>
                <a:gd name="T22" fmla="*/ 1133 w 1167"/>
                <a:gd name="T23" fmla="*/ 129 h 139"/>
                <a:gd name="T24" fmla="*/ 1116 w 1167"/>
                <a:gd name="T25" fmla="*/ 137 h 139"/>
                <a:gd name="T26" fmla="*/ 1098 w 1167"/>
                <a:gd name="T27" fmla="*/ 139 h 139"/>
                <a:gd name="T28" fmla="*/ 70 w 1167"/>
                <a:gd name="T29" fmla="*/ 139 h 139"/>
                <a:gd name="T30" fmla="*/ 51 w 1167"/>
                <a:gd name="T31" fmla="*/ 137 h 139"/>
                <a:gd name="T32" fmla="*/ 34 w 1167"/>
                <a:gd name="T33" fmla="*/ 129 h 139"/>
                <a:gd name="T34" fmla="*/ 20 w 1167"/>
                <a:gd name="T35" fmla="*/ 119 h 139"/>
                <a:gd name="T36" fmla="*/ 10 w 1167"/>
                <a:gd name="T37" fmla="*/ 105 h 139"/>
                <a:gd name="T38" fmla="*/ 2 w 1167"/>
                <a:gd name="T39" fmla="*/ 88 h 139"/>
                <a:gd name="T40" fmla="*/ 0 w 1167"/>
                <a:gd name="T41" fmla="*/ 70 h 139"/>
                <a:gd name="T42" fmla="*/ 2 w 1167"/>
                <a:gd name="T43" fmla="*/ 51 h 139"/>
                <a:gd name="T44" fmla="*/ 10 w 1167"/>
                <a:gd name="T45" fmla="*/ 35 h 139"/>
                <a:gd name="T46" fmla="*/ 20 w 1167"/>
                <a:gd name="T47" fmla="*/ 20 h 139"/>
                <a:gd name="T48" fmla="*/ 34 w 1167"/>
                <a:gd name="T49" fmla="*/ 10 h 139"/>
                <a:gd name="T50" fmla="*/ 51 w 1167"/>
                <a:gd name="T51" fmla="*/ 2 h 139"/>
                <a:gd name="T52" fmla="*/ 70 w 1167"/>
                <a:gd name="T53"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167" h="139">
                  <a:moveTo>
                    <a:pt x="70" y="0"/>
                  </a:moveTo>
                  <a:lnTo>
                    <a:pt x="1098" y="0"/>
                  </a:lnTo>
                  <a:lnTo>
                    <a:pt x="1116" y="2"/>
                  </a:lnTo>
                  <a:lnTo>
                    <a:pt x="1133" y="10"/>
                  </a:lnTo>
                  <a:lnTo>
                    <a:pt x="1147" y="20"/>
                  </a:lnTo>
                  <a:lnTo>
                    <a:pt x="1157" y="35"/>
                  </a:lnTo>
                  <a:lnTo>
                    <a:pt x="1165" y="51"/>
                  </a:lnTo>
                  <a:lnTo>
                    <a:pt x="1167" y="70"/>
                  </a:lnTo>
                  <a:lnTo>
                    <a:pt x="1165" y="88"/>
                  </a:lnTo>
                  <a:lnTo>
                    <a:pt x="1157" y="105"/>
                  </a:lnTo>
                  <a:lnTo>
                    <a:pt x="1147" y="119"/>
                  </a:lnTo>
                  <a:lnTo>
                    <a:pt x="1133" y="129"/>
                  </a:lnTo>
                  <a:lnTo>
                    <a:pt x="1116" y="137"/>
                  </a:lnTo>
                  <a:lnTo>
                    <a:pt x="1098" y="139"/>
                  </a:lnTo>
                  <a:lnTo>
                    <a:pt x="70" y="139"/>
                  </a:lnTo>
                  <a:lnTo>
                    <a:pt x="51" y="137"/>
                  </a:lnTo>
                  <a:lnTo>
                    <a:pt x="34" y="129"/>
                  </a:lnTo>
                  <a:lnTo>
                    <a:pt x="20" y="119"/>
                  </a:lnTo>
                  <a:lnTo>
                    <a:pt x="10" y="105"/>
                  </a:lnTo>
                  <a:lnTo>
                    <a:pt x="2" y="88"/>
                  </a:lnTo>
                  <a:lnTo>
                    <a:pt x="0" y="70"/>
                  </a:lnTo>
                  <a:lnTo>
                    <a:pt x="2" y="51"/>
                  </a:lnTo>
                  <a:lnTo>
                    <a:pt x="10" y="35"/>
                  </a:lnTo>
                  <a:lnTo>
                    <a:pt x="20" y="20"/>
                  </a:lnTo>
                  <a:lnTo>
                    <a:pt x="34" y="10"/>
                  </a:lnTo>
                  <a:lnTo>
                    <a:pt x="51" y="2"/>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53" name="Group 52"/>
          <p:cNvGrpSpPr/>
          <p:nvPr/>
        </p:nvGrpSpPr>
        <p:grpSpPr>
          <a:xfrm>
            <a:off x="4595301" y="1891157"/>
            <a:ext cx="537138" cy="710081"/>
            <a:chOff x="11012488" y="2689225"/>
            <a:chExt cx="419100" cy="554038"/>
          </a:xfrm>
          <a:solidFill>
            <a:schemeClr val="bg1">
              <a:lumMod val="50000"/>
            </a:schemeClr>
          </a:solidFill>
        </p:grpSpPr>
        <p:sp>
          <p:nvSpPr>
            <p:cNvPr id="54" name="Freeform 115"/>
            <p:cNvSpPr>
              <a:spLocks noEditPoints="1"/>
            </p:cNvSpPr>
            <p:nvPr/>
          </p:nvSpPr>
          <p:spPr bwMode="auto">
            <a:xfrm>
              <a:off x="11012488" y="2689225"/>
              <a:ext cx="419100" cy="554038"/>
            </a:xfrm>
            <a:custGeom>
              <a:avLst/>
              <a:gdLst>
                <a:gd name="T0" fmla="*/ 1699 w 2646"/>
                <a:gd name="T1" fmla="*/ 530 h 3490"/>
                <a:gd name="T2" fmla="*/ 1832 w 2646"/>
                <a:gd name="T3" fmla="*/ 406 h 3490"/>
                <a:gd name="T4" fmla="*/ 1866 w 2646"/>
                <a:gd name="T5" fmla="*/ 398 h 3490"/>
                <a:gd name="T6" fmla="*/ 1899 w 2646"/>
                <a:gd name="T7" fmla="*/ 406 h 3490"/>
                <a:gd name="T8" fmla="*/ 2025 w 2646"/>
                <a:gd name="T9" fmla="*/ 527 h 3490"/>
                <a:gd name="T10" fmla="*/ 1699 w 2646"/>
                <a:gd name="T11" fmla="*/ 139 h 3490"/>
                <a:gd name="T12" fmla="*/ 231 w 2646"/>
                <a:gd name="T13" fmla="*/ 142 h 3490"/>
                <a:gd name="T14" fmla="*/ 184 w 2646"/>
                <a:gd name="T15" fmla="*/ 165 h 3490"/>
                <a:gd name="T16" fmla="*/ 151 w 2646"/>
                <a:gd name="T17" fmla="*/ 206 h 3490"/>
                <a:gd name="T18" fmla="*/ 139 w 2646"/>
                <a:gd name="T19" fmla="*/ 259 h 3490"/>
                <a:gd name="T20" fmla="*/ 143 w 2646"/>
                <a:gd name="T21" fmla="*/ 3258 h 3490"/>
                <a:gd name="T22" fmla="*/ 166 w 2646"/>
                <a:gd name="T23" fmla="*/ 3306 h 3490"/>
                <a:gd name="T24" fmla="*/ 207 w 2646"/>
                <a:gd name="T25" fmla="*/ 3339 h 3490"/>
                <a:gd name="T26" fmla="*/ 259 w 2646"/>
                <a:gd name="T27" fmla="*/ 3351 h 3490"/>
                <a:gd name="T28" fmla="*/ 2414 w 2646"/>
                <a:gd name="T29" fmla="*/ 3348 h 3490"/>
                <a:gd name="T30" fmla="*/ 2462 w 2646"/>
                <a:gd name="T31" fmla="*/ 3325 h 3490"/>
                <a:gd name="T32" fmla="*/ 2495 w 2646"/>
                <a:gd name="T33" fmla="*/ 3284 h 3490"/>
                <a:gd name="T34" fmla="*/ 2507 w 2646"/>
                <a:gd name="T35" fmla="*/ 3231 h 3490"/>
                <a:gd name="T36" fmla="*/ 2504 w 2646"/>
                <a:gd name="T37" fmla="*/ 232 h 3490"/>
                <a:gd name="T38" fmla="*/ 2481 w 2646"/>
                <a:gd name="T39" fmla="*/ 184 h 3490"/>
                <a:gd name="T40" fmla="*/ 2440 w 2646"/>
                <a:gd name="T41" fmla="*/ 151 h 3490"/>
                <a:gd name="T42" fmla="*/ 2387 w 2646"/>
                <a:gd name="T43" fmla="*/ 139 h 3490"/>
                <a:gd name="T44" fmla="*/ 2164 w 2646"/>
                <a:gd name="T45" fmla="*/ 692 h 3490"/>
                <a:gd name="T46" fmla="*/ 2156 w 2646"/>
                <a:gd name="T47" fmla="*/ 723 h 3490"/>
                <a:gd name="T48" fmla="*/ 2135 w 2646"/>
                <a:gd name="T49" fmla="*/ 748 h 3490"/>
                <a:gd name="T50" fmla="*/ 2108 w 2646"/>
                <a:gd name="T51" fmla="*/ 760 h 3490"/>
                <a:gd name="T52" fmla="*/ 2077 w 2646"/>
                <a:gd name="T53" fmla="*/ 759 h 3490"/>
                <a:gd name="T54" fmla="*/ 2045 w 2646"/>
                <a:gd name="T55" fmla="*/ 741 h 3490"/>
                <a:gd name="T56" fmla="*/ 1676 w 2646"/>
                <a:gd name="T57" fmla="*/ 742 h 3490"/>
                <a:gd name="T58" fmla="*/ 1649 w 2646"/>
                <a:gd name="T59" fmla="*/ 758 h 3490"/>
                <a:gd name="T60" fmla="*/ 1617 w 2646"/>
                <a:gd name="T61" fmla="*/ 760 h 3490"/>
                <a:gd name="T62" fmla="*/ 1588 w 2646"/>
                <a:gd name="T63" fmla="*/ 748 h 3490"/>
                <a:gd name="T64" fmla="*/ 1566 w 2646"/>
                <a:gd name="T65" fmla="*/ 723 h 3490"/>
                <a:gd name="T66" fmla="*/ 1559 w 2646"/>
                <a:gd name="T67" fmla="*/ 692 h 3490"/>
                <a:gd name="T68" fmla="*/ 259 w 2646"/>
                <a:gd name="T69" fmla="*/ 139 h 3490"/>
                <a:gd name="T70" fmla="*/ 2387 w 2646"/>
                <a:gd name="T71" fmla="*/ 0 h 3490"/>
                <a:gd name="T72" fmla="*/ 2462 w 2646"/>
                <a:gd name="T73" fmla="*/ 11 h 3490"/>
                <a:gd name="T74" fmla="*/ 2527 w 2646"/>
                <a:gd name="T75" fmla="*/ 42 h 3490"/>
                <a:gd name="T76" fmla="*/ 2582 w 2646"/>
                <a:gd name="T77" fmla="*/ 89 h 3490"/>
                <a:gd name="T78" fmla="*/ 2621 w 2646"/>
                <a:gd name="T79" fmla="*/ 150 h 3490"/>
                <a:gd name="T80" fmla="*/ 2644 w 2646"/>
                <a:gd name="T81" fmla="*/ 221 h 3490"/>
                <a:gd name="T82" fmla="*/ 2646 w 2646"/>
                <a:gd name="T83" fmla="*/ 3231 h 3490"/>
                <a:gd name="T84" fmla="*/ 2635 w 2646"/>
                <a:gd name="T85" fmla="*/ 3306 h 3490"/>
                <a:gd name="T86" fmla="*/ 2604 w 2646"/>
                <a:gd name="T87" fmla="*/ 3372 h 3490"/>
                <a:gd name="T88" fmla="*/ 2557 w 2646"/>
                <a:gd name="T89" fmla="*/ 3427 h 3490"/>
                <a:gd name="T90" fmla="*/ 2496 w 2646"/>
                <a:gd name="T91" fmla="*/ 3466 h 3490"/>
                <a:gd name="T92" fmla="*/ 2425 w 2646"/>
                <a:gd name="T93" fmla="*/ 3487 h 3490"/>
                <a:gd name="T94" fmla="*/ 259 w 2646"/>
                <a:gd name="T95" fmla="*/ 3490 h 3490"/>
                <a:gd name="T96" fmla="*/ 185 w 2646"/>
                <a:gd name="T97" fmla="*/ 3479 h 3490"/>
                <a:gd name="T98" fmla="*/ 118 w 2646"/>
                <a:gd name="T99" fmla="*/ 3448 h 3490"/>
                <a:gd name="T100" fmla="*/ 64 w 2646"/>
                <a:gd name="T101" fmla="*/ 3401 h 3490"/>
                <a:gd name="T102" fmla="*/ 24 w 2646"/>
                <a:gd name="T103" fmla="*/ 3340 h 3490"/>
                <a:gd name="T104" fmla="*/ 3 w 2646"/>
                <a:gd name="T105" fmla="*/ 3269 h 3490"/>
                <a:gd name="T106" fmla="*/ 0 w 2646"/>
                <a:gd name="T107" fmla="*/ 259 h 3490"/>
                <a:gd name="T108" fmla="*/ 12 w 2646"/>
                <a:gd name="T109" fmla="*/ 184 h 3490"/>
                <a:gd name="T110" fmla="*/ 42 w 2646"/>
                <a:gd name="T111" fmla="*/ 118 h 3490"/>
                <a:gd name="T112" fmla="*/ 90 w 2646"/>
                <a:gd name="T113" fmla="*/ 63 h 3490"/>
                <a:gd name="T114" fmla="*/ 150 w 2646"/>
                <a:gd name="T115" fmla="*/ 24 h 3490"/>
                <a:gd name="T116" fmla="*/ 221 w 2646"/>
                <a:gd name="T117" fmla="*/ 3 h 3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646" h="3490">
                  <a:moveTo>
                    <a:pt x="1699" y="139"/>
                  </a:moveTo>
                  <a:lnTo>
                    <a:pt x="1699" y="530"/>
                  </a:lnTo>
                  <a:lnTo>
                    <a:pt x="1817" y="417"/>
                  </a:lnTo>
                  <a:lnTo>
                    <a:pt x="1832" y="406"/>
                  </a:lnTo>
                  <a:lnTo>
                    <a:pt x="1849" y="400"/>
                  </a:lnTo>
                  <a:lnTo>
                    <a:pt x="1866" y="398"/>
                  </a:lnTo>
                  <a:lnTo>
                    <a:pt x="1883" y="400"/>
                  </a:lnTo>
                  <a:lnTo>
                    <a:pt x="1899" y="406"/>
                  </a:lnTo>
                  <a:lnTo>
                    <a:pt x="1914" y="418"/>
                  </a:lnTo>
                  <a:lnTo>
                    <a:pt x="2025" y="527"/>
                  </a:lnTo>
                  <a:lnTo>
                    <a:pt x="2025" y="139"/>
                  </a:lnTo>
                  <a:lnTo>
                    <a:pt x="1699" y="139"/>
                  </a:lnTo>
                  <a:close/>
                  <a:moveTo>
                    <a:pt x="259" y="139"/>
                  </a:moveTo>
                  <a:lnTo>
                    <a:pt x="231" y="142"/>
                  </a:lnTo>
                  <a:lnTo>
                    <a:pt x="207" y="151"/>
                  </a:lnTo>
                  <a:lnTo>
                    <a:pt x="184" y="165"/>
                  </a:lnTo>
                  <a:lnTo>
                    <a:pt x="166" y="184"/>
                  </a:lnTo>
                  <a:lnTo>
                    <a:pt x="151" y="206"/>
                  </a:lnTo>
                  <a:lnTo>
                    <a:pt x="143" y="232"/>
                  </a:lnTo>
                  <a:lnTo>
                    <a:pt x="139" y="259"/>
                  </a:lnTo>
                  <a:lnTo>
                    <a:pt x="139" y="3231"/>
                  </a:lnTo>
                  <a:lnTo>
                    <a:pt x="143" y="3258"/>
                  </a:lnTo>
                  <a:lnTo>
                    <a:pt x="151" y="3284"/>
                  </a:lnTo>
                  <a:lnTo>
                    <a:pt x="166" y="3306"/>
                  </a:lnTo>
                  <a:lnTo>
                    <a:pt x="184" y="3325"/>
                  </a:lnTo>
                  <a:lnTo>
                    <a:pt x="207" y="3339"/>
                  </a:lnTo>
                  <a:lnTo>
                    <a:pt x="231" y="3348"/>
                  </a:lnTo>
                  <a:lnTo>
                    <a:pt x="259" y="3351"/>
                  </a:lnTo>
                  <a:lnTo>
                    <a:pt x="2387" y="3351"/>
                  </a:lnTo>
                  <a:lnTo>
                    <a:pt x="2414" y="3348"/>
                  </a:lnTo>
                  <a:lnTo>
                    <a:pt x="2440" y="3339"/>
                  </a:lnTo>
                  <a:lnTo>
                    <a:pt x="2462" y="3325"/>
                  </a:lnTo>
                  <a:lnTo>
                    <a:pt x="2481" y="3306"/>
                  </a:lnTo>
                  <a:lnTo>
                    <a:pt x="2495" y="3284"/>
                  </a:lnTo>
                  <a:lnTo>
                    <a:pt x="2504" y="3258"/>
                  </a:lnTo>
                  <a:lnTo>
                    <a:pt x="2507" y="3231"/>
                  </a:lnTo>
                  <a:lnTo>
                    <a:pt x="2507" y="259"/>
                  </a:lnTo>
                  <a:lnTo>
                    <a:pt x="2504" y="232"/>
                  </a:lnTo>
                  <a:lnTo>
                    <a:pt x="2495" y="206"/>
                  </a:lnTo>
                  <a:lnTo>
                    <a:pt x="2481" y="184"/>
                  </a:lnTo>
                  <a:lnTo>
                    <a:pt x="2462" y="165"/>
                  </a:lnTo>
                  <a:lnTo>
                    <a:pt x="2440" y="151"/>
                  </a:lnTo>
                  <a:lnTo>
                    <a:pt x="2414" y="142"/>
                  </a:lnTo>
                  <a:lnTo>
                    <a:pt x="2387" y="139"/>
                  </a:lnTo>
                  <a:lnTo>
                    <a:pt x="2164" y="139"/>
                  </a:lnTo>
                  <a:lnTo>
                    <a:pt x="2164" y="692"/>
                  </a:lnTo>
                  <a:lnTo>
                    <a:pt x="2162" y="709"/>
                  </a:lnTo>
                  <a:lnTo>
                    <a:pt x="2156" y="723"/>
                  </a:lnTo>
                  <a:lnTo>
                    <a:pt x="2148" y="737"/>
                  </a:lnTo>
                  <a:lnTo>
                    <a:pt x="2135" y="748"/>
                  </a:lnTo>
                  <a:lnTo>
                    <a:pt x="2121" y="756"/>
                  </a:lnTo>
                  <a:lnTo>
                    <a:pt x="2108" y="760"/>
                  </a:lnTo>
                  <a:lnTo>
                    <a:pt x="2094" y="761"/>
                  </a:lnTo>
                  <a:lnTo>
                    <a:pt x="2077" y="759"/>
                  </a:lnTo>
                  <a:lnTo>
                    <a:pt x="2060" y="752"/>
                  </a:lnTo>
                  <a:lnTo>
                    <a:pt x="2045" y="741"/>
                  </a:lnTo>
                  <a:lnTo>
                    <a:pt x="1865" y="564"/>
                  </a:lnTo>
                  <a:lnTo>
                    <a:pt x="1676" y="742"/>
                  </a:lnTo>
                  <a:lnTo>
                    <a:pt x="1664" y="752"/>
                  </a:lnTo>
                  <a:lnTo>
                    <a:pt x="1649" y="758"/>
                  </a:lnTo>
                  <a:lnTo>
                    <a:pt x="1633" y="761"/>
                  </a:lnTo>
                  <a:lnTo>
                    <a:pt x="1617" y="760"/>
                  </a:lnTo>
                  <a:lnTo>
                    <a:pt x="1601" y="756"/>
                  </a:lnTo>
                  <a:lnTo>
                    <a:pt x="1588" y="748"/>
                  </a:lnTo>
                  <a:lnTo>
                    <a:pt x="1576" y="736"/>
                  </a:lnTo>
                  <a:lnTo>
                    <a:pt x="1566" y="723"/>
                  </a:lnTo>
                  <a:lnTo>
                    <a:pt x="1561" y="709"/>
                  </a:lnTo>
                  <a:lnTo>
                    <a:pt x="1559" y="692"/>
                  </a:lnTo>
                  <a:lnTo>
                    <a:pt x="1559" y="139"/>
                  </a:lnTo>
                  <a:lnTo>
                    <a:pt x="259" y="139"/>
                  </a:lnTo>
                  <a:close/>
                  <a:moveTo>
                    <a:pt x="259" y="0"/>
                  </a:moveTo>
                  <a:lnTo>
                    <a:pt x="2387" y="0"/>
                  </a:lnTo>
                  <a:lnTo>
                    <a:pt x="2425" y="3"/>
                  </a:lnTo>
                  <a:lnTo>
                    <a:pt x="2462" y="11"/>
                  </a:lnTo>
                  <a:lnTo>
                    <a:pt x="2496" y="24"/>
                  </a:lnTo>
                  <a:lnTo>
                    <a:pt x="2527" y="42"/>
                  </a:lnTo>
                  <a:lnTo>
                    <a:pt x="2557" y="63"/>
                  </a:lnTo>
                  <a:lnTo>
                    <a:pt x="2582" y="89"/>
                  </a:lnTo>
                  <a:lnTo>
                    <a:pt x="2604" y="118"/>
                  </a:lnTo>
                  <a:lnTo>
                    <a:pt x="2621" y="150"/>
                  </a:lnTo>
                  <a:lnTo>
                    <a:pt x="2635" y="184"/>
                  </a:lnTo>
                  <a:lnTo>
                    <a:pt x="2644" y="221"/>
                  </a:lnTo>
                  <a:lnTo>
                    <a:pt x="2646" y="259"/>
                  </a:lnTo>
                  <a:lnTo>
                    <a:pt x="2646" y="3231"/>
                  </a:lnTo>
                  <a:lnTo>
                    <a:pt x="2644" y="3269"/>
                  </a:lnTo>
                  <a:lnTo>
                    <a:pt x="2635" y="3306"/>
                  </a:lnTo>
                  <a:lnTo>
                    <a:pt x="2621" y="3340"/>
                  </a:lnTo>
                  <a:lnTo>
                    <a:pt x="2604" y="3372"/>
                  </a:lnTo>
                  <a:lnTo>
                    <a:pt x="2582" y="3401"/>
                  </a:lnTo>
                  <a:lnTo>
                    <a:pt x="2557" y="3427"/>
                  </a:lnTo>
                  <a:lnTo>
                    <a:pt x="2527" y="3448"/>
                  </a:lnTo>
                  <a:lnTo>
                    <a:pt x="2496" y="3466"/>
                  </a:lnTo>
                  <a:lnTo>
                    <a:pt x="2462" y="3479"/>
                  </a:lnTo>
                  <a:lnTo>
                    <a:pt x="2425" y="3487"/>
                  </a:lnTo>
                  <a:lnTo>
                    <a:pt x="2387" y="3490"/>
                  </a:lnTo>
                  <a:lnTo>
                    <a:pt x="259" y="3490"/>
                  </a:lnTo>
                  <a:lnTo>
                    <a:pt x="221" y="3487"/>
                  </a:lnTo>
                  <a:lnTo>
                    <a:pt x="185" y="3479"/>
                  </a:lnTo>
                  <a:lnTo>
                    <a:pt x="150" y="3466"/>
                  </a:lnTo>
                  <a:lnTo>
                    <a:pt x="118" y="3448"/>
                  </a:lnTo>
                  <a:lnTo>
                    <a:pt x="90" y="3427"/>
                  </a:lnTo>
                  <a:lnTo>
                    <a:pt x="64" y="3401"/>
                  </a:lnTo>
                  <a:lnTo>
                    <a:pt x="42" y="3372"/>
                  </a:lnTo>
                  <a:lnTo>
                    <a:pt x="24" y="3340"/>
                  </a:lnTo>
                  <a:lnTo>
                    <a:pt x="12" y="3306"/>
                  </a:lnTo>
                  <a:lnTo>
                    <a:pt x="3" y="3269"/>
                  </a:lnTo>
                  <a:lnTo>
                    <a:pt x="0" y="3231"/>
                  </a:lnTo>
                  <a:lnTo>
                    <a:pt x="0" y="259"/>
                  </a:lnTo>
                  <a:lnTo>
                    <a:pt x="3" y="221"/>
                  </a:lnTo>
                  <a:lnTo>
                    <a:pt x="12" y="184"/>
                  </a:lnTo>
                  <a:lnTo>
                    <a:pt x="24" y="150"/>
                  </a:lnTo>
                  <a:lnTo>
                    <a:pt x="42" y="118"/>
                  </a:lnTo>
                  <a:lnTo>
                    <a:pt x="64" y="89"/>
                  </a:lnTo>
                  <a:lnTo>
                    <a:pt x="90" y="63"/>
                  </a:lnTo>
                  <a:lnTo>
                    <a:pt x="118" y="42"/>
                  </a:lnTo>
                  <a:lnTo>
                    <a:pt x="150" y="24"/>
                  </a:lnTo>
                  <a:lnTo>
                    <a:pt x="185" y="11"/>
                  </a:lnTo>
                  <a:lnTo>
                    <a:pt x="221" y="3"/>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5" name="Freeform 116"/>
            <p:cNvSpPr>
              <a:spLocks/>
            </p:cNvSpPr>
            <p:nvPr/>
          </p:nvSpPr>
          <p:spPr bwMode="auto">
            <a:xfrm>
              <a:off x="11050588" y="2844800"/>
              <a:ext cx="22225" cy="360363"/>
            </a:xfrm>
            <a:custGeom>
              <a:avLst/>
              <a:gdLst>
                <a:gd name="T0" fmla="*/ 70 w 139"/>
                <a:gd name="T1" fmla="*/ 0 h 2273"/>
                <a:gd name="T2" fmla="*/ 88 w 139"/>
                <a:gd name="T3" fmla="*/ 2 h 2273"/>
                <a:gd name="T4" fmla="*/ 104 w 139"/>
                <a:gd name="T5" fmla="*/ 10 h 2273"/>
                <a:gd name="T6" fmla="*/ 119 w 139"/>
                <a:gd name="T7" fmla="*/ 20 h 2273"/>
                <a:gd name="T8" fmla="*/ 130 w 139"/>
                <a:gd name="T9" fmla="*/ 34 h 2273"/>
                <a:gd name="T10" fmla="*/ 136 w 139"/>
                <a:gd name="T11" fmla="*/ 51 h 2273"/>
                <a:gd name="T12" fmla="*/ 139 w 139"/>
                <a:gd name="T13" fmla="*/ 69 h 2273"/>
                <a:gd name="T14" fmla="*/ 139 w 139"/>
                <a:gd name="T15" fmla="*/ 2204 h 2273"/>
                <a:gd name="T16" fmla="*/ 136 w 139"/>
                <a:gd name="T17" fmla="*/ 2222 h 2273"/>
                <a:gd name="T18" fmla="*/ 130 w 139"/>
                <a:gd name="T19" fmla="*/ 2239 h 2273"/>
                <a:gd name="T20" fmla="*/ 119 w 139"/>
                <a:gd name="T21" fmla="*/ 2253 h 2273"/>
                <a:gd name="T22" fmla="*/ 104 w 139"/>
                <a:gd name="T23" fmla="*/ 2263 h 2273"/>
                <a:gd name="T24" fmla="*/ 88 w 139"/>
                <a:gd name="T25" fmla="*/ 2271 h 2273"/>
                <a:gd name="T26" fmla="*/ 70 w 139"/>
                <a:gd name="T27" fmla="*/ 2273 h 2273"/>
                <a:gd name="T28" fmla="*/ 52 w 139"/>
                <a:gd name="T29" fmla="*/ 2271 h 2273"/>
                <a:gd name="T30" fmla="*/ 35 w 139"/>
                <a:gd name="T31" fmla="*/ 2263 h 2273"/>
                <a:gd name="T32" fmla="*/ 21 w 139"/>
                <a:gd name="T33" fmla="*/ 2253 h 2273"/>
                <a:gd name="T34" fmla="*/ 9 w 139"/>
                <a:gd name="T35" fmla="*/ 2239 h 2273"/>
                <a:gd name="T36" fmla="*/ 3 w 139"/>
                <a:gd name="T37" fmla="*/ 2222 h 2273"/>
                <a:gd name="T38" fmla="*/ 0 w 139"/>
                <a:gd name="T39" fmla="*/ 2204 h 2273"/>
                <a:gd name="T40" fmla="*/ 0 w 139"/>
                <a:gd name="T41" fmla="*/ 69 h 2273"/>
                <a:gd name="T42" fmla="*/ 3 w 139"/>
                <a:gd name="T43" fmla="*/ 51 h 2273"/>
                <a:gd name="T44" fmla="*/ 9 w 139"/>
                <a:gd name="T45" fmla="*/ 34 h 2273"/>
                <a:gd name="T46" fmla="*/ 21 w 139"/>
                <a:gd name="T47" fmla="*/ 20 h 2273"/>
                <a:gd name="T48" fmla="*/ 35 w 139"/>
                <a:gd name="T49" fmla="*/ 10 h 2273"/>
                <a:gd name="T50" fmla="*/ 52 w 139"/>
                <a:gd name="T51" fmla="*/ 2 h 2273"/>
                <a:gd name="T52" fmla="*/ 70 w 139"/>
                <a:gd name="T53" fmla="*/ 0 h 2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39" h="2273">
                  <a:moveTo>
                    <a:pt x="70" y="0"/>
                  </a:moveTo>
                  <a:lnTo>
                    <a:pt x="88" y="2"/>
                  </a:lnTo>
                  <a:lnTo>
                    <a:pt x="104" y="10"/>
                  </a:lnTo>
                  <a:lnTo>
                    <a:pt x="119" y="20"/>
                  </a:lnTo>
                  <a:lnTo>
                    <a:pt x="130" y="34"/>
                  </a:lnTo>
                  <a:lnTo>
                    <a:pt x="136" y="51"/>
                  </a:lnTo>
                  <a:lnTo>
                    <a:pt x="139" y="69"/>
                  </a:lnTo>
                  <a:lnTo>
                    <a:pt x="139" y="2204"/>
                  </a:lnTo>
                  <a:lnTo>
                    <a:pt x="136" y="2222"/>
                  </a:lnTo>
                  <a:lnTo>
                    <a:pt x="130" y="2239"/>
                  </a:lnTo>
                  <a:lnTo>
                    <a:pt x="119" y="2253"/>
                  </a:lnTo>
                  <a:lnTo>
                    <a:pt x="104" y="2263"/>
                  </a:lnTo>
                  <a:lnTo>
                    <a:pt x="88" y="2271"/>
                  </a:lnTo>
                  <a:lnTo>
                    <a:pt x="70" y="2273"/>
                  </a:lnTo>
                  <a:lnTo>
                    <a:pt x="52" y="2271"/>
                  </a:lnTo>
                  <a:lnTo>
                    <a:pt x="35" y="2263"/>
                  </a:lnTo>
                  <a:lnTo>
                    <a:pt x="21" y="2253"/>
                  </a:lnTo>
                  <a:lnTo>
                    <a:pt x="9" y="2239"/>
                  </a:lnTo>
                  <a:lnTo>
                    <a:pt x="3" y="2222"/>
                  </a:lnTo>
                  <a:lnTo>
                    <a:pt x="0" y="2204"/>
                  </a:lnTo>
                  <a:lnTo>
                    <a:pt x="0" y="69"/>
                  </a:lnTo>
                  <a:lnTo>
                    <a:pt x="3" y="51"/>
                  </a:lnTo>
                  <a:lnTo>
                    <a:pt x="9" y="34"/>
                  </a:lnTo>
                  <a:lnTo>
                    <a:pt x="21" y="20"/>
                  </a:lnTo>
                  <a:lnTo>
                    <a:pt x="35" y="10"/>
                  </a:lnTo>
                  <a:lnTo>
                    <a:pt x="52" y="2"/>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6" name="Freeform 117"/>
            <p:cNvSpPr>
              <a:spLocks/>
            </p:cNvSpPr>
            <p:nvPr/>
          </p:nvSpPr>
          <p:spPr bwMode="auto">
            <a:xfrm>
              <a:off x="11050588" y="2792413"/>
              <a:ext cx="22225" cy="33338"/>
            </a:xfrm>
            <a:custGeom>
              <a:avLst/>
              <a:gdLst>
                <a:gd name="T0" fmla="*/ 70 w 139"/>
                <a:gd name="T1" fmla="*/ 0 h 208"/>
                <a:gd name="T2" fmla="*/ 88 w 139"/>
                <a:gd name="T3" fmla="*/ 3 h 208"/>
                <a:gd name="T4" fmla="*/ 104 w 139"/>
                <a:gd name="T5" fmla="*/ 9 h 208"/>
                <a:gd name="T6" fmla="*/ 119 w 139"/>
                <a:gd name="T7" fmla="*/ 20 h 208"/>
                <a:gd name="T8" fmla="*/ 130 w 139"/>
                <a:gd name="T9" fmla="*/ 35 h 208"/>
                <a:gd name="T10" fmla="*/ 136 w 139"/>
                <a:gd name="T11" fmla="*/ 51 h 208"/>
                <a:gd name="T12" fmla="*/ 139 w 139"/>
                <a:gd name="T13" fmla="*/ 69 h 208"/>
                <a:gd name="T14" fmla="*/ 139 w 139"/>
                <a:gd name="T15" fmla="*/ 139 h 208"/>
                <a:gd name="T16" fmla="*/ 136 w 139"/>
                <a:gd name="T17" fmla="*/ 157 h 208"/>
                <a:gd name="T18" fmla="*/ 130 w 139"/>
                <a:gd name="T19" fmla="*/ 174 h 208"/>
                <a:gd name="T20" fmla="*/ 119 w 139"/>
                <a:gd name="T21" fmla="*/ 188 h 208"/>
                <a:gd name="T22" fmla="*/ 104 w 139"/>
                <a:gd name="T23" fmla="*/ 198 h 208"/>
                <a:gd name="T24" fmla="*/ 88 w 139"/>
                <a:gd name="T25" fmla="*/ 206 h 208"/>
                <a:gd name="T26" fmla="*/ 70 w 139"/>
                <a:gd name="T27" fmla="*/ 208 h 208"/>
                <a:gd name="T28" fmla="*/ 52 w 139"/>
                <a:gd name="T29" fmla="*/ 206 h 208"/>
                <a:gd name="T30" fmla="*/ 35 w 139"/>
                <a:gd name="T31" fmla="*/ 198 h 208"/>
                <a:gd name="T32" fmla="*/ 21 w 139"/>
                <a:gd name="T33" fmla="*/ 188 h 208"/>
                <a:gd name="T34" fmla="*/ 9 w 139"/>
                <a:gd name="T35" fmla="*/ 174 h 208"/>
                <a:gd name="T36" fmla="*/ 3 w 139"/>
                <a:gd name="T37" fmla="*/ 157 h 208"/>
                <a:gd name="T38" fmla="*/ 0 w 139"/>
                <a:gd name="T39" fmla="*/ 139 h 208"/>
                <a:gd name="T40" fmla="*/ 0 w 139"/>
                <a:gd name="T41" fmla="*/ 69 h 208"/>
                <a:gd name="T42" fmla="*/ 3 w 139"/>
                <a:gd name="T43" fmla="*/ 51 h 208"/>
                <a:gd name="T44" fmla="*/ 9 w 139"/>
                <a:gd name="T45" fmla="*/ 35 h 208"/>
                <a:gd name="T46" fmla="*/ 21 w 139"/>
                <a:gd name="T47" fmla="*/ 20 h 208"/>
                <a:gd name="T48" fmla="*/ 35 w 139"/>
                <a:gd name="T49" fmla="*/ 9 h 208"/>
                <a:gd name="T50" fmla="*/ 52 w 139"/>
                <a:gd name="T51" fmla="*/ 3 h 208"/>
                <a:gd name="T52" fmla="*/ 70 w 139"/>
                <a:gd name="T53" fmla="*/ 0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39" h="208">
                  <a:moveTo>
                    <a:pt x="70" y="0"/>
                  </a:moveTo>
                  <a:lnTo>
                    <a:pt x="88" y="3"/>
                  </a:lnTo>
                  <a:lnTo>
                    <a:pt x="104" y="9"/>
                  </a:lnTo>
                  <a:lnTo>
                    <a:pt x="119" y="20"/>
                  </a:lnTo>
                  <a:lnTo>
                    <a:pt x="130" y="35"/>
                  </a:lnTo>
                  <a:lnTo>
                    <a:pt x="136" y="51"/>
                  </a:lnTo>
                  <a:lnTo>
                    <a:pt x="139" y="69"/>
                  </a:lnTo>
                  <a:lnTo>
                    <a:pt x="139" y="139"/>
                  </a:lnTo>
                  <a:lnTo>
                    <a:pt x="136" y="157"/>
                  </a:lnTo>
                  <a:lnTo>
                    <a:pt x="130" y="174"/>
                  </a:lnTo>
                  <a:lnTo>
                    <a:pt x="119" y="188"/>
                  </a:lnTo>
                  <a:lnTo>
                    <a:pt x="104" y="198"/>
                  </a:lnTo>
                  <a:lnTo>
                    <a:pt x="88" y="206"/>
                  </a:lnTo>
                  <a:lnTo>
                    <a:pt x="70" y="208"/>
                  </a:lnTo>
                  <a:lnTo>
                    <a:pt x="52" y="206"/>
                  </a:lnTo>
                  <a:lnTo>
                    <a:pt x="35" y="198"/>
                  </a:lnTo>
                  <a:lnTo>
                    <a:pt x="21" y="188"/>
                  </a:lnTo>
                  <a:lnTo>
                    <a:pt x="9" y="174"/>
                  </a:lnTo>
                  <a:lnTo>
                    <a:pt x="3" y="157"/>
                  </a:lnTo>
                  <a:lnTo>
                    <a:pt x="0" y="139"/>
                  </a:lnTo>
                  <a:lnTo>
                    <a:pt x="0" y="69"/>
                  </a:lnTo>
                  <a:lnTo>
                    <a:pt x="3" y="51"/>
                  </a:lnTo>
                  <a:lnTo>
                    <a:pt x="9" y="35"/>
                  </a:lnTo>
                  <a:lnTo>
                    <a:pt x="21" y="20"/>
                  </a:lnTo>
                  <a:lnTo>
                    <a:pt x="35" y="9"/>
                  </a:lnTo>
                  <a:lnTo>
                    <a:pt x="52" y="3"/>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7" name="Freeform 118"/>
            <p:cNvSpPr>
              <a:spLocks noEditPoints="1"/>
            </p:cNvSpPr>
            <p:nvPr/>
          </p:nvSpPr>
          <p:spPr bwMode="auto">
            <a:xfrm>
              <a:off x="11117263" y="2830513"/>
              <a:ext cx="211137" cy="106363"/>
            </a:xfrm>
            <a:custGeom>
              <a:avLst/>
              <a:gdLst>
                <a:gd name="T0" fmla="*/ 203 w 1334"/>
                <a:gd name="T1" fmla="*/ 141 h 664"/>
                <a:gd name="T2" fmla="*/ 164 w 1334"/>
                <a:gd name="T3" fmla="*/ 163 h 664"/>
                <a:gd name="T4" fmla="*/ 142 w 1334"/>
                <a:gd name="T5" fmla="*/ 203 h 664"/>
                <a:gd name="T6" fmla="*/ 139 w 1334"/>
                <a:gd name="T7" fmla="*/ 438 h 664"/>
                <a:gd name="T8" fmla="*/ 150 w 1334"/>
                <a:gd name="T9" fmla="*/ 482 h 664"/>
                <a:gd name="T10" fmla="*/ 182 w 1334"/>
                <a:gd name="T11" fmla="*/ 512 h 664"/>
                <a:gd name="T12" fmla="*/ 226 w 1334"/>
                <a:gd name="T13" fmla="*/ 525 h 664"/>
                <a:gd name="T14" fmla="*/ 1131 w 1334"/>
                <a:gd name="T15" fmla="*/ 522 h 664"/>
                <a:gd name="T16" fmla="*/ 1169 w 1334"/>
                <a:gd name="T17" fmla="*/ 500 h 664"/>
                <a:gd name="T18" fmla="*/ 1192 w 1334"/>
                <a:gd name="T19" fmla="*/ 461 h 664"/>
                <a:gd name="T20" fmla="*/ 1195 w 1334"/>
                <a:gd name="T21" fmla="*/ 225 h 664"/>
                <a:gd name="T22" fmla="*/ 1183 w 1334"/>
                <a:gd name="T23" fmla="*/ 181 h 664"/>
                <a:gd name="T24" fmla="*/ 1153 w 1334"/>
                <a:gd name="T25" fmla="*/ 150 h 664"/>
                <a:gd name="T26" fmla="*/ 1108 w 1334"/>
                <a:gd name="T27" fmla="*/ 138 h 664"/>
                <a:gd name="T28" fmla="*/ 226 w 1334"/>
                <a:gd name="T29" fmla="*/ 0 h 664"/>
                <a:gd name="T30" fmla="*/ 1145 w 1334"/>
                <a:gd name="T31" fmla="*/ 3 h 664"/>
                <a:gd name="T32" fmla="*/ 1212 w 1334"/>
                <a:gd name="T33" fmla="*/ 25 h 664"/>
                <a:gd name="T34" fmla="*/ 1268 w 1334"/>
                <a:gd name="T35" fmla="*/ 65 h 664"/>
                <a:gd name="T36" fmla="*/ 1309 w 1334"/>
                <a:gd name="T37" fmla="*/ 121 h 664"/>
                <a:gd name="T38" fmla="*/ 1331 w 1334"/>
                <a:gd name="T39" fmla="*/ 189 h 664"/>
                <a:gd name="T40" fmla="*/ 1334 w 1334"/>
                <a:gd name="T41" fmla="*/ 438 h 664"/>
                <a:gd name="T42" fmla="*/ 1323 w 1334"/>
                <a:gd name="T43" fmla="*/ 509 h 664"/>
                <a:gd name="T44" fmla="*/ 1291 w 1334"/>
                <a:gd name="T45" fmla="*/ 572 h 664"/>
                <a:gd name="T46" fmla="*/ 1241 w 1334"/>
                <a:gd name="T47" fmla="*/ 620 h 664"/>
                <a:gd name="T48" fmla="*/ 1180 w 1334"/>
                <a:gd name="T49" fmla="*/ 652 h 664"/>
                <a:gd name="T50" fmla="*/ 1108 w 1334"/>
                <a:gd name="T51" fmla="*/ 664 h 664"/>
                <a:gd name="T52" fmla="*/ 190 w 1334"/>
                <a:gd name="T53" fmla="*/ 661 h 664"/>
                <a:gd name="T54" fmla="*/ 122 w 1334"/>
                <a:gd name="T55" fmla="*/ 638 h 664"/>
                <a:gd name="T56" fmla="*/ 66 w 1334"/>
                <a:gd name="T57" fmla="*/ 598 h 664"/>
                <a:gd name="T58" fmla="*/ 26 w 1334"/>
                <a:gd name="T59" fmla="*/ 542 h 664"/>
                <a:gd name="T60" fmla="*/ 4 w 1334"/>
                <a:gd name="T61" fmla="*/ 474 h 664"/>
                <a:gd name="T62" fmla="*/ 0 w 1334"/>
                <a:gd name="T63" fmla="*/ 225 h 664"/>
                <a:gd name="T64" fmla="*/ 12 w 1334"/>
                <a:gd name="T65" fmla="*/ 154 h 664"/>
                <a:gd name="T66" fmla="*/ 44 w 1334"/>
                <a:gd name="T67" fmla="*/ 92 h 664"/>
                <a:gd name="T68" fmla="*/ 92 w 1334"/>
                <a:gd name="T69" fmla="*/ 43 h 664"/>
                <a:gd name="T70" fmla="*/ 155 w 1334"/>
                <a:gd name="T71" fmla="*/ 11 h 664"/>
                <a:gd name="T72" fmla="*/ 226 w 1334"/>
                <a:gd name="T73" fmla="*/ 0 h 6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334" h="664">
                  <a:moveTo>
                    <a:pt x="226" y="138"/>
                  </a:moveTo>
                  <a:lnTo>
                    <a:pt x="203" y="141"/>
                  </a:lnTo>
                  <a:lnTo>
                    <a:pt x="182" y="150"/>
                  </a:lnTo>
                  <a:lnTo>
                    <a:pt x="164" y="163"/>
                  </a:lnTo>
                  <a:lnTo>
                    <a:pt x="150" y="181"/>
                  </a:lnTo>
                  <a:lnTo>
                    <a:pt x="142" y="203"/>
                  </a:lnTo>
                  <a:lnTo>
                    <a:pt x="139" y="225"/>
                  </a:lnTo>
                  <a:lnTo>
                    <a:pt x="139" y="438"/>
                  </a:lnTo>
                  <a:lnTo>
                    <a:pt x="142" y="461"/>
                  </a:lnTo>
                  <a:lnTo>
                    <a:pt x="150" y="482"/>
                  </a:lnTo>
                  <a:lnTo>
                    <a:pt x="164" y="500"/>
                  </a:lnTo>
                  <a:lnTo>
                    <a:pt x="182" y="512"/>
                  </a:lnTo>
                  <a:lnTo>
                    <a:pt x="203" y="522"/>
                  </a:lnTo>
                  <a:lnTo>
                    <a:pt x="226" y="525"/>
                  </a:lnTo>
                  <a:lnTo>
                    <a:pt x="1108" y="525"/>
                  </a:lnTo>
                  <a:lnTo>
                    <a:pt x="1131" y="522"/>
                  </a:lnTo>
                  <a:lnTo>
                    <a:pt x="1153" y="512"/>
                  </a:lnTo>
                  <a:lnTo>
                    <a:pt x="1169" y="500"/>
                  </a:lnTo>
                  <a:lnTo>
                    <a:pt x="1183" y="482"/>
                  </a:lnTo>
                  <a:lnTo>
                    <a:pt x="1192" y="461"/>
                  </a:lnTo>
                  <a:lnTo>
                    <a:pt x="1195" y="438"/>
                  </a:lnTo>
                  <a:lnTo>
                    <a:pt x="1195" y="225"/>
                  </a:lnTo>
                  <a:lnTo>
                    <a:pt x="1192" y="203"/>
                  </a:lnTo>
                  <a:lnTo>
                    <a:pt x="1183" y="181"/>
                  </a:lnTo>
                  <a:lnTo>
                    <a:pt x="1169" y="163"/>
                  </a:lnTo>
                  <a:lnTo>
                    <a:pt x="1153" y="150"/>
                  </a:lnTo>
                  <a:lnTo>
                    <a:pt x="1131" y="141"/>
                  </a:lnTo>
                  <a:lnTo>
                    <a:pt x="1108" y="138"/>
                  </a:lnTo>
                  <a:lnTo>
                    <a:pt x="226" y="138"/>
                  </a:lnTo>
                  <a:close/>
                  <a:moveTo>
                    <a:pt x="226" y="0"/>
                  </a:moveTo>
                  <a:lnTo>
                    <a:pt x="1108" y="0"/>
                  </a:lnTo>
                  <a:lnTo>
                    <a:pt x="1145" y="3"/>
                  </a:lnTo>
                  <a:lnTo>
                    <a:pt x="1180" y="11"/>
                  </a:lnTo>
                  <a:lnTo>
                    <a:pt x="1212" y="25"/>
                  </a:lnTo>
                  <a:lnTo>
                    <a:pt x="1241" y="43"/>
                  </a:lnTo>
                  <a:lnTo>
                    <a:pt x="1268" y="65"/>
                  </a:lnTo>
                  <a:lnTo>
                    <a:pt x="1291" y="92"/>
                  </a:lnTo>
                  <a:lnTo>
                    <a:pt x="1309" y="121"/>
                  </a:lnTo>
                  <a:lnTo>
                    <a:pt x="1323" y="154"/>
                  </a:lnTo>
                  <a:lnTo>
                    <a:pt x="1331" y="189"/>
                  </a:lnTo>
                  <a:lnTo>
                    <a:pt x="1334" y="225"/>
                  </a:lnTo>
                  <a:lnTo>
                    <a:pt x="1334" y="438"/>
                  </a:lnTo>
                  <a:lnTo>
                    <a:pt x="1331" y="474"/>
                  </a:lnTo>
                  <a:lnTo>
                    <a:pt x="1323" y="509"/>
                  </a:lnTo>
                  <a:lnTo>
                    <a:pt x="1309" y="542"/>
                  </a:lnTo>
                  <a:lnTo>
                    <a:pt x="1291" y="572"/>
                  </a:lnTo>
                  <a:lnTo>
                    <a:pt x="1268" y="598"/>
                  </a:lnTo>
                  <a:lnTo>
                    <a:pt x="1241" y="620"/>
                  </a:lnTo>
                  <a:lnTo>
                    <a:pt x="1212" y="638"/>
                  </a:lnTo>
                  <a:lnTo>
                    <a:pt x="1180" y="652"/>
                  </a:lnTo>
                  <a:lnTo>
                    <a:pt x="1145" y="661"/>
                  </a:lnTo>
                  <a:lnTo>
                    <a:pt x="1108" y="664"/>
                  </a:lnTo>
                  <a:lnTo>
                    <a:pt x="226" y="664"/>
                  </a:lnTo>
                  <a:lnTo>
                    <a:pt x="190" y="661"/>
                  </a:lnTo>
                  <a:lnTo>
                    <a:pt x="155" y="652"/>
                  </a:lnTo>
                  <a:lnTo>
                    <a:pt x="122" y="638"/>
                  </a:lnTo>
                  <a:lnTo>
                    <a:pt x="92" y="620"/>
                  </a:lnTo>
                  <a:lnTo>
                    <a:pt x="66" y="598"/>
                  </a:lnTo>
                  <a:lnTo>
                    <a:pt x="44" y="572"/>
                  </a:lnTo>
                  <a:lnTo>
                    <a:pt x="26" y="542"/>
                  </a:lnTo>
                  <a:lnTo>
                    <a:pt x="12" y="509"/>
                  </a:lnTo>
                  <a:lnTo>
                    <a:pt x="4" y="474"/>
                  </a:lnTo>
                  <a:lnTo>
                    <a:pt x="0" y="438"/>
                  </a:lnTo>
                  <a:lnTo>
                    <a:pt x="0" y="225"/>
                  </a:lnTo>
                  <a:lnTo>
                    <a:pt x="4" y="189"/>
                  </a:lnTo>
                  <a:lnTo>
                    <a:pt x="12" y="154"/>
                  </a:lnTo>
                  <a:lnTo>
                    <a:pt x="26" y="121"/>
                  </a:lnTo>
                  <a:lnTo>
                    <a:pt x="44" y="92"/>
                  </a:lnTo>
                  <a:lnTo>
                    <a:pt x="66" y="65"/>
                  </a:lnTo>
                  <a:lnTo>
                    <a:pt x="92" y="43"/>
                  </a:lnTo>
                  <a:lnTo>
                    <a:pt x="122" y="25"/>
                  </a:lnTo>
                  <a:lnTo>
                    <a:pt x="155" y="11"/>
                  </a:lnTo>
                  <a:lnTo>
                    <a:pt x="190" y="3"/>
                  </a:lnTo>
                  <a:lnTo>
                    <a:pt x="22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8" name="Freeform 119"/>
            <p:cNvSpPr>
              <a:spLocks/>
            </p:cNvSpPr>
            <p:nvPr/>
          </p:nvSpPr>
          <p:spPr bwMode="auto">
            <a:xfrm>
              <a:off x="11155363" y="2873375"/>
              <a:ext cx="133350" cy="20638"/>
            </a:xfrm>
            <a:custGeom>
              <a:avLst/>
              <a:gdLst>
                <a:gd name="T0" fmla="*/ 70 w 834"/>
                <a:gd name="T1" fmla="*/ 0 h 138"/>
                <a:gd name="T2" fmla="*/ 764 w 834"/>
                <a:gd name="T3" fmla="*/ 0 h 138"/>
                <a:gd name="T4" fmla="*/ 783 w 834"/>
                <a:gd name="T5" fmla="*/ 2 h 138"/>
                <a:gd name="T6" fmla="*/ 800 w 834"/>
                <a:gd name="T7" fmla="*/ 9 h 138"/>
                <a:gd name="T8" fmla="*/ 814 w 834"/>
                <a:gd name="T9" fmla="*/ 20 h 138"/>
                <a:gd name="T10" fmla="*/ 824 w 834"/>
                <a:gd name="T11" fmla="*/ 34 h 138"/>
                <a:gd name="T12" fmla="*/ 832 w 834"/>
                <a:gd name="T13" fmla="*/ 51 h 138"/>
                <a:gd name="T14" fmla="*/ 834 w 834"/>
                <a:gd name="T15" fmla="*/ 69 h 138"/>
                <a:gd name="T16" fmla="*/ 832 w 834"/>
                <a:gd name="T17" fmla="*/ 88 h 138"/>
                <a:gd name="T18" fmla="*/ 824 w 834"/>
                <a:gd name="T19" fmla="*/ 104 h 138"/>
                <a:gd name="T20" fmla="*/ 814 w 834"/>
                <a:gd name="T21" fmla="*/ 118 h 138"/>
                <a:gd name="T22" fmla="*/ 800 w 834"/>
                <a:gd name="T23" fmla="*/ 129 h 138"/>
                <a:gd name="T24" fmla="*/ 783 w 834"/>
                <a:gd name="T25" fmla="*/ 136 h 138"/>
                <a:gd name="T26" fmla="*/ 764 w 834"/>
                <a:gd name="T27" fmla="*/ 138 h 138"/>
                <a:gd name="T28" fmla="*/ 70 w 834"/>
                <a:gd name="T29" fmla="*/ 138 h 138"/>
                <a:gd name="T30" fmla="*/ 52 w 834"/>
                <a:gd name="T31" fmla="*/ 136 h 138"/>
                <a:gd name="T32" fmla="*/ 35 w 834"/>
                <a:gd name="T33" fmla="*/ 129 h 138"/>
                <a:gd name="T34" fmla="*/ 21 w 834"/>
                <a:gd name="T35" fmla="*/ 118 h 138"/>
                <a:gd name="T36" fmla="*/ 9 w 834"/>
                <a:gd name="T37" fmla="*/ 104 h 138"/>
                <a:gd name="T38" fmla="*/ 3 w 834"/>
                <a:gd name="T39" fmla="*/ 88 h 138"/>
                <a:gd name="T40" fmla="*/ 0 w 834"/>
                <a:gd name="T41" fmla="*/ 69 h 138"/>
                <a:gd name="T42" fmla="*/ 3 w 834"/>
                <a:gd name="T43" fmla="*/ 51 h 138"/>
                <a:gd name="T44" fmla="*/ 9 w 834"/>
                <a:gd name="T45" fmla="*/ 34 h 138"/>
                <a:gd name="T46" fmla="*/ 21 w 834"/>
                <a:gd name="T47" fmla="*/ 20 h 138"/>
                <a:gd name="T48" fmla="*/ 35 w 834"/>
                <a:gd name="T49" fmla="*/ 9 h 138"/>
                <a:gd name="T50" fmla="*/ 52 w 834"/>
                <a:gd name="T51" fmla="*/ 2 h 138"/>
                <a:gd name="T52" fmla="*/ 70 w 834"/>
                <a:gd name="T53" fmla="*/ 0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34" h="138">
                  <a:moveTo>
                    <a:pt x="70" y="0"/>
                  </a:moveTo>
                  <a:lnTo>
                    <a:pt x="764" y="0"/>
                  </a:lnTo>
                  <a:lnTo>
                    <a:pt x="783" y="2"/>
                  </a:lnTo>
                  <a:lnTo>
                    <a:pt x="800" y="9"/>
                  </a:lnTo>
                  <a:lnTo>
                    <a:pt x="814" y="20"/>
                  </a:lnTo>
                  <a:lnTo>
                    <a:pt x="824" y="34"/>
                  </a:lnTo>
                  <a:lnTo>
                    <a:pt x="832" y="51"/>
                  </a:lnTo>
                  <a:lnTo>
                    <a:pt x="834" y="69"/>
                  </a:lnTo>
                  <a:lnTo>
                    <a:pt x="832" y="88"/>
                  </a:lnTo>
                  <a:lnTo>
                    <a:pt x="824" y="104"/>
                  </a:lnTo>
                  <a:lnTo>
                    <a:pt x="814" y="118"/>
                  </a:lnTo>
                  <a:lnTo>
                    <a:pt x="800" y="129"/>
                  </a:lnTo>
                  <a:lnTo>
                    <a:pt x="783" y="136"/>
                  </a:lnTo>
                  <a:lnTo>
                    <a:pt x="764" y="138"/>
                  </a:lnTo>
                  <a:lnTo>
                    <a:pt x="70" y="138"/>
                  </a:lnTo>
                  <a:lnTo>
                    <a:pt x="52" y="136"/>
                  </a:lnTo>
                  <a:lnTo>
                    <a:pt x="35" y="129"/>
                  </a:lnTo>
                  <a:lnTo>
                    <a:pt x="21" y="118"/>
                  </a:lnTo>
                  <a:lnTo>
                    <a:pt x="9" y="104"/>
                  </a:lnTo>
                  <a:lnTo>
                    <a:pt x="3" y="88"/>
                  </a:lnTo>
                  <a:lnTo>
                    <a:pt x="0" y="69"/>
                  </a:lnTo>
                  <a:lnTo>
                    <a:pt x="3" y="51"/>
                  </a:lnTo>
                  <a:lnTo>
                    <a:pt x="9" y="34"/>
                  </a:lnTo>
                  <a:lnTo>
                    <a:pt x="21" y="20"/>
                  </a:lnTo>
                  <a:lnTo>
                    <a:pt x="35" y="9"/>
                  </a:lnTo>
                  <a:lnTo>
                    <a:pt x="52" y="2"/>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59" name="Group 58"/>
          <p:cNvGrpSpPr/>
          <p:nvPr/>
        </p:nvGrpSpPr>
        <p:grpSpPr>
          <a:xfrm>
            <a:off x="7431344" y="1880024"/>
            <a:ext cx="670590" cy="722334"/>
            <a:chOff x="2535238" y="3462338"/>
            <a:chExt cx="514350" cy="554038"/>
          </a:xfrm>
          <a:solidFill>
            <a:schemeClr val="bg1">
              <a:lumMod val="50000"/>
            </a:schemeClr>
          </a:solidFill>
        </p:grpSpPr>
        <p:sp>
          <p:nvSpPr>
            <p:cNvPr id="60" name="Freeform 312"/>
            <p:cNvSpPr>
              <a:spLocks noEditPoints="1"/>
            </p:cNvSpPr>
            <p:nvPr/>
          </p:nvSpPr>
          <p:spPr bwMode="auto">
            <a:xfrm>
              <a:off x="2722563" y="3462338"/>
              <a:ext cx="138113" cy="196850"/>
            </a:xfrm>
            <a:custGeom>
              <a:avLst/>
              <a:gdLst>
                <a:gd name="T0" fmla="*/ 480 w 873"/>
                <a:gd name="T1" fmla="*/ 447 h 1244"/>
                <a:gd name="T2" fmla="*/ 386 w 873"/>
                <a:gd name="T3" fmla="*/ 498 h 1244"/>
                <a:gd name="T4" fmla="*/ 259 w 873"/>
                <a:gd name="T5" fmla="*/ 540 h 1244"/>
                <a:gd name="T6" fmla="*/ 173 w 873"/>
                <a:gd name="T7" fmla="*/ 858 h 1244"/>
                <a:gd name="T8" fmla="*/ 205 w 873"/>
                <a:gd name="T9" fmla="*/ 967 h 1244"/>
                <a:gd name="T10" fmla="*/ 277 w 873"/>
                <a:gd name="T11" fmla="*/ 1051 h 1244"/>
                <a:gd name="T12" fmla="*/ 380 w 873"/>
                <a:gd name="T13" fmla="*/ 1099 h 1244"/>
                <a:gd name="T14" fmla="*/ 492 w 873"/>
                <a:gd name="T15" fmla="*/ 1099 h 1244"/>
                <a:gd name="T16" fmla="*/ 596 w 873"/>
                <a:gd name="T17" fmla="*/ 1051 h 1244"/>
                <a:gd name="T18" fmla="*/ 668 w 873"/>
                <a:gd name="T19" fmla="*/ 967 h 1244"/>
                <a:gd name="T20" fmla="*/ 699 w 873"/>
                <a:gd name="T21" fmla="*/ 858 h 1244"/>
                <a:gd name="T22" fmla="*/ 640 w 873"/>
                <a:gd name="T23" fmla="*/ 472 h 1244"/>
                <a:gd name="T24" fmla="*/ 552 w 873"/>
                <a:gd name="T25" fmla="*/ 431 h 1244"/>
                <a:gd name="T26" fmla="*/ 612 w 873"/>
                <a:gd name="T27" fmla="*/ 303 h 1244"/>
                <a:gd name="T28" fmla="*/ 646 w 873"/>
                <a:gd name="T29" fmla="*/ 325 h 1244"/>
                <a:gd name="T30" fmla="*/ 683 w 873"/>
                <a:gd name="T31" fmla="*/ 340 h 1244"/>
                <a:gd name="T32" fmla="*/ 734 w 873"/>
                <a:gd name="T33" fmla="*/ 333 h 1244"/>
                <a:gd name="T34" fmla="*/ 718 w 873"/>
                <a:gd name="T35" fmla="*/ 246 h 1244"/>
                <a:gd name="T36" fmla="*/ 672 w 873"/>
                <a:gd name="T37" fmla="*/ 186 h 1244"/>
                <a:gd name="T38" fmla="*/ 291 w 873"/>
                <a:gd name="T39" fmla="*/ 142 h 1244"/>
                <a:gd name="T40" fmla="*/ 210 w 873"/>
                <a:gd name="T41" fmla="*/ 177 h 1244"/>
                <a:gd name="T42" fmla="*/ 155 w 873"/>
                <a:gd name="T43" fmla="*/ 246 h 1244"/>
                <a:gd name="T44" fmla="*/ 139 w 873"/>
                <a:gd name="T45" fmla="*/ 333 h 1244"/>
                <a:gd name="T46" fmla="*/ 239 w 873"/>
                <a:gd name="T47" fmla="*/ 402 h 1244"/>
                <a:gd name="T48" fmla="*/ 346 w 873"/>
                <a:gd name="T49" fmla="*/ 364 h 1244"/>
                <a:gd name="T50" fmla="*/ 418 w 873"/>
                <a:gd name="T51" fmla="*/ 321 h 1244"/>
                <a:gd name="T52" fmla="*/ 461 w 873"/>
                <a:gd name="T53" fmla="*/ 284 h 1244"/>
                <a:gd name="T54" fmla="*/ 479 w 873"/>
                <a:gd name="T55" fmla="*/ 261 h 1244"/>
                <a:gd name="T56" fmla="*/ 321 w 873"/>
                <a:gd name="T57" fmla="*/ 0 h 1244"/>
                <a:gd name="T58" fmla="*/ 627 w 873"/>
                <a:gd name="T59" fmla="*/ 10 h 1244"/>
                <a:gd name="T60" fmla="*/ 729 w 873"/>
                <a:gd name="T61" fmla="*/ 54 h 1244"/>
                <a:gd name="T62" fmla="*/ 810 w 873"/>
                <a:gd name="T63" fmla="*/ 131 h 1244"/>
                <a:gd name="T64" fmla="*/ 860 w 873"/>
                <a:gd name="T65" fmla="*/ 232 h 1244"/>
                <a:gd name="T66" fmla="*/ 873 w 873"/>
                <a:gd name="T67" fmla="*/ 342 h 1244"/>
                <a:gd name="T68" fmla="*/ 833 w 873"/>
                <a:gd name="T69" fmla="*/ 914 h 1244"/>
                <a:gd name="T70" fmla="*/ 788 w 873"/>
                <a:gd name="T71" fmla="*/ 1039 h 1244"/>
                <a:gd name="T72" fmla="*/ 704 w 873"/>
                <a:gd name="T73" fmla="*/ 1142 h 1244"/>
                <a:gd name="T74" fmla="*/ 584 w 873"/>
                <a:gd name="T75" fmla="*/ 1216 h 1244"/>
                <a:gd name="T76" fmla="*/ 436 w 873"/>
                <a:gd name="T77" fmla="*/ 1244 h 1244"/>
                <a:gd name="T78" fmla="*/ 289 w 873"/>
                <a:gd name="T79" fmla="*/ 1216 h 1244"/>
                <a:gd name="T80" fmla="*/ 167 w 873"/>
                <a:gd name="T81" fmla="*/ 1142 h 1244"/>
                <a:gd name="T82" fmla="*/ 85 w 873"/>
                <a:gd name="T83" fmla="*/ 1039 h 1244"/>
                <a:gd name="T84" fmla="*/ 40 w 873"/>
                <a:gd name="T85" fmla="*/ 914 h 1244"/>
                <a:gd name="T86" fmla="*/ 0 w 873"/>
                <a:gd name="T87" fmla="*/ 342 h 1244"/>
                <a:gd name="T88" fmla="*/ 12 w 873"/>
                <a:gd name="T89" fmla="*/ 232 h 1244"/>
                <a:gd name="T90" fmla="*/ 62 w 873"/>
                <a:gd name="T91" fmla="*/ 131 h 1244"/>
                <a:gd name="T92" fmla="*/ 143 w 873"/>
                <a:gd name="T93" fmla="*/ 54 h 1244"/>
                <a:gd name="T94" fmla="*/ 246 w 873"/>
                <a:gd name="T95" fmla="*/ 10 h 1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873" h="1244">
                  <a:moveTo>
                    <a:pt x="527" y="412"/>
                  </a:moveTo>
                  <a:lnTo>
                    <a:pt x="504" y="430"/>
                  </a:lnTo>
                  <a:lnTo>
                    <a:pt x="480" y="447"/>
                  </a:lnTo>
                  <a:lnTo>
                    <a:pt x="452" y="465"/>
                  </a:lnTo>
                  <a:lnTo>
                    <a:pt x="420" y="482"/>
                  </a:lnTo>
                  <a:lnTo>
                    <a:pt x="386" y="498"/>
                  </a:lnTo>
                  <a:lnTo>
                    <a:pt x="347" y="514"/>
                  </a:lnTo>
                  <a:lnTo>
                    <a:pt x="306" y="527"/>
                  </a:lnTo>
                  <a:lnTo>
                    <a:pt x="259" y="540"/>
                  </a:lnTo>
                  <a:lnTo>
                    <a:pt x="208" y="551"/>
                  </a:lnTo>
                  <a:lnTo>
                    <a:pt x="154" y="558"/>
                  </a:lnTo>
                  <a:lnTo>
                    <a:pt x="173" y="858"/>
                  </a:lnTo>
                  <a:lnTo>
                    <a:pt x="178" y="897"/>
                  </a:lnTo>
                  <a:lnTo>
                    <a:pt x="189" y="933"/>
                  </a:lnTo>
                  <a:lnTo>
                    <a:pt x="205" y="967"/>
                  </a:lnTo>
                  <a:lnTo>
                    <a:pt x="224" y="998"/>
                  </a:lnTo>
                  <a:lnTo>
                    <a:pt x="248" y="1026"/>
                  </a:lnTo>
                  <a:lnTo>
                    <a:pt x="277" y="1051"/>
                  </a:lnTo>
                  <a:lnTo>
                    <a:pt x="309" y="1072"/>
                  </a:lnTo>
                  <a:lnTo>
                    <a:pt x="344" y="1089"/>
                  </a:lnTo>
                  <a:lnTo>
                    <a:pt x="380" y="1099"/>
                  </a:lnTo>
                  <a:lnTo>
                    <a:pt x="417" y="1104"/>
                  </a:lnTo>
                  <a:lnTo>
                    <a:pt x="454" y="1104"/>
                  </a:lnTo>
                  <a:lnTo>
                    <a:pt x="492" y="1099"/>
                  </a:lnTo>
                  <a:lnTo>
                    <a:pt x="528" y="1089"/>
                  </a:lnTo>
                  <a:lnTo>
                    <a:pt x="563" y="1072"/>
                  </a:lnTo>
                  <a:lnTo>
                    <a:pt x="596" y="1051"/>
                  </a:lnTo>
                  <a:lnTo>
                    <a:pt x="623" y="1026"/>
                  </a:lnTo>
                  <a:lnTo>
                    <a:pt x="648" y="998"/>
                  </a:lnTo>
                  <a:lnTo>
                    <a:pt x="668" y="967"/>
                  </a:lnTo>
                  <a:lnTo>
                    <a:pt x="684" y="933"/>
                  </a:lnTo>
                  <a:lnTo>
                    <a:pt x="694" y="897"/>
                  </a:lnTo>
                  <a:lnTo>
                    <a:pt x="699" y="858"/>
                  </a:lnTo>
                  <a:lnTo>
                    <a:pt x="723" y="497"/>
                  </a:lnTo>
                  <a:lnTo>
                    <a:pt x="679" y="485"/>
                  </a:lnTo>
                  <a:lnTo>
                    <a:pt x="640" y="472"/>
                  </a:lnTo>
                  <a:lnTo>
                    <a:pt x="608" y="461"/>
                  </a:lnTo>
                  <a:lnTo>
                    <a:pt x="582" y="449"/>
                  </a:lnTo>
                  <a:lnTo>
                    <a:pt x="552" y="431"/>
                  </a:lnTo>
                  <a:lnTo>
                    <a:pt x="527" y="412"/>
                  </a:lnTo>
                  <a:close/>
                  <a:moveTo>
                    <a:pt x="659" y="175"/>
                  </a:moveTo>
                  <a:lnTo>
                    <a:pt x="612" y="303"/>
                  </a:lnTo>
                  <a:lnTo>
                    <a:pt x="619" y="308"/>
                  </a:lnTo>
                  <a:lnTo>
                    <a:pt x="630" y="315"/>
                  </a:lnTo>
                  <a:lnTo>
                    <a:pt x="646" y="325"/>
                  </a:lnTo>
                  <a:lnTo>
                    <a:pt x="654" y="329"/>
                  </a:lnTo>
                  <a:lnTo>
                    <a:pt x="667" y="334"/>
                  </a:lnTo>
                  <a:lnTo>
                    <a:pt x="683" y="340"/>
                  </a:lnTo>
                  <a:lnTo>
                    <a:pt x="705" y="347"/>
                  </a:lnTo>
                  <a:lnTo>
                    <a:pt x="732" y="356"/>
                  </a:lnTo>
                  <a:lnTo>
                    <a:pt x="734" y="333"/>
                  </a:lnTo>
                  <a:lnTo>
                    <a:pt x="733" y="304"/>
                  </a:lnTo>
                  <a:lnTo>
                    <a:pt x="728" y="274"/>
                  </a:lnTo>
                  <a:lnTo>
                    <a:pt x="718" y="246"/>
                  </a:lnTo>
                  <a:lnTo>
                    <a:pt x="703" y="221"/>
                  </a:lnTo>
                  <a:lnTo>
                    <a:pt x="685" y="198"/>
                  </a:lnTo>
                  <a:lnTo>
                    <a:pt x="672" y="186"/>
                  </a:lnTo>
                  <a:lnTo>
                    <a:pt x="659" y="175"/>
                  </a:lnTo>
                  <a:close/>
                  <a:moveTo>
                    <a:pt x="321" y="140"/>
                  </a:moveTo>
                  <a:lnTo>
                    <a:pt x="291" y="142"/>
                  </a:lnTo>
                  <a:lnTo>
                    <a:pt x="262" y="150"/>
                  </a:lnTo>
                  <a:lnTo>
                    <a:pt x="234" y="162"/>
                  </a:lnTo>
                  <a:lnTo>
                    <a:pt x="210" y="177"/>
                  </a:lnTo>
                  <a:lnTo>
                    <a:pt x="188" y="198"/>
                  </a:lnTo>
                  <a:lnTo>
                    <a:pt x="169" y="221"/>
                  </a:lnTo>
                  <a:lnTo>
                    <a:pt x="155" y="246"/>
                  </a:lnTo>
                  <a:lnTo>
                    <a:pt x="145" y="274"/>
                  </a:lnTo>
                  <a:lnTo>
                    <a:pt x="140" y="304"/>
                  </a:lnTo>
                  <a:lnTo>
                    <a:pt x="139" y="333"/>
                  </a:lnTo>
                  <a:lnTo>
                    <a:pt x="144" y="419"/>
                  </a:lnTo>
                  <a:lnTo>
                    <a:pt x="194" y="412"/>
                  </a:lnTo>
                  <a:lnTo>
                    <a:pt x="239" y="402"/>
                  </a:lnTo>
                  <a:lnTo>
                    <a:pt x="279" y="391"/>
                  </a:lnTo>
                  <a:lnTo>
                    <a:pt x="314" y="378"/>
                  </a:lnTo>
                  <a:lnTo>
                    <a:pt x="346" y="364"/>
                  </a:lnTo>
                  <a:lnTo>
                    <a:pt x="374" y="349"/>
                  </a:lnTo>
                  <a:lnTo>
                    <a:pt x="398" y="336"/>
                  </a:lnTo>
                  <a:lnTo>
                    <a:pt x="418" y="321"/>
                  </a:lnTo>
                  <a:lnTo>
                    <a:pt x="435" y="307"/>
                  </a:lnTo>
                  <a:lnTo>
                    <a:pt x="450" y="294"/>
                  </a:lnTo>
                  <a:lnTo>
                    <a:pt x="461" y="284"/>
                  </a:lnTo>
                  <a:lnTo>
                    <a:pt x="469" y="274"/>
                  </a:lnTo>
                  <a:lnTo>
                    <a:pt x="476" y="266"/>
                  </a:lnTo>
                  <a:lnTo>
                    <a:pt x="479" y="261"/>
                  </a:lnTo>
                  <a:lnTo>
                    <a:pt x="525" y="140"/>
                  </a:lnTo>
                  <a:lnTo>
                    <a:pt x="321" y="140"/>
                  </a:lnTo>
                  <a:close/>
                  <a:moveTo>
                    <a:pt x="321" y="0"/>
                  </a:moveTo>
                  <a:lnTo>
                    <a:pt x="552" y="0"/>
                  </a:lnTo>
                  <a:lnTo>
                    <a:pt x="589" y="4"/>
                  </a:lnTo>
                  <a:lnTo>
                    <a:pt x="627" y="10"/>
                  </a:lnTo>
                  <a:lnTo>
                    <a:pt x="663" y="21"/>
                  </a:lnTo>
                  <a:lnTo>
                    <a:pt x="697" y="35"/>
                  </a:lnTo>
                  <a:lnTo>
                    <a:pt x="729" y="54"/>
                  </a:lnTo>
                  <a:lnTo>
                    <a:pt x="759" y="77"/>
                  </a:lnTo>
                  <a:lnTo>
                    <a:pt x="786" y="102"/>
                  </a:lnTo>
                  <a:lnTo>
                    <a:pt x="810" y="131"/>
                  </a:lnTo>
                  <a:lnTo>
                    <a:pt x="831" y="163"/>
                  </a:lnTo>
                  <a:lnTo>
                    <a:pt x="848" y="197"/>
                  </a:lnTo>
                  <a:lnTo>
                    <a:pt x="860" y="232"/>
                  </a:lnTo>
                  <a:lnTo>
                    <a:pt x="869" y="268"/>
                  </a:lnTo>
                  <a:lnTo>
                    <a:pt x="873" y="305"/>
                  </a:lnTo>
                  <a:lnTo>
                    <a:pt x="873" y="342"/>
                  </a:lnTo>
                  <a:lnTo>
                    <a:pt x="866" y="447"/>
                  </a:lnTo>
                  <a:lnTo>
                    <a:pt x="838" y="868"/>
                  </a:lnTo>
                  <a:lnTo>
                    <a:pt x="833" y="914"/>
                  </a:lnTo>
                  <a:lnTo>
                    <a:pt x="822" y="957"/>
                  </a:lnTo>
                  <a:lnTo>
                    <a:pt x="807" y="998"/>
                  </a:lnTo>
                  <a:lnTo>
                    <a:pt x="788" y="1039"/>
                  </a:lnTo>
                  <a:lnTo>
                    <a:pt x="764" y="1076"/>
                  </a:lnTo>
                  <a:lnTo>
                    <a:pt x="736" y="1111"/>
                  </a:lnTo>
                  <a:lnTo>
                    <a:pt x="704" y="1142"/>
                  </a:lnTo>
                  <a:lnTo>
                    <a:pt x="669" y="1170"/>
                  </a:lnTo>
                  <a:lnTo>
                    <a:pt x="631" y="1194"/>
                  </a:lnTo>
                  <a:lnTo>
                    <a:pt x="584" y="1216"/>
                  </a:lnTo>
                  <a:lnTo>
                    <a:pt x="535" y="1232"/>
                  </a:lnTo>
                  <a:lnTo>
                    <a:pt x="486" y="1241"/>
                  </a:lnTo>
                  <a:lnTo>
                    <a:pt x="436" y="1244"/>
                  </a:lnTo>
                  <a:lnTo>
                    <a:pt x="386" y="1241"/>
                  </a:lnTo>
                  <a:lnTo>
                    <a:pt x="336" y="1232"/>
                  </a:lnTo>
                  <a:lnTo>
                    <a:pt x="289" y="1216"/>
                  </a:lnTo>
                  <a:lnTo>
                    <a:pt x="242" y="1194"/>
                  </a:lnTo>
                  <a:lnTo>
                    <a:pt x="204" y="1170"/>
                  </a:lnTo>
                  <a:lnTo>
                    <a:pt x="167" y="1142"/>
                  </a:lnTo>
                  <a:lnTo>
                    <a:pt x="137" y="1111"/>
                  </a:lnTo>
                  <a:lnTo>
                    <a:pt x="108" y="1076"/>
                  </a:lnTo>
                  <a:lnTo>
                    <a:pt x="85" y="1039"/>
                  </a:lnTo>
                  <a:lnTo>
                    <a:pt x="65" y="998"/>
                  </a:lnTo>
                  <a:lnTo>
                    <a:pt x="50" y="957"/>
                  </a:lnTo>
                  <a:lnTo>
                    <a:pt x="40" y="914"/>
                  </a:lnTo>
                  <a:lnTo>
                    <a:pt x="34" y="868"/>
                  </a:lnTo>
                  <a:lnTo>
                    <a:pt x="10" y="500"/>
                  </a:lnTo>
                  <a:lnTo>
                    <a:pt x="0" y="342"/>
                  </a:lnTo>
                  <a:lnTo>
                    <a:pt x="0" y="305"/>
                  </a:lnTo>
                  <a:lnTo>
                    <a:pt x="4" y="268"/>
                  </a:lnTo>
                  <a:lnTo>
                    <a:pt x="12" y="232"/>
                  </a:lnTo>
                  <a:lnTo>
                    <a:pt x="25" y="197"/>
                  </a:lnTo>
                  <a:lnTo>
                    <a:pt x="41" y="163"/>
                  </a:lnTo>
                  <a:lnTo>
                    <a:pt x="62" y="131"/>
                  </a:lnTo>
                  <a:lnTo>
                    <a:pt x="86" y="102"/>
                  </a:lnTo>
                  <a:lnTo>
                    <a:pt x="113" y="77"/>
                  </a:lnTo>
                  <a:lnTo>
                    <a:pt x="143" y="54"/>
                  </a:lnTo>
                  <a:lnTo>
                    <a:pt x="176" y="35"/>
                  </a:lnTo>
                  <a:lnTo>
                    <a:pt x="210" y="21"/>
                  </a:lnTo>
                  <a:lnTo>
                    <a:pt x="246" y="10"/>
                  </a:lnTo>
                  <a:lnTo>
                    <a:pt x="282" y="4"/>
                  </a:lnTo>
                  <a:lnTo>
                    <a:pt x="3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1" name="Freeform 313"/>
            <p:cNvSpPr>
              <a:spLocks noEditPoints="1"/>
            </p:cNvSpPr>
            <p:nvPr/>
          </p:nvSpPr>
          <p:spPr bwMode="auto">
            <a:xfrm>
              <a:off x="2628901" y="3663950"/>
              <a:ext cx="325438" cy="128588"/>
            </a:xfrm>
            <a:custGeom>
              <a:avLst/>
              <a:gdLst>
                <a:gd name="T0" fmla="*/ 472 w 2051"/>
                <a:gd name="T1" fmla="*/ 173 h 802"/>
                <a:gd name="T2" fmla="*/ 377 w 2051"/>
                <a:gd name="T3" fmla="*/ 224 h 802"/>
                <a:gd name="T4" fmla="*/ 296 w 2051"/>
                <a:gd name="T5" fmla="*/ 294 h 802"/>
                <a:gd name="T6" fmla="*/ 233 w 2051"/>
                <a:gd name="T7" fmla="*/ 380 h 802"/>
                <a:gd name="T8" fmla="*/ 189 w 2051"/>
                <a:gd name="T9" fmla="*/ 480 h 802"/>
                <a:gd name="T10" fmla="*/ 153 w 2051"/>
                <a:gd name="T11" fmla="*/ 662 h 802"/>
                <a:gd name="T12" fmla="*/ 1874 w 2051"/>
                <a:gd name="T13" fmla="*/ 533 h 802"/>
                <a:gd name="T14" fmla="*/ 1862 w 2051"/>
                <a:gd name="T15" fmla="*/ 480 h 802"/>
                <a:gd name="T16" fmla="*/ 1818 w 2051"/>
                <a:gd name="T17" fmla="*/ 380 h 802"/>
                <a:gd name="T18" fmla="*/ 1754 w 2051"/>
                <a:gd name="T19" fmla="*/ 294 h 802"/>
                <a:gd name="T20" fmla="*/ 1674 w 2051"/>
                <a:gd name="T21" fmla="*/ 224 h 802"/>
                <a:gd name="T22" fmla="*/ 1578 w 2051"/>
                <a:gd name="T23" fmla="*/ 173 h 802"/>
                <a:gd name="T24" fmla="*/ 1074 w 2051"/>
                <a:gd name="T25" fmla="*/ 607 h 802"/>
                <a:gd name="T26" fmla="*/ 1043 w 2051"/>
                <a:gd name="T27" fmla="*/ 625 h 802"/>
                <a:gd name="T28" fmla="*/ 1007 w 2051"/>
                <a:gd name="T29" fmla="*/ 625 h 802"/>
                <a:gd name="T30" fmla="*/ 975 w 2051"/>
                <a:gd name="T31" fmla="*/ 607 h 802"/>
                <a:gd name="T32" fmla="*/ 704 w 2051"/>
                <a:gd name="T33" fmla="*/ 140 h 802"/>
                <a:gd name="T34" fmla="*/ 1345 w 2051"/>
                <a:gd name="T35" fmla="*/ 140 h 802"/>
                <a:gd name="T36" fmla="*/ 1074 w 2051"/>
                <a:gd name="T37" fmla="*/ 341 h 802"/>
                <a:gd name="T38" fmla="*/ 1043 w 2051"/>
                <a:gd name="T39" fmla="*/ 359 h 802"/>
                <a:gd name="T40" fmla="*/ 1008 w 2051"/>
                <a:gd name="T41" fmla="*/ 359 h 802"/>
                <a:gd name="T42" fmla="*/ 976 w 2051"/>
                <a:gd name="T43" fmla="*/ 341 h 802"/>
                <a:gd name="T44" fmla="*/ 704 w 2051"/>
                <a:gd name="T45" fmla="*/ 140 h 802"/>
                <a:gd name="T46" fmla="*/ 800 w 2051"/>
                <a:gd name="T47" fmla="*/ 0 h 802"/>
                <a:gd name="T48" fmla="*/ 834 w 2051"/>
                <a:gd name="T49" fmla="*/ 10 h 802"/>
                <a:gd name="T50" fmla="*/ 1024 w 2051"/>
                <a:gd name="T51" fmla="*/ 193 h 802"/>
                <a:gd name="T52" fmla="*/ 1211 w 2051"/>
                <a:gd name="T53" fmla="*/ 10 h 802"/>
                <a:gd name="T54" fmla="*/ 1246 w 2051"/>
                <a:gd name="T55" fmla="*/ 0 h 802"/>
                <a:gd name="T56" fmla="*/ 1460 w 2051"/>
                <a:gd name="T57" fmla="*/ 4 h 802"/>
                <a:gd name="T58" fmla="*/ 1574 w 2051"/>
                <a:gd name="T59" fmla="*/ 25 h 802"/>
                <a:gd name="T60" fmla="*/ 1681 w 2051"/>
                <a:gd name="T61" fmla="*/ 67 h 802"/>
                <a:gd name="T62" fmla="*/ 1778 w 2051"/>
                <a:gd name="T63" fmla="*/ 128 h 802"/>
                <a:gd name="T64" fmla="*/ 1861 w 2051"/>
                <a:gd name="T65" fmla="*/ 204 h 802"/>
                <a:gd name="T66" fmla="*/ 1929 w 2051"/>
                <a:gd name="T67" fmla="*/ 295 h 802"/>
                <a:gd name="T68" fmla="*/ 1980 w 2051"/>
                <a:gd name="T69" fmla="*/ 397 h 802"/>
                <a:gd name="T70" fmla="*/ 2011 w 2051"/>
                <a:gd name="T71" fmla="*/ 508 h 802"/>
                <a:gd name="T72" fmla="*/ 2051 w 2051"/>
                <a:gd name="T73" fmla="*/ 735 h 802"/>
                <a:gd name="T74" fmla="*/ 2043 w 2051"/>
                <a:gd name="T75" fmla="*/ 764 h 802"/>
                <a:gd name="T76" fmla="*/ 2023 w 2051"/>
                <a:gd name="T77" fmla="*/ 787 h 802"/>
                <a:gd name="T78" fmla="*/ 1997 w 2051"/>
                <a:gd name="T79" fmla="*/ 800 h 802"/>
                <a:gd name="T80" fmla="*/ 69 w 2051"/>
                <a:gd name="T81" fmla="*/ 802 h 802"/>
                <a:gd name="T82" fmla="*/ 39 w 2051"/>
                <a:gd name="T83" fmla="*/ 795 h 802"/>
                <a:gd name="T84" fmla="*/ 16 w 2051"/>
                <a:gd name="T85" fmla="*/ 777 h 802"/>
                <a:gd name="T86" fmla="*/ 2 w 2051"/>
                <a:gd name="T87" fmla="*/ 750 h 802"/>
                <a:gd name="T88" fmla="*/ 1 w 2051"/>
                <a:gd name="T89" fmla="*/ 719 h 802"/>
                <a:gd name="T90" fmla="*/ 52 w 2051"/>
                <a:gd name="T91" fmla="*/ 451 h 802"/>
                <a:gd name="T92" fmla="*/ 93 w 2051"/>
                <a:gd name="T93" fmla="*/ 344 h 802"/>
                <a:gd name="T94" fmla="*/ 154 w 2051"/>
                <a:gd name="T95" fmla="*/ 248 h 802"/>
                <a:gd name="T96" fmla="*/ 229 w 2051"/>
                <a:gd name="T97" fmla="*/ 164 h 802"/>
                <a:gd name="T98" fmla="*/ 320 w 2051"/>
                <a:gd name="T99" fmla="*/ 96 h 802"/>
                <a:gd name="T100" fmla="*/ 422 w 2051"/>
                <a:gd name="T101" fmla="*/ 44 h 802"/>
                <a:gd name="T102" fmla="*/ 533 w 2051"/>
                <a:gd name="T103" fmla="*/ 12 h 802"/>
                <a:gd name="T104" fmla="*/ 591 w 2051"/>
                <a:gd name="T105" fmla="*/ 4 h 8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051" h="802">
                  <a:moveTo>
                    <a:pt x="524" y="156"/>
                  </a:moveTo>
                  <a:lnTo>
                    <a:pt x="472" y="173"/>
                  </a:lnTo>
                  <a:lnTo>
                    <a:pt x="423" y="197"/>
                  </a:lnTo>
                  <a:lnTo>
                    <a:pt x="377" y="224"/>
                  </a:lnTo>
                  <a:lnTo>
                    <a:pt x="335" y="257"/>
                  </a:lnTo>
                  <a:lnTo>
                    <a:pt x="296" y="294"/>
                  </a:lnTo>
                  <a:lnTo>
                    <a:pt x="262" y="336"/>
                  </a:lnTo>
                  <a:lnTo>
                    <a:pt x="233" y="380"/>
                  </a:lnTo>
                  <a:lnTo>
                    <a:pt x="208" y="429"/>
                  </a:lnTo>
                  <a:lnTo>
                    <a:pt x="189" y="480"/>
                  </a:lnTo>
                  <a:lnTo>
                    <a:pt x="176" y="533"/>
                  </a:lnTo>
                  <a:lnTo>
                    <a:pt x="153" y="662"/>
                  </a:lnTo>
                  <a:lnTo>
                    <a:pt x="1898" y="662"/>
                  </a:lnTo>
                  <a:lnTo>
                    <a:pt x="1874" y="533"/>
                  </a:lnTo>
                  <a:lnTo>
                    <a:pt x="1874" y="533"/>
                  </a:lnTo>
                  <a:lnTo>
                    <a:pt x="1862" y="480"/>
                  </a:lnTo>
                  <a:lnTo>
                    <a:pt x="1843" y="429"/>
                  </a:lnTo>
                  <a:lnTo>
                    <a:pt x="1818" y="380"/>
                  </a:lnTo>
                  <a:lnTo>
                    <a:pt x="1788" y="336"/>
                  </a:lnTo>
                  <a:lnTo>
                    <a:pt x="1754" y="294"/>
                  </a:lnTo>
                  <a:lnTo>
                    <a:pt x="1716" y="257"/>
                  </a:lnTo>
                  <a:lnTo>
                    <a:pt x="1674" y="224"/>
                  </a:lnTo>
                  <a:lnTo>
                    <a:pt x="1628" y="197"/>
                  </a:lnTo>
                  <a:lnTo>
                    <a:pt x="1578" y="173"/>
                  </a:lnTo>
                  <a:lnTo>
                    <a:pt x="1527" y="156"/>
                  </a:lnTo>
                  <a:lnTo>
                    <a:pt x="1074" y="607"/>
                  </a:lnTo>
                  <a:lnTo>
                    <a:pt x="1059" y="619"/>
                  </a:lnTo>
                  <a:lnTo>
                    <a:pt x="1043" y="625"/>
                  </a:lnTo>
                  <a:lnTo>
                    <a:pt x="1025" y="628"/>
                  </a:lnTo>
                  <a:lnTo>
                    <a:pt x="1007" y="625"/>
                  </a:lnTo>
                  <a:lnTo>
                    <a:pt x="990" y="619"/>
                  </a:lnTo>
                  <a:lnTo>
                    <a:pt x="975" y="607"/>
                  </a:lnTo>
                  <a:lnTo>
                    <a:pt x="524" y="156"/>
                  </a:lnTo>
                  <a:close/>
                  <a:moveTo>
                    <a:pt x="704" y="140"/>
                  </a:moveTo>
                  <a:lnTo>
                    <a:pt x="1025" y="460"/>
                  </a:lnTo>
                  <a:lnTo>
                    <a:pt x="1345" y="140"/>
                  </a:lnTo>
                  <a:lnTo>
                    <a:pt x="1275" y="140"/>
                  </a:lnTo>
                  <a:lnTo>
                    <a:pt x="1074" y="341"/>
                  </a:lnTo>
                  <a:lnTo>
                    <a:pt x="1059" y="351"/>
                  </a:lnTo>
                  <a:lnTo>
                    <a:pt x="1043" y="359"/>
                  </a:lnTo>
                  <a:lnTo>
                    <a:pt x="1025" y="361"/>
                  </a:lnTo>
                  <a:lnTo>
                    <a:pt x="1008" y="359"/>
                  </a:lnTo>
                  <a:lnTo>
                    <a:pt x="991" y="353"/>
                  </a:lnTo>
                  <a:lnTo>
                    <a:pt x="976" y="341"/>
                  </a:lnTo>
                  <a:lnTo>
                    <a:pt x="771" y="140"/>
                  </a:lnTo>
                  <a:lnTo>
                    <a:pt x="704" y="140"/>
                  </a:lnTo>
                  <a:close/>
                  <a:moveTo>
                    <a:pt x="648" y="0"/>
                  </a:moveTo>
                  <a:lnTo>
                    <a:pt x="800" y="0"/>
                  </a:lnTo>
                  <a:lnTo>
                    <a:pt x="817" y="4"/>
                  </a:lnTo>
                  <a:lnTo>
                    <a:pt x="834" y="10"/>
                  </a:lnTo>
                  <a:lnTo>
                    <a:pt x="849" y="21"/>
                  </a:lnTo>
                  <a:lnTo>
                    <a:pt x="1024" y="193"/>
                  </a:lnTo>
                  <a:lnTo>
                    <a:pt x="1196" y="22"/>
                  </a:lnTo>
                  <a:lnTo>
                    <a:pt x="1211" y="10"/>
                  </a:lnTo>
                  <a:lnTo>
                    <a:pt x="1228" y="4"/>
                  </a:lnTo>
                  <a:lnTo>
                    <a:pt x="1246" y="0"/>
                  </a:lnTo>
                  <a:lnTo>
                    <a:pt x="1403" y="0"/>
                  </a:lnTo>
                  <a:lnTo>
                    <a:pt x="1460" y="4"/>
                  </a:lnTo>
                  <a:lnTo>
                    <a:pt x="1517" y="12"/>
                  </a:lnTo>
                  <a:lnTo>
                    <a:pt x="1574" y="25"/>
                  </a:lnTo>
                  <a:lnTo>
                    <a:pt x="1629" y="44"/>
                  </a:lnTo>
                  <a:lnTo>
                    <a:pt x="1681" y="67"/>
                  </a:lnTo>
                  <a:lnTo>
                    <a:pt x="1731" y="96"/>
                  </a:lnTo>
                  <a:lnTo>
                    <a:pt x="1778" y="128"/>
                  </a:lnTo>
                  <a:lnTo>
                    <a:pt x="1820" y="164"/>
                  </a:lnTo>
                  <a:lnTo>
                    <a:pt x="1861" y="204"/>
                  </a:lnTo>
                  <a:lnTo>
                    <a:pt x="1897" y="248"/>
                  </a:lnTo>
                  <a:lnTo>
                    <a:pt x="1929" y="295"/>
                  </a:lnTo>
                  <a:lnTo>
                    <a:pt x="1957" y="344"/>
                  </a:lnTo>
                  <a:lnTo>
                    <a:pt x="1980" y="397"/>
                  </a:lnTo>
                  <a:lnTo>
                    <a:pt x="1999" y="451"/>
                  </a:lnTo>
                  <a:lnTo>
                    <a:pt x="2011" y="508"/>
                  </a:lnTo>
                  <a:lnTo>
                    <a:pt x="2050" y="719"/>
                  </a:lnTo>
                  <a:lnTo>
                    <a:pt x="2051" y="735"/>
                  </a:lnTo>
                  <a:lnTo>
                    <a:pt x="2049" y="750"/>
                  </a:lnTo>
                  <a:lnTo>
                    <a:pt x="2043" y="764"/>
                  </a:lnTo>
                  <a:lnTo>
                    <a:pt x="2035" y="777"/>
                  </a:lnTo>
                  <a:lnTo>
                    <a:pt x="2023" y="787"/>
                  </a:lnTo>
                  <a:lnTo>
                    <a:pt x="2010" y="795"/>
                  </a:lnTo>
                  <a:lnTo>
                    <a:pt x="1997" y="800"/>
                  </a:lnTo>
                  <a:lnTo>
                    <a:pt x="1981" y="802"/>
                  </a:lnTo>
                  <a:lnTo>
                    <a:pt x="69" y="802"/>
                  </a:lnTo>
                  <a:lnTo>
                    <a:pt x="54" y="800"/>
                  </a:lnTo>
                  <a:lnTo>
                    <a:pt x="39" y="795"/>
                  </a:lnTo>
                  <a:lnTo>
                    <a:pt x="26" y="787"/>
                  </a:lnTo>
                  <a:lnTo>
                    <a:pt x="16" y="777"/>
                  </a:lnTo>
                  <a:lnTo>
                    <a:pt x="7" y="764"/>
                  </a:lnTo>
                  <a:lnTo>
                    <a:pt x="2" y="750"/>
                  </a:lnTo>
                  <a:lnTo>
                    <a:pt x="0" y="735"/>
                  </a:lnTo>
                  <a:lnTo>
                    <a:pt x="1" y="719"/>
                  </a:lnTo>
                  <a:lnTo>
                    <a:pt x="39" y="508"/>
                  </a:lnTo>
                  <a:lnTo>
                    <a:pt x="52" y="451"/>
                  </a:lnTo>
                  <a:lnTo>
                    <a:pt x="70" y="397"/>
                  </a:lnTo>
                  <a:lnTo>
                    <a:pt x="93" y="344"/>
                  </a:lnTo>
                  <a:lnTo>
                    <a:pt x="121" y="295"/>
                  </a:lnTo>
                  <a:lnTo>
                    <a:pt x="154" y="248"/>
                  </a:lnTo>
                  <a:lnTo>
                    <a:pt x="190" y="204"/>
                  </a:lnTo>
                  <a:lnTo>
                    <a:pt x="229" y="164"/>
                  </a:lnTo>
                  <a:lnTo>
                    <a:pt x="273" y="128"/>
                  </a:lnTo>
                  <a:lnTo>
                    <a:pt x="320" y="96"/>
                  </a:lnTo>
                  <a:lnTo>
                    <a:pt x="370" y="67"/>
                  </a:lnTo>
                  <a:lnTo>
                    <a:pt x="422" y="44"/>
                  </a:lnTo>
                  <a:lnTo>
                    <a:pt x="476" y="25"/>
                  </a:lnTo>
                  <a:lnTo>
                    <a:pt x="533" y="12"/>
                  </a:lnTo>
                  <a:lnTo>
                    <a:pt x="533" y="12"/>
                  </a:lnTo>
                  <a:lnTo>
                    <a:pt x="591" y="4"/>
                  </a:lnTo>
                  <a:lnTo>
                    <a:pt x="64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2" name="Freeform 314"/>
            <p:cNvSpPr>
              <a:spLocks/>
            </p:cNvSpPr>
            <p:nvPr/>
          </p:nvSpPr>
          <p:spPr bwMode="auto">
            <a:xfrm>
              <a:off x="2819401" y="3840163"/>
              <a:ext cx="28575" cy="22225"/>
            </a:xfrm>
            <a:custGeom>
              <a:avLst/>
              <a:gdLst>
                <a:gd name="T0" fmla="*/ 71 w 182"/>
                <a:gd name="T1" fmla="*/ 0 h 140"/>
                <a:gd name="T2" fmla="*/ 113 w 182"/>
                <a:gd name="T3" fmla="*/ 0 h 140"/>
                <a:gd name="T4" fmla="*/ 131 w 182"/>
                <a:gd name="T5" fmla="*/ 3 h 140"/>
                <a:gd name="T6" fmla="*/ 148 w 182"/>
                <a:gd name="T7" fmla="*/ 9 h 140"/>
                <a:gd name="T8" fmla="*/ 162 w 182"/>
                <a:gd name="T9" fmla="*/ 21 h 140"/>
                <a:gd name="T10" fmla="*/ 173 w 182"/>
                <a:gd name="T11" fmla="*/ 35 h 140"/>
                <a:gd name="T12" fmla="*/ 180 w 182"/>
                <a:gd name="T13" fmla="*/ 52 h 140"/>
                <a:gd name="T14" fmla="*/ 182 w 182"/>
                <a:gd name="T15" fmla="*/ 70 h 140"/>
                <a:gd name="T16" fmla="*/ 180 w 182"/>
                <a:gd name="T17" fmla="*/ 88 h 140"/>
                <a:gd name="T18" fmla="*/ 173 w 182"/>
                <a:gd name="T19" fmla="*/ 105 h 140"/>
                <a:gd name="T20" fmla="*/ 162 w 182"/>
                <a:gd name="T21" fmla="*/ 118 h 140"/>
                <a:gd name="T22" fmla="*/ 148 w 182"/>
                <a:gd name="T23" fmla="*/ 130 h 140"/>
                <a:gd name="T24" fmla="*/ 131 w 182"/>
                <a:gd name="T25" fmla="*/ 136 h 140"/>
                <a:gd name="T26" fmla="*/ 113 w 182"/>
                <a:gd name="T27" fmla="*/ 140 h 140"/>
                <a:gd name="T28" fmla="*/ 71 w 182"/>
                <a:gd name="T29" fmla="*/ 140 h 140"/>
                <a:gd name="T30" fmla="*/ 51 w 182"/>
                <a:gd name="T31" fmla="*/ 136 h 140"/>
                <a:gd name="T32" fmla="*/ 34 w 182"/>
                <a:gd name="T33" fmla="*/ 130 h 140"/>
                <a:gd name="T34" fmla="*/ 21 w 182"/>
                <a:gd name="T35" fmla="*/ 118 h 140"/>
                <a:gd name="T36" fmla="*/ 10 w 182"/>
                <a:gd name="T37" fmla="*/ 105 h 140"/>
                <a:gd name="T38" fmla="*/ 3 w 182"/>
                <a:gd name="T39" fmla="*/ 88 h 140"/>
                <a:gd name="T40" fmla="*/ 0 w 182"/>
                <a:gd name="T41" fmla="*/ 70 h 140"/>
                <a:gd name="T42" fmla="*/ 3 w 182"/>
                <a:gd name="T43" fmla="*/ 52 h 140"/>
                <a:gd name="T44" fmla="*/ 10 w 182"/>
                <a:gd name="T45" fmla="*/ 35 h 140"/>
                <a:gd name="T46" fmla="*/ 21 w 182"/>
                <a:gd name="T47" fmla="*/ 21 h 140"/>
                <a:gd name="T48" fmla="*/ 34 w 182"/>
                <a:gd name="T49" fmla="*/ 9 h 140"/>
                <a:gd name="T50" fmla="*/ 51 w 182"/>
                <a:gd name="T51" fmla="*/ 3 h 140"/>
                <a:gd name="T52" fmla="*/ 71 w 182"/>
                <a:gd name="T53"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2" h="140">
                  <a:moveTo>
                    <a:pt x="71" y="0"/>
                  </a:moveTo>
                  <a:lnTo>
                    <a:pt x="113" y="0"/>
                  </a:lnTo>
                  <a:lnTo>
                    <a:pt x="131" y="3"/>
                  </a:lnTo>
                  <a:lnTo>
                    <a:pt x="148" y="9"/>
                  </a:lnTo>
                  <a:lnTo>
                    <a:pt x="162" y="21"/>
                  </a:lnTo>
                  <a:lnTo>
                    <a:pt x="173" y="35"/>
                  </a:lnTo>
                  <a:lnTo>
                    <a:pt x="180" y="52"/>
                  </a:lnTo>
                  <a:lnTo>
                    <a:pt x="182" y="70"/>
                  </a:lnTo>
                  <a:lnTo>
                    <a:pt x="180" y="88"/>
                  </a:lnTo>
                  <a:lnTo>
                    <a:pt x="173" y="105"/>
                  </a:lnTo>
                  <a:lnTo>
                    <a:pt x="162" y="118"/>
                  </a:lnTo>
                  <a:lnTo>
                    <a:pt x="148" y="130"/>
                  </a:lnTo>
                  <a:lnTo>
                    <a:pt x="131" y="136"/>
                  </a:lnTo>
                  <a:lnTo>
                    <a:pt x="113" y="140"/>
                  </a:lnTo>
                  <a:lnTo>
                    <a:pt x="71" y="140"/>
                  </a:lnTo>
                  <a:lnTo>
                    <a:pt x="51" y="136"/>
                  </a:lnTo>
                  <a:lnTo>
                    <a:pt x="34" y="130"/>
                  </a:lnTo>
                  <a:lnTo>
                    <a:pt x="21" y="118"/>
                  </a:lnTo>
                  <a:lnTo>
                    <a:pt x="10" y="105"/>
                  </a:lnTo>
                  <a:lnTo>
                    <a:pt x="3" y="88"/>
                  </a:lnTo>
                  <a:lnTo>
                    <a:pt x="0" y="70"/>
                  </a:lnTo>
                  <a:lnTo>
                    <a:pt x="3" y="52"/>
                  </a:lnTo>
                  <a:lnTo>
                    <a:pt x="10" y="35"/>
                  </a:lnTo>
                  <a:lnTo>
                    <a:pt x="21" y="21"/>
                  </a:lnTo>
                  <a:lnTo>
                    <a:pt x="34" y="9"/>
                  </a:lnTo>
                  <a:lnTo>
                    <a:pt x="51" y="3"/>
                  </a:lnTo>
                  <a:lnTo>
                    <a:pt x="7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3" name="Freeform 315"/>
            <p:cNvSpPr>
              <a:spLocks noEditPoints="1"/>
            </p:cNvSpPr>
            <p:nvPr/>
          </p:nvSpPr>
          <p:spPr bwMode="auto">
            <a:xfrm>
              <a:off x="2535238" y="3813175"/>
              <a:ext cx="298450" cy="203200"/>
            </a:xfrm>
            <a:custGeom>
              <a:avLst/>
              <a:gdLst>
                <a:gd name="T0" fmla="*/ 1565 w 1879"/>
                <a:gd name="T1" fmla="*/ 915 h 1284"/>
                <a:gd name="T2" fmla="*/ 1509 w 1879"/>
                <a:gd name="T3" fmla="*/ 970 h 1284"/>
                <a:gd name="T4" fmla="*/ 1499 w 1879"/>
                <a:gd name="T5" fmla="*/ 1052 h 1284"/>
                <a:gd name="T6" fmla="*/ 1542 w 1879"/>
                <a:gd name="T7" fmla="*/ 1119 h 1284"/>
                <a:gd name="T8" fmla="*/ 1618 w 1879"/>
                <a:gd name="T9" fmla="*/ 1145 h 1284"/>
                <a:gd name="T10" fmla="*/ 1694 w 1879"/>
                <a:gd name="T11" fmla="*/ 1119 h 1284"/>
                <a:gd name="T12" fmla="*/ 1736 w 1879"/>
                <a:gd name="T13" fmla="*/ 1052 h 1284"/>
                <a:gd name="T14" fmla="*/ 1728 w 1879"/>
                <a:gd name="T15" fmla="*/ 970 h 1284"/>
                <a:gd name="T16" fmla="*/ 1671 w 1879"/>
                <a:gd name="T17" fmla="*/ 915 h 1284"/>
                <a:gd name="T18" fmla="*/ 261 w 1879"/>
                <a:gd name="T19" fmla="*/ 902 h 1284"/>
                <a:gd name="T20" fmla="*/ 186 w 1879"/>
                <a:gd name="T21" fmla="*/ 929 h 1284"/>
                <a:gd name="T22" fmla="*/ 143 w 1879"/>
                <a:gd name="T23" fmla="*/ 996 h 1284"/>
                <a:gd name="T24" fmla="*/ 152 w 1879"/>
                <a:gd name="T25" fmla="*/ 1077 h 1284"/>
                <a:gd name="T26" fmla="*/ 208 w 1879"/>
                <a:gd name="T27" fmla="*/ 1132 h 1284"/>
                <a:gd name="T28" fmla="*/ 289 w 1879"/>
                <a:gd name="T29" fmla="*/ 1142 h 1284"/>
                <a:gd name="T30" fmla="*/ 356 w 1879"/>
                <a:gd name="T31" fmla="*/ 1099 h 1284"/>
                <a:gd name="T32" fmla="*/ 382 w 1879"/>
                <a:gd name="T33" fmla="*/ 1023 h 1284"/>
                <a:gd name="T34" fmla="*/ 356 w 1879"/>
                <a:gd name="T35" fmla="*/ 948 h 1284"/>
                <a:gd name="T36" fmla="*/ 289 w 1879"/>
                <a:gd name="T37" fmla="*/ 905 h 1284"/>
                <a:gd name="T38" fmla="*/ 1636 w 1879"/>
                <a:gd name="T39" fmla="*/ 2 h 1284"/>
                <a:gd name="T40" fmla="*/ 1679 w 1879"/>
                <a:gd name="T41" fmla="*/ 34 h 1284"/>
                <a:gd name="T42" fmla="*/ 1687 w 1879"/>
                <a:gd name="T43" fmla="*/ 773 h 1284"/>
                <a:gd name="T44" fmla="*/ 1786 w 1879"/>
                <a:gd name="T45" fmla="*/ 825 h 1284"/>
                <a:gd name="T46" fmla="*/ 1854 w 1879"/>
                <a:gd name="T47" fmla="*/ 912 h 1284"/>
                <a:gd name="T48" fmla="*/ 1879 w 1879"/>
                <a:gd name="T49" fmla="*/ 1023 h 1284"/>
                <a:gd name="T50" fmla="*/ 1855 w 1879"/>
                <a:gd name="T51" fmla="*/ 1133 h 1284"/>
                <a:gd name="T52" fmla="*/ 1789 w 1879"/>
                <a:gd name="T53" fmla="*/ 1220 h 1284"/>
                <a:gd name="T54" fmla="*/ 1694 w 1879"/>
                <a:gd name="T55" fmla="*/ 1273 h 1284"/>
                <a:gd name="T56" fmla="*/ 1580 w 1879"/>
                <a:gd name="T57" fmla="*/ 1281 h 1284"/>
                <a:gd name="T58" fmla="*/ 1476 w 1879"/>
                <a:gd name="T59" fmla="*/ 1242 h 1284"/>
                <a:gd name="T60" fmla="*/ 1399 w 1879"/>
                <a:gd name="T61" fmla="*/ 1165 h 1284"/>
                <a:gd name="T62" fmla="*/ 1360 w 1879"/>
                <a:gd name="T63" fmla="*/ 1062 h 1284"/>
                <a:gd name="T64" fmla="*/ 1369 w 1879"/>
                <a:gd name="T65" fmla="*/ 947 h 1284"/>
                <a:gd name="T66" fmla="*/ 1424 w 1879"/>
                <a:gd name="T67" fmla="*/ 850 h 1284"/>
                <a:gd name="T68" fmla="*/ 1513 w 1879"/>
                <a:gd name="T69" fmla="*/ 786 h 1284"/>
                <a:gd name="T70" fmla="*/ 511 w 1879"/>
                <a:gd name="T71" fmla="*/ 316 h 1284"/>
                <a:gd name="T72" fmla="*/ 421 w 1879"/>
                <a:gd name="T73" fmla="*/ 340 h 1284"/>
                <a:gd name="T74" fmla="*/ 356 w 1879"/>
                <a:gd name="T75" fmla="*/ 405 h 1284"/>
                <a:gd name="T76" fmla="*/ 331 w 1879"/>
                <a:gd name="T77" fmla="*/ 495 h 1284"/>
                <a:gd name="T78" fmla="*/ 399 w 1879"/>
                <a:gd name="T79" fmla="*/ 802 h 1284"/>
                <a:gd name="T80" fmla="*/ 479 w 1879"/>
                <a:gd name="T81" fmla="*/ 880 h 1284"/>
                <a:gd name="T82" fmla="*/ 520 w 1879"/>
                <a:gd name="T83" fmla="*/ 985 h 1284"/>
                <a:gd name="T84" fmla="*/ 511 w 1879"/>
                <a:gd name="T85" fmla="*/ 1098 h 1284"/>
                <a:gd name="T86" fmla="*/ 458 w 1879"/>
                <a:gd name="T87" fmla="*/ 1194 h 1284"/>
                <a:gd name="T88" fmla="*/ 372 w 1879"/>
                <a:gd name="T89" fmla="*/ 1260 h 1284"/>
                <a:gd name="T90" fmla="*/ 261 w 1879"/>
                <a:gd name="T91" fmla="*/ 1284 h 1284"/>
                <a:gd name="T92" fmla="*/ 152 w 1879"/>
                <a:gd name="T93" fmla="*/ 1260 h 1284"/>
                <a:gd name="T94" fmla="*/ 65 w 1879"/>
                <a:gd name="T95" fmla="*/ 1194 h 1284"/>
                <a:gd name="T96" fmla="*/ 12 w 1879"/>
                <a:gd name="T97" fmla="*/ 1098 h 1284"/>
                <a:gd name="T98" fmla="*/ 3 w 1879"/>
                <a:gd name="T99" fmla="*/ 985 h 1284"/>
                <a:gd name="T100" fmla="*/ 44 w 1879"/>
                <a:gd name="T101" fmla="*/ 880 h 1284"/>
                <a:gd name="T102" fmla="*/ 123 w 1879"/>
                <a:gd name="T103" fmla="*/ 802 h 1284"/>
                <a:gd name="T104" fmla="*/ 191 w 1879"/>
                <a:gd name="T105" fmla="*/ 495 h 1284"/>
                <a:gd name="T106" fmla="*/ 217 w 1879"/>
                <a:gd name="T107" fmla="*/ 371 h 1284"/>
                <a:gd name="T108" fmla="*/ 286 w 1879"/>
                <a:gd name="T109" fmla="*/ 270 h 1284"/>
                <a:gd name="T110" fmla="*/ 387 w 1879"/>
                <a:gd name="T111" fmla="*/ 201 h 1284"/>
                <a:gd name="T112" fmla="*/ 511 w 1879"/>
                <a:gd name="T113" fmla="*/ 176 h 1284"/>
                <a:gd name="T114" fmla="*/ 1551 w 1879"/>
                <a:gd name="T115" fmla="*/ 51 h 1284"/>
                <a:gd name="T116" fmla="*/ 1583 w 1879"/>
                <a:gd name="T117" fmla="*/ 9 h 1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879" h="1284">
                  <a:moveTo>
                    <a:pt x="1618" y="902"/>
                  </a:moveTo>
                  <a:lnTo>
                    <a:pt x="1591" y="905"/>
                  </a:lnTo>
                  <a:lnTo>
                    <a:pt x="1565" y="915"/>
                  </a:lnTo>
                  <a:lnTo>
                    <a:pt x="1542" y="929"/>
                  </a:lnTo>
                  <a:lnTo>
                    <a:pt x="1524" y="948"/>
                  </a:lnTo>
                  <a:lnTo>
                    <a:pt x="1509" y="970"/>
                  </a:lnTo>
                  <a:lnTo>
                    <a:pt x="1499" y="996"/>
                  </a:lnTo>
                  <a:lnTo>
                    <a:pt x="1496" y="1023"/>
                  </a:lnTo>
                  <a:lnTo>
                    <a:pt x="1499" y="1052"/>
                  </a:lnTo>
                  <a:lnTo>
                    <a:pt x="1509" y="1077"/>
                  </a:lnTo>
                  <a:lnTo>
                    <a:pt x="1524" y="1099"/>
                  </a:lnTo>
                  <a:lnTo>
                    <a:pt x="1542" y="1119"/>
                  </a:lnTo>
                  <a:lnTo>
                    <a:pt x="1565" y="1132"/>
                  </a:lnTo>
                  <a:lnTo>
                    <a:pt x="1591" y="1142"/>
                  </a:lnTo>
                  <a:lnTo>
                    <a:pt x="1618" y="1145"/>
                  </a:lnTo>
                  <a:lnTo>
                    <a:pt x="1646" y="1142"/>
                  </a:lnTo>
                  <a:lnTo>
                    <a:pt x="1671" y="1132"/>
                  </a:lnTo>
                  <a:lnTo>
                    <a:pt x="1694" y="1119"/>
                  </a:lnTo>
                  <a:lnTo>
                    <a:pt x="1713" y="1099"/>
                  </a:lnTo>
                  <a:lnTo>
                    <a:pt x="1728" y="1077"/>
                  </a:lnTo>
                  <a:lnTo>
                    <a:pt x="1736" y="1052"/>
                  </a:lnTo>
                  <a:lnTo>
                    <a:pt x="1739" y="1023"/>
                  </a:lnTo>
                  <a:lnTo>
                    <a:pt x="1736" y="996"/>
                  </a:lnTo>
                  <a:lnTo>
                    <a:pt x="1728" y="970"/>
                  </a:lnTo>
                  <a:lnTo>
                    <a:pt x="1713" y="948"/>
                  </a:lnTo>
                  <a:lnTo>
                    <a:pt x="1694" y="929"/>
                  </a:lnTo>
                  <a:lnTo>
                    <a:pt x="1671" y="915"/>
                  </a:lnTo>
                  <a:lnTo>
                    <a:pt x="1646" y="905"/>
                  </a:lnTo>
                  <a:lnTo>
                    <a:pt x="1618" y="902"/>
                  </a:lnTo>
                  <a:close/>
                  <a:moveTo>
                    <a:pt x="261" y="902"/>
                  </a:moveTo>
                  <a:lnTo>
                    <a:pt x="234" y="905"/>
                  </a:lnTo>
                  <a:lnTo>
                    <a:pt x="208" y="915"/>
                  </a:lnTo>
                  <a:lnTo>
                    <a:pt x="186" y="929"/>
                  </a:lnTo>
                  <a:lnTo>
                    <a:pt x="167" y="948"/>
                  </a:lnTo>
                  <a:lnTo>
                    <a:pt x="152" y="970"/>
                  </a:lnTo>
                  <a:lnTo>
                    <a:pt x="143" y="996"/>
                  </a:lnTo>
                  <a:lnTo>
                    <a:pt x="140" y="1023"/>
                  </a:lnTo>
                  <a:lnTo>
                    <a:pt x="143" y="1052"/>
                  </a:lnTo>
                  <a:lnTo>
                    <a:pt x="152" y="1077"/>
                  </a:lnTo>
                  <a:lnTo>
                    <a:pt x="167" y="1099"/>
                  </a:lnTo>
                  <a:lnTo>
                    <a:pt x="186" y="1119"/>
                  </a:lnTo>
                  <a:lnTo>
                    <a:pt x="208" y="1132"/>
                  </a:lnTo>
                  <a:lnTo>
                    <a:pt x="234" y="1142"/>
                  </a:lnTo>
                  <a:lnTo>
                    <a:pt x="261" y="1145"/>
                  </a:lnTo>
                  <a:lnTo>
                    <a:pt x="289" y="1142"/>
                  </a:lnTo>
                  <a:lnTo>
                    <a:pt x="314" y="1132"/>
                  </a:lnTo>
                  <a:lnTo>
                    <a:pt x="338" y="1119"/>
                  </a:lnTo>
                  <a:lnTo>
                    <a:pt x="356" y="1099"/>
                  </a:lnTo>
                  <a:lnTo>
                    <a:pt x="371" y="1077"/>
                  </a:lnTo>
                  <a:lnTo>
                    <a:pt x="379" y="1052"/>
                  </a:lnTo>
                  <a:lnTo>
                    <a:pt x="382" y="1023"/>
                  </a:lnTo>
                  <a:lnTo>
                    <a:pt x="379" y="996"/>
                  </a:lnTo>
                  <a:lnTo>
                    <a:pt x="371" y="970"/>
                  </a:lnTo>
                  <a:lnTo>
                    <a:pt x="356" y="948"/>
                  </a:lnTo>
                  <a:lnTo>
                    <a:pt x="338" y="929"/>
                  </a:lnTo>
                  <a:lnTo>
                    <a:pt x="314" y="915"/>
                  </a:lnTo>
                  <a:lnTo>
                    <a:pt x="289" y="905"/>
                  </a:lnTo>
                  <a:lnTo>
                    <a:pt x="261" y="902"/>
                  </a:lnTo>
                  <a:close/>
                  <a:moveTo>
                    <a:pt x="1618" y="0"/>
                  </a:moveTo>
                  <a:lnTo>
                    <a:pt x="1636" y="2"/>
                  </a:lnTo>
                  <a:lnTo>
                    <a:pt x="1653" y="9"/>
                  </a:lnTo>
                  <a:lnTo>
                    <a:pt x="1667" y="20"/>
                  </a:lnTo>
                  <a:lnTo>
                    <a:pt x="1679" y="34"/>
                  </a:lnTo>
                  <a:lnTo>
                    <a:pt x="1685" y="51"/>
                  </a:lnTo>
                  <a:lnTo>
                    <a:pt x="1687" y="69"/>
                  </a:lnTo>
                  <a:lnTo>
                    <a:pt x="1687" y="773"/>
                  </a:lnTo>
                  <a:lnTo>
                    <a:pt x="1724" y="786"/>
                  </a:lnTo>
                  <a:lnTo>
                    <a:pt x="1756" y="802"/>
                  </a:lnTo>
                  <a:lnTo>
                    <a:pt x="1786" y="825"/>
                  </a:lnTo>
                  <a:lnTo>
                    <a:pt x="1813" y="850"/>
                  </a:lnTo>
                  <a:lnTo>
                    <a:pt x="1836" y="880"/>
                  </a:lnTo>
                  <a:lnTo>
                    <a:pt x="1854" y="912"/>
                  </a:lnTo>
                  <a:lnTo>
                    <a:pt x="1868" y="947"/>
                  </a:lnTo>
                  <a:lnTo>
                    <a:pt x="1877" y="985"/>
                  </a:lnTo>
                  <a:lnTo>
                    <a:pt x="1879" y="1023"/>
                  </a:lnTo>
                  <a:lnTo>
                    <a:pt x="1877" y="1062"/>
                  </a:lnTo>
                  <a:lnTo>
                    <a:pt x="1868" y="1098"/>
                  </a:lnTo>
                  <a:lnTo>
                    <a:pt x="1855" y="1133"/>
                  </a:lnTo>
                  <a:lnTo>
                    <a:pt x="1837" y="1165"/>
                  </a:lnTo>
                  <a:lnTo>
                    <a:pt x="1815" y="1194"/>
                  </a:lnTo>
                  <a:lnTo>
                    <a:pt x="1789" y="1220"/>
                  </a:lnTo>
                  <a:lnTo>
                    <a:pt x="1761" y="1242"/>
                  </a:lnTo>
                  <a:lnTo>
                    <a:pt x="1728" y="1260"/>
                  </a:lnTo>
                  <a:lnTo>
                    <a:pt x="1694" y="1273"/>
                  </a:lnTo>
                  <a:lnTo>
                    <a:pt x="1657" y="1281"/>
                  </a:lnTo>
                  <a:lnTo>
                    <a:pt x="1618" y="1284"/>
                  </a:lnTo>
                  <a:lnTo>
                    <a:pt x="1580" y="1281"/>
                  </a:lnTo>
                  <a:lnTo>
                    <a:pt x="1543" y="1273"/>
                  </a:lnTo>
                  <a:lnTo>
                    <a:pt x="1508" y="1260"/>
                  </a:lnTo>
                  <a:lnTo>
                    <a:pt x="1476" y="1242"/>
                  </a:lnTo>
                  <a:lnTo>
                    <a:pt x="1447" y="1220"/>
                  </a:lnTo>
                  <a:lnTo>
                    <a:pt x="1422" y="1194"/>
                  </a:lnTo>
                  <a:lnTo>
                    <a:pt x="1399" y="1165"/>
                  </a:lnTo>
                  <a:lnTo>
                    <a:pt x="1381" y="1133"/>
                  </a:lnTo>
                  <a:lnTo>
                    <a:pt x="1369" y="1098"/>
                  </a:lnTo>
                  <a:lnTo>
                    <a:pt x="1360" y="1062"/>
                  </a:lnTo>
                  <a:lnTo>
                    <a:pt x="1357" y="1023"/>
                  </a:lnTo>
                  <a:lnTo>
                    <a:pt x="1360" y="985"/>
                  </a:lnTo>
                  <a:lnTo>
                    <a:pt x="1369" y="947"/>
                  </a:lnTo>
                  <a:lnTo>
                    <a:pt x="1382" y="912"/>
                  </a:lnTo>
                  <a:lnTo>
                    <a:pt x="1401" y="880"/>
                  </a:lnTo>
                  <a:lnTo>
                    <a:pt x="1424" y="850"/>
                  </a:lnTo>
                  <a:lnTo>
                    <a:pt x="1450" y="825"/>
                  </a:lnTo>
                  <a:lnTo>
                    <a:pt x="1480" y="802"/>
                  </a:lnTo>
                  <a:lnTo>
                    <a:pt x="1513" y="786"/>
                  </a:lnTo>
                  <a:lnTo>
                    <a:pt x="1548" y="773"/>
                  </a:lnTo>
                  <a:lnTo>
                    <a:pt x="1548" y="316"/>
                  </a:lnTo>
                  <a:lnTo>
                    <a:pt x="511" y="316"/>
                  </a:lnTo>
                  <a:lnTo>
                    <a:pt x="479" y="318"/>
                  </a:lnTo>
                  <a:lnTo>
                    <a:pt x="448" y="326"/>
                  </a:lnTo>
                  <a:lnTo>
                    <a:pt x="421" y="340"/>
                  </a:lnTo>
                  <a:lnTo>
                    <a:pt x="395" y="357"/>
                  </a:lnTo>
                  <a:lnTo>
                    <a:pt x="374" y="379"/>
                  </a:lnTo>
                  <a:lnTo>
                    <a:pt x="356" y="405"/>
                  </a:lnTo>
                  <a:lnTo>
                    <a:pt x="342" y="432"/>
                  </a:lnTo>
                  <a:lnTo>
                    <a:pt x="334" y="463"/>
                  </a:lnTo>
                  <a:lnTo>
                    <a:pt x="331" y="495"/>
                  </a:lnTo>
                  <a:lnTo>
                    <a:pt x="331" y="773"/>
                  </a:lnTo>
                  <a:lnTo>
                    <a:pt x="367" y="786"/>
                  </a:lnTo>
                  <a:lnTo>
                    <a:pt x="399" y="802"/>
                  </a:lnTo>
                  <a:lnTo>
                    <a:pt x="429" y="825"/>
                  </a:lnTo>
                  <a:lnTo>
                    <a:pt x="456" y="850"/>
                  </a:lnTo>
                  <a:lnTo>
                    <a:pt x="479" y="880"/>
                  </a:lnTo>
                  <a:lnTo>
                    <a:pt x="497" y="912"/>
                  </a:lnTo>
                  <a:lnTo>
                    <a:pt x="511" y="947"/>
                  </a:lnTo>
                  <a:lnTo>
                    <a:pt x="520" y="985"/>
                  </a:lnTo>
                  <a:lnTo>
                    <a:pt x="523" y="1023"/>
                  </a:lnTo>
                  <a:lnTo>
                    <a:pt x="520" y="1062"/>
                  </a:lnTo>
                  <a:lnTo>
                    <a:pt x="511" y="1098"/>
                  </a:lnTo>
                  <a:lnTo>
                    <a:pt x="498" y="1133"/>
                  </a:lnTo>
                  <a:lnTo>
                    <a:pt x="480" y="1165"/>
                  </a:lnTo>
                  <a:lnTo>
                    <a:pt x="458" y="1194"/>
                  </a:lnTo>
                  <a:lnTo>
                    <a:pt x="432" y="1220"/>
                  </a:lnTo>
                  <a:lnTo>
                    <a:pt x="404" y="1242"/>
                  </a:lnTo>
                  <a:lnTo>
                    <a:pt x="372" y="1260"/>
                  </a:lnTo>
                  <a:lnTo>
                    <a:pt x="337" y="1273"/>
                  </a:lnTo>
                  <a:lnTo>
                    <a:pt x="300" y="1281"/>
                  </a:lnTo>
                  <a:lnTo>
                    <a:pt x="261" y="1284"/>
                  </a:lnTo>
                  <a:lnTo>
                    <a:pt x="223" y="1281"/>
                  </a:lnTo>
                  <a:lnTo>
                    <a:pt x="186" y="1273"/>
                  </a:lnTo>
                  <a:lnTo>
                    <a:pt x="152" y="1260"/>
                  </a:lnTo>
                  <a:lnTo>
                    <a:pt x="119" y="1242"/>
                  </a:lnTo>
                  <a:lnTo>
                    <a:pt x="90" y="1220"/>
                  </a:lnTo>
                  <a:lnTo>
                    <a:pt x="65" y="1194"/>
                  </a:lnTo>
                  <a:lnTo>
                    <a:pt x="42" y="1165"/>
                  </a:lnTo>
                  <a:lnTo>
                    <a:pt x="24" y="1133"/>
                  </a:lnTo>
                  <a:lnTo>
                    <a:pt x="12" y="1098"/>
                  </a:lnTo>
                  <a:lnTo>
                    <a:pt x="3" y="1062"/>
                  </a:lnTo>
                  <a:lnTo>
                    <a:pt x="0" y="1023"/>
                  </a:lnTo>
                  <a:lnTo>
                    <a:pt x="3" y="985"/>
                  </a:lnTo>
                  <a:lnTo>
                    <a:pt x="12" y="947"/>
                  </a:lnTo>
                  <a:lnTo>
                    <a:pt x="25" y="912"/>
                  </a:lnTo>
                  <a:lnTo>
                    <a:pt x="44" y="880"/>
                  </a:lnTo>
                  <a:lnTo>
                    <a:pt x="67" y="850"/>
                  </a:lnTo>
                  <a:lnTo>
                    <a:pt x="93" y="825"/>
                  </a:lnTo>
                  <a:lnTo>
                    <a:pt x="123" y="802"/>
                  </a:lnTo>
                  <a:lnTo>
                    <a:pt x="156" y="786"/>
                  </a:lnTo>
                  <a:lnTo>
                    <a:pt x="191" y="773"/>
                  </a:lnTo>
                  <a:lnTo>
                    <a:pt x="191" y="495"/>
                  </a:lnTo>
                  <a:lnTo>
                    <a:pt x="194" y="451"/>
                  </a:lnTo>
                  <a:lnTo>
                    <a:pt x="203" y="410"/>
                  </a:lnTo>
                  <a:lnTo>
                    <a:pt x="217" y="371"/>
                  </a:lnTo>
                  <a:lnTo>
                    <a:pt x="236" y="334"/>
                  </a:lnTo>
                  <a:lnTo>
                    <a:pt x="258" y="300"/>
                  </a:lnTo>
                  <a:lnTo>
                    <a:pt x="286" y="270"/>
                  </a:lnTo>
                  <a:lnTo>
                    <a:pt x="316" y="242"/>
                  </a:lnTo>
                  <a:lnTo>
                    <a:pt x="350" y="219"/>
                  </a:lnTo>
                  <a:lnTo>
                    <a:pt x="387" y="201"/>
                  </a:lnTo>
                  <a:lnTo>
                    <a:pt x="426" y="187"/>
                  </a:lnTo>
                  <a:lnTo>
                    <a:pt x="468" y="179"/>
                  </a:lnTo>
                  <a:lnTo>
                    <a:pt x="511" y="176"/>
                  </a:lnTo>
                  <a:lnTo>
                    <a:pt x="1548" y="176"/>
                  </a:lnTo>
                  <a:lnTo>
                    <a:pt x="1548" y="69"/>
                  </a:lnTo>
                  <a:lnTo>
                    <a:pt x="1551" y="51"/>
                  </a:lnTo>
                  <a:lnTo>
                    <a:pt x="1558" y="34"/>
                  </a:lnTo>
                  <a:lnTo>
                    <a:pt x="1568" y="20"/>
                  </a:lnTo>
                  <a:lnTo>
                    <a:pt x="1583" y="9"/>
                  </a:lnTo>
                  <a:lnTo>
                    <a:pt x="1599" y="2"/>
                  </a:lnTo>
                  <a:lnTo>
                    <a:pt x="16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4" name="Freeform 316"/>
            <p:cNvSpPr>
              <a:spLocks noEditPoints="1"/>
            </p:cNvSpPr>
            <p:nvPr/>
          </p:nvSpPr>
          <p:spPr bwMode="auto">
            <a:xfrm>
              <a:off x="2865438" y="3840163"/>
              <a:ext cx="184150" cy="176213"/>
            </a:xfrm>
            <a:custGeom>
              <a:avLst/>
              <a:gdLst>
                <a:gd name="T0" fmla="*/ 871 w 1160"/>
                <a:gd name="T1" fmla="*/ 729 h 1108"/>
                <a:gd name="T2" fmla="*/ 822 w 1160"/>
                <a:gd name="T3" fmla="*/ 753 h 1108"/>
                <a:gd name="T4" fmla="*/ 789 w 1160"/>
                <a:gd name="T5" fmla="*/ 794 h 1108"/>
                <a:gd name="T6" fmla="*/ 777 w 1160"/>
                <a:gd name="T7" fmla="*/ 847 h 1108"/>
                <a:gd name="T8" fmla="*/ 789 w 1160"/>
                <a:gd name="T9" fmla="*/ 901 h 1108"/>
                <a:gd name="T10" fmla="*/ 822 w 1160"/>
                <a:gd name="T11" fmla="*/ 943 h 1108"/>
                <a:gd name="T12" fmla="*/ 871 w 1160"/>
                <a:gd name="T13" fmla="*/ 966 h 1108"/>
                <a:gd name="T14" fmla="*/ 926 w 1160"/>
                <a:gd name="T15" fmla="*/ 966 h 1108"/>
                <a:gd name="T16" fmla="*/ 975 w 1160"/>
                <a:gd name="T17" fmla="*/ 943 h 1108"/>
                <a:gd name="T18" fmla="*/ 1008 w 1160"/>
                <a:gd name="T19" fmla="*/ 901 h 1108"/>
                <a:gd name="T20" fmla="*/ 1020 w 1160"/>
                <a:gd name="T21" fmla="*/ 847 h 1108"/>
                <a:gd name="T22" fmla="*/ 1008 w 1160"/>
                <a:gd name="T23" fmla="*/ 794 h 1108"/>
                <a:gd name="T24" fmla="*/ 975 w 1160"/>
                <a:gd name="T25" fmla="*/ 753 h 1108"/>
                <a:gd name="T26" fmla="*/ 926 w 1160"/>
                <a:gd name="T27" fmla="*/ 729 h 1108"/>
                <a:gd name="T28" fmla="*/ 70 w 1160"/>
                <a:gd name="T29" fmla="*/ 0 h 1108"/>
                <a:gd name="T30" fmla="*/ 688 w 1160"/>
                <a:gd name="T31" fmla="*/ 3 h 1108"/>
                <a:gd name="T32" fmla="*/ 770 w 1160"/>
                <a:gd name="T33" fmla="*/ 25 h 1108"/>
                <a:gd name="T34" fmla="*/ 840 w 1160"/>
                <a:gd name="T35" fmla="*/ 66 h 1108"/>
                <a:gd name="T36" fmla="*/ 899 w 1160"/>
                <a:gd name="T37" fmla="*/ 124 h 1108"/>
                <a:gd name="T38" fmla="*/ 940 w 1160"/>
                <a:gd name="T39" fmla="*/ 195 h 1108"/>
                <a:gd name="T40" fmla="*/ 962 w 1160"/>
                <a:gd name="T41" fmla="*/ 275 h 1108"/>
                <a:gd name="T42" fmla="*/ 964 w 1160"/>
                <a:gd name="T43" fmla="*/ 596 h 1108"/>
                <a:gd name="T44" fmla="*/ 1035 w 1160"/>
                <a:gd name="T45" fmla="*/ 625 h 1108"/>
                <a:gd name="T46" fmla="*/ 1092 w 1160"/>
                <a:gd name="T47" fmla="*/ 673 h 1108"/>
                <a:gd name="T48" fmla="*/ 1134 w 1160"/>
                <a:gd name="T49" fmla="*/ 735 h 1108"/>
                <a:gd name="T50" fmla="*/ 1157 w 1160"/>
                <a:gd name="T51" fmla="*/ 808 h 1108"/>
                <a:gd name="T52" fmla="*/ 1157 w 1160"/>
                <a:gd name="T53" fmla="*/ 886 h 1108"/>
                <a:gd name="T54" fmla="*/ 1135 w 1160"/>
                <a:gd name="T55" fmla="*/ 957 h 1108"/>
                <a:gd name="T56" fmla="*/ 1095 w 1160"/>
                <a:gd name="T57" fmla="*/ 1018 h 1108"/>
                <a:gd name="T58" fmla="*/ 1041 w 1160"/>
                <a:gd name="T59" fmla="*/ 1066 h 1108"/>
                <a:gd name="T60" fmla="*/ 974 w 1160"/>
                <a:gd name="T61" fmla="*/ 1097 h 1108"/>
                <a:gd name="T62" fmla="*/ 899 w 1160"/>
                <a:gd name="T63" fmla="*/ 1108 h 1108"/>
                <a:gd name="T64" fmla="*/ 823 w 1160"/>
                <a:gd name="T65" fmla="*/ 1097 h 1108"/>
                <a:gd name="T66" fmla="*/ 756 w 1160"/>
                <a:gd name="T67" fmla="*/ 1066 h 1108"/>
                <a:gd name="T68" fmla="*/ 702 w 1160"/>
                <a:gd name="T69" fmla="*/ 1018 h 1108"/>
                <a:gd name="T70" fmla="*/ 662 w 1160"/>
                <a:gd name="T71" fmla="*/ 957 h 1108"/>
                <a:gd name="T72" fmla="*/ 640 w 1160"/>
                <a:gd name="T73" fmla="*/ 886 h 1108"/>
                <a:gd name="T74" fmla="*/ 640 w 1160"/>
                <a:gd name="T75" fmla="*/ 809 h 1108"/>
                <a:gd name="T76" fmla="*/ 663 w 1160"/>
                <a:gd name="T77" fmla="*/ 737 h 1108"/>
                <a:gd name="T78" fmla="*/ 702 w 1160"/>
                <a:gd name="T79" fmla="*/ 676 h 1108"/>
                <a:gd name="T80" fmla="*/ 758 w 1160"/>
                <a:gd name="T81" fmla="*/ 629 h 1108"/>
                <a:gd name="T82" fmla="*/ 825 w 1160"/>
                <a:gd name="T83" fmla="*/ 598 h 1108"/>
                <a:gd name="T84" fmla="*/ 822 w 1160"/>
                <a:gd name="T85" fmla="*/ 287 h 1108"/>
                <a:gd name="T86" fmla="*/ 801 w 1160"/>
                <a:gd name="T87" fmla="*/ 229 h 1108"/>
                <a:gd name="T88" fmla="*/ 761 w 1160"/>
                <a:gd name="T89" fmla="*/ 181 h 1108"/>
                <a:gd name="T90" fmla="*/ 708 w 1160"/>
                <a:gd name="T91" fmla="*/ 150 h 1108"/>
                <a:gd name="T92" fmla="*/ 646 w 1160"/>
                <a:gd name="T93" fmla="*/ 140 h 1108"/>
                <a:gd name="T94" fmla="*/ 51 w 1160"/>
                <a:gd name="T95" fmla="*/ 136 h 1108"/>
                <a:gd name="T96" fmla="*/ 21 w 1160"/>
                <a:gd name="T97" fmla="*/ 118 h 1108"/>
                <a:gd name="T98" fmla="*/ 3 w 1160"/>
                <a:gd name="T99" fmla="*/ 88 h 1108"/>
                <a:gd name="T100" fmla="*/ 3 w 1160"/>
                <a:gd name="T101" fmla="*/ 52 h 1108"/>
                <a:gd name="T102" fmla="*/ 21 w 1160"/>
                <a:gd name="T103" fmla="*/ 21 h 1108"/>
                <a:gd name="T104" fmla="*/ 51 w 1160"/>
                <a:gd name="T105" fmla="*/ 3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160" h="1108">
                  <a:moveTo>
                    <a:pt x="899" y="726"/>
                  </a:moveTo>
                  <a:lnTo>
                    <a:pt x="871" y="729"/>
                  </a:lnTo>
                  <a:lnTo>
                    <a:pt x="845" y="739"/>
                  </a:lnTo>
                  <a:lnTo>
                    <a:pt x="822" y="753"/>
                  </a:lnTo>
                  <a:lnTo>
                    <a:pt x="804" y="772"/>
                  </a:lnTo>
                  <a:lnTo>
                    <a:pt x="789" y="794"/>
                  </a:lnTo>
                  <a:lnTo>
                    <a:pt x="781" y="820"/>
                  </a:lnTo>
                  <a:lnTo>
                    <a:pt x="777" y="847"/>
                  </a:lnTo>
                  <a:lnTo>
                    <a:pt x="781" y="876"/>
                  </a:lnTo>
                  <a:lnTo>
                    <a:pt x="789" y="901"/>
                  </a:lnTo>
                  <a:lnTo>
                    <a:pt x="804" y="923"/>
                  </a:lnTo>
                  <a:lnTo>
                    <a:pt x="822" y="943"/>
                  </a:lnTo>
                  <a:lnTo>
                    <a:pt x="845" y="956"/>
                  </a:lnTo>
                  <a:lnTo>
                    <a:pt x="871" y="966"/>
                  </a:lnTo>
                  <a:lnTo>
                    <a:pt x="899" y="969"/>
                  </a:lnTo>
                  <a:lnTo>
                    <a:pt x="926" y="966"/>
                  </a:lnTo>
                  <a:lnTo>
                    <a:pt x="952" y="956"/>
                  </a:lnTo>
                  <a:lnTo>
                    <a:pt x="975" y="943"/>
                  </a:lnTo>
                  <a:lnTo>
                    <a:pt x="993" y="923"/>
                  </a:lnTo>
                  <a:lnTo>
                    <a:pt x="1008" y="901"/>
                  </a:lnTo>
                  <a:lnTo>
                    <a:pt x="1016" y="876"/>
                  </a:lnTo>
                  <a:lnTo>
                    <a:pt x="1020" y="847"/>
                  </a:lnTo>
                  <a:lnTo>
                    <a:pt x="1016" y="820"/>
                  </a:lnTo>
                  <a:lnTo>
                    <a:pt x="1008" y="794"/>
                  </a:lnTo>
                  <a:lnTo>
                    <a:pt x="993" y="772"/>
                  </a:lnTo>
                  <a:lnTo>
                    <a:pt x="975" y="753"/>
                  </a:lnTo>
                  <a:lnTo>
                    <a:pt x="952" y="739"/>
                  </a:lnTo>
                  <a:lnTo>
                    <a:pt x="926" y="729"/>
                  </a:lnTo>
                  <a:lnTo>
                    <a:pt x="899" y="726"/>
                  </a:lnTo>
                  <a:close/>
                  <a:moveTo>
                    <a:pt x="70" y="0"/>
                  </a:moveTo>
                  <a:lnTo>
                    <a:pt x="646" y="0"/>
                  </a:lnTo>
                  <a:lnTo>
                    <a:pt x="688" y="3"/>
                  </a:lnTo>
                  <a:lnTo>
                    <a:pt x="730" y="11"/>
                  </a:lnTo>
                  <a:lnTo>
                    <a:pt x="770" y="25"/>
                  </a:lnTo>
                  <a:lnTo>
                    <a:pt x="806" y="43"/>
                  </a:lnTo>
                  <a:lnTo>
                    <a:pt x="840" y="66"/>
                  </a:lnTo>
                  <a:lnTo>
                    <a:pt x="871" y="93"/>
                  </a:lnTo>
                  <a:lnTo>
                    <a:pt x="899" y="124"/>
                  </a:lnTo>
                  <a:lnTo>
                    <a:pt x="921" y="158"/>
                  </a:lnTo>
                  <a:lnTo>
                    <a:pt x="940" y="195"/>
                  </a:lnTo>
                  <a:lnTo>
                    <a:pt x="954" y="234"/>
                  </a:lnTo>
                  <a:lnTo>
                    <a:pt x="962" y="275"/>
                  </a:lnTo>
                  <a:lnTo>
                    <a:pt x="964" y="319"/>
                  </a:lnTo>
                  <a:lnTo>
                    <a:pt x="964" y="596"/>
                  </a:lnTo>
                  <a:lnTo>
                    <a:pt x="1001" y="607"/>
                  </a:lnTo>
                  <a:lnTo>
                    <a:pt x="1035" y="625"/>
                  </a:lnTo>
                  <a:lnTo>
                    <a:pt x="1065" y="647"/>
                  </a:lnTo>
                  <a:lnTo>
                    <a:pt x="1092" y="673"/>
                  </a:lnTo>
                  <a:lnTo>
                    <a:pt x="1115" y="702"/>
                  </a:lnTo>
                  <a:lnTo>
                    <a:pt x="1134" y="735"/>
                  </a:lnTo>
                  <a:lnTo>
                    <a:pt x="1148" y="771"/>
                  </a:lnTo>
                  <a:lnTo>
                    <a:pt x="1157" y="808"/>
                  </a:lnTo>
                  <a:lnTo>
                    <a:pt x="1160" y="847"/>
                  </a:lnTo>
                  <a:lnTo>
                    <a:pt x="1157" y="886"/>
                  </a:lnTo>
                  <a:lnTo>
                    <a:pt x="1148" y="922"/>
                  </a:lnTo>
                  <a:lnTo>
                    <a:pt x="1135" y="957"/>
                  </a:lnTo>
                  <a:lnTo>
                    <a:pt x="1117" y="989"/>
                  </a:lnTo>
                  <a:lnTo>
                    <a:pt x="1095" y="1018"/>
                  </a:lnTo>
                  <a:lnTo>
                    <a:pt x="1070" y="1044"/>
                  </a:lnTo>
                  <a:lnTo>
                    <a:pt x="1041" y="1066"/>
                  </a:lnTo>
                  <a:lnTo>
                    <a:pt x="1008" y="1084"/>
                  </a:lnTo>
                  <a:lnTo>
                    <a:pt x="974" y="1097"/>
                  </a:lnTo>
                  <a:lnTo>
                    <a:pt x="937" y="1105"/>
                  </a:lnTo>
                  <a:lnTo>
                    <a:pt x="899" y="1108"/>
                  </a:lnTo>
                  <a:lnTo>
                    <a:pt x="860" y="1105"/>
                  </a:lnTo>
                  <a:lnTo>
                    <a:pt x="823" y="1097"/>
                  </a:lnTo>
                  <a:lnTo>
                    <a:pt x="789" y="1084"/>
                  </a:lnTo>
                  <a:lnTo>
                    <a:pt x="756" y="1066"/>
                  </a:lnTo>
                  <a:lnTo>
                    <a:pt x="727" y="1044"/>
                  </a:lnTo>
                  <a:lnTo>
                    <a:pt x="702" y="1018"/>
                  </a:lnTo>
                  <a:lnTo>
                    <a:pt x="680" y="989"/>
                  </a:lnTo>
                  <a:lnTo>
                    <a:pt x="662" y="957"/>
                  </a:lnTo>
                  <a:lnTo>
                    <a:pt x="649" y="922"/>
                  </a:lnTo>
                  <a:lnTo>
                    <a:pt x="640" y="886"/>
                  </a:lnTo>
                  <a:lnTo>
                    <a:pt x="637" y="847"/>
                  </a:lnTo>
                  <a:lnTo>
                    <a:pt x="640" y="809"/>
                  </a:lnTo>
                  <a:lnTo>
                    <a:pt x="649" y="772"/>
                  </a:lnTo>
                  <a:lnTo>
                    <a:pt x="663" y="737"/>
                  </a:lnTo>
                  <a:lnTo>
                    <a:pt x="680" y="705"/>
                  </a:lnTo>
                  <a:lnTo>
                    <a:pt x="702" y="676"/>
                  </a:lnTo>
                  <a:lnTo>
                    <a:pt x="729" y="650"/>
                  </a:lnTo>
                  <a:lnTo>
                    <a:pt x="758" y="629"/>
                  </a:lnTo>
                  <a:lnTo>
                    <a:pt x="790" y="611"/>
                  </a:lnTo>
                  <a:lnTo>
                    <a:pt x="825" y="598"/>
                  </a:lnTo>
                  <a:lnTo>
                    <a:pt x="825" y="319"/>
                  </a:lnTo>
                  <a:lnTo>
                    <a:pt x="822" y="287"/>
                  </a:lnTo>
                  <a:lnTo>
                    <a:pt x="814" y="256"/>
                  </a:lnTo>
                  <a:lnTo>
                    <a:pt x="801" y="229"/>
                  </a:lnTo>
                  <a:lnTo>
                    <a:pt x="783" y="203"/>
                  </a:lnTo>
                  <a:lnTo>
                    <a:pt x="761" y="181"/>
                  </a:lnTo>
                  <a:lnTo>
                    <a:pt x="736" y="164"/>
                  </a:lnTo>
                  <a:lnTo>
                    <a:pt x="708" y="150"/>
                  </a:lnTo>
                  <a:lnTo>
                    <a:pt x="677" y="142"/>
                  </a:lnTo>
                  <a:lnTo>
                    <a:pt x="646" y="140"/>
                  </a:lnTo>
                  <a:lnTo>
                    <a:pt x="70" y="140"/>
                  </a:lnTo>
                  <a:lnTo>
                    <a:pt x="51" y="136"/>
                  </a:lnTo>
                  <a:lnTo>
                    <a:pt x="35" y="130"/>
                  </a:lnTo>
                  <a:lnTo>
                    <a:pt x="21" y="118"/>
                  </a:lnTo>
                  <a:lnTo>
                    <a:pt x="9" y="105"/>
                  </a:lnTo>
                  <a:lnTo>
                    <a:pt x="3" y="88"/>
                  </a:lnTo>
                  <a:lnTo>
                    <a:pt x="0" y="70"/>
                  </a:lnTo>
                  <a:lnTo>
                    <a:pt x="3" y="52"/>
                  </a:lnTo>
                  <a:lnTo>
                    <a:pt x="9" y="35"/>
                  </a:lnTo>
                  <a:lnTo>
                    <a:pt x="21" y="21"/>
                  </a:lnTo>
                  <a:lnTo>
                    <a:pt x="35" y="9"/>
                  </a:lnTo>
                  <a:lnTo>
                    <a:pt x="51" y="3"/>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65" name="Group 64"/>
          <p:cNvGrpSpPr/>
          <p:nvPr/>
        </p:nvGrpSpPr>
        <p:grpSpPr>
          <a:xfrm>
            <a:off x="1624141" y="1923531"/>
            <a:ext cx="733126" cy="737339"/>
            <a:chOff x="709613" y="2689225"/>
            <a:chExt cx="552450" cy="555625"/>
          </a:xfrm>
          <a:solidFill>
            <a:schemeClr val="bg1">
              <a:lumMod val="50000"/>
            </a:schemeClr>
          </a:solidFill>
        </p:grpSpPr>
        <p:sp>
          <p:nvSpPr>
            <p:cNvPr id="66" name="Freeform 203"/>
            <p:cNvSpPr>
              <a:spLocks noEditPoints="1"/>
            </p:cNvSpPr>
            <p:nvPr/>
          </p:nvSpPr>
          <p:spPr bwMode="auto">
            <a:xfrm>
              <a:off x="709613" y="2689225"/>
              <a:ext cx="552450" cy="555625"/>
            </a:xfrm>
            <a:custGeom>
              <a:avLst/>
              <a:gdLst>
                <a:gd name="T0" fmla="*/ 151 w 3479"/>
                <a:gd name="T1" fmla="*/ 3157 h 3504"/>
                <a:gd name="T2" fmla="*/ 151 w 3479"/>
                <a:gd name="T3" fmla="*/ 3272 h 3504"/>
                <a:gd name="T4" fmla="*/ 226 w 3479"/>
                <a:gd name="T5" fmla="*/ 3351 h 3504"/>
                <a:gd name="T6" fmla="*/ 327 w 3479"/>
                <a:gd name="T7" fmla="*/ 3359 h 3504"/>
                <a:gd name="T8" fmla="*/ 1347 w 3479"/>
                <a:gd name="T9" fmla="*/ 2365 h 3504"/>
                <a:gd name="T10" fmla="*/ 2191 w 3479"/>
                <a:gd name="T11" fmla="*/ 154 h 3504"/>
                <a:gd name="T12" fmla="*/ 1898 w 3479"/>
                <a:gd name="T13" fmla="*/ 251 h 3504"/>
                <a:gd name="T14" fmla="*/ 1653 w 3479"/>
                <a:gd name="T15" fmla="*/ 431 h 3504"/>
                <a:gd name="T16" fmla="*/ 1474 w 3479"/>
                <a:gd name="T17" fmla="*/ 676 h 3504"/>
                <a:gd name="T18" fmla="*/ 1376 w 3479"/>
                <a:gd name="T19" fmla="*/ 970 h 3504"/>
                <a:gd name="T20" fmla="*/ 1376 w 3479"/>
                <a:gd name="T21" fmla="*/ 1291 h 3504"/>
                <a:gd name="T22" fmla="*/ 1474 w 3479"/>
                <a:gd name="T23" fmla="*/ 1585 h 3504"/>
                <a:gd name="T24" fmla="*/ 1653 w 3479"/>
                <a:gd name="T25" fmla="*/ 1831 h 3504"/>
                <a:gd name="T26" fmla="*/ 1898 w 3479"/>
                <a:gd name="T27" fmla="*/ 2011 h 3504"/>
                <a:gd name="T28" fmla="*/ 2191 w 3479"/>
                <a:gd name="T29" fmla="*/ 2107 h 3504"/>
                <a:gd name="T30" fmla="*/ 2511 w 3479"/>
                <a:gd name="T31" fmla="*/ 2107 h 3504"/>
                <a:gd name="T32" fmla="*/ 2805 w 3479"/>
                <a:gd name="T33" fmla="*/ 2011 h 3504"/>
                <a:gd name="T34" fmla="*/ 3049 w 3479"/>
                <a:gd name="T35" fmla="*/ 1831 h 3504"/>
                <a:gd name="T36" fmla="*/ 3229 w 3479"/>
                <a:gd name="T37" fmla="*/ 1585 h 3504"/>
                <a:gd name="T38" fmla="*/ 3326 w 3479"/>
                <a:gd name="T39" fmla="*/ 1291 h 3504"/>
                <a:gd name="T40" fmla="*/ 3326 w 3479"/>
                <a:gd name="T41" fmla="*/ 970 h 3504"/>
                <a:gd name="T42" fmla="*/ 3229 w 3479"/>
                <a:gd name="T43" fmla="*/ 676 h 3504"/>
                <a:gd name="T44" fmla="*/ 3049 w 3479"/>
                <a:gd name="T45" fmla="*/ 431 h 3504"/>
                <a:gd name="T46" fmla="*/ 2805 w 3479"/>
                <a:gd name="T47" fmla="*/ 251 h 3504"/>
                <a:gd name="T48" fmla="*/ 2511 w 3479"/>
                <a:gd name="T49" fmla="*/ 154 h 3504"/>
                <a:gd name="T50" fmla="*/ 2439 w 3479"/>
                <a:gd name="T51" fmla="*/ 5 h 3504"/>
                <a:gd name="T52" fmla="*/ 2770 w 3479"/>
                <a:gd name="T53" fmla="*/ 82 h 3504"/>
                <a:gd name="T54" fmla="*/ 3056 w 3479"/>
                <a:gd name="T55" fmla="*/ 249 h 3504"/>
                <a:gd name="T56" fmla="*/ 3279 w 3479"/>
                <a:gd name="T57" fmla="*/ 491 h 3504"/>
                <a:gd name="T58" fmla="*/ 3426 w 3479"/>
                <a:gd name="T59" fmla="*/ 790 h 3504"/>
                <a:gd name="T60" fmla="*/ 3479 w 3479"/>
                <a:gd name="T61" fmla="*/ 1131 h 3504"/>
                <a:gd name="T62" fmla="*/ 3426 w 3479"/>
                <a:gd name="T63" fmla="*/ 1471 h 3504"/>
                <a:gd name="T64" fmla="*/ 3279 w 3479"/>
                <a:gd name="T65" fmla="*/ 1770 h 3504"/>
                <a:gd name="T66" fmla="*/ 3056 w 3479"/>
                <a:gd name="T67" fmla="*/ 2012 h 3504"/>
                <a:gd name="T68" fmla="*/ 2770 w 3479"/>
                <a:gd name="T69" fmla="*/ 2180 h 3504"/>
                <a:gd name="T70" fmla="*/ 2439 w 3479"/>
                <a:gd name="T71" fmla="*/ 2257 h 3504"/>
                <a:gd name="T72" fmla="*/ 2104 w 3479"/>
                <a:gd name="T73" fmla="*/ 2233 h 3504"/>
                <a:gd name="T74" fmla="*/ 1805 w 3479"/>
                <a:gd name="T75" fmla="*/ 2118 h 3504"/>
                <a:gd name="T76" fmla="*/ 1387 w 3479"/>
                <a:gd name="T77" fmla="*/ 2206 h 3504"/>
                <a:gd name="T78" fmla="*/ 1516 w 3479"/>
                <a:gd name="T79" fmla="*/ 2365 h 3504"/>
                <a:gd name="T80" fmla="*/ 492 w 3479"/>
                <a:gd name="T81" fmla="*/ 3419 h 3504"/>
                <a:gd name="T82" fmla="*/ 362 w 3479"/>
                <a:gd name="T83" fmla="*/ 3494 h 3504"/>
                <a:gd name="T84" fmla="*/ 215 w 3479"/>
                <a:gd name="T85" fmla="*/ 3494 h 3504"/>
                <a:gd name="T86" fmla="*/ 84 w 3479"/>
                <a:gd name="T87" fmla="*/ 3419 h 3504"/>
                <a:gd name="T88" fmla="*/ 10 w 3479"/>
                <a:gd name="T89" fmla="*/ 3290 h 3504"/>
                <a:gd name="T90" fmla="*/ 10 w 3479"/>
                <a:gd name="T91" fmla="*/ 3139 h 3504"/>
                <a:gd name="T92" fmla="*/ 84 w 3479"/>
                <a:gd name="T93" fmla="*/ 3009 h 3504"/>
                <a:gd name="T94" fmla="*/ 1136 w 3479"/>
                <a:gd name="T95" fmla="*/ 1984 h 3504"/>
                <a:gd name="T96" fmla="*/ 1288 w 3479"/>
                <a:gd name="T97" fmla="*/ 2107 h 3504"/>
                <a:gd name="T98" fmla="*/ 1371 w 3479"/>
                <a:gd name="T99" fmla="*/ 1687 h 3504"/>
                <a:gd name="T100" fmla="*/ 1253 w 3479"/>
                <a:gd name="T101" fmla="*/ 1383 h 3504"/>
                <a:gd name="T102" fmla="*/ 1228 w 3479"/>
                <a:gd name="T103" fmla="*/ 1043 h 3504"/>
                <a:gd name="T104" fmla="*/ 1305 w 3479"/>
                <a:gd name="T105" fmla="*/ 711 h 3504"/>
                <a:gd name="T106" fmla="*/ 1473 w 3479"/>
                <a:gd name="T107" fmla="*/ 425 h 3504"/>
                <a:gd name="T108" fmla="*/ 1713 w 3479"/>
                <a:gd name="T109" fmla="*/ 200 h 3504"/>
                <a:gd name="T110" fmla="*/ 2012 w 3479"/>
                <a:gd name="T111" fmla="*/ 54 h 3504"/>
                <a:gd name="T112" fmla="*/ 2351 w 3479"/>
                <a:gd name="T113" fmla="*/ 0 h 35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479" h="3504">
                  <a:moveTo>
                    <a:pt x="1136" y="2152"/>
                  </a:moveTo>
                  <a:lnTo>
                    <a:pt x="182" y="3108"/>
                  </a:lnTo>
                  <a:lnTo>
                    <a:pt x="163" y="3132"/>
                  </a:lnTo>
                  <a:lnTo>
                    <a:pt x="151" y="3157"/>
                  </a:lnTo>
                  <a:lnTo>
                    <a:pt x="142" y="3185"/>
                  </a:lnTo>
                  <a:lnTo>
                    <a:pt x="139" y="3215"/>
                  </a:lnTo>
                  <a:lnTo>
                    <a:pt x="142" y="3244"/>
                  </a:lnTo>
                  <a:lnTo>
                    <a:pt x="151" y="3272"/>
                  </a:lnTo>
                  <a:lnTo>
                    <a:pt x="163" y="3298"/>
                  </a:lnTo>
                  <a:lnTo>
                    <a:pt x="182" y="3321"/>
                  </a:lnTo>
                  <a:lnTo>
                    <a:pt x="204" y="3338"/>
                  </a:lnTo>
                  <a:lnTo>
                    <a:pt x="226" y="3351"/>
                  </a:lnTo>
                  <a:lnTo>
                    <a:pt x="250" y="3359"/>
                  </a:lnTo>
                  <a:lnTo>
                    <a:pt x="276" y="3364"/>
                  </a:lnTo>
                  <a:lnTo>
                    <a:pt x="301" y="3364"/>
                  </a:lnTo>
                  <a:lnTo>
                    <a:pt x="327" y="3359"/>
                  </a:lnTo>
                  <a:lnTo>
                    <a:pt x="351" y="3351"/>
                  </a:lnTo>
                  <a:lnTo>
                    <a:pt x="373" y="3338"/>
                  </a:lnTo>
                  <a:lnTo>
                    <a:pt x="395" y="3321"/>
                  </a:lnTo>
                  <a:lnTo>
                    <a:pt x="1347" y="2365"/>
                  </a:lnTo>
                  <a:lnTo>
                    <a:pt x="1136" y="2152"/>
                  </a:lnTo>
                  <a:close/>
                  <a:moveTo>
                    <a:pt x="2351" y="141"/>
                  </a:moveTo>
                  <a:lnTo>
                    <a:pt x="2270" y="144"/>
                  </a:lnTo>
                  <a:lnTo>
                    <a:pt x="2191" y="154"/>
                  </a:lnTo>
                  <a:lnTo>
                    <a:pt x="2115" y="170"/>
                  </a:lnTo>
                  <a:lnTo>
                    <a:pt x="2039" y="191"/>
                  </a:lnTo>
                  <a:lnTo>
                    <a:pt x="1967" y="218"/>
                  </a:lnTo>
                  <a:lnTo>
                    <a:pt x="1898" y="251"/>
                  </a:lnTo>
                  <a:lnTo>
                    <a:pt x="1831" y="289"/>
                  </a:lnTo>
                  <a:lnTo>
                    <a:pt x="1769" y="332"/>
                  </a:lnTo>
                  <a:lnTo>
                    <a:pt x="1709" y="379"/>
                  </a:lnTo>
                  <a:lnTo>
                    <a:pt x="1653" y="431"/>
                  </a:lnTo>
                  <a:lnTo>
                    <a:pt x="1602" y="486"/>
                  </a:lnTo>
                  <a:lnTo>
                    <a:pt x="1554" y="546"/>
                  </a:lnTo>
                  <a:lnTo>
                    <a:pt x="1512" y="610"/>
                  </a:lnTo>
                  <a:lnTo>
                    <a:pt x="1474" y="676"/>
                  </a:lnTo>
                  <a:lnTo>
                    <a:pt x="1442" y="746"/>
                  </a:lnTo>
                  <a:lnTo>
                    <a:pt x="1414" y="818"/>
                  </a:lnTo>
                  <a:lnTo>
                    <a:pt x="1392" y="893"/>
                  </a:lnTo>
                  <a:lnTo>
                    <a:pt x="1376" y="970"/>
                  </a:lnTo>
                  <a:lnTo>
                    <a:pt x="1367" y="1049"/>
                  </a:lnTo>
                  <a:lnTo>
                    <a:pt x="1363" y="1131"/>
                  </a:lnTo>
                  <a:lnTo>
                    <a:pt x="1367" y="1212"/>
                  </a:lnTo>
                  <a:lnTo>
                    <a:pt x="1376" y="1291"/>
                  </a:lnTo>
                  <a:lnTo>
                    <a:pt x="1392" y="1368"/>
                  </a:lnTo>
                  <a:lnTo>
                    <a:pt x="1414" y="1444"/>
                  </a:lnTo>
                  <a:lnTo>
                    <a:pt x="1442" y="1516"/>
                  </a:lnTo>
                  <a:lnTo>
                    <a:pt x="1474" y="1585"/>
                  </a:lnTo>
                  <a:lnTo>
                    <a:pt x="1512" y="1652"/>
                  </a:lnTo>
                  <a:lnTo>
                    <a:pt x="1554" y="1715"/>
                  </a:lnTo>
                  <a:lnTo>
                    <a:pt x="1602" y="1775"/>
                  </a:lnTo>
                  <a:lnTo>
                    <a:pt x="1653" y="1831"/>
                  </a:lnTo>
                  <a:lnTo>
                    <a:pt x="1709" y="1882"/>
                  </a:lnTo>
                  <a:lnTo>
                    <a:pt x="1769" y="1930"/>
                  </a:lnTo>
                  <a:lnTo>
                    <a:pt x="1831" y="1972"/>
                  </a:lnTo>
                  <a:lnTo>
                    <a:pt x="1898" y="2011"/>
                  </a:lnTo>
                  <a:lnTo>
                    <a:pt x="1967" y="2043"/>
                  </a:lnTo>
                  <a:lnTo>
                    <a:pt x="2039" y="2070"/>
                  </a:lnTo>
                  <a:lnTo>
                    <a:pt x="2115" y="2093"/>
                  </a:lnTo>
                  <a:lnTo>
                    <a:pt x="2191" y="2107"/>
                  </a:lnTo>
                  <a:lnTo>
                    <a:pt x="2270" y="2118"/>
                  </a:lnTo>
                  <a:lnTo>
                    <a:pt x="2351" y="2121"/>
                  </a:lnTo>
                  <a:lnTo>
                    <a:pt x="2433" y="2118"/>
                  </a:lnTo>
                  <a:lnTo>
                    <a:pt x="2511" y="2107"/>
                  </a:lnTo>
                  <a:lnTo>
                    <a:pt x="2589" y="2093"/>
                  </a:lnTo>
                  <a:lnTo>
                    <a:pt x="2663" y="2070"/>
                  </a:lnTo>
                  <a:lnTo>
                    <a:pt x="2735" y="2043"/>
                  </a:lnTo>
                  <a:lnTo>
                    <a:pt x="2805" y="2011"/>
                  </a:lnTo>
                  <a:lnTo>
                    <a:pt x="2871" y="1972"/>
                  </a:lnTo>
                  <a:lnTo>
                    <a:pt x="2935" y="1930"/>
                  </a:lnTo>
                  <a:lnTo>
                    <a:pt x="2994" y="1882"/>
                  </a:lnTo>
                  <a:lnTo>
                    <a:pt x="3049" y="1831"/>
                  </a:lnTo>
                  <a:lnTo>
                    <a:pt x="3101" y="1775"/>
                  </a:lnTo>
                  <a:lnTo>
                    <a:pt x="3148" y="1715"/>
                  </a:lnTo>
                  <a:lnTo>
                    <a:pt x="3191" y="1652"/>
                  </a:lnTo>
                  <a:lnTo>
                    <a:pt x="3229" y="1585"/>
                  </a:lnTo>
                  <a:lnTo>
                    <a:pt x="3261" y="1516"/>
                  </a:lnTo>
                  <a:lnTo>
                    <a:pt x="3289" y="1444"/>
                  </a:lnTo>
                  <a:lnTo>
                    <a:pt x="3310" y="1368"/>
                  </a:lnTo>
                  <a:lnTo>
                    <a:pt x="3326" y="1291"/>
                  </a:lnTo>
                  <a:lnTo>
                    <a:pt x="3336" y="1212"/>
                  </a:lnTo>
                  <a:lnTo>
                    <a:pt x="3339" y="1131"/>
                  </a:lnTo>
                  <a:lnTo>
                    <a:pt x="3336" y="1049"/>
                  </a:lnTo>
                  <a:lnTo>
                    <a:pt x="3326" y="970"/>
                  </a:lnTo>
                  <a:lnTo>
                    <a:pt x="3310" y="893"/>
                  </a:lnTo>
                  <a:lnTo>
                    <a:pt x="3289" y="818"/>
                  </a:lnTo>
                  <a:lnTo>
                    <a:pt x="3261" y="746"/>
                  </a:lnTo>
                  <a:lnTo>
                    <a:pt x="3229" y="676"/>
                  </a:lnTo>
                  <a:lnTo>
                    <a:pt x="3191" y="610"/>
                  </a:lnTo>
                  <a:lnTo>
                    <a:pt x="3148" y="546"/>
                  </a:lnTo>
                  <a:lnTo>
                    <a:pt x="3101" y="486"/>
                  </a:lnTo>
                  <a:lnTo>
                    <a:pt x="3049" y="431"/>
                  </a:lnTo>
                  <a:lnTo>
                    <a:pt x="2994" y="379"/>
                  </a:lnTo>
                  <a:lnTo>
                    <a:pt x="2935" y="332"/>
                  </a:lnTo>
                  <a:lnTo>
                    <a:pt x="2871" y="289"/>
                  </a:lnTo>
                  <a:lnTo>
                    <a:pt x="2805" y="251"/>
                  </a:lnTo>
                  <a:lnTo>
                    <a:pt x="2735" y="218"/>
                  </a:lnTo>
                  <a:lnTo>
                    <a:pt x="2663" y="191"/>
                  </a:lnTo>
                  <a:lnTo>
                    <a:pt x="2589" y="170"/>
                  </a:lnTo>
                  <a:lnTo>
                    <a:pt x="2511" y="154"/>
                  </a:lnTo>
                  <a:lnTo>
                    <a:pt x="2433" y="144"/>
                  </a:lnTo>
                  <a:lnTo>
                    <a:pt x="2351" y="141"/>
                  </a:lnTo>
                  <a:close/>
                  <a:moveTo>
                    <a:pt x="2351" y="0"/>
                  </a:moveTo>
                  <a:lnTo>
                    <a:pt x="2439" y="5"/>
                  </a:lnTo>
                  <a:lnTo>
                    <a:pt x="2525" y="14"/>
                  </a:lnTo>
                  <a:lnTo>
                    <a:pt x="2610" y="31"/>
                  </a:lnTo>
                  <a:lnTo>
                    <a:pt x="2692" y="54"/>
                  </a:lnTo>
                  <a:lnTo>
                    <a:pt x="2770" y="82"/>
                  </a:lnTo>
                  <a:lnTo>
                    <a:pt x="2847" y="116"/>
                  </a:lnTo>
                  <a:lnTo>
                    <a:pt x="2920" y="156"/>
                  </a:lnTo>
                  <a:lnTo>
                    <a:pt x="2990" y="200"/>
                  </a:lnTo>
                  <a:lnTo>
                    <a:pt x="3056" y="249"/>
                  </a:lnTo>
                  <a:lnTo>
                    <a:pt x="3118" y="304"/>
                  </a:lnTo>
                  <a:lnTo>
                    <a:pt x="3177" y="362"/>
                  </a:lnTo>
                  <a:lnTo>
                    <a:pt x="3231" y="425"/>
                  </a:lnTo>
                  <a:lnTo>
                    <a:pt x="3279" y="491"/>
                  </a:lnTo>
                  <a:lnTo>
                    <a:pt x="3324" y="561"/>
                  </a:lnTo>
                  <a:lnTo>
                    <a:pt x="3363" y="634"/>
                  </a:lnTo>
                  <a:lnTo>
                    <a:pt x="3397" y="711"/>
                  </a:lnTo>
                  <a:lnTo>
                    <a:pt x="3426" y="790"/>
                  </a:lnTo>
                  <a:lnTo>
                    <a:pt x="3448" y="872"/>
                  </a:lnTo>
                  <a:lnTo>
                    <a:pt x="3465" y="957"/>
                  </a:lnTo>
                  <a:lnTo>
                    <a:pt x="3475" y="1043"/>
                  </a:lnTo>
                  <a:lnTo>
                    <a:pt x="3479" y="1131"/>
                  </a:lnTo>
                  <a:lnTo>
                    <a:pt x="3475" y="1219"/>
                  </a:lnTo>
                  <a:lnTo>
                    <a:pt x="3465" y="1305"/>
                  </a:lnTo>
                  <a:lnTo>
                    <a:pt x="3448" y="1389"/>
                  </a:lnTo>
                  <a:lnTo>
                    <a:pt x="3426" y="1471"/>
                  </a:lnTo>
                  <a:lnTo>
                    <a:pt x="3397" y="1550"/>
                  </a:lnTo>
                  <a:lnTo>
                    <a:pt x="3363" y="1627"/>
                  </a:lnTo>
                  <a:lnTo>
                    <a:pt x="3324" y="1700"/>
                  </a:lnTo>
                  <a:lnTo>
                    <a:pt x="3279" y="1770"/>
                  </a:lnTo>
                  <a:lnTo>
                    <a:pt x="3231" y="1837"/>
                  </a:lnTo>
                  <a:lnTo>
                    <a:pt x="3177" y="1899"/>
                  </a:lnTo>
                  <a:lnTo>
                    <a:pt x="3118" y="1957"/>
                  </a:lnTo>
                  <a:lnTo>
                    <a:pt x="3056" y="2012"/>
                  </a:lnTo>
                  <a:lnTo>
                    <a:pt x="2990" y="2062"/>
                  </a:lnTo>
                  <a:lnTo>
                    <a:pt x="2920" y="2106"/>
                  </a:lnTo>
                  <a:lnTo>
                    <a:pt x="2847" y="2146"/>
                  </a:lnTo>
                  <a:lnTo>
                    <a:pt x="2770" y="2180"/>
                  </a:lnTo>
                  <a:lnTo>
                    <a:pt x="2692" y="2208"/>
                  </a:lnTo>
                  <a:lnTo>
                    <a:pt x="2610" y="2231"/>
                  </a:lnTo>
                  <a:lnTo>
                    <a:pt x="2525" y="2247"/>
                  </a:lnTo>
                  <a:lnTo>
                    <a:pt x="2439" y="2257"/>
                  </a:lnTo>
                  <a:lnTo>
                    <a:pt x="2351" y="2261"/>
                  </a:lnTo>
                  <a:lnTo>
                    <a:pt x="2267" y="2257"/>
                  </a:lnTo>
                  <a:lnTo>
                    <a:pt x="2185" y="2248"/>
                  </a:lnTo>
                  <a:lnTo>
                    <a:pt x="2104" y="2233"/>
                  </a:lnTo>
                  <a:lnTo>
                    <a:pt x="2025" y="2213"/>
                  </a:lnTo>
                  <a:lnTo>
                    <a:pt x="1949" y="2186"/>
                  </a:lnTo>
                  <a:lnTo>
                    <a:pt x="1876" y="2154"/>
                  </a:lnTo>
                  <a:lnTo>
                    <a:pt x="1805" y="2118"/>
                  </a:lnTo>
                  <a:lnTo>
                    <a:pt x="1737" y="2078"/>
                  </a:lnTo>
                  <a:lnTo>
                    <a:pt x="1672" y="2032"/>
                  </a:lnTo>
                  <a:lnTo>
                    <a:pt x="1611" y="1982"/>
                  </a:lnTo>
                  <a:lnTo>
                    <a:pt x="1387" y="2206"/>
                  </a:lnTo>
                  <a:lnTo>
                    <a:pt x="1495" y="2316"/>
                  </a:lnTo>
                  <a:lnTo>
                    <a:pt x="1507" y="2331"/>
                  </a:lnTo>
                  <a:lnTo>
                    <a:pt x="1514" y="2347"/>
                  </a:lnTo>
                  <a:lnTo>
                    <a:pt x="1516" y="2365"/>
                  </a:lnTo>
                  <a:lnTo>
                    <a:pt x="1514" y="2383"/>
                  </a:lnTo>
                  <a:lnTo>
                    <a:pt x="1507" y="2399"/>
                  </a:lnTo>
                  <a:lnTo>
                    <a:pt x="1495" y="2414"/>
                  </a:lnTo>
                  <a:lnTo>
                    <a:pt x="492" y="3419"/>
                  </a:lnTo>
                  <a:lnTo>
                    <a:pt x="464" y="3446"/>
                  </a:lnTo>
                  <a:lnTo>
                    <a:pt x="431" y="3467"/>
                  </a:lnTo>
                  <a:lnTo>
                    <a:pt x="397" y="3483"/>
                  </a:lnTo>
                  <a:lnTo>
                    <a:pt x="362" y="3494"/>
                  </a:lnTo>
                  <a:lnTo>
                    <a:pt x="326" y="3502"/>
                  </a:lnTo>
                  <a:lnTo>
                    <a:pt x="289" y="3504"/>
                  </a:lnTo>
                  <a:lnTo>
                    <a:pt x="251" y="3502"/>
                  </a:lnTo>
                  <a:lnTo>
                    <a:pt x="215" y="3494"/>
                  </a:lnTo>
                  <a:lnTo>
                    <a:pt x="179" y="3483"/>
                  </a:lnTo>
                  <a:lnTo>
                    <a:pt x="145" y="3467"/>
                  </a:lnTo>
                  <a:lnTo>
                    <a:pt x="114" y="3446"/>
                  </a:lnTo>
                  <a:lnTo>
                    <a:pt x="84" y="3419"/>
                  </a:lnTo>
                  <a:lnTo>
                    <a:pt x="59" y="3390"/>
                  </a:lnTo>
                  <a:lnTo>
                    <a:pt x="38" y="3359"/>
                  </a:lnTo>
                  <a:lnTo>
                    <a:pt x="21" y="3325"/>
                  </a:lnTo>
                  <a:lnTo>
                    <a:pt x="10" y="3290"/>
                  </a:lnTo>
                  <a:lnTo>
                    <a:pt x="2" y="3253"/>
                  </a:lnTo>
                  <a:lnTo>
                    <a:pt x="0" y="3215"/>
                  </a:lnTo>
                  <a:lnTo>
                    <a:pt x="2" y="3176"/>
                  </a:lnTo>
                  <a:lnTo>
                    <a:pt x="10" y="3139"/>
                  </a:lnTo>
                  <a:lnTo>
                    <a:pt x="21" y="3104"/>
                  </a:lnTo>
                  <a:lnTo>
                    <a:pt x="38" y="3070"/>
                  </a:lnTo>
                  <a:lnTo>
                    <a:pt x="59" y="3038"/>
                  </a:lnTo>
                  <a:lnTo>
                    <a:pt x="84" y="3009"/>
                  </a:lnTo>
                  <a:lnTo>
                    <a:pt x="1086" y="2004"/>
                  </a:lnTo>
                  <a:lnTo>
                    <a:pt x="1101" y="1994"/>
                  </a:lnTo>
                  <a:lnTo>
                    <a:pt x="1118" y="1986"/>
                  </a:lnTo>
                  <a:lnTo>
                    <a:pt x="1136" y="1984"/>
                  </a:lnTo>
                  <a:lnTo>
                    <a:pt x="1153" y="1986"/>
                  </a:lnTo>
                  <a:lnTo>
                    <a:pt x="1170" y="1994"/>
                  </a:lnTo>
                  <a:lnTo>
                    <a:pt x="1185" y="2004"/>
                  </a:lnTo>
                  <a:lnTo>
                    <a:pt x="1288" y="2107"/>
                  </a:lnTo>
                  <a:lnTo>
                    <a:pt x="1512" y="1883"/>
                  </a:lnTo>
                  <a:lnTo>
                    <a:pt x="1460" y="1821"/>
                  </a:lnTo>
                  <a:lnTo>
                    <a:pt x="1413" y="1756"/>
                  </a:lnTo>
                  <a:lnTo>
                    <a:pt x="1371" y="1687"/>
                  </a:lnTo>
                  <a:lnTo>
                    <a:pt x="1334" y="1615"/>
                  </a:lnTo>
                  <a:lnTo>
                    <a:pt x="1301" y="1541"/>
                  </a:lnTo>
                  <a:lnTo>
                    <a:pt x="1274" y="1463"/>
                  </a:lnTo>
                  <a:lnTo>
                    <a:pt x="1253" y="1383"/>
                  </a:lnTo>
                  <a:lnTo>
                    <a:pt x="1237" y="1301"/>
                  </a:lnTo>
                  <a:lnTo>
                    <a:pt x="1228" y="1216"/>
                  </a:lnTo>
                  <a:lnTo>
                    <a:pt x="1224" y="1131"/>
                  </a:lnTo>
                  <a:lnTo>
                    <a:pt x="1228" y="1043"/>
                  </a:lnTo>
                  <a:lnTo>
                    <a:pt x="1238" y="957"/>
                  </a:lnTo>
                  <a:lnTo>
                    <a:pt x="1254" y="872"/>
                  </a:lnTo>
                  <a:lnTo>
                    <a:pt x="1276" y="790"/>
                  </a:lnTo>
                  <a:lnTo>
                    <a:pt x="1305" y="711"/>
                  </a:lnTo>
                  <a:lnTo>
                    <a:pt x="1339" y="634"/>
                  </a:lnTo>
                  <a:lnTo>
                    <a:pt x="1378" y="561"/>
                  </a:lnTo>
                  <a:lnTo>
                    <a:pt x="1423" y="491"/>
                  </a:lnTo>
                  <a:lnTo>
                    <a:pt x="1473" y="425"/>
                  </a:lnTo>
                  <a:lnTo>
                    <a:pt x="1527" y="362"/>
                  </a:lnTo>
                  <a:lnTo>
                    <a:pt x="1585" y="304"/>
                  </a:lnTo>
                  <a:lnTo>
                    <a:pt x="1647" y="249"/>
                  </a:lnTo>
                  <a:lnTo>
                    <a:pt x="1713" y="200"/>
                  </a:lnTo>
                  <a:lnTo>
                    <a:pt x="1784" y="156"/>
                  </a:lnTo>
                  <a:lnTo>
                    <a:pt x="1857" y="116"/>
                  </a:lnTo>
                  <a:lnTo>
                    <a:pt x="1932" y="82"/>
                  </a:lnTo>
                  <a:lnTo>
                    <a:pt x="2012" y="54"/>
                  </a:lnTo>
                  <a:lnTo>
                    <a:pt x="2093" y="31"/>
                  </a:lnTo>
                  <a:lnTo>
                    <a:pt x="2177" y="14"/>
                  </a:lnTo>
                  <a:lnTo>
                    <a:pt x="2263" y="5"/>
                  </a:lnTo>
                  <a:lnTo>
                    <a:pt x="235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7" name="Freeform 204"/>
            <p:cNvSpPr>
              <a:spLocks noEditPoints="1"/>
            </p:cNvSpPr>
            <p:nvPr/>
          </p:nvSpPr>
          <p:spPr bwMode="auto">
            <a:xfrm>
              <a:off x="1031876" y="2733675"/>
              <a:ext cx="101600" cy="142875"/>
            </a:xfrm>
            <a:custGeom>
              <a:avLst/>
              <a:gdLst>
                <a:gd name="T0" fmla="*/ 360 w 639"/>
                <a:gd name="T1" fmla="*/ 348 h 896"/>
                <a:gd name="T2" fmla="*/ 306 w 639"/>
                <a:gd name="T3" fmla="*/ 378 h 896"/>
                <a:gd name="T4" fmla="*/ 237 w 639"/>
                <a:gd name="T5" fmla="*/ 405 h 896"/>
                <a:gd name="T6" fmla="*/ 150 w 639"/>
                <a:gd name="T7" fmla="*/ 424 h 896"/>
                <a:gd name="T8" fmla="*/ 165 w 639"/>
                <a:gd name="T9" fmla="*/ 636 h 896"/>
                <a:gd name="T10" fmla="*/ 186 w 639"/>
                <a:gd name="T11" fmla="*/ 683 h 896"/>
                <a:gd name="T12" fmla="*/ 221 w 639"/>
                <a:gd name="T13" fmla="*/ 722 h 896"/>
                <a:gd name="T14" fmla="*/ 267 w 639"/>
                <a:gd name="T15" fmla="*/ 748 h 896"/>
                <a:gd name="T16" fmla="*/ 319 w 639"/>
                <a:gd name="T17" fmla="*/ 757 h 896"/>
                <a:gd name="T18" fmla="*/ 371 w 639"/>
                <a:gd name="T19" fmla="*/ 748 h 896"/>
                <a:gd name="T20" fmla="*/ 418 w 639"/>
                <a:gd name="T21" fmla="*/ 722 h 896"/>
                <a:gd name="T22" fmla="*/ 453 w 639"/>
                <a:gd name="T23" fmla="*/ 683 h 896"/>
                <a:gd name="T24" fmla="*/ 473 w 639"/>
                <a:gd name="T25" fmla="*/ 636 h 896"/>
                <a:gd name="T26" fmla="*/ 491 w 639"/>
                <a:gd name="T27" fmla="*/ 378 h 896"/>
                <a:gd name="T28" fmla="*/ 431 w 639"/>
                <a:gd name="T29" fmla="*/ 359 h 896"/>
                <a:gd name="T30" fmla="*/ 382 w 639"/>
                <a:gd name="T31" fmla="*/ 332 h 896"/>
                <a:gd name="T32" fmla="*/ 466 w 639"/>
                <a:gd name="T33" fmla="*/ 221 h 896"/>
                <a:gd name="T34" fmla="*/ 472 w 639"/>
                <a:gd name="T35" fmla="*/ 225 h 896"/>
                <a:gd name="T36" fmla="*/ 487 w 639"/>
                <a:gd name="T37" fmla="*/ 231 h 896"/>
                <a:gd name="T38" fmla="*/ 498 w 639"/>
                <a:gd name="T39" fmla="*/ 216 h 896"/>
                <a:gd name="T40" fmla="*/ 481 w 639"/>
                <a:gd name="T41" fmla="*/ 181 h 896"/>
                <a:gd name="T42" fmla="*/ 220 w 639"/>
                <a:gd name="T43" fmla="*/ 142 h 896"/>
                <a:gd name="T44" fmla="*/ 181 w 639"/>
                <a:gd name="T45" fmla="*/ 158 h 896"/>
                <a:gd name="T46" fmla="*/ 153 w 639"/>
                <a:gd name="T47" fmla="*/ 189 h 896"/>
                <a:gd name="T48" fmla="*/ 139 w 639"/>
                <a:gd name="T49" fmla="*/ 227 h 896"/>
                <a:gd name="T50" fmla="*/ 141 w 639"/>
                <a:gd name="T51" fmla="*/ 283 h 896"/>
                <a:gd name="T52" fmla="*/ 209 w 639"/>
                <a:gd name="T53" fmla="*/ 266 h 896"/>
                <a:gd name="T54" fmla="*/ 260 w 639"/>
                <a:gd name="T55" fmla="*/ 245 h 896"/>
                <a:gd name="T56" fmla="*/ 296 w 639"/>
                <a:gd name="T57" fmla="*/ 223 h 896"/>
                <a:gd name="T58" fmla="*/ 318 w 639"/>
                <a:gd name="T59" fmla="*/ 203 h 896"/>
                <a:gd name="T60" fmla="*/ 329 w 639"/>
                <a:gd name="T61" fmla="*/ 190 h 896"/>
                <a:gd name="T62" fmla="*/ 240 w 639"/>
                <a:gd name="T63" fmla="*/ 140 h 896"/>
                <a:gd name="T64" fmla="*/ 398 w 639"/>
                <a:gd name="T65" fmla="*/ 0 h 896"/>
                <a:gd name="T66" fmla="*/ 464 w 639"/>
                <a:gd name="T67" fmla="*/ 9 h 896"/>
                <a:gd name="T68" fmla="*/ 523 w 639"/>
                <a:gd name="T69" fmla="*/ 35 h 896"/>
                <a:gd name="T70" fmla="*/ 574 w 639"/>
                <a:gd name="T71" fmla="*/ 76 h 896"/>
                <a:gd name="T72" fmla="*/ 612 w 639"/>
                <a:gd name="T73" fmla="*/ 130 h 896"/>
                <a:gd name="T74" fmla="*/ 634 w 639"/>
                <a:gd name="T75" fmla="*/ 192 h 896"/>
                <a:gd name="T76" fmla="*/ 639 w 639"/>
                <a:gd name="T77" fmla="*/ 258 h 896"/>
                <a:gd name="T78" fmla="*/ 615 w 639"/>
                <a:gd name="T79" fmla="*/ 617 h 896"/>
                <a:gd name="T80" fmla="*/ 602 w 639"/>
                <a:gd name="T81" fmla="*/ 692 h 896"/>
                <a:gd name="T82" fmla="*/ 570 w 639"/>
                <a:gd name="T83" fmla="*/ 758 h 896"/>
                <a:gd name="T84" fmla="*/ 523 w 639"/>
                <a:gd name="T85" fmla="*/ 815 h 896"/>
                <a:gd name="T86" fmla="*/ 463 w 639"/>
                <a:gd name="T87" fmla="*/ 859 h 896"/>
                <a:gd name="T88" fmla="*/ 393 w 639"/>
                <a:gd name="T89" fmla="*/ 887 h 896"/>
                <a:gd name="T90" fmla="*/ 319 w 639"/>
                <a:gd name="T91" fmla="*/ 896 h 896"/>
                <a:gd name="T92" fmla="*/ 246 w 639"/>
                <a:gd name="T93" fmla="*/ 887 h 896"/>
                <a:gd name="T94" fmla="*/ 176 w 639"/>
                <a:gd name="T95" fmla="*/ 859 h 896"/>
                <a:gd name="T96" fmla="*/ 116 w 639"/>
                <a:gd name="T97" fmla="*/ 815 h 896"/>
                <a:gd name="T98" fmla="*/ 69 w 639"/>
                <a:gd name="T99" fmla="*/ 758 h 896"/>
                <a:gd name="T100" fmla="*/ 37 w 639"/>
                <a:gd name="T101" fmla="*/ 692 h 896"/>
                <a:gd name="T102" fmla="*/ 23 w 639"/>
                <a:gd name="T103" fmla="*/ 617 h 896"/>
                <a:gd name="T104" fmla="*/ 0 w 639"/>
                <a:gd name="T105" fmla="*/ 258 h 896"/>
                <a:gd name="T106" fmla="*/ 4 w 639"/>
                <a:gd name="T107" fmla="*/ 192 h 896"/>
                <a:gd name="T108" fmla="*/ 26 w 639"/>
                <a:gd name="T109" fmla="*/ 130 h 896"/>
                <a:gd name="T110" fmla="*/ 65 w 639"/>
                <a:gd name="T111" fmla="*/ 76 h 896"/>
                <a:gd name="T112" fmla="*/ 116 w 639"/>
                <a:gd name="T113" fmla="*/ 35 h 896"/>
                <a:gd name="T114" fmla="*/ 175 w 639"/>
                <a:gd name="T115" fmla="*/ 9 h 896"/>
                <a:gd name="T116" fmla="*/ 240 w 639"/>
                <a:gd name="T117" fmla="*/ 0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39" h="896">
                  <a:moveTo>
                    <a:pt x="382" y="332"/>
                  </a:moveTo>
                  <a:lnTo>
                    <a:pt x="360" y="348"/>
                  </a:lnTo>
                  <a:lnTo>
                    <a:pt x="334" y="363"/>
                  </a:lnTo>
                  <a:lnTo>
                    <a:pt x="306" y="378"/>
                  </a:lnTo>
                  <a:lnTo>
                    <a:pt x="273" y="392"/>
                  </a:lnTo>
                  <a:lnTo>
                    <a:pt x="237" y="405"/>
                  </a:lnTo>
                  <a:lnTo>
                    <a:pt x="195" y="415"/>
                  </a:lnTo>
                  <a:lnTo>
                    <a:pt x="150" y="424"/>
                  </a:lnTo>
                  <a:lnTo>
                    <a:pt x="162" y="609"/>
                  </a:lnTo>
                  <a:lnTo>
                    <a:pt x="165" y="636"/>
                  </a:lnTo>
                  <a:lnTo>
                    <a:pt x="174" y="660"/>
                  </a:lnTo>
                  <a:lnTo>
                    <a:pt x="186" y="683"/>
                  </a:lnTo>
                  <a:lnTo>
                    <a:pt x="202" y="704"/>
                  </a:lnTo>
                  <a:lnTo>
                    <a:pt x="221" y="722"/>
                  </a:lnTo>
                  <a:lnTo>
                    <a:pt x="243" y="737"/>
                  </a:lnTo>
                  <a:lnTo>
                    <a:pt x="267" y="748"/>
                  </a:lnTo>
                  <a:lnTo>
                    <a:pt x="293" y="755"/>
                  </a:lnTo>
                  <a:lnTo>
                    <a:pt x="319" y="757"/>
                  </a:lnTo>
                  <a:lnTo>
                    <a:pt x="346" y="755"/>
                  </a:lnTo>
                  <a:lnTo>
                    <a:pt x="371" y="748"/>
                  </a:lnTo>
                  <a:lnTo>
                    <a:pt x="396" y="737"/>
                  </a:lnTo>
                  <a:lnTo>
                    <a:pt x="418" y="722"/>
                  </a:lnTo>
                  <a:lnTo>
                    <a:pt x="437" y="704"/>
                  </a:lnTo>
                  <a:lnTo>
                    <a:pt x="453" y="683"/>
                  </a:lnTo>
                  <a:lnTo>
                    <a:pt x="465" y="660"/>
                  </a:lnTo>
                  <a:lnTo>
                    <a:pt x="473" y="636"/>
                  </a:lnTo>
                  <a:lnTo>
                    <a:pt x="476" y="609"/>
                  </a:lnTo>
                  <a:lnTo>
                    <a:pt x="491" y="378"/>
                  </a:lnTo>
                  <a:lnTo>
                    <a:pt x="458" y="369"/>
                  </a:lnTo>
                  <a:lnTo>
                    <a:pt x="431" y="359"/>
                  </a:lnTo>
                  <a:lnTo>
                    <a:pt x="408" y="348"/>
                  </a:lnTo>
                  <a:lnTo>
                    <a:pt x="382" y="332"/>
                  </a:lnTo>
                  <a:close/>
                  <a:moveTo>
                    <a:pt x="481" y="181"/>
                  </a:moveTo>
                  <a:lnTo>
                    <a:pt x="466" y="221"/>
                  </a:lnTo>
                  <a:lnTo>
                    <a:pt x="469" y="223"/>
                  </a:lnTo>
                  <a:lnTo>
                    <a:pt x="472" y="225"/>
                  </a:lnTo>
                  <a:lnTo>
                    <a:pt x="478" y="227"/>
                  </a:lnTo>
                  <a:lnTo>
                    <a:pt x="487" y="231"/>
                  </a:lnTo>
                  <a:lnTo>
                    <a:pt x="501" y="236"/>
                  </a:lnTo>
                  <a:lnTo>
                    <a:pt x="498" y="216"/>
                  </a:lnTo>
                  <a:lnTo>
                    <a:pt x="490" y="198"/>
                  </a:lnTo>
                  <a:lnTo>
                    <a:pt x="481" y="181"/>
                  </a:lnTo>
                  <a:close/>
                  <a:moveTo>
                    <a:pt x="240" y="140"/>
                  </a:moveTo>
                  <a:lnTo>
                    <a:pt x="220" y="142"/>
                  </a:lnTo>
                  <a:lnTo>
                    <a:pt x="199" y="148"/>
                  </a:lnTo>
                  <a:lnTo>
                    <a:pt x="181" y="158"/>
                  </a:lnTo>
                  <a:lnTo>
                    <a:pt x="165" y="172"/>
                  </a:lnTo>
                  <a:lnTo>
                    <a:pt x="153" y="189"/>
                  </a:lnTo>
                  <a:lnTo>
                    <a:pt x="144" y="207"/>
                  </a:lnTo>
                  <a:lnTo>
                    <a:pt x="139" y="227"/>
                  </a:lnTo>
                  <a:lnTo>
                    <a:pt x="138" y="248"/>
                  </a:lnTo>
                  <a:lnTo>
                    <a:pt x="141" y="283"/>
                  </a:lnTo>
                  <a:lnTo>
                    <a:pt x="177" y="276"/>
                  </a:lnTo>
                  <a:lnTo>
                    <a:pt x="209" y="266"/>
                  </a:lnTo>
                  <a:lnTo>
                    <a:pt x="237" y="257"/>
                  </a:lnTo>
                  <a:lnTo>
                    <a:pt x="260" y="245"/>
                  </a:lnTo>
                  <a:lnTo>
                    <a:pt x="280" y="234"/>
                  </a:lnTo>
                  <a:lnTo>
                    <a:pt x="296" y="223"/>
                  </a:lnTo>
                  <a:lnTo>
                    <a:pt x="309" y="212"/>
                  </a:lnTo>
                  <a:lnTo>
                    <a:pt x="318" y="203"/>
                  </a:lnTo>
                  <a:lnTo>
                    <a:pt x="325" y="195"/>
                  </a:lnTo>
                  <a:lnTo>
                    <a:pt x="329" y="190"/>
                  </a:lnTo>
                  <a:lnTo>
                    <a:pt x="348" y="140"/>
                  </a:lnTo>
                  <a:lnTo>
                    <a:pt x="240" y="140"/>
                  </a:lnTo>
                  <a:close/>
                  <a:moveTo>
                    <a:pt x="240" y="0"/>
                  </a:moveTo>
                  <a:lnTo>
                    <a:pt x="398" y="0"/>
                  </a:lnTo>
                  <a:lnTo>
                    <a:pt x="432" y="3"/>
                  </a:lnTo>
                  <a:lnTo>
                    <a:pt x="464" y="9"/>
                  </a:lnTo>
                  <a:lnTo>
                    <a:pt x="494" y="20"/>
                  </a:lnTo>
                  <a:lnTo>
                    <a:pt x="523" y="35"/>
                  </a:lnTo>
                  <a:lnTo>
                    <a:pt x="551" y="54"/>
                  </a:lnTo>
                  <a:lnTo>
                    <a:pt x="574" y="76"/>
                  </a:lnTo>
                  <a:lnTo>
                    <a:pt x="595" y="103"/>
                  </a:lnTo>
                  <a:lnTo>
                    <a:pt x="612" y="130"/>
                  </a:lnTo>
                  <a:lnTo>
                    <a:pt x="626" y="160"/>
                  </a:lnTo>
                  <a:lnTo>
                    <a:pt x="634" y="192"/>
                  </a:lnTo>
                  <a:lnTo>
                    <a:pt x="639" y="225"/>
                  </a:lnTo>
                  <a:lnTo>
                    <a:pt x="639" y="258"/>
                  </a:lnTo>
                  <a:lnTo>
                    <a:pt x="634" y="329"/>
                  </a:lnTo>
                  <a:lnTo>
                    <a:pt x="615" y="617"/>
                  </a:lnTo>
                  <a:lnTo>
                    <a:pt x="611" y="656"/>
                  </a:lnTo>
                  <a:lnTo>
                    <a:pt x="602" y="692"/>
                  </a:lnTo>
                  <a:lnTo>
                    <a:pt x="588" y="726"/>
                  </a:lnTo>
                  <a:lnTo>
                    <a:pt x="570" y="758"/>
                  </a:lnTo>
                  <a:lnTo>
                    <a:pt x="548" y="788"/>
                  </a:lnTo>
                  <a:lnTo>
                    <a:pt x="523" y="815"/>
                  </a:lnTo>
                  <a:lnTo>
                    <a:pt x="494" y="839"/>
                  </a:lnTo>
                  <a:lnTo>
                    <a:pt x="463" y="859"/>
                  </a:lnTo>
                  <a:lnTo>
                    <a:pt x="429" y="876"/>
                  </a:lnTo>
                  <a:lnTo>
                    <a:pt x="393" y="887"/>
                  </a:lnTo>
                  <a:lnTo>
                    <a:pt x="356" y="894"/>
                  </a:lnTo>
                  <a:lnTo>
                    <a:pt x="319" y="896"/>
                  </a:lnTo>
                  <a:lnTo>
                    <a:pt x="282" y="894"/>
                  </a:lnTo>
                  <a:lnTo>
                    <a:pt x="246" y="887"/>
                  </a:lnTo>
                  <a:lnTo>
                    <a:pt x="210" y="876"/>
                  </a:lnTo>
                  <a:lnTo>
                    <a:pt x="176" y="859"/>
                  </a:lnTo>
                  <a:lnTo>
                    <a:pt x="144" y="839"/>
                  </a:lnTo>
                  <a:lnTo>
                    <a:pt x="116" y="815"/>
                  </a:lnTo>
                  <a:lnTo>
                    <a:pt x="90" y="788"/>
                  </a:lnTo>
                  <a:lnTo>
                    <a:pt x="69" y="758"/>
                  </a:lnTo>
                  <a:lnTo>
                    <a:pt x="51" y="726"/>
                  </a:lnTo>
                  <a:lnTo>
                    <a:pt x="37" y="692"/>
                  </a:lnTo>
                  <a:lnTo>
                    <a:pt x="28" y="656"/>
                  </a:lnTo>
                  <a:lnTo>
                    <a:pt x="23" y="617"/>
                  </a:lnTo>
                  <a:lnTo>
                    <a:pt x="6" y="365"/>
                  </a:lnTo>
                  <a:lnTo>
                    <a:pt x="0" y="258"/>
                  </a:lnTo>
                  <a:lnTo>
                    <a:pt x="0" y="225"/>
                  </a:lnTo>
                  <a:lnTo>
                    <a:pt x="4" y="192"/>
                  </a:lnTo>
                  <a:lnTo>
                    <a:pt x="13" y="160"/>
                  </a:lnTo>
                  <a:lnTo>
                    <a:pt x="26" y="130"/>
                  </a:lnTo>
                  <a:lnTo>
                    <a:pt x="43" y="103"/>
                  </a:lnTo>
                  <a:lnTo>
                    <a:pt x="65" y="76"/>
                  </a:lnTo>
                  <a:lnTo>
                    <a:pt x="88" y="54"/>
                  </a:lnTo>
                  <a:lnTo>
                    <a:pt x="116" y="35"/>
                  </a:lnTo>
                  <a:lnTo>
                    <a:pt x="144" y="20"/>
                  </a:lnTo>
                  <a:lnTo>
                    <a:pt x="175" y="9"/>
                  </a:lnTo>
                  <a:lnTo>
                    <a:pt x="207" y="3"/>
                  </a:lnTo>
                  <a:lnTo>
                    <a:pt x="24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8" name="Freeform 205"/>
            <p:cNvSpPr>
              <a:spLocks noEditPoints="1"/>
            </p:cNvSpPr>
            <p:nvPr/>
          </p:nvSpPr>
          <p:spPr bwMode="auto">
            <a:xfrm>
              <a:off x="973138" y="2882900"/>
              <a:ext cx="220663" cy="93662"/>
            </a:xfrm>
            <a:custGeom>
              <a:avLst/>
              <a:gdLst>
                <a:gd name="T0" fmla="*/ 412 w 1396"/>
                <a:gd name="T1" fmla="*/ 142 h 594"/>
                <a:gd name="T2" fmla="*/ 344 w 1396"/>
                <a:gd name="T3" fmla="*/ 156 h 594"/>
                <a:gd name="T4" fmla="*/ 271 w 1396"/>
                <a:gd name="T5" fmla="*/ 192 h 594"/>
                <a:gd name="T6" fmla="*/ 210 w 1396"/>
                <a:gd name="T7" fmla="*/ 246 h 594"/>
                <a:gd name="T8" fmla="*/ 166 w 1396"/>
                <a:gd name="T9" fmla="*/ 313 h 594"/>
                <a:gd name="T10" fmla="*/ 140 w 1396"/>
                <a:gd name="T11" fmla="*/ 392 h 594"/>
                <a:gd name="T12" fmla="*/ 142 w 1396"/>
                <a:gd name="T13" fmla="*/ 418 h 594"/>
                <a:gd name="T14" fmla="*/ 152 w 1396"/>
                <a:gd name="T15" fmla="*/ 435 h 594"/>
                <a:gd name="T16" fmla="*/ 167 w 1396"/>
                <a:gd name="T17" fmla="*/ 447 h 594"/>
                <a:gd name="T18" fmla="*/ 192 w 1396"/>
                <a:gd name="T19" fmla="*/ 455 h 594"/>
                <a:gd name="T20" fmla="*/ 1218 w 1396"/>
                <a:gd name="T21" fmla="*/ 452 h 594"/>
                <a:gd name="T22" fmla="*/ 1238 w 1396"/>
                <a:gd name="T23" fmla="*/ 441 h 594"/>
                <a:gd name="T24" fmla="*/ 1249 w 1396"/>
                <a:gd name="T25" fmla="*/ 428 h 594"/>
                <a:gd name="T26" fmla="*/ 1256 w 1396"/>
                <a:gd name="T27" fmla="*/ 407 h 594"/>
                <a:gd name="T28" fmla="*/ 1246 w 1396"/>
                <a:gd name="T29" fmla="*/ 351 h 594"/>
                <a:gd name="T30" fmla="*/ 1211 w 1396"/>
                <a:gd name="T31" fmla="*/ 278 h 594"/>
                <a:gd name="T32" fmla="*/ 1158 w 1396"/>
                <a:gd name="T33" fmla="*/ 217 h 594"/>
                <a:gd name="T34" fmla="*/ 1090 w 1396"/>
                <a:gd name="T35" fmla="*/ 172 h 594"/>
                <a:gd name="T36" fmla="*/ 1012 w 1396"/>
                <a:gd name="T37" fmla="*/ 145 h 594"/>
                <a:gd name="T38" fmla="*/ 956 w 1396"/>
                <a:gd name="T39" fmla="*/ 140 h 594"/>
                <a:gd name="T40" fmla="*/ 747 w 1396"/>
                <a:gd name="T41" fmla="*/ 299 h 594"/>
                <a:gd name="T42" fmla="*/ 716 w 1396"/>
                <a:gd name="T43" fmla="*/ 317 h 594"/>
                <a:gd name="T44" fmla="*/ 680 w 1396"/>
                <a:gd name="T45" fmla="*/ 317 h 594"/>
                <a:gd name="T46" fmla="*/ 650 w 1396"/>
                <a:gd name="T47" fmla="*/ 299 h 594"/>
                <a:gd name="T48" fmla="*/ 440 w 1396"/>
                <a:gd name="T49" fmla="*/ 140 h 594"/>
                <a:gd name="T50" fmla="*/ 520 w 1396"/>
                <a:gd name="T51" fmla="*/ 0 h 594"/>
                <a:gd name="T52" fmla="*/ 554 w 1396"/>
                <a:gd name="T53" fmla="*/ 10 h 594"/>
                <a:gd name="T54" fmla="*/ 698 w 1396"/>
                <a:gd name="T55" fmla="*/ 150 h 594"/>
                <a:gd name="T56" fmla="*/ 843 w 1396"/>
                <a:gd name="T57" fmla="*/ 10 h 594"/>
                <a:gd name="T58" fmla="*/ 877 w 1396"/>
                <a:gd name="T59" fmla="*/ 0 h 594"/>
                <a:gd name="T60" fmla="*/ 998 w 1396"/>
                <a:gd name="T61" fmla="*/ 3 h 594"/>
                <a:gd name="T62" fmla="*/ 1087 w 1396"/>
                <a:gd name="T63" fmla="*/ 21 h 594"/>
                <a:gd name="T64" fmla="*/ 1176 w 1396"/>
                <a:gd name="T65" fmla="*/ 59 h 594"/>
                <a:gd name="T66" fmla="*/ 1253 w 1396"/>
                <a:gd name="T67" fmla="*/ 116 h 594"/>
                <a:gd name="T68" fmla="*/ 1317 w 1396"/>
                <a:gd name="T69" fmla="*/ 188 h 594"/>
                <a:gd name="T70" fmla="*/ 1365 w 1396"/>
                <a:gd name="T71" fmla="*/ 273 h 594"/>
                <a:gd name="T72" fmla="*/ 1393 w 1396"/>
                <a:gd name="T73" fmla="*/ 366 h 594"/>
                <a:gd name="T74" fmla="*/ 1393 w 1396"/>
                <a:gd name="T75" fmla="*/ 434 h 594"/>
                <a:gd name="T76" fmla="*/ 1371 w 1396"/>
                <a:gd name="T77" fmla="*/ 497 h 594"/>
                <a:gd name="T78" fmla="*/ 1332 w 1396"/>
                <a:gd name="T79" fmla="*/ 545 h 594"/>
                <a:gd name="T80" fmla="*/ 1285 w 1396"/>
                <a:gd name="T81" fmla="*/ 576 h 594"/>
                <a:gd name="T82" fmla="*/ 1232 w 1396"/>
                <a:gd name="T83" fmla="*/ 592 h 594"/>
                <a:gd name="T84" fmla="*/ 192 w 1396"/>
                <a:gd name="T85" fmla="*/ 594 h 594"/>
                <a:gd name="T86" fmla="*/ 137 w 1396"/>
                <a:gd name="T87" fmla="*/ 585 h 594"/>
                <a:gd name="T88" fmla="*/ 87 w 1396"/>
                <a:gd name="T89" fmla="*/ 562 h 594"/>
                <a:gd name="T90" fmla="*/ 45 w 1396"/>
                <a:gd name="T91" fmla="*/ 525 h 594"/>
                <a:gd name="T92" fmla="*/ 12 w 1396"/>
                <a:gd name="T93" fmla="*/ 466 h 594"/>
                <a:gd name="T94" fmla="*/ 0 w 1396"/>
                <a:gd name="T95" fmla="*/ 400 h 594"/>
                <a:gd name="T96" fmla="*/ 15 w 1396"/>
                <a:gd name="T97" fmla="*/ 318 h 594"/>
                <a:gd name="T98" fmla="*/ 53 w 1396"/>
                <a:gd name="T99" fmla="*/ 229 h 594"/>
                <a:gd name="T100" fmla="*/ 109 w 1396"/>
                <a:gd name="T101" fmla="*/ 150 h 594"/>
                <a:gd name="T102" fmla="*/ 181 w 1396"/>
                <a:gd name="T103" fmla="*/ 85 h 594"/>
                <a:gd name="T104" fmla="*/ 264 w 1396"/>
                <a:gd name="T105" fmla="*/ 38 h 594"/>
                <a:gd name="T106" fmla="*/ 359 w 1396"/>
                <a:gd name="T107" fmla="*/ 9 h 594"/>
                <a:gd name="T108" fmla="*/ 440 w 1396"/>
                <a:gd name="T109" fmla="*/ 0 h 5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96" h="594">
                  <a:moveTo>
                    <a:pt x="440" y="140"/>
                  </a:moveTo>
                  <a:lnTo>
                    <a:pt x="412" y="142"/>
                  </a:lnTo>
                  <a:lnTo>
                    <a:pt x="384" y="145"/>
                  </a:lnTo>
                  <a:lnTo>
                    <a:pt x="344" y="156"/>
                  </a:lnTo>
                  <a:lnTo>
                    <a:pt x="306" y="172"/>
                  </a:lnTo>
                  <a:lnTo>
                    <a:pt x="271" y="192"/>
                  </a:lnTo>
                  <a:lnTo>
                    <a:pt x="239" y="217"/>
                  </a:lnTo>
                  <a:lnTo>
                    <a:pt x="210" y="246"/>
                  </a:lnTo>
                  <a:lnTo>
                    <a:pt x="186" y="278"/>
                  </a:lnTo>
                  <a:lnTo>
                    <a:pt x="166" y="313"/>
                  </a:lnTo>
                  <a:lnTo>
                    <a:pt x="151" y="351"/>
                  </a:lnTo>
                  <a:lnTo>
                    <a:pt x="140" y="392"/>
                  </a:lnTo>
                  <a:lnTo>
                    <a:pt x="140" y="407"/>
                  </a:lnTo>
                  <a:lnTo>
                    <a:pt x="142" y="418"/>
                  </a:lnTo>
                  <a:lnTo>
                    <a:pt x="148" y="428"/>
                  </a:lnTo>
                  <a:lnTo>
                    <a:pt x="152" y="435"/>
                  </a:lnTo>
                  <a:lnTo>
                    <a:pt x="158" y="441"/>
                  </a:lnTo>
                  <a:lnTo>
                    <a:pt x="167" y="447"/>
                  </a:lnTo>
                  <a:lnTo>
                    <a:pt x="178" y="452"/>
                  </a:lnTo>
                  <a:lnTo>
                    <a:pt x="192" y="455"/>
                  </a:lnTo>
                  <a:lnTo>
                    <a:pt x="1204" y="455"/>
                  </a:lnTo>
                  <a:lnTo>
                    <a:pt x="1218" y="452"/>
                  </a:lnTo>
                  <a:lnTo>
                    <a:pt x="1230" y="447"/>
                  </a:lnTo>
                  <a:lnTo>
                    <a:pt x="1238" y="441"/>
                  </a:lnTo>
                  <a:lnTo>
                    <a:pt x="1245" y="435"/>
                  </a:lnTo>
                  <a:lnTo>
                    <a:pt x="1249" y="428"/>
                  </a:lnTo>
                  <a:lnTo>
                    <a:pt x="1254" y="418"/>
                  </a:lnTo>
                  <a:lnTo>
                    <a:pt x="1256" y="407"/>
                  </a:lnTo>
                  <a:lnTo>
                    <a:pt x="1256" y="392"/>
                  </a:lnTo>
                  <a:lnTo>
                    <a:pt x="1246" y="351"/>
                  </a:lnTo>
                  <a:lnTo>
                    <a:pt x="1231" y="313"/>
                  </a:lnTo>
                  <a:lnTo>
                    <a:pt x="1211" y="278"/>
                  </a:lnTo>
                  <a:lnTo>
                    <a:pt x="1186" y="246"/>
                  </a:lnTo>
                  <a:lnTo>
                    <a:pt x="1158" y="217"/>
                  </a:lnTo>
                  <a:lnTo>
                    <a:pt x="1126" y="192"/>
                  </a:lnTo>
                  <a:lnTo>
                    <a:pt x="1090" y="172"/>
                  </a:lnTo>
                  <a:lnTo>
                    <a:pt x="1053" y="156"/>
                  </a:lnTo>
                  <a:lnTo>
                    <a:pt x="1012" y="145"/>
                  </a:lnTo>
                  <a:lnTo>
                    <a:pt x="984" y="142"/>
                  </a:lnTo>
                  <a:lnTo>
                    <a:pt x="956" y="140"/>
                  </a:lnTo>
                  <a:lnTo>
                    <a:pt x="906" y="140"/>
                  </a:lnTo>
                  <a:lnTo>
                    <a:pt x="747" y="299"/>
                  </a:lnTo>
                  <a:lnTo>
                    <a:pt x="733" y="310"/>
                  </a:lnTo>
                  <a:lnTo>
                    <a:pt x="716" y="317"/>
                  </a:lnTo>
                  <a:lnTo>
                    <a:pt x="698" y="319"/>
                  </a:lnTo>
                  <a:lnTo>
                    <a:pt x="680" y="317"/>
                  </a:lnTo>
                  <a:lnTo>
                    <a:pt x="663" y="310"/>
                  </a:lnTo>
                  <a:lnTo>
                    <a:pt x="650" y="299"/>
                  </a:lnTo>
                  <a:lnTo>
                    <a:pt x="490" y="140"/>
                  </a:lnTo>
                  <a:lnTo>
                    <a:pt x="440" y="140"/>
                  </a:lnTo>
                  <a:close/>
                  <a:moveTo>
                    <a:pt x="440" y="0"/>
                  </a:moveTo>
                  <a:lnTo>
                    <a:pt x="520" y="0"/>
                  </a:lnTo>
                  <a:lnTo>
                    <a:pt x="538" y="4"/>
                  </a:lnTo>
                  <a:lnTo>
                    <a:pt x="554" y="10"/>
                  </a:lnTo>
                  <a:lnTo>
                    <a:pt x="569" y="21"/>
                  </a:lnTo>
                  <a:lnTo>
                    <a:pt x="698" y="150"/>
                  </a:lnTo>
                  <a:lnTo>
                    <a:pt x="828" y="21"/>
                  </a:lnTo>
                  <a:lnTo>
                    <a:pt x="843" y="10"/>
                  </a:lnTo>
                  <a:lnTo>
                    <a:pt x="859" y="4"/>
                  </a:lnTo>
                  <a:lnTo>
                    <a:pt x="877" y="0"/>
                  </a:lnTo>
                  <a:lnTo>
                    <a:pt x="956" y="0"/>
                  </a:lnTo>
                  <a:lnTo>
                    <a:pt x="998" y="3"/>
                  </a:lnTo>
                  <a:lnTo>
                    <a:pt x="1038" y="9"/>
                  </a:lnTo>
                  <a:lnTo>
                    <a:pt x="1087" y="21"/>
                  </a:lnTo>
                  <a:lnTo>
                    <a:pt x="1132" y="38"/>
                  </a:lnTo>
                  <a:lnTo>
                    <a:pt x="1176" y="59"/>
                  </a:lnTo>
                  <a:lnTo>
                    <a:pt x="1216" y="85"/>
                  </a:lnTo>
                  <a:lnTo>
                    <a:pt x="1253" y="116"/>
                  </a:lnTo>
                  <a:lnTo>
                    <a:pt x="1287" y="150"/>
                  </a:lnTo>
                  <a:lnTo>
                    <a:pt x="1317" y="188"/>
                  </a:lnTo>
                  <a:lnTo>
                    <a:pt x="1343" y="229"/>
                  </a:lnTo>
                  <a:lnTo>
                    <a:pt x="1365" y="273"/>
                  </a:lnTo>
                  <a:lnTo>
                    <a:pt x="1382" y="318"/>
                  </a:lnTo>
                  <a:lnTo>
                    <a:pt x="1393" y="366"/>
                  </a:lnTo>
                  <a:lnTo>
                    <a:pt x="1396" y="400"/>
                  </a:lnTo>
                  <a:lnTo>
                    <a:pt x="1393" y="434"/>
                  </a:lnTo>
                  <a:lnTo>
                    <a:pt x="1385" y="466"/>
                  </a:lnTo>
                  <a:lnTo>
                    <a:pt x="1371" y="497"/>
                  </a:lnTo>
                  <a:lnTo>
                    <a:pt x="1352" y="525"/>
                  </a:lnTo>
                  <a:lnTo>
                    <a:pt x="1332" y="545"/>
                  </a:lnTo>
                  <a:lnTo>
                    <a:pt x="1309" y="562"/>
                  </a:lnTo>
                  <a:lnTo>
                    <a:pt x="1285" y="576"/>
                  </a:lnTo>
                  <a:lnTo>
                    <a:pt x="1260" y="585"/>
                  </a:lnTo>
                  <a:lnTo>
                    <a:pt x="1232" y="592"/>
                  </a:lnTo>
                  <a:lnTo>
                    <a:pt x="1204" y="594"/>
                  </a:lnTo>
                  <a:lnTo>
                    <a:pt x="192" y="594"/>
                  </a:lnTo>
                  <a:lnTo>
                    <a:pt x="165" y="592"/>
                  </a:lnTo>
                  <a:lnTo>
                    <a:pt x="137" y="585"/>
                  </a:lnTo>
                  <a:lnTo>
                    <a:pt x="112" y="576"/>
                  </a:lnTo>
                  <a:lnTo>
                    <a:pt x="87" y="562"/>
                  </a:lnTo>
                  <a:lnTo>
                    <a:pt x="65" y="545"/>
                  </a:lnTo>
                  <a:lnTo>
                    <a:pt x="45" y="525"/>
                  </a:lnTo>
                  <a:lnTo>
                    <a:pt x="26" y="497"/>
                  </a:lnTo>
                  <a:lnTo>
                    <a:pt x="12" y="466"/>
                  </a:lnTo>
                  <a:lnTo>
                    <a:pt x="3" y="434"/>
                  </a:lnTo>
                  <a:lnTo>
                    <a:pt x="0" y="400"/>
                  </a:lnTo>
                  <a:lnTo>
                    <a:pt x="3" y="366"/>
                  </a:lnTo>
                  <a:lnTo>
                    <a:pt x="15" y="318"/>
                  </a:lnTo>
                  <a:lnTo>
                    <a:pt x="32" y="273"/>
                  </a:lnTo>
                  <a:lnTo>
                    <a:pt x="53" y="229"/>
                  </a:lnTo>
                  <a:lnTo>
                    <a:pt x="79" y="188"/>
                  </a:lnTo>
                  <a:lnTo>
                    <a:pt x="109" y="150"/>
                  </a:lnTo>
                  <a:lnTo>
                    <a:pt x="143" y="116"/>
                  </a:lnTo>
                  <a:lnTo>
                    <a:pt x="181" y="85"/>
                  </a:lnTo>
                  <a:lnTo>
                    <a:pt x="221" y="59"/>
                  </a:lnTo>
                  <a:lnTo>
                    <a:pt x="264" y="38"/>
                  </a:lnTo>
                  <a:lnTo>
                    <a:pt x="310" y="21"/>
                  </a:lnTo>
                  <a:lnTo>
                    <a:pt x="359" y="9"/>
                  </a:lnTo>
                  <a:lnTo>
                    <a:pt x="399" y="3"/>
                  </a:lnTo>
                  <a:lnTo>
                    <a:pt x="44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9" name="Freeform 206"/>
            <p:cNvSpPr>
              <a:spLocks/>
            </p:cNvSpPr>
            <p:nvPr/>
          </p:nvSpPr>
          <p:spPr bwMode="auto">
            <a:xfrm>
              <a:off x="831851" y="3048000"/>
              <a:ext cx="69850" cy="69850"/>
            </a:xfrm>
            <a:custGeom>
              <a:avLst/>
              <a:gdLst>
                <a:gd name="T0" fmla="*/ 373 w 442"/>
                <a:gd name="T1" fmla="*/ 0 h 442"/>
                <a:gd name="T2" fmla="*/ 390 w 442"/>
                <a:gd name="T3" fmla="*/ 2 h 442"/>
                <a:gd name="T4" fmla="*/ 407 w 442"/>
                <a:gd name="T5" fmla="*/ 8 h 442"/>
                <a:gd name="T6" fmla="*/ 421 w 442"/>
                <a:gd name="T7" fmla="*/ 20 h 442"/>
                <a:gd name="T8" fmla="*/ 433 w 442"/>
                <a:gd name="T9" fmla="*/ 35 h 442"/>
                <a:gd name="T10" fmla="*/ 439 w 442"/>
                <a:gd name="T11" fmla="*/ 51 h 442"/>
                <a:gd name="T12" fmla="*/ 442 w 442"/>
                <a:gd name="T13" fmla="*/ 69 h 442"/>
                <a:gd name="T14" fmla="*/ 439 w 442"/>
                <a:gd name="T15" fmla="*/ 87 h 442"/>
                <a:gd name="T16" fmla="*/ 433 w 442"/>
                <a:gd name="T17" fmla="*/ 104 h 442"/>
                <a:gd name="T18" fmla="*/ 421 w 442"/>
                <a:gd name="T19" fmla="*/ 119 h 442"/>
                <a:gd name="T20" fmla="*/ 119 w 442"/>
                <a:gd name="T21" fmla="*/ 422 h 442"/>
                <a:gd name="T22" fmla="*/ 104 w 442"/>
                <a:gd name="T23" fmla="*/ 434 h 442"/>
                <a:gd name="T24" fmla="*/ 87 w 442"/>
                <a:gd name="T25" fmla="*/ 440 h 442"/>
                <a:gd name="T26" fmla="*/ 69 w 442"/>
                <a:gd name="T27" fmla="*/ 442 h 442"/>
                <a:gd name="T28" fmla="*/ 52 w 442"/>
                <a:gd name="T29" fmla="*/ 440 h 442"/>
                <a:gd name="T30" fmla="*/ 35 w 442"/>
                <a:gd name="T31" fmla="*/ 434 h 442"/>
                <a:gd name="T32" fmla="*/ 20 w 442"/>
                <a:gd name="T33" fmla="*/ 422 h 442"/>
                <a:gd name="T34" fmla="*/ 9 w 442"/>
                <a:gd name="T35" fmla="*/ 407 h 442"/>
                <a:gd name="T36" fmla="*/ 2 w 442"/>
                <a:gd name="T37" fmla="*/ 390 h 442"/>
                <a:gd name="T38" fmla="*/ 0 w 442"/>
                <a:gd name="T39" fmla="*/ 373 h 442"/>
                <a:gd name="T40" fmla="*/ 2 w 442"/>
                <a:gd name="T41" fmla="*/ 355 h 442"/>
                <a:gd name="T42" fmla="*/ 9 w 442"/>
                <a:gd name="T43" fmla="*/ 338 h 442"/>
                <a:gd name="T44" fmla="*/ 20 w 442"/>
                <a:gd name="T45" fmla="*/ 323 h 442"/>
                <a:gd name="T46" fmla="*/ 323 w 442"/>
                <a:gd name="T47" fmla="*/ 20 h 442"/>
                <a:gd name="T48" fmla="*/ 338 w 442"/>
                <a:gd name="T49" fmla="*/ 8 h 442"/>
                <a:gd name="T50" fmla="*/ 355 w 442"/>
                <a:gd name="T51" fmla="*/ 2 h 442"/>
                <a:gd name="T52" fmla="*/ 373 w 442"/>
                <a:gd name="T53" fmla="*/ 0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42" h="442">
                  <a:moveTo>
                    <a:pt x="373" y="0"/>
                  </a:moveTo>
                  <a:lnTo>
                    <a:pt x="390" y="2"/>
                  </a:lnTo>
                  <a:lnTo>
                    <a:pt x="407" y="8"/>
                  </a:lnTo>
                  <a:lnTo>
                    <a:pt x="421" y="20"/>
                  </a:lnTo>
                  <a:lnTo>
                    <a:pt x="433" y="35"/>
                  </a:lnTo>
                  <a:lnTo>
                    <a:pt x="439" y="51"/>
                  </a:lnTo>
                  <a:lnTo>
                    <a:pt x="442" y="69"/>
                  </a:lnTo>
                  <a:lnTo>
                    <a:pt x="439" y="87"/>
                  </a:lnTo>
                  <a:lnTo>
                    <a:pt x="433" y="104"/>
                  </a:lnTo>
                  <a:lnTo>
                    <a:pt x="421" y="119"/>
                  </a:lnTo>
                  <a:lnTo>
                    <a:pt x="119" y="422"/>
                  </a:lnTo>
                  <a:lnTo>
                    <a:pt x="104" y="434"/>
                  </a:lnTo>
                  <a:lnTo>
                    <a:pt x="87" y="440"/>
                  </a:lnTo>
                  <a:lnTo>
                    <a:pt x="69" y="442"/>
                  </a:lnTo>
                  <a:lnTo>
                    <a:pt x="52" y="440"/>
                  </a:lnTo>
                  <a:lnTo>
                    <a:pt x="35" y="434"/>
                  </a:lnTo>
                  <a:lnTo>
                    <a:pt x="20" y="422"/>
                  </a:lnTo>
                  <a:lnTo>
                    <a:pt x="9" y="407"/>
                  </a:lnTo>
                  <a:lnTo>
                    <a:pt x="2" y="390"/>
                  </a:lnTo>
                  <a:lnTo>
                    <a:pt x="0" y="373"/>
                  </a:lnTo>
                  <a:lnTo>
                    <a:pt x="2" y="355"/>
                  </a:lnTo>
                  <a:lnTo>
                    <a:pt x="9" y="338"/>
                  </a:lnTo>
                  <a:lnTo>
                    <a:pt x="20" y="323"/>
                  </a:lnTo>
                  <a:lnTo>
                    <a:pt x="323" y="20"/>
                  </a:lnTo>
                  <a:lnTo>
                    <a:pt x="338" y="8"/>
                  </a:lnTo>
                  <a:lnTo>
                    <a:pt x="355" y="2"/>
                  </a:lnTo>
                  <a:lnTo>
                    <a:pt x="3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0" name="Freeform 207"/>
            <p:cNvSpPr>
              <a:spLocks/>
            </p:cNvSpPr>
            <p:nvPr/>
          </p:nvSpPr>
          <p:spPr bwMode="auto">
            <a:xfrm>
              <a:off x="801688" y="3119438"/>
              <a:ext cx="28575" cy="28575"/>
            </a:xfrm>
            <a:custGeom>
              <a:avLst/>
              <a:gdLst>
                <a:gd name="T0" fmla="*/ 103 w 173"/>
                <a:gd name="T1" fmla="*/ 0 h 173"/>
                <a:gd name="T2" fmla="*/ 121 w 173"/>
                <a:gd name="T3" fmla="*/ 2 h 173"/>
                <a:gd name="T4" fmla="*/ 138 w 173"/>
                <a:gd name="T5" fmla="*/ 8 h 173"/>
                <a:gd name="T6" fmla="*/ 152 w 173"/>
                <a:gd name="T7" fmla="*/ 20 h 173"/>
                <a:gd name="T8" fmla="*/ 163 w 173"/>
                <a:gd name="T9" fmla="*/ 35 h 173"/>
                <a:gd name="T10" fmla="*/ 170 w 173"/>
                <a:gd name="T11" fmla="*/ 52 h 173"/>
                <a:gd name="T12" fmla="*/ 173 w 173"/>
                <a:gd name="T13" fmla="*/ 70 h 173"/>
                <a:gd name="T14" fmla="*/ 170 w 173"/>
                <a:gd name="T15" fmla="*/ 87 h 173"/>
                <a:gd name="T16" fmla="*/ 163 w 173"/>
                <a:gd name="T17" fmla="*/ 104 h 173"/>
                <a:gd name="T18" fmla="*/ 152 w 173"/>
                <a:gd name="T19" fmla="*/ 119 h 173"/>
                <a:gd name="T20" fmla="*/ 118 w 173"/>
                <a:gd name="T21" fmla="*/ 153 h 173"/>
                <a:gd name="T22" fmla="*/ 104 w 173"/>
                <a:gd name="T23" fmla="*/ 164 h 173"/>
                <a:gd name="T24" fmla="*/ 87 w 173"/>
                <a:gd name="T25" fmla="*/ 171 h 173"/>
                <a:gd name="T26" fmla="*/ 70 w 173"/>
                <a:gd name="T27" fmla="*/ 173 h 173"/>
                <a:gd name="T28" fmla="*/ 52 w 173"/>
                <a:gd name="T29" fmla="*/ 171 h 173"/>
                <a:gd name="T30" fmla="*/ 35 w 173"/>
                <a:gd name="T31" fmla="*/ 164 h 173"/>
                <a:gd name="T32" fmla="*/ 20 w 173"/>
                <a:gd name="T33" fmla="*/ 153 h 173"/>
                <a:gd name="T34" fmla="*/ 9 w 173"/>
                <a:gd name="T35" fmla="*/ 138 h 173"/>
                <a:gd name="T36" fmla="*/ 2 w 173"/>
                <a:gd name="T37" fmla="*/ 121 h 173"/>
                <a:gd name="T38" fmla="*/ 0 w 173"/>
                <a:gd name="T39" fmla="*/ 103 h 173"/>
                <a:gd name="T40" fmla="*/ 2 w 173"/>
                <a:gd name="T41" fmla="*/ 85 h 173"/>
                <a:gd name="T42" fmla="*/ 9 w 173"/>
                <a:gd name="T43" fmla="*/ 69 h 173"/>
                <a:gd name="T44" fmla="*/ 20 w 173"/>
                <a:gd name="T45" fmla="*/ 54 h 173"/>
                <a:gd name="T46" fmla="*/ 54 w 173"/>
                <a:gd name="T47" fmla="*/ 20 h 173"/>
                <a:gd name="T48" fmla="*/ 69 w 173"/>
                <a:gd name="T49" fmla="*/ 8 h 173"/>
                <a:gd name="T50" fmla="*/ 86 w 173"/>
                <a:gd name="T51" fmla="*/ 2 h 173"/>
                <a:gd name="T52" fmla="*/ 103 w 173"/>
                <a:gd name="T53" fmla="*/ 0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73" h="173">
                  <a:moveTo>
                    <a:pt x="103" y="0"/>
                  </a:moveTo>
                  <a:lnTo>
                    <a:pt x="121" y="2"/>
                  </a:lnTo>
                  <a:lnTo>
                    <a:pt x="138" y="8"/>
                  </a:lnTo>
                  <a:lnTo>
                    <a:pt x="152" y="20"/>
                  </a:lnTo>
                  <a:lnTo>
                    <a:pt x="163" y="35"/>
                  </a:lnTo>
                  <a:lnTo>
                    <a:pt x="170" y="52"/>
                  </a:lnTo>
                  <a:lnTo>
                    <a:pt x="173" y="70"/>
                  </a:lnTo>
                  <a:lnTo>
                    <a:pt x="170" y="87"/>
                  </a:lnTo>
                  <a:lnTo>
                    <a:pt x="163" y="104"/>
                  </a:lnTo>
                  <a:lnTo>
                    <a:pt x="152" y="119"/>
                  </a:lnTo>
                  <a:lnTo>
                    <a:pt x="118" y="153"/>
                  </a:lnTo>
                  <a:lnTo>
                    <a:pt x="104" y="164"/>
                  </a:lnTo>
                  <a:lnTo>
                    <a:pt x="87" y="171"/>
                  </a:lnTo>
                  <a:lnTo>
                    <a:pt x="70" y="173"/>
                  </a:lnTo>
                  <a:lnTo>
                    <a:pt x="52" y="171"/>
                  </a:lnTo>
                  <a:lnTo>
                    <a:pt x="35" y="164"/>
                  </a:lnTo>
                  <a:lnTo>
                    <a:pt x="20" y="153"/>
                  </a:lnTo>
                  <a:lnTo>
                    <a:pt x="9" y="138"/>
                  </a:lnTo>
                  <a:lnTo>
                    <a:pt x="2" y="121"/>
                  </a:lnTo>
                  <a:lnTo>
                    <a:pt x="0" y="103"/>
                  </a:lnTo>
                  <a:lnTo>
                    <a:pt x="2" y="85"/>
                  </a:lnTo>
                  <a:lnTo>
                    <a:pt x="9" y="69"/>
                  </a:lnTo>
                  <a:lnTo>
                    <a:pt x="20" y="54"/>
                  </a:lnTo>
                  <a:lnTo>
                    <a:pt x="54" y="20"/>
                  </a:lnTo>
                  <a:lnTo>
                    <a:pt x="69" y="8"/>
                  </a:lnTo>
                  <a:lnTo>
                    <a:pt x="86" y="2"/>
                  </a:lnTo>
                  <a:lnTo>
                    <a:pt x="10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71" name="Group 70"/>
          <p:cNvGrpSpPr/>
          <p:nvPr/>
        </p:nvGrpSpPr>
        <p:grpSpPr>
          <a:xfrm>
            <a:off x="5936620" y="1859991"/>
            <a:ext cx="739435" cy="756338"/>
            <a:chOff x="4419600" y="1909763"/>
            <a:chExt cx="555625" cy="568326"/>
          </a:xfrm>
          <a:solidFill>
            <a:schemeClr val="bg1">
              <a:lumMod val="50000"/>
            </a:schemeClr>
          </a:solidFill>
        </p:grpSpPr>
        <p:sp>
          <p:nvSpPr>
            <p:cNvPr id="72" name="Freeform 30"/>
            <p:cNvSpPr>
              <a:spLocks noEditPoints="1"/>
            </p:cNvSpPr>
            <p:nvPr/>
          </p:nvSpPr>
          <p:spPr bwMode="auto">
            <a:xfrm>
              <a:off x="4486275" y="2227263"/>
              <a:ext cx="104775" cy="147638"/>
            </a:xfrm>
            <a:custGeom>
              <a:avLst/>
              <a:gdLst>
                <a:gd name="T0" fmla="*/ 373 w 661"/>
                <a:gd name="T1" fmla="*/ 359 h 926"/>
                <a:gd name="T2" fmla="*/ 317 w 661"/>
                <a:gd name="T3" fmla="*/ 389 h 926"/>
                <a:gd name="T4" fmla="*/ 244 w 661"/>
                <a:gd name="T5" fmla="*/ 417 h 926"/>
                <a:gd name="T6" fmla="*/ 154 w 661"/>
                <a:gd name="T7" fmla="*/ 437 h 926"/>
                <a:gd name="T8" fmla="*/ 171 w 661"/>
                <a:gd name="T9" fmla="*/ 656 h 926"/>
                <a:gd name="T10" fmla="*/ 192 w 661"/>
                <a:gd name="T11" fmla="*/ 707 h 926"/>
                <a:gd name="T12" fmla="*/ 229 w 661"/>
                <a:gd name="T13" fmla="*/ 747 h 926"/>
                <a:gd name="T14" fmla="*/ 278 w 661"/>
                <a:gd name="T15" fmla="*/ 774 h 926"/>
                <a:gd name="T16" fmla="*/ 331 w 661"/>
                <a:gd name="T17" fmla="*/ 783 h 926"/>
                <a:gd name="T18" fmla="*/ 385 w 661"/>
                <a:gd name="T19" fmla="*/ 774 h 926"/>
                <a:gd name="T20" fmla="*/ 434 w 661"/>
                <a:gd name="T21" fmla="*/ 747 h 926"/>
                <a:gd name="T22" fmla="*/ 470 w 661"/>
                <a:gd name="T23" fmla="*/ 707 h 926"/>
                <a:gd name="T24" fmla="*/ 491 w 661"/>
                <a:gd name="T25" fmla="*/ 656 h 926"/>
                <a:gd name="T26" fmla="*/ 511 w 661"/>
                <a:gd name="T27" fmla="*/ 390 h 926"/>
                <a:gd name="T28" fmla="*/ 447 w 661"/>
                <a:gd name="T29" fmla="*/ 369 h 926"/>
                <a:gd name="T30" fmla="*/ 396 w 661"/>
                <a:gd name="T31" fmla="*/ 342 h 926"/>
                <a:gd name="T32" fmla="*/ 481 w 661"/>
                <a:gd name="T33" fmla="*/ 227 h 926"/>
                <a:gd name="T34" fmla="*/ 489 w 661"/>
                <a:gd name="T35" fmla="*/ 232 h 926"/>
                <a:gd name="T36" fmla="*/ 505 w 661"/>
                <a:gd name="T37" fmla="*/ 239 h 926"/>
                <a:gd name="T38" fmla="*/ 516 w 661"/>
                <a:gd name="T39" fmla="*/ 223 h 926"/>
                <a:gd name="T40" fmla="*/ 498 w 661"/>
                <a:gd name="T41" fmla="*/ 185 h 926"/>
                <a:gd name="T42" fmla="*/ 227 w 661"/>
                <a:gd name="T43" fmla="*/ 145 h 926"/>
                <a:gd name="T44" fmla="*/ 188 w 661"/>
                <a:gd name="T45" fmla="*/ 161 h 926"/>
                <a:gd name="T46" fmla="*/ 157 w 661"/>
                <a:gd name="T47" fmla="*/ 194 h 926"/>
                <a:gd name="T48" fmla="*/ 143 w 661"/>
                <a:gd name="T49" fmla="*/ 234 h 926"/>
                <a:gd name="T50" fmla="*/ 145 w 661"/>
                <a:gd name="T51" fmla="*/ 294 h 926"/>
                <a:gd name="T52" fmla="*/ 217 w 661"/>
                <a:gd name="T53" fmla="*/ 276 h 926"/>
                <a:gd name="T54" fmla="*/ 270 w 661"/>
                <a:gd name="T55" fmla="*/ 253 h 926"/>
                <a:gd name="T56" fmla="*/ 307 w 661"/>
                <a:gd name="T57" fmla="*/ 230 h 926"/>
                <a:gd name="T58" fmla="*/ 330 w 661"/>
                <a:gd name="T59" fmla="*/ 209 h 926"/>
                <a:gd name="T60" fmla="*/ 342 w 661"/>
                <a:gd name="T61" fmla="*/ 196 h 926"/>
                <a:gd name="T62" fmla="*/ 250 w 661"/>
                <a:gd name="T63" fmla="*/ 143 h 926"/>
                <a:gd name="T64" fmla="*/ 413 w 661"/>
                <a:gd name="T65" fmla="*/ 0 h 926"/>
                <a:gd name="T66" fmla="*/ 480 w 661"/>
                <a:gd name="T67" fmla="*/ 9 h 926"/>
                <a:gd name="T68" fmla="*/ 542 w 661"/>
                <a:gd name="T69" fmla="*/ 36 h 926"/>
                <a:gd name="T70" fmla="*/ 594 w 661"/>
                <a:gd name="T71" fmla="*/ 79 h 926"/>
                <a:gd name="T72" fmla="*/ 634 w 661"/>
                <a:gd name="T73" fmla="*/ 134 h 926"/>
                <a:gd name="T74" fmla="*/ 657 w 661"/>
                <a:gd name="T75" fmla="*/ 198 h 926"/>
                <a:gd name="T76" fmla="*/ 661 w 661"/>
                <a:gd name="T77" fmla="*/ 265 h 926"/>
                <a:gd name="T78" fmla="*/ 638 w 661"/>
                <a:gd name="T79" fmla="*/ 639 h 926"/>
                <a:gd name="T80" fmla="*/ 622 w 661"/>
                <a:gd name="T81" fmla="*/ 714 h 926"/>
                <a:gd name="T82" fmla="*/ 590 w 661"/>
                <a:gd name="T83" fmla="*/ 783 h 926"/>
                <a:gd name="T84" fmla="*/ 541 w 661"/>
                <a:gd name="T85" fmla="*/ 841 h 926"/>
                <a:gd name="T86" fmla="*/ 479 w 661"/>
                <a:gd name="T87" fmla="*/ 887 h 926"/>
                <a:gd name="T88" fmla="*/ 407 w 661"/>
                <a:gd name="T89" fmla="*/ 916 h 926"/>
                <a:gd name="T90" fmla="*/ 331 w 661"/>
                <a:gd name="T91" fmla="*/ 926 h 926"/>
                <a:gd name="T92" fmla="*/ 255 w 661"/>
                <a:gd name="T93" fmla="*/ 916 h 926"/>
                <a:gd name="T94" fmla="*/ 183 w 661"/>
                <a:gd name="T95" fmla="*/ 887 h 926"/>
                <a:gd name="T96" fmla="*/ 121 w 661"/>
                <a:gd name="T97" fmla="*/ 841 h 926"/>
                <a:gd name="T98" fmla="*/ 72 w 661"/>
                <a:gd name="T99" fmla="*/ 783 h 926"/>
                <a:gd name="T100" fmla="*/ 39 w 661"/>
                <a:gd name="T101" fmla="*/ 714 h 926"/>
                <a:gd name="T102" fmla="*/ 25 w 661"/>
                <a:gd name="T103" fmla="*/ 639 h 926"/>
                <a:gd name="T104" fmla="*/ 8 w 661"/>
                <a:gd name="T105" fmla="*/ 377 h 926"/>
                <a:gd name="T106" fmla="*/ 0 w 661"/>
                <a:gd name="T107" fmla="*/ 232 h 926"/>
                <a:gd name="T108" fmla="*/ 14 w 661"/>
                <a:gd name="T109" fmla="*/ 166 h 926"/>
                <a:gd name="T110" fmla="*/ 46 w 661"/>
                <a:gd name="T111" fmla="*/ 105 h 926"/>
                <a:gd name="T112" fmla="*/ 92 w 661"/>
                <a:gd name="T113" fmla="*/ 55 h 926"/>
                <a:gd name="T114" fmla="*/ 150 w 661"/>
                <a:gd name="T115" fmla="*/ 20 h 926"/>
                <a:gd name="T116" fmla="*/ 215 w 661"/>
                <a:gd name="T117" fmla="*/ 2 h 9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61" h="926">
                  <a:moveTo>
                    <a:pt x="396" y="342"/>
                  </a:moveTo>
                  <a:lnTo>
                    <a:pt x="373" y="359"/>
                  </a:lnTo>
                  <a:lnTo>
                    <a:pt x="347" y="374"/>
                  </a:lnTo>
                  <a:lnTo>
                    <a:pt x="317" y="389"/>
                  </a:lnTo>
                  <a:lnTo>
                    <a:pt x="283" y="404"/>
                  </a:lnTo>
                  <a:lnTo>
                    <a:pt x="244" y="417"/>
                  </a:lnTo>
                  <a:lnTo>
                    <a:pt x="202" y="428"/>
                  </a:lnTo>
                  <a:lnTo>
                    <a:pt x="154" y="437"/>
                  </a:lnTo>
                  <a:lnTo>
                    <a:pt x="167" y="629"/>
                  </a:lnTo>
                  <a:lnTo>
                    <a:pt x="171" y="656"/>
                  </a:lnTo>
                  <a:lnTo>
                    <a:pt x="179" y="682"/>
                  </a:lnTo>
                  <a:lnTo>
                    <a:pt x="192" y="707"/>
                  </a:lnTo>
                  <a:lnTo>
                    <a:pt x="208" y="729"/>
                  </a:lnTo>
                  <a:lnTo>
                    <a:pt x="229" y="747"/>
                  </a:lnTo>
                  <a:lnTo>
                    <a:pt x="252" y="762"/>
                  </a:lnTo>
                  <a:lnTo>
                    <a:pt x="278" y="774"/>
                  </a:lnTo>
                  <a:lnTo>
                    <a:pt x="304" y="781"/>
                  </a:lnTo>
                  <a:lnTo>
                    <a:pt x="331" y="783"/>
                  </a:lnTo>
                  <a:lnTo>
                    <a:pt x="358" y="781"/>
                  </a:lnTo>
                  <a:lnTo>
                    <a:pt x="385" y="774"/>
                  </a:lnTo>
                  <a:lnTo>
                    <a:pt x="410" y="762"/>
                  </a:lnTo>
                  <a:lnTo>
                    <a:pt x="434" y="747"/>
                  </a:lnTo>
                  <a:lnTo>
                    <a:pt x="453" y="729"/>
                  </a:lnTo>
                  <a:lnTo>
                    <a:pt x="470" y="707"/>
                  </a:lnTo>
                  <a:lnTo>
                    <a:pt x="483" y="682"/>
                  </a:lnTo>
                  <a:lnTo>
                    <a:pt x="491" y="656"/>
                  </a:lnTo>
                  <a:lnTo>
                    <a:pt x="496" y="629"/>
                  </a:lnTo>
                  <a:lnTo>
                    <a:pt x="511" y="390"/>
                  </a:lnTo>
                  <a:lnTo>
                    <a:pt x="476" y="379"/>
                  </a:lnTo>
                  <a:lnTo>
                    <a:pt x="447" y="369"/>
                  </a:lnTo>
                  <a:lnTo>
                    <a:pt x="424" y="359"/>
                  </a:lnTo>
                  <a:lnTo>
                    <a:pt x="396" y="342"/>
                  </a:lnTo>
                  <a:close/>
                  <a:moveTo>
                    <a:pt x="498" y="185"/>
                  </a:moveTo>
                  <a:lnTo>
                    <a:pt x="481" y="227"/>
                  </a:lnTo>
                  <a:lnTo>
                    <a:pt x="485" y="230"/>
                  </a:lnTo>
                  <a:lnTo>
                    <a:pt x="489" y="232"/>
                  </a:lnTo>
                  <a:lnTo>
                    <a:pt x="496" y="235"/>
                  </a:lnTo>
                  <a:lnTo>
                    <a:pt x="505" y="239"/>
                  </a:lnTo>
                  <a:lnTo>
                    <a:pt x="519" y="244"/>
                  </a:lnTo>
                  <a:lnTo>
                    <a:pt x="516" y="223"/>
                  </a:lnTo>
                  <a:lnTo>
                    <a:pt x="509" y="202"/>
                  </a:lnTo>
                  <a:lnTo>
                    <a:pt x="498" y="185"/>
                  </a:lnTo>
                  <a:close/>
                  <a:moveTo>
                    <a:pt x="250" y="143"/>
                  </a:moveTo>
                  <a:lnTo>
                    <a:pt x="227" y="145"/>
                  </a:lnTo>
                  <a:lnTo>
                    <a:pt x="206" y="151"/>
                  </a:lnTo>
                  <a:lnTo>
                    <a:pt x="188" y="161"/>
                  </a:lnTo>
                  <a:lnTo>
                    <a:pt x="171" y="176"/>
                  </a:lnTo>
                  <a:lnTo>
                    <a:pt x="157" y="194"/>
                  </a:lnTo>
                  <a:lnTo>
                    <a:pt x="149" y="213"/>
                  </a:lnTo>
                  <a:lnTo>
                    <a:pt x="143" y="234"/>
                  </a:lnTo>
                  <a:lnTo>
                    <a:pt x="142" y="257"/>
                  </a:lnTo>
                  <a:lnTo>
                    <a:pt x="145" y="294"/>
                  </a:lnTo>
                  <a:lnTo>
                    <a:pt x="183" y="286"/>
                  </a:lnTo>
                  <a:lnTo>
                    <a:pt x="217" y="276"/>
                  </a:lnTo>
                  <a:lnTo>
                    <a:pt x="245" y="265"/>
                  </a:lnTo>
                  <a:lnTo>
                    <a:pt x="270" y="253"/>
                  </a:lnTo>
                  <a:lnTo>
                    <a:pt x="291" y="241"/>
                  </a:lnTo>
                  <a:lnTo>
                    <a:pt x="307" y="230"/>
                  </a:lnTo>
                  <a:lnTo>
                    <a:pt x="320" y="219"/>
                  </a:lnTo>
                  <a:lnTo>
                    <a:pt x="330" y="209"/>
                  </a:lnTo>
                  <a:lnTo>
                    <a:pt x="337" y="201"/>
                  </a:lnTo>
                  <a:lnTo>
                    <a:pt x="342" y="196"/>
                  </a:lnTo>
                  <a:lnTo>
                    <a:pt x="361" y="143"/>
                  </a:lnTo>
                  <a:lnTo>
                    <a:pt x="250" y="143"/>
                  </a:lnTo>
                  <a:close/>
                  <a:moveTo>
                    <a:pt x="250" y="0"/>
                  </a:moveTo>
                  <a:lnTo>
                    <a:pt x="413" y="0"/>
                  </a:lnTo>
                  <a:lnTo>
                    <a:pt x="447" y="2"/>
                  </a:lnTo>
                  <a:lnTo>
                    <a:pt x="480" y="9"/>
                  </a:lnTo>
                  <a:lnTo>
                    <a:pt x="512" y="20"/>
                  </a:lnTo>
                  <a:lnTo>
                    <a:pt x="542" y="36"/>
                  </a:lnTo>
                  <a:lnTo>
                    <a:pt x="569" y="55"/>
                  </a:lnTo>
                  <a:lnTo>
                    <a:pt x="594" y="79"/>
                  </a:lnTo>
                  <a:lnTo>
                    <a:pt x="616" y="105"/>
                  </a:lnTo>
                  <a:lnTo>
                    <a:pt x="634" y="134"/>
                  </a:lnTo>
                  <a:lnTo>
                    <a:pt x="647" y="166"/>
                  </a:lnTo>
                  <a:lnTo>
                    <a:pt x="657" y="198"/>
                  </a:lnTo>
                  <a:lnTo>
                    <a:pt x="661" y="232"/>
                  </a:lnTo>
                  <a:lnTo>
                    <a:pt x="661" y="265"/>
                  </a:lnTo>
                  <a:lnTo>
                    <a:pt x="657" y="340"/>
                  </a:lnTo>
                  <a:lnTo>
                    <a:pt x="638" y="639"/>
                  </a:lnTo>
                  <a:lnTo>
                    <a:pt x="632" y="676"/>
                  </a:lnTo>
                  <a:lnTo>
                    <a:pt x="622" y="714"/>
                  </a:lnTo>
                  <a:lnTo>
                    <a:pt x="608" y="750"/>
                  </a:lnTo>
                  <a:lnTo>
                    <a:pt x="590" y="783"/>
                  </a:lnTo>
                  <a:lnTo>
                    <a:pt x="568" y="814"/>
                  </a:lnTo>
                  <a:lnTo>
                    <a:pt x="541" y="841"/>
                  </a:lnTo>
                  <a:lnTo>
                    <a:pt x="512" y="866"/>
                  </a:lnTo>
                  <a:lnTo>
                    <a:pt x="479" y="887"/>
                  </a:lnTo>
                  <a:lnTo>
                    <a:pt x="444" y="904"/>
                  </a:lnTo>
                  <a:lnTo>
                    <a:pt x="407" y="916"/>
                  </a:lnTo>
                  <a:lnTo>
                    <a:pt x="369" y="923"/>
                  </a:lnTo>
                  <a:lnTo>
                    <a:pt x="331" y="926"/>
                  </a:lnTo>
                  <a:lnTo>
                    <a:pt x="293" y="923"/>
                  </a:lnTo>
                  <a:lnTo>
                    <a:pt x="255" y="916"/>
                  </a:lnTo>
                  <a:lnTo>
                    <a:pt x="218" y="904"/>
                  </a:lnTo>
                  <a:lnTo>
                    <a:pt x="183" y="887"/>
                  </a:lnTo>
                  <a:lnTo>
                    <a:pt x="150" y="866"/>
                  </a:lnTo>
                  <a:lnTo>
                    <a:pt x="121" y="841"/>
                  </a:lnTo>
                  <a:lnTo>
                    <a:pt x="95" y="814"/>
                  </a:lnTo>
                  <a:lnTo>
                    <a:pt x="72" y="783"/>
                  </a:lnTo>
                  <a:lnTo>
                    <a:pt x="53" y="750"/>
                  </a:lnTo>
                  <a:lnTo>
                    <a:pt x="39" y="714"/>
                  </a:lnTo>
                  <a:lnTo>
                    <a:pt x="29" y="676"/>
                  </a:lnTo>
                  <a:lnTo>
                    <a:pt x="25" y="639"/>
                  </a:lnTo>
                  <a:lnTo>
                    <a:pt x="8" y="377"/>
                  </a:lnTo>
                  <a:lnTo>
                    <a:pt x="8" y="377"/>
                  </a:lnTo>
                  <a:lnTo>
                    <a:pt x="0" y="265"/>
                  </a:lnTo>
                  <a:lnTo>
                    <a:pt x="0" y="232"/>
                  </a:lnTo>
                  <a:lnTo>
                    <a:pt x="6" y="198"/>
                  </a:lnTo>
                  <a:lnTo>
                    <a:pt x="14" y="166"/>
                  </a:lnTo>
                  <a:lnTo>
                    <a:pt x="28" y="134"/>
                  </a:lnTo>
                  <a:lnTo>
                    <a:pt x="46" y="105"/>
                  </a:lnTo>
                  <a:lnTo>
                    <a:pt x="67" y="79"/>
                  </a:lnTo>
                  <a:lnTo>
                    <a:pt x="92" y="55"/>
                  </a:lnTo>
                  <a:lnTo>
                    <a:pt x="119" y="36"/>
                  </a:lnTo>
                  <a:lnTo>
                    <a:pt x="150" y="20"/>
                  </a:lnTo>
                  <a:lnTo>
                    <a:pt x="182" y="9"/>
                  </a:lnTo>
                  <a:lnTo>
                    <a:pt x="215" y="2"/>
                  </a:lnTo>
                  <a:lnTo>
                    <a:pt x="25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3" name="Freeform 31"/>
            <p:cNvSpPr>
              <a:spLocks noEditPoints="1"/>
            </p:cNvSpPr>
            <p:nvPr/>
          </p:nvSpPr>
          <p:spPr bwMode="auto">
            <a:xfrm>
              <a:off x="4419600" y="2381251"/>
              <a:ext cx="236538" cy="96838"/>
            </a:xfrm>
            <a:custGeom>
              <a:avLst/>
              <a:gdLst>
                <a:gd name="T0" fmla="*/ 451 w 1495"/>
                <a:gd name="T1" fmla="*/ 144 h 612"/>
                <a:gd name="T2" fmla="*/ 379 w 1495"/>
                <a:gd name="T3" fmla="*/ 159 h 612"/>
                <a:gd name="T4" fmla="*/ 303 w 1495"/>
                <a:gd name="T5" fmla="*/ 197 h 612"/>
                <a:gd name="T6" fmla="*/ 241 w 1495"/>
                <a:gd name="T7" fmla="*/ 252 h 612"/>
                <a:gd name="T8" fmla="*/ 194 w 1495"/>
                <a:gd name="T9" fmla="*/ 322 h 612"/>
                <a:gd name="T10" fmla="*/ 168 w 1495"/>
                <a:gd name="T11" fmla="*/ 404 h 612"/>
                <a:gd name="T12" fmla="*/ 1338 w 1495"/>
                <a:gd name="T13" fmla="*/ 470 h 612"/>
                <a:gd name="T14" fmla="*/ 1316 w 1495"/>
                <a:gd name="T15" fmla="*/ 361 h 612"/>
                <a:gd name="T16" fmla="*/ 1279 w 1495"/>
                <a:gd name="T17" fmla="*/ 285 h 612"/>
                <a:gd name="T18" fmla="*/ 1224 w 1495"/>
                <a:gd name="T19" fmla="*/ 223 h 612"/>
                <a:gd name="T20" fmla="*/ 1153 w 1495"/>
                <a:gd name="T21" fmla="*/ 175 h 612"/>
                <a:gd name="T22" fmla="*/ 1073 w 1495"/>
                <a:gd name="T23" fmla="*/ 148 h 612"/>
                <a:gd name="T24" fmla="*/ 1013 w 1495"/>
                <a:gd name="T25" fmla="*/ 142 h 612"/>
                <a:gd name="T26" fmla="*/ 798 w 1495"/>
                <a:gd name="T27" fmla="*/ 307 h 612"/>
                <a:gd name="T28" fmla="*/ 765 w 1495"/>
                <a:gd name="T29" fmla="*/ 326 h 612"/>
                <a:gd name="T30" fmla="*/ 728 w 1495"/>
                <a:gd name="T31" fmla="*/ 326 h 612"/>
                <a:gd name="T32" fmla="*/ 697 w 1495"/>
                <a:gd name="T33" fmla="*/ 307 h 612"/>
                <a:gd name="T34" fmla="*/ 480 w 1495"/>
                <a:gd name="T35" fmla="*/ 142 h 612"/>
                <a:gd name="T36" fmla="*/ 561 w 1495"/>
                <a:gd name="T37" fmla="*/ 0 h 612"/>
                <a:gd name="T38" fmla="*/ 597 w 1495"/>
                <a:gd name="T39" fmla="*/ 10 h 612"/>
                <a:gd name="T40" fmla="*/ 747 w 1495"/>
                <a:gd name="T41" fmla="*/ 155 h 612"/>
                <a:gd name="T42" fmla="*/ 896 w 1495"/>
                <a:gd name="T43" fmla="*/ 10 h 612"/>
                <a:gd name="T44" fmla="*/ 932 w 1495"/>
                <a:gd name="T45" fmla="*/ 0 h 612"/>
                <a:gd name="T46" fmla="*/ 1057 w 1495"/>
                <a:gd name="T47" fmla="*/ 2 h 612"/>
                <a:gd name="T48" fmla="*/ 1149 w 1495"/>
                <a:gd name="T49" fmla="*/ 21 h 612"/>
                <a:gd name="T50" fmla="*/ 1241 w 1495"/>
                <a:gd name="T51" fmla="*/ 61 h 612"/>
                <a:gd name="T52" fmla="*/ 1321 w 1495"/>
                <a:gd name="T53" fmla="*/ 119 h 612"/>
                <a:gd name="T54" fmla="*/ 1387 w 1495"/>
                <a:gd name="T55" fmla="*/ 193 h 612"/>
                <a:gd name="T56" fmla="*/ 1437 w 1495"/>
                <a:gd name="T57" fmla="*/ 281 h 612"/>
                <a:gd name="T58" fmla="*/ 1467 w 1495"/>
                <a:gd name="T59" fmla="*/ 378 h 612"/>
                <a:gd name="T60" fmla="*/ 1495 w 1495"/>
                <a:gd name="T61" fmla="*/ 544 h 612"/>
                <a:gd name="T62" fmla="*/ 1486 w 1495"/>
                <a:gd name="T63" fmla="*/ 573 h 612"/>
                <a:gd name="T64" fmla="*/ 1467 w 1495"/>
                <a:gd name="T65" fmla="*/ 597 h 612"/>
                <a:gd name="T66" fmla="*/ 1438 w 1495"/>
                <a:gd name="T67" fmla="*/ 610 h 612"/>
                <a:gd name="T68" fmla="*/ 70 w 1495"/>
                <a:gd name="T69" fmla="*/ 612 h 612"/>
                <a:gd name="T70" fmla="*/ 40 w 1495"/>
                <a:gd name="T71" fmla="*/ 605 h 612"/>
                <a:gd name="T72" fmla="*/ 16 w 1495"/>
                <a:gd name="T73" fmla="*/ 586 h 612"/>
                <a:gd name="T74" fmla="*/ 2 w 1495"/>
                <a:gd name="T75" fmla="*/ 559 h 612"/>
                <a:gd name="T76" fmla="*/ 1 w 1495"/>
                <a:gd name="T77" fmla="*/ 528 h 612"/>
                <a:gd name="T78" fmla="*/ 40 w 1495"/>
                <a:gd name="T79" fmla="*/ 328 h 612"/>
                <a:gd name="T80" fmla="*/ 79 w 1495"/>
                <a:gd name="T81" fmla="*/ 236 h 612"/>
                <a:gd name="T82" fmla="*/ 138 w 1495"/>
                <a:gd name="T83" fmla="*/ 154 h 612"/>
                <a:gd name="T84" fmla="*/ 211 w 1495"/>
                <a:gd name="T85" fmla="*/ 88 h 612"/>
                <a:gd name="T86" fmla="*/ 298 w 1495"/>
                <a:gd name="T87" fmla="*/ 38 h 612"/>
                <a:gd name="T88" fmla="*/ 395 w 1495"/>
                <a:gd name="T89" fmla="*/ 8 h 612"/>
                <a:gd name="T90" fmla="*/ 480 w 1495"/>
                <a:gd name="T91" fmla="*/ 0 h 6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495" h="612">
                  <a:moveTo>
                    <a:pt x="480" y="142"/>
                  </a:moveTo>
                  <a:lnTo>
                    <a:pt x="451" y="144"/>
                  </a:lnTo>
                  <a:lnTo>
                    <a:pt x="422" y="148"/>
                  </a:lnTo>
                  <a:lnTo>
                    <a:pt x="379" y="159"/>
                  </a:lnTo>
                  <a:lnTo>
                    <a:pt x="340" y="175"/>
                  </a:lnTo>
                  <a:lnTo>
                    <a:pt x="303" y="197"/>
                  </a:lnTo>
                  <a:lnTo>
                    <a:pt x="271" y="223"/>
                  </a:lnTo>
                  <a:lnTo>
                    <a:pt x="241" y="252"/>
                  </a:lnTo>
                  <a:lnTo>
                    <a:pt x="216" y="285"/>
                  </a:lnTo>
                  <a:lnTo>
                    <a:pt x="194" y="322"/>
                  </a:lnTo>
                  <a:lnTo>
                    <a:pt x="179" y="361"/>
                  </a:lnTo>
                  <a:lnTo>
                    <a:pt x="168" y="404"/>
                  </a:lnTo>
                  <a:lnTo>
                    <a:pt x="156" y="470"/>
                  </a:lnTo>
                  <a:lnTo>
                    <a:pt x="1338" y="470"/>
                  </a:lnTo>
                  <a:lnTo>
                    <a:pt x="1326" y="404"/>
                  </a:lnTo>
                  <a:lnTo>
                    <a:pt x="1316" y="361"/>
                  </a:lnTo>
                  <a:lnTo>
                    <a:pt x="1300" y="322"/>
                  </a:lnTo>
                  <a:lnTo>
                    <a:pt x="1279" y="285"/>
                  </a:lnTo>
                  <a:lnTo>
                    <a:pt x="1253" y="252"/>
                  </a:lnTo>
                  <a:lnTo>
                    <a:pt x="1224" y="223"/>
                  </a:lnTo>
                  <a:lnTo>
                    <a:pt x="1190" y="197"/>
                  </a:lnTo>
                  <a:lnTo>
                    <a:pt x="1153" y="175"/>
                  </a:lnTo>
                  <a:lnTo>
                    <a:pt x="1114" y="159"/>
                  </a:lnTo>
                  <a:lnTo>
                    <a:pt x="1073" y="148"/>
                  </a:lnTo>
                  <a:lnTo>
                    <a:pt x="1044" y="144"/>
                  </a:lnTo>
                  <a:lnTo>
                    <a:pt x="1013" y="142"/>
                  </a:lnTo>
                  <a:lnTo>
                    <a:pt x="961" y="142"/>
                  </a:lnTo>
                  <a:lnTo>
                    <a:pt x="798" y="307"/>
                  </a:lnTo>
                  <a:lnTo>
                    <a:pt x="783" y="319"/>
                  </a:lnTo>
                  <a:lnTo>
                    <a:pt x="765" y="326"/>
                  </a:lnTo>
                  <a:lnTo>
                    <a:pt x="747" y="328"/>
                  </a:lnTo>
                  <a:lnTo>
                    <a:pt x="728" y="326"/>
                  </a:lnTo>
                  <a:lnTo>
                    <a:pt x="712" y="319"/>
                  </a:lnTo>
                  <a:lnTo>
                    <a:pt x="697" y="307"/>
                  </a:lnTo>
                  <a:lnTo>
                    <a:pt x="532" y="142"/>
                  </a:lnTo>
                  <a:lnTo>
                    <a:pt x="480" y="142"/>
                  </a:lnTo>
                  <a:close/>
                  <a:moveTo>
                    <a:pt x="480" y="0"/>
                  </a:moveTo>
                  <a:lnTo>
                    <a:pt x="561" y="0"/>
                  </a:lnTo>
                  <a:lnTo>
                    <a:pt x="580" y="2"/>
                  </a:lnTo>
                  <a:lnTo>
                    <a:pt x="597" y="10"/>
                  </a:lnTo>
                  <a:lnTo>
                    <a:pt x="612" y="21"/>
                  </a:lnTo>
                  <a:lnTo>
                    <a:pt x="747" y="155"/>
                  </a:lnTo>
                  <a:lnTo>
                    <a:pt x="882" y="21"/>
                  </a:lnTo>
                  <a:lnTo>
                    <a:pt x="896" y="10"/>
                  </a:lnTo>
                  <a:lnTo>
                    <a:pt x="914" y="2"/>
                  </a:lnTo>
                  <a:lnTo>
                    <a:pt x="932" y="0"/>
                  </a:lnTo>
                  <a:lnTo>
                    <a:pt x="1013" y="0"/>
                  </a:lnTo>
                  <a:lnTo>
                    <a:pt x="1057" y="2"/>
                  </a:lnTo>
                  <a:lnTo>
                    <a:pt x="1099" y="8"/>
                  </a:lnTo>
                  <a:lnTo>
                    <a:pt x="1149" y="21"/>
                  </a:lnTo>
                  <a:lnTo>
                    <a:pt x="1197" y="38"/>
                  </a:lnTo>
                  <a:lnTo>
                    <a:pt x="1241" y="61"/>
                  </a:lnTo>
                  <a:lnTo>
                    <a:pt x="1283" y="88"/>
                  </a:lnTo>
                  <a:lnTo>
                    <a:pt x="1321" y="119"/>
                  </a:lnTo>
                  <a:lnTo>
                    <a:pt x="1357" y="154"/>
                  </a:lnTo>
                  <a:lnTo>
                    <a:pt x="1387" y="193"/>
                  </a:lnTo>
                  <a:lnTo>
                    <a:pt x="1415" y="236"/>
                  </a:lnTo>
                  <a:lnTo>
                    <a:pt x="1437" y="281"/>
                  </a:lnTo>
                  <a:lnTo>
                    <a:pt x="1455" y="328"/>
                  </a:lnTo>
                  <a:lnTo>
                    <a:pt x="1467" y="378"/>
                  </a:lnTo>
                  <a:lnTo>
                    <a:pt x="1494" y="528"/>
                  </a:lnTo>
                  <a:lnTo>
                    <a:pt x="1495" y="544"/>
                  </a:lnTo>
                  <a:lnTo>
                    <a:pt x="1493" y="559"/>
                  </a:lnTo>
                  <a:lnTo>
                    <a:pt x="1486" y="573"/>
                  </a:lnTo>
                  <a:lnTo>
                    <a:pt x="1478" y="586"/>
                  </a:lnTo>
                  <a:lnTo>
                    <a:pt x="1467" y="597"/>
                  </a:lnTo>
                  <a:lnTo>
                    <a:pt x="1454" y="605"/>
                  </a:lnTo>
                  <a:lnTo>
                    <a:pt x="1438" y="610"/>
                  </a:lnTo>
                  <a:lnTo>
                    <a:pt x="1423" y="612"/>
                  </a:lnTo>
                  <a:lnTo>
                    <a:pt x="70" y="612"/>
                  </a:lnTo>
                  <a:lnTo>
                    <a:pt x="55" y="610"/>
                  </a:lnTo>
                  <a:lnTo>
                    <a:pt x="40" y="605"/>
                  </a:lnTo>
                  <a:lnTo>
                    <a:pt x="27" y="597"/>
                  </a:lnTo>
                  <a:lnTo>
                    <a:pt x="16" y="586"/>
                  </a:lnTo>
                  <a:lnTo>
                    <a:pt x="8" y="573"/>
                  </a:lnTo>
                  <a:lnTo>
                    <a:pt x="2" y="559"/>
                  </a:lnTo>
                  <a:lnTo>
                    <a:pt x="0" y="544"/>
                  </a:lnTo>
                  <a:lnTo>
                    <a:pt x="1" y="528"/>
                  </a:lnTo>
                  <a:lnTo>
                    <a:pt x="28" y="378"/>
                  </a:lnTo>
                  <a:lnTo>
                    <a:pt x="40" y="328"/>
                  </a:lnTo>
                  <a:lnTo>
                    <a:pt x="57" y="281"/>
                  </a:lnTo>
                  <a:lnTo>
                    <a:pt x="79" y="236"/>
                  </a:lnTo>
                  <a:lnTo>
                    <a:pt x="106" y="193"/>
                  </a:lnTo>
                  <a:lnTo>
                    <a:pt x="138" y="154"/>
                  </a:lnTo>
                  <a:lnTo>
                    <a:pt x="172" y="119"/>
                  </a:lnTo>
                  <a:lnTo>
                    <a:pt x="211" y="88"/>
                  </a:lnTo>
                  <a:lnTo>
                    <a:pt x="253" y="61"/>
                  </a:lnTo>
                  <a:lnTo>
                    <a:pt x="298" y="38"/>
                  </a:lnTo>
                  <a:lnTo>
                    <a:pt x="345" y="21"/>
                  </a:lnTo>
                  <a:lnTo>
                    <a:pt x="395" y="8"/>
                  </a:lnTo>
                  <a:lnTo>
                    <a:pt x="437" y="2"/>
                  </a:lnTo>
                  <a:lnTo>
                    <a:pt x="48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4" name="Freeform 32"/>
            <p:cNvSpPr>
              <a:spLocks noEditPoints="1"/>
            </p:cNvSpPr>
            <p:nvPr/>
          </p:nvSpPr>
          <p:spPr bwMode="auto">
            <a:xfrm>
              <a:off x="4803775" y="2227263"/>
              <a:ext cx="104775" cy="147638"/>
            </a:xfrm>
            <a:custGeom>
              <a:avLst/>
              <a:gdLst>
                <a:gd name="T0" fmla="*/ 373 w 661"/>
                <a:gd name="T1" fmla="*/ 359 h 926"/>
                <a:gd name="T2" fmla="*/ 317 w 661"/>
                <a:gd name="T3" fmla="*/ 389 h 926"/>
                <a:gd name="T4" fmla="*/ 244 w 661"/>
                <a:gd name="T5" fmla="*/ 417 h 926"/>
                <a:gd name="T6" fmla="*/ 154 w 661"/>
                <a:gd name="T7" fmla="*/ 437 h 926"/>
                <a:gd name="T8" fmla="*/ 170 w 661"/>
                <a:gd name="T9" fmla="*/ 656 h 926"/>
                <a:gd name="T10" fmla="*/ 192 w 661"/>
                <a:gd name="T11" fmla="*/ 707 h 926"/>
                <a:gd name="T12" fmla="*/ 228 w 661"/>
                <a:gd name="T13" fmla="*/ 747 h 926"/>
                <a:gd name="T14" fmla="*/ 277 w 661"/>
                <a:gd name="T15" fmla="*/ 774 h 926"/>
                <a:gd name="T16" fmla="*/ 331 w 661"/>
                <a:gd name="T17" fmla="*/ 783 h 926"/>
                <a:gd name="T18" fmla="*/ 385 w 661"/>
                <a:gd name="T19" fmla="*/ 774 h 926"/>
                <a:gd name="T20" fmla="*/ 433 w 661"/>
                <a:gd name="T21" fmla="*/ 747 h 926"/>
                <a:gd name="T22" fmla="*/ 470 w 661"/>
                <a:gd name="T23" fmla="*/ 707 h 926"/>
                <a:gd name="T24" fmla="*/ 491 w 661"/>
                <a:gd name="T25" fmla="*/ 656 h 926"/>
                <a:gd name="T26" fmla="*/ 511 w 661"/>
                <a:gd name="T27" fmla="*/ 390 h 926"/>
                <a:gd name="T28" fmla="*/ 447 w 661"/>
                <a:gd name="T29" fmla="*/ 369 h 926"/>
                <a:gd name="T30" fmla="*/ 396 w 661"/>
                <a:gd name="T31" fmla="*/ 342 h 926"/>
                <a:gd name="T32" fmla="*/ 482 w 661"/>
                <a:gd name="T33" fmla="*/ 227 h 926"/>
                <a:gd name="T34" fmla="*/ 489 w 661"/>
                <a:gd name="T35" fmla="*/ 232 h 926"/>
                <a:gd name="T36" fmla="*/ 505 w 661"/>
                <a:gd name="T37" fmla="*/ 239 h 926"/>
                <a:gd name="T38" fmla="*/ 516 w 661"/>
                <a:gd name="T39" fmla="*/ 223 h 926"/>
                <a:gd name="T40" fmla="*/ 498 w 661"/>
                <a:gd name="T41" fmla="*/ 185 h 926"/>
                <a:gd name="T42" fmla="*/ 227 w 661"/>
                <a:gd name="T43" fmla="*/ 145 h 926"/>
                <a:gd name="T44" fmla="*/ 188 w 661"/>
                <a:gd name="T45" fmla="*/ 161 h 926"/>
                <a:gd name="T46" fmla="*/ 157 w 661"/>
                <a:gd name="T47" fmla="*/ 194 h 926"/>
                <a:gd name="T48" fmla="*/ 143 w 661"/>
                <a:gd name="T49" fmla="*/ 234 h 926"/>
                <a:gd name="T50" fmla="*/ 144 w 661"/>
                <a:gd name="T51" fmla="*/ 294 h 926"/>
                <a:gd name="T52" fmla="*/ 217 w 661"/>
                <a:gd name="T53" fmla="*/ 276 h 926"/>
                <a:gd name="T54" fmla="*/ 270 w 661"/>
                <a:gd name="T55" fmla="*/ 253 h 926"/>
                <a:gd name="T56" fmla="*/ 307 w 661"/>
                <a:gd name="T57" fmla="*/ 230 h 926"/>
                <a:gd name="T58" fmla="*/ 330 w 661"/>
                <a:gd name="T59" fmla="*/ 209 h 926"/>
                <a:gd name="T60" fmla="*/ 342 w 661"/>
                <a:gd name="T61" fmla="*/ 196 h 926"/>
                <a:gd name="T62" fmla="*/ 248 w 661"/>
                <a:gd name="T63" fmla="*/ 143 h 926"/>
                <a:gd name="T64" fmla="*/ 413 w 661"/>
                <a:gd name="T65" fmla="*/ 0 h 926"/>
                <a:gd name="T66" fmla="*/ 480 w 661"/>
                <a:gd name="T67" fmla="*/ 9 h 926"/>
                <a:gd name="T68" fmla="*/ 542 w 661"/>
                <a:gd name="T69" fmla="*/ 35 h 926"/>
                <a:gd name="T70" fmla="*/ 594 w 661"/>
                <a:gd name="T71" fmla="*/ 79 h 926"/>
                <a:gd name="T72" fmla="*/ 633 w 661"/>
                <a:gd name="T73" fmla="*/ 134 h 926"/>
                <a:gd name="T74" fmla="*/ 656 w 661"/>
                <a:gd name="T75" fmla="*/ 198 h 926"/>
                <a:gd name="T76" fmla="*/ 661 w 661"/>
                <a:gd name="T77" fmla="*/ 265 h 926"/>
                <a:gd name="T78" fmla="*/ 638 w 661"/>
                <a:gd name="T79" fmla="*/ 639 h 926"/>
                <a:gd name="T80" fmla="*/ 622 w 661"/>
                <a:gd name="T81" fmla="*/ 714 h 926"/>
                <a:gd name="T82" fmla="*/ 590 w 661"/>
                <a:gd name="T83" fmla="*/ 783 h 926"/>
                <a:gd name="T84" fmla="*/ 541 w 661"/>
                <a:gd name="T85" fmla="*/ 841 h 926"/>
                <a:gd name="T86" fmla="*/ 478 w 661"/>
                <a:gd name="T87" fmla="*/ 887 h 926"/>
                <a:gd name="T88" fmla="*/ 407 w 661"/>
                <a:gd name="T89" fmla="*/ 916 h 926"/>
                <a:gd name="T90" fmla="*/ 331 w 661"/>
                <a:gd name="T91" fmla="*/ 926 h 926"/>
                <a:gd name="T92" fmla="*/ 255 w 661"/>
                <a:gd name="T93" fmla="*/ 916 h 926"/>
                <a:gd name="T94" fmla="*/ 182 w 661"/>
                <a:gd name="T95" fmla="*/ 887 h 926"/>
                <a:gd name="T96" fmla="*/ 121 w 661"/>
                <a:gd name="T97" fmla="*/ 841 h 926"/>
                <a:gd name="T98" fmla="*/ 72 w 661"/>
                <a:gd name="T99" fmla="*/ 783 h 926"/>
                <a:gd name="T100" fmla="*/ 39 w 661"/>
                <a:gd name="T101" fmla="*/ 714 h 926"/>
                <a:gd name="T102" fmla="*/ 24 w 661"/>
                <a:gd name="T103" fmla="*/ 639 h 926"/>
                <a:gd name="T104" fmla="*/ 8 w 661"/>
                <a:gd name="T105" fmla="*/ 377 h 926"/>
                <a:gd name="T106" fmla="*/ 0 w 661"/>
                <a:gd name="T107" fmla="*/ 232 h 926"/>
                <a:gd name="T108" fmla="*/ 14 w 661"/>
                <a:gd name="T109" fmla="*/ 166 h 926"/>
                <a:gd name="T110" fmla="*/ 46 w 661"/>
                <a:gd name="T111" fmla="*/ 105 h 926"/>
                <a:gd name="T112" fmla="*/ 92 w 661"/>
                <a:gd name="T113" fmla="*/ 55 h 926"/>
                <a:gd name="T114" fmla="*/ 150 w 661"/>
                <a:gd name="T115" fmla="*/ 20 h 926"/>
                <a:gd name="T116" fmla="*/ 215 w 661"/>
                <a:gd name="T117" fmla="*/ 2 h 9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61" h="926">
                  <a:moveTo>
                    <a:pt x="396" y="342"/>
                  </a:moveTo>
                  <a:lnTo>
                    <a:pt x="373" y="359"/>
                  </a:lnTo>
                  <a:lnTo>
                    <a:pt x="347" y="374"/>
                  </a:lnTo>
                  <a:lnTo>
                    <a:pt x="317" y="389"/>
                  </a:lnTo>
                  <a:lnTo>
                    <a:pt x="283" y="404"/>
                  </a:lnTo>
                  <a:lnTo>
                    <a:pt x="244" y="417"/>
                  </a:lnTo>
                  <a:lnTo>
                    <a:pt x="202" y="428"/>
                  </a:lnTo>
                  <a:lnTo>
                    <a:pt x="154" y="437"/>
                  </a:lnTo>
                  <a:lnTo>
                    <a:pt x="167" y="629"/>
                  </a:lnTo>
                  <a:lnTo>
                    <a:pt x="170" y="656"/>
                  </a:lnTo>
                  <a:lnTo>
                    <a:pt x="179" y="682"/>
                  </a:lnTo>
                  <a:lnTo>
                    <a:pt x="192" y="707"/>
                  </a:lnTo>
                  <a:lnTo>
                    <a:pt x="208" y="729"/>
                  </a:lnTo>
                  <a:lnTo>
                    <a:pt x="228" y="747"/>
                  </a:lnTo>
                  <a:lnTo>
                    <a:pt x="252" y="762"/>
                  </a:lnTo>
                  <a:lnTo>
                    <a:pt x="277" y="774"/>
                  </a:lnTo>
                  <a:lnTo>
                    <a:pt x="304" y="781"/>
                  </a:lnTo>
                  <a:lnTo>
                    <a:pt x="331" y="783"/>
                  </a:lnTo>
                  <a:lnTo>
                    <a:pt x="358" y="781"/>
                  </a:lnTo>
                  <a:lnTo>
                    <a:pt x="385" y="774"/>
                  </a:lnTo>
                  <a:lnTo>
                    <a:pt x="410" y="762"/>
                  </a:lnTo>
                  <a:lnTo>
                    <a:pt x="433" y="747"/>
                  </a:lnTo>
                  <a:lnTo>
                    <a:pt x="453" y="729"/>
                  </a:lnTo>
                  <a:lnTo>
                    <a:pt x="470" y="707"/>
                  </a:lnTo>
                  <a:lnTo>
                    <a:pt x="483" y="682"/>
                  </a:lnTo>
                  <a:lnTo>
                    <a:pt x="491" y="656"/>
                  </a:lnTo>
                  <a:lnTo>
                    <a:pt x="495" y="629"/>
                  </a:lnTo>
                  <a:lnTo>
                    <a:pt x="511" y="390"/>
                  </a:lnTo>
                  <a:lnTo>
                    <a:pt x="476" y="379"/>
                  </a:lnTo>
                  <a:lnTo>
                    <a:pt x="447" y="369"/>
                  </a:lnTo>
                  <a:lnTo>
                    <a:pt x="424" y="359"/>
                  </a:lnTo>
                  <a:lnTo>
                    <a:pt x="396" y="342"/>
                  </a:lnTo>
                  <a:close/>
                  <a:moveTo>
                    <a:pt x="498" y="185"/>
                  </a:moveTo>
                  <a:lnTo>
                    <a:pt x="482" y="227"/>
                  </a:lnTo>
                  <a:lnTo>
                    <a:pt x="485" y="230"/>
                  </a:lnTo>
                  <a:lnTo>
                    <a:pt x="489" y="232"/>
                  </a:lnTo>
                  <a:lnTo>
                    <a:pt x="496" y="235"/>
                  </a:lnTo>
                  <a:lnTo>
                    <a:pt x="505" y="239"/>
                  </a:lnTo>
                  <a:lnTo>
                    <a:pt x="519" y="244"/>
                  </a:lnTo>
                  <a:lnTo>
                    <a:pt x="516" y="223"/>
                  </a:lnTo>
                  <a:lnTo>
                    <a:pt x="509" y="202"/>
                  </a:lnTo>
                  <a:lnTo>
                    <a:pt x="498" y="185"/>
                  </a:lnTo>
                  <a:close/>
                  <a:moveTo>
                    <a:pt x="248" y="143"/>
                  </a:moveTo>
                  <a:lnTo>
                    <a:pt x="227" y="145"/>
                  </a:lnTo>
                  <a:lnTo>
                    <a:pt x="206" y="151"/>
                  </a:lnTo>
                  <a:lnTo>
                    <a:pt x="188" y="161"/>
                  </a:lnTo>
                  <a:lnTo>
                    <a:pt x="172" y="176"/>
                  </a:lnTo>
                  <a:lnTo>
                    <a:pt x="157" y="194"/>
                  </a:lnTo>
                  <a:lnTo>
                    <a:pt x="149" y="213"/>
                  </a:lnTo>
                  <a:lnTo>
                    <a:pt x="143" y="234"/>
                  </a:lnTo>
                  <a:lnTo>
                    <a:pt x="142" y="257"/>
                  </a:lnTo>
                  <a:lnTo>
                    <a:pt x="144" y="294"/>
                  </a:lnTo>
                  <a:lnTo>
                    <a:pt x="183" y="286"/>
                  </a:lnTo>
                  <a:lnTo>
                    <a:pt x="217" y="276"/>
                  </a:lnTo>
                  <a:lnTo>
                    <a:pt x="245" y="265"/>
                  </a:lnTo>
                  <a:lnTo>
                    <a:pt x="270" y="253"/>
                  </a:lnTo>
                  <a:lnTo>
                    <a:pt x="291" y="241"/>
                  </a:lnTo>
                  <a:lnTo>
                    <a:pt x="307" y="230"/>
                  </a:lnTo>
                  <a:lnTo>
                    <a:pt x="320" y="219"/>
                  </a:lnTo>
                  <a:lnTo>
                    <a:pt x="330" y="209"/>
                  </a:lnTo>
                  <a:lnTo>
                    <a:pt x="337" y="201"/>
                  </a:lnTo>
                  <a:lnTo>
                    <a:pt x="342" y="196"/>
                  </a:lnTo>
                  <a:lnTo>
                    <a:pt x="361" y="143"/>
                  </a:lnTo>
                  <a:lnTo>
                    <a:pt x="248" y="143"/>
                  </a:lnTo>
                  <a:close/>
                  <a:moveTo>
                    <a:pt x="248" y="0"/>
                  </a:moveTo>
                  <a:lnTo>
                    <a:pt x="413" y="0"/>
                  </a:lnTo>
                  <a:lnTo>
                    <a:pt x="447" y="2"/>
                  </a:lnTo>
                  <a:lnTo>
                    <a:pt x="480" y="9"/>
                  </a:lnTo>
                  <a:lnTo>
                    <a:pt x="512" y="20"/>
                  </a:lnTo>
                  <a:lnTo>
                    <a:pt x="542" y="35"/>
                  </a:lnTo>
                  <a:lnTo>
                    <a:pt x="569" y="55"/>
                  </a:lnTo>
                  <a:lnTo>
                    <a:pt x="594" y="79"/>
                  </a:lnTo>
                  <a:lnTo>
                    <a:pt x="616" y="105"/>
                  </a:lnTo>
                  <a:lnTo>
                    <a:pt x="633" y="134"/>
                  </a:lnTo>
                  <a:lnTo>
                    <a:pt x="647" y="166"/>
                  </a:lnTo>
                  <a:lnTo>
                    <a:pt x="656" y="198"/>
                  </a:lnTo>
                  <a:lnTo>
                    <a:pt x="661" y="232"/>
                  </a:lnTo>
                  <a:lnTo>
                    <a:pt x="661" y="265"/>
                  </a:lnTo>
                  <a:lnTo>
                    <a:pt x="656" y="340"/>
                  </a:lnTo>
                  <a:lnTo>
                    <a:pt x="638" y="639"/>
                  </a:lnTo>
                  <a:lnTo>
                    <a:pt x="632" y="676"/>
                  </a:lnTo>
                  <a:lnTo>
                    <a:pt x="622" y="714"/>
                  </a:lnTo>
                  <a:lnTo>
                    <a:pt x="608" y="750"/>
                  </a:lnTo>
                  <a:lnTo>
                    <a:pt x="590" y="783"/>
                  </a:lnTo>
                  <a:lnTo>
                    <a:pt x="567" y="814"/>
                  </a:lnTo>
                  <a:lnTo>
                    <a:pt x="541" y="841"/>
                  </a:lnTo>
                  <a:lnTo>
                    <a:pt x="512" y="866"/>
                  </a:lnTo>
                  <a:lnTo>
                    <a:pt x="478" y="887"/>
                  </a:lnTo>
                  <a:lnTo>
                    <a:pt x="444" y="904"/>
                  </a:lnTo>
                  <a:lnTo>
                    <a:pt x="407" y="916"/>
                  </a:lnTo>
                  <a:lnTo>
                    <a:pt x="369" y="923"/>
                  </a:lnTo>
                  <a:lnTo>
                    <a:pt x="331" y="926"/>
                  </a:lnTo>
                  <a:lnTo>
                    <a:pt x="293" y="923"/>
                  </a:lnTo>
                  <a:lnTo>
                    <a:pt x="255" y="916"/>
                  </a:lnTo>
                  <a:lnTo>
                    <a:pt x="218" y="904"/>
                  </a:lnTo>
                  <a:lnTo>
                    <a:pt x="182" y="887"/>
                  </a:lnTo>
                  <a:lnTo>
                    <a:pt x="150" y="866"/>
                  </a:lnTo>
                  <a:lnTo>
                    <a:pt x="121" y="841"/>
                  </a:lnTo>
                  <a:lnTo>
                    <a:pt x="93" y="814"/>
                  </a:lnTo>
                  <a:lnTo>
                    <a:pt x="72" y="783"/>
                  </a:lnTo>
                  <a:lnTo>
                    <a:pt x="53" y="750"/>
                  </a:lnTo>
                  <a:lnTo>
                    <a:pt x="39" y="714"/>
                  </a:lnTo>
                  <a:lnTo>
                    <a:pt x="30" y="676"/>
                  </a:lnTo>
                  <a:lnTo>
                    <a:pt x="24" y="639"/>
                  </a:lnTo>
                  <a:lnTo>
                    <a:pt x="8" y="377"/>
                  </a:lnTo>
                  <a:lnTo>
                    <a:pt x="8" y="377"/>
                  </a:lnTo>
                  <a:lnTo>
                    <a:pt x="0" y="265"/>
                  </a:lnTo>
                  <a:lnTo>
                    <a:pt x="0" y="232"/>
                  </a:lnTo>
                  <a:lnTo>
                    <a:pt x="5" y="198"/>
                  </a:lnTo>
                  <a:lnTo>
                    <a:pt x="14" y="166"/>
                  </a:lnTo>
                  <a:lnTo>
                    <a:pt x="27" y="134"/>
                  </a:lnTo>
                  <a:lnTo>
                    <a:pt x="46" y="105"/>
                  </a:lnTo>
                  <a:lnTo>
                    <a:pt x="67" y="79"/>
                  </a:lnTo>
                  <a:lnTo>
                    <a:pt x="92" y="55"/>
                  </a:lnTo>
                  <a:lnTo>
                    <a:pt x="119" y="36"/>
                  </a:lnTo>
                  <a:lnTo>
                    <a:pt x="150" y="20"/>
                  </a:lnTo>
                  <a:lnTo>
                    <a:pt x="181" y="9"/>
                  </a:lnTo>
                  <a:lnTo>
                    <a:pt x="215" y="2"/>
                  </a:lnTo>
                  <a:lnTo>
                    <a:pt x="24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5" name="Freeform 33"/>
            <p:cNvSpPr>
              <a:spLocks noEditPoints="1"/>
            </p:cNvSpPr>
            <p:nvPr/>
          </p:nvSpPr>
          <p:spPr bwMode="auto">
            <a:xfrm>
              <a:off x="4737100" y="2381251"/>
              <a:ext cx="238125" cy="96838"/>
            </a:xfrm>
            <a:custGeom>
              <a:avLst/>
              <a:gdLst>
                <a:gd name="T0" fmla="*/ 451 w 1496"/>
                <a:gd name="T1" fmla="*/ 144 h 612"/>
                <a:gd name="T2" fmla="*/ 380 w 1496"/>
                <a:gd name="T3" fmla="*/ 159 h 612"/>
                <a:gd name="T4" fmla="*/ 305 w 1496"/>
                <a:gd name="T5" fmla="*/ 197 h 612"/>
                <a:gd name="T6" fmla="*/ 242 w 1496"/>
                <a:gd name="T7" fmla="*/ 252 h 612"/>
                <a:gd name="T8" fmla="*/ 195 w 1496"/>
                <a:gd name="T9" fmla="*/ 322 h 612"/>
                <a:gd name="T10" fmla="*/ 169 w 1496"/>
                <a:gd name="T11" fmla="*/ 404 h 612"/>
                <a:gd name="T12" fmla="*/ 1339 w 1496"/>
                <a:gd name="T13" fmla="*/ 470 h 612"/>
                <a:gd name="T14" fmla="*/ 1316 w 1496"/>
                <a:gd name="T15" fmla="*/ 361 h 612"/>
                <a:gd name="T16" fmla="*/ 1279 w 1496"/>
                <a:gd name="T17" fmla="*/ 285 h 612"/>
                <a:gd name="T18" fmla="*/ 1225 w 1496"/>
                <a:gd name="T19" fmla="*/ 223 h 612"/>
                <a:gd name="T20" fmla="*/ 1154 w 1496"/>
                <a:gd name="T21" fmla="*/ 175 h 612"/>
                <a:gd name="T22" fmla="*/ 1074 w 1496"/>
                <a:gd name="T23" fmla="*/ 148 h 612"/>
                <a:gd name="T24" fmla="*/ 1014 w 1496"/>
                <a:gd name="T25" fmla="*/ 142 h 612"/>
                <a:gd name="T26" fmla="*/ 798 w 1496"/>
                <a:gd name="T27" fmla="*/ 307 h 612"/>
                <a:gd name="T28" fmla="*/ 766 w 1496"/>
                <a:gd name="T29" fmla="*/ 326 h 612"/>
                <a:gd name="T30" fmla="*/ 729 w 1496"/>
                <a:gd name="T31" fmla="*/ 326 h 612"/>
                <a:gd name="T32" fmla="*/ 697 w 1496"/>
                <a:gd name="T33" fmla="*/ 307 h 612"/>
                <a:gd name="T34" fmla="*/ 481 w 1496"/>
                <a:gd name="T35" fmla="*/ 142 h 612"/>
                <a:gd name="T36" fmla="*/ 562 w 1496"/>
                <a:gd name="T37" fmla="*/ 0 h 612"/>
                <a:gd name="T38" fmla="*/ 598 w 1496"/>
                <a:gd name="T39" fmla="*/ 10 h 612"/>
                <a:gd name="T40" fmla="*/ 748 w 1496"/>
                <a:gd name="T41" fmla="*/ 155 h 612"/>
                <a:gd name="T42" fmla="*/ 897 w 1496"/>
                <a:gd name="T43" fmla="*/ 10 h 612"/>
                <a:gd name="T44" fmla="*/ 933 w 1496"/>
                <a:gd name="T45" fmla="*/ 0 h 612"/>
                <a:gd name="T46" fmla="*/ 1058 w 1496"/>
                <a:gd name="T47" fmla="*/ 2 h 612"/>
                <a:gd name="T48" fmla="*/ 1150 w 1496"/>
                <a:gd name="T49" fmla="*/ 21 h 612"/>
                <a:gd name="T50" fmla="*/ 1242 w 1496"/>
                <a:gd name="T51" fmla="*/ 61 h 612"/>
                <a:gd name="T52" fmla="*/ 1322 w 1496"/>
                <a:gd name="T53" fmla="*/ 119 h 612"/>
                <a:gd name="T54" fmla="*/ 1388 w 1496"/>
                <a:gd name="T55" fmla="*/ 193 h 612"/>
                <a:gd name="T56" fmla="*/ 1438 w 1496"/>
                <a:gd name="T57" fmla="*/ 281 h 612"/>
                <a:gd name="T58" fmla="*/ 1468 w 1496"/>
                <a:gd name="T59" fmla="*/ 378 h 612"/>
                <a:gd name="T60" fmla="*/ 1496 w 1496"/>
                <a:gd name="T61" fmla="*/ 544 h 612"/>
                <a:gd name="T62" fmla="*/ 1487 w 1496"/>
                <a:gd name="T63" fmla="*/ 573 h 612"/>
                <a:gd name="T64" fmla="*/ 1468 w 1496"/>
                <a:gd name="T65" fmla="*/ 597 h 612"/>
                <a:gd name="T66" fmla="*/ 1439 w 1496"/>
                <a:gd name="T67" fmla="*/ 610 h 612"/>
                <a:gd name="T68" fmla="*/ 71 w 1496"/>
                <a:gd name="T69" fmla="*/ 612 h 612"/>
                <a:gd name="T70" fmla="*/ 41 w 1496"/>
                <a:gd name="T71" fmla="*/ 605 h 612"/>
                <a:gd name="T72" fmla="*/ 17 w 1496"/>
                <a:gd name="T73" fmla="*/ 586 h 612"/>
                <a:gd name="T74" fmla="*/ 2 w 1496"/>
                <a:gd name="T75" fmla="*/ 559 h 612"/>
                <a:gd name="T76" fmla="*/ 1 w 1496"/>
                <a:gd name="T77" fmla="*/ 528 h 612"/>
                <a:gd name="T78" fmla="*/ 40 w 1496"/>
                <a:gd name="T79" fmla="*/ 328 h 612"/>
                <a:gd name="T80" fmla="*/ 80 w 1496"/>
                <a:gd name="T81" fmla="*/ 236 h 612"/>
                <a:gd name="T82" fmla="*/ 138 w 1496"/>
                <a:gd name="T83" fmla="*/ 154 h 612"/>
                <a:gd name="T84" fmla="*/ 211 w 1496"/>
                <a:gd name="T85" fmla="*/ 88 h 612"/>
                <a:gd name="T86" fmla="*/ 298 w 1496"/>
                <a:gd name="T87" fmla="*/ 38 h 612"/>
                <a:gd name="T88" fmla="*/ 396 w 1496"/>
                <a:gd name="T89" fmla="*/ 8 h 612"/>
                <a:gd name="T90" fmla="*/ 481 w 1496"/>
                <a:gd name="T91" fmla="*/ 0 h 6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496" h="612">
                  <a:moveTo>
                    <a:pt x="481" y="142"/>
                  </a:moveTo>
                  <a:lnTo>
                    <a:pt x="451" y="144"/>
                  </a:lnTo>
                  <a:lnTo>
                    <a:pt x="422" y="148"/>
                  </a:lnTo>
                  <a:lnTo>
                    <a:pt x="380" y="159"/>
                  </a:lnTo>
                  <a:lnTo>
                    <a:pt x="341" y="175"/>
                  </a:lnTo>
                  <a:lnTo>
                    <a:pt x="305" y="197"/>
                  </a:lnTo>
                  <a:lnTo>
                    <a:pt x="271" y="223"/>
                  </a:lnTo>
                  <a:lnTo>
                    <a:pt x="242" y="252"/>
                  </a:lnTo>
                  <a:lnTo>
                    <a:pt x="217" y="285"/>
                  </a:lnTo>
                  <a:lnTo>
                    <a:pt x="195" y="322"/>
                  </a:lnTo>
                  <a:lnTo>
                    <a:pt x="180" y="361"/>
                  </a:lnTo>
                  <a:lnTo>
                    <a:pt x="169" y="404"/>
                  </a:lnTo>
                  <a:lnTo>
                    <a:pt x="157" y="470"/>
                  </a:lnTo>
                  <a:lnTo>
                    <a:pt x="1339" y="470"/>
                  </a:lnTo>
                  <a:lnTo>
                    <a:pt x="1327" y="404"/>
                  </a:lnTo>
                  <a:lnTo>
                    <a:pt x="1316" y="361"/>
                  </a:lnTo>
                  <a:lnTo>
                    <a:pt x="1301" y="322"/>
                  </a:lnTo>
                  <a:lnTo>
                    <a:pt x="1279" y="285"/>
                  </a:lnTo>
                  <a:lnTo>
                    <a:pt x="1254" y="252"/>
                  </a:lnTo>
                  <a:lnTo>
                    <a:pt x="1225" y="223"/>
                  </a:lnTo>
                  <a:lnTo>
                    <a:pt x="1191" y="197"/>
                  </a:lnTo>
                  <a:lnTo>
                    <a:pt x="1154" y="175"/>
                  </a:lnTo>
                  <a:lnTo>
                    <a:pt x="1115" y="159"/>
                  </a:lnTo>
                  <a:lnTo>
                    <a:pt x="1074" y="148"/>
                  </a:lnTo>
                  <a:lnTo>
                    <a:pt x="1044" y="144"/>
                  </a:lnTo>
                  <a:lnTo>
                    <a:pt x="1014" y="142"/>
                  </a:lnTo>
                  <a:lnTo>
                    <a:pt x="962" y="142"/>
                  </a:lnTo>
                  <a:lnTo>
                    <a:pt x="798" y="307"/>
                  </a:lnTo>
                  <a:lnTo>
                    <a:pt x="783" y="319"/>
                  </a:lnTo>
                  <a:lnTo>
                    <a:pt x="766" y="326"/>
                  </a:lnTo>
                  <a:lnTo>
                    <a:pt x="748" y="328"/>
                  </a:lnTo>
                  <a:lnTo>
                    <a:pt x="729" y="326"/>
                  </a:lnTo>
                  <a:lnTo>
                    <a:pt x="712" y="319"/>
                  </a:lnTo>
                  <a:lnTo>
                    <a:pt x="697" y="307"/>
                  </a:lnTo>
                  <a:lnTo>
                    <a:pt x="533" y="142"/>
                  </a:lnTo>
                  <a:lnTo>
                    <a:pt x="481" y="142"/>
                  </a:lnTo>
                  <a:close/>
                  <a:moveTo>
                    <a:pt x="481" y="0"/>
                  </a:moveTo>
                  <a:lnTo>
                    <a:pt x="562" y="0"/>
                  </a:lnTo>
                  <a:lnTo>
                    <a:pt x="581" y="2"/>
                  </a:lnTo>
                  <a:lnTo>
                    <a:pt x="598" y="10"/>
                  </a:lnTo>
                  <a:lnTo>
                    <a:pt x="613" y="21"/>
                  </a:lnTo>
                  <a:lnTo>
                    <a:pt x="748" y="155"/>
                  </a:lnTo>
                  <a:lnTo>
                    <a:pt x="882" y="21"/>
                  </a:lnTo>
                  <a:lnTo>
                    <a:pt x="897" y="10"/>
                  </a:lnTo>
                  <a:lnTo>
                    <a:pt x="915" y="2"/>
                  </a:lnTo>
                  <a:lnTo>
                    <a:pt x="933" y="0"/>
                  </a:lnTo>
                  <a:lnTo>
                    <a:pt x="1014" y="0"/>
                  </a:lnTo>
                  <a:lnTo>
                    <a:pt x="1058" y="2"/>
                  </a:lnTo>
                  <a:lnTo>
                    <a:pt x="1100" y="8"/>
                  </a:lnTo>
                  <a:lnTo>
                    <a:pt x="1150" y="21"/>
                  </a:lnTo>
                  <a:lnTo>
                    <a:pt x="1197" y="38"/>
                  </a:lnTo>
                  <a:lnTo>
                    <a:pt x="1242" y="61"/>
                  </a:lnTo>
                  <a:lnTo>
                    <a:pt x="1284" y="88"/>
                  </a:lnTo>
                  <a:lnTo>
                    <a:pt x="1322" y="119"/>
                  </a:lnTo>
                  <a:lnTo>
                    <a:pt x="1358" y="154"/>
                  </a:lnTo>
                  <a:lnTo>
                    <a:pt x="1388" y="193"/>
                  </a:lnTo>
                  <a:lnTo>
                    <a:pt x="1416" y="236"/>
                  </a:lnTo>
                  <a:lnTo>
                    <a:pt x="1438" y="281"/>
                  </a:lnTo>
                  <a:lnTo>
                    <a:pt x="1455" y="328"/>
                  </a:lnTo>
                  <a:lnTo>
                    <a:pt x="1468" y="378"/>
                  </a:lnTo>
                  <a:lnTo>
                    <a:pt x="1495" y="528"/>
                  </a:lnTo>
                  <a:lnTo>
                    <a:pt x="1496" y="544"/>
                  </a:lnTo>
                  <a:lnTo>
                    <a:pt x="1492" y="559"/>
                  </a:lnTo>
                  <a:lnTo>
                    <a:pt x="1487" y="573"/>
                  </a:lnTo>
                  <a:lnTo>
                    <a:pt x="1478" y="586"/>
                  </a:lnTo>
                  <a:lnTo>
                    <a:pt x="1468" y="597"/>
                  </a:lnTo>
                  <a:lnTo>
                    <a:pt x="1455" y="605"/>
                  </a:lnTo>
                  <a:lnTo>
                    <a:pt x="1439" y="610"/>
                  </a:lnTo>
                  <a:lnTo>
                    <a:pt x="1424" y="612"/>
                  </a:lnTo>
                  <a:lnTo>
                    <a:pt x="71" y="612"/>
                  </a:lnTo>
                  <a:lnTo>
                    <a:pt x="56" y="610"/>
                  </a:lnTo>
                  <a:lnTo>
                    <a:pt x="41" y="605"/>
                  </a:lnTo>
                  <a:lnTo>
                    <a:pt x="28" y="597"/>
                  </a:lnTo>
                  <a:lnTo>
                    <a:pt x="17" y="586"/>
                  </a:lnTo>
                  <a:lnTo>
                    <a:pt x="9" y="573"/>
                  </a:lnTo>
                  <a:lnTo>
                    <a:pt x="2" y="559"/>
                  </a:lnTo>
                  <a:lnTo>
                    <a:pt x="0" y="544"/>
                  </a:lnTo>
                  <a:lnTo>
                    <a:pt x="1" y="528"/>
                  </a:lnTo>
                  <a:lnTo>
                    <a:pt x="28" y="378"/>
                  </a:lnTo>
                  <a:lnTo>
                    <a:pt x="40" y="328"/>
                  </a:lnTo>
                  <a:lnTo>
                    <a:pt x="57" y="281"/>
                  </a:lnTo>
                  <a:lnTo>
                    <a:pt x="80" y="236"/>
                  </a:lnTo>
                  <a:lnTo>
                    <a:pt x="107" y="193"/>
                  </a:lnTo>
                  <a:lnTo>
                    <a:pt x="138" y="154"/>
                  </a:lnTo>
                  <a:lnTo>
                    <a:pt x="173" y="119"/>
                  </a:lnTo>
                  <a:lnTo>
                    <a:pt x="211" y="88"/>
                  </a:lnTo>
                  <a:lnTo>
                    <a:pt x="254" y="61"/>
                  </a:lnTo>
                  <a:lnTo>
                    <a:pt x="298" y="38"/>
                  </a:lnTo>
                  <a:lnTo>
                    <a:pt x="346" y="21"/>
                  </a:lnTo>
                  <a:lnTo>
                    <a:pt x="396" y="8"/>
                  </a:lnTo>
                  <a:lnTo>
                    <a:pt x="438" y="2"/>
                  </a:lnTo>
                  <a:lnTo>
                    <a:pt x="48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6" name="Freeform 34"/>
            <p:cNvSpPr>
              <a:spLocks noEditPoints="1"/>
            </p:cNvSpPr>
            <p:nvPr/>
          </p:nvSpPr>
          <p:spPr bwMode="auto">
            <a:xfrm>
              <a:off x="4645025" y="1909763"/>
              <a:ext cx="104775" cy="147638"/>
            </a:xfrm>
            <a:custGeom>
              <a:avLst/>
              <a:gdLst>
                <a:gd name="T0" fmla="*/ 372 w 661"/>
                <a:gd name="T1" fmla="*/ 358 h 925"/>
                <a:gd name="T2" fmla="*/ 316 w 661"/>
                <a:gd name="T3" fmla="*/ 389 h 925"/>
                <a:gd name="T4" fmla="*/ 244 w 661"/>
                <a:gd name="T5" fmla="*/ 417 h 925"/>
                <a:gd name="T6" fmla="*/ 154 w 661"/>
                <a:gd name="T7" fmla="*/ 437 h 925"/>
                <a:gd name="T8" fmla="*/ 170 w 661"/>
                <a:gd name="T9" fmla="*/ 656 h 925"/>
                <a:gd name="T10" fmla="*/ 191 w 661"/>
                <a:gd name="T11" fmla="*/ 707 h 925"/>
                <a:gd name="T12" fmla="*/ 227 w 661"/>
                <a:gd name="T13" fmla="*/ 747 h 925"/>
                <a:gd name="T14" fmla="*/ 276 w 661"/>
                <a:gd name="T15" fmla="*/ 773 h 925"/>
                <a:gd name="T16" fmla="*/ 330 w 661"/>
                <a:gd name="T17" fmla="*/ 783 h 925"/>
                <a:gd name="T18" fmla="*/ 383 w 661"/>
                <a:gd name="T19" fmla="*/ 773 h 925"/>
                <a:gd name="T20" fmla="*/ 432 w 661"/>
                <a:gd name="T21" fmla="*/ 747 h 925"/>
                <a:gd name="T22" fmla="*/ 469 w 661"/>
                <a:gd name="T23" fmla="*/ 707 h 925"/>
                <a:gd name="T24" fmla="*/ 490 w 661"/>
                <a:gd name="T25" fmla="*/ 656 h 925"/>
                <a:gd name="T26" fmla="*/ 509 w 661"/>
                <a:gd name="T27" fmla="*/ 391 h 925"/>
                <a:gd name="T28" fmla="*/ 446 w 661"/>
                <a:gd name="T29" fmla="*/ 370 h 925"/>
                <a:gd name="T30" fmla="*/ 394 w 661"/>
                <a:gd name="T31" fmla="*/ 342 h 925"/>
                <a:gd name="T32" fmla="*/ 481 w 661"/>
                <a:gd name="T33" fmla="*/ 228 h 925"/>
                <a:gd name="T34" fmla="*/ 489 w 661"/>
                <a:gd name="T35" fmla="*/ 232 h 925"/>
                <a:gd name="T36" fmla="*/ 504 w 661"/>
                <a:gd name="T37" fmla="*/ 239 h 925"/>
                <a:gd name="T38" fmla="*/ 516 w 661"/>
                <a:gd name="T39" fmla="*/ 223 h 925"/>
                <a:gd name="T40" fmla="*/ 497 w 661"/>
                <a:gd name="T41" fmla="*/ 184 h 925"/>
                <a:gd name="T42" fmla="*/ 226 w 661"/>
                <a:gd name="T43" fmla="*/ 145 h 925"/>
                <a:gd name="T44" fmla="*/ 186 w 661"/>
                <a:gd name="T45" fmla="*/ 162 h 925"/>
                <a:gd name="T46" fmla="*/ 157 w 661"/>
                <a:gd name="T47" fmla="*/ 194 h 925"/>
                <a:gd name="T48" fmla="*/ 142 w 661"/>
                <a:gd name="T49" fmla="*/ 234 h 925"/>
                <a:gd name="T50" fmla="*/ 144 w 661"/>
                <a:gd name="T51" fmla="*/ 294 h 925"/>
                <a:gd name="T52" fmla="*/ 215 w 661"/>
                <a:gd name="T53" fmla="*/ 277 h 925"/>
                <a:gd name="T54" fmla="*/ 269 w 661"/>
                <a:gd name="T55" fmla="*/ 254 h 925"/>
                <a:gd name="T56" fmla="*/ 307 w 661"/>
                <a:gd name="T57" fmla="*/ 230 h 925"/>
                <a:gd name="T58" fmla="*/ 329 w 661"/>
                <a:gd name="T59" fmla="*/ 209 h 925"/>
                <a:gd name="T60" fmla="*/ 340 w 661"/>
                <a:gd name="T61" fmla="*/ 196 h 925"/>
                <a:gd name="T62" fmla="*/ 248 w 661"/>
                <a:gd name="T63" fmla="*/ 142 h 925"/>
                <a:gd name="T64" fmla="*/ 412 w 661"/>
                <a:gd name="T65" fmla="*/ 0 h 925"/>
                <a:gd name="T66" fmla="*/ 479 w 661"/>
                <a:gd name="T67" fmla="*/ 10 h 925"/>
                <a:gd name="T68" fmla="*/ 541 w 661"/>
                <a:gd name="T69" fmla="*/ 36 h 925"/>
                <a:gd name="T70" fmla="*/ 594 w 661"/>
                <a:gd name="T71" fmla="*/ 79 h 925"/>
                <a:gd name="T72" fmla="*/ 633 w 661"/>
                <a:gd name="T73" fmla="*/ 135 h 925"/>
                <a:gd name="T74" fmla="*/ 656 w 661"/>
                <a:gd name="T75" fmla="*/ 197 h 925"/>
                <a:gd name="T76" fmla="*/ 661 w 661"/>
                <a:gd name="T77" fmla="*/ 266 h 925"/>
                <a:gd name="T78" fmla="*/ 636 w 661"/>
                <a:gd name="T79" fmla="*/ 638 h 925"/>
                <a:gd name="T80" fmla="*/ 622 w 661"/>
                <a:gd name="T81" fmla="*/ 715 h 925"/>
                <a:gd name="T82" fmla="*/ 589 w 661"/>
                <a:gd name="T83" fmla="*/ 783 h 925"/>
                <a:gd name="T84" fmla="*/ 541 w 661"/>
                <a:gd name="T85" fmla="*/ 842 h 925"/>
                <a:gd name="T86" fmla="*/ 478 w 661"/>
                <a:gd name="T87" fmla="*/ 887 h 925"/>
                <a:gd name="T88" fmla="*/ 405 w 661"/>
                <a:gd name="T89" fmla="*/ 917 h 925"/>
                <a:gd name="T90" fmla="*/ 330 w 661"/>
                <a:gd name="T91" fmla="*/ 925 h 925"/>
                <a:gd name="T92" fmla="*/ 254 w 661"/>
                <a:gd name="T93" fmla="*/ 917 h 925"/>
                <a:gd name="T94" fmla="*/ 182 w 661"/>
                <a:gd name="T95" fmla="*/ 887 h 925"/>
                <a:gd name="T96" fmla="*/ 119 w 661"/>
                <a:gd name="T97" fmla="*/ 842 h 925"/>
                <a:gd name="T98" fmla="*/ 70 w 661"/>
                <a:gd name="T99" fmla="*/ 783 h 925"/>
                <a:gd name="T100" fmla="*/ 38 w 661"/>
                <a:gd name="T101" fmla="*/ 715 h 925"/>
                <a:gd name="T102" fmla="*/ 24 w 661"/>
                <a:gd name="T103" fmla="*/ 638 h 925"/>
                <a:gd name="T104" fmla="*/ 0 w 661"/>
                <a:gd name="T105" fmla="*/ 266 h 925"/>
                <a:gd name="T106" fmla="*/ 4 w 661"/>
                <a:gd name="T107" fmla="*/ 197 h 925"/>
                <a:gd name="T108" fmla="*/ 27 w 661"/>
                <a:gd name="T109" fmla="*/ 135 h 925"/>
                <a:gd name="T110" fmla="*/ 66 w 661"/>
                <a:gd name="T111" fmla="*/ 79 h 925"/>
                <a:gd name="T112" fmla="*/ 119 w 661"/>
                <a:gd name="T113" fmla="*/ 36 h 925"/>
                <a:gd name="T114" fmla="*/ 181 w 661"/>
                <a:gd name="T115" fmla="*/ 10 h 925"/>
                <a:gd name="T116" fmla="*/ 248 w 661"/>
                <a:gd name="T117" fmla="*/ 0 h 9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61" h="925">
                  <a:moveTo>
                    <a:pt x="394" y="342"/>
                  </a:moveTo>
                  <a:lnTo>
                    <a:pt x="372" y="358"/>
                  </a:lnTo>
                  <a:lnTo>
                    <a:pt x="346" y="374"/>
                  </a:lnTo>
                  <a:lnTo>
                    <a:pt x="316" y="389"/>
                  </a:lnTo>
                  <a:lnTo>
                    <a:pt x="282" y="405"/>
                  </a:lnTo>
                  <a:lnTo>
                    <a:pt x="244" y="417"/>
                  </a:lnTo>
                  <a:lnTo>
                    <a:pt x="200" y="429"/>
                  </a:lnTo>
                  <a:lnTo>
                    <a:pt x="154" y="437"/>
                  </a:lnTo>
                  <a:lnTo>
                    <a:pt x="166" y="629"/>
                  </a:lnTo>
                  <a:lnTo>
                    <a:pt x="170" y="656"/>
                  </a:lnTo>
                  <a:lnTo>
                    <a:pt x="179" y="682"/>
                  </a:lnTo>
                  <a:lnTo>
                    <a:pt x="191" y="707"/>
                  </a:lnTo>
                  <a:lnTo>
                    <a:pt x="208" y="728"/>
                  </a:lnTo>
                  <a:lnTo>
                    <a:pt x="227" y="747"/>
                  </a:lnTo>
                  <a:lnTo>
                    <a:pt x="250" y="763"/>
                  </a:lnTo>
                  <a:lnTo>
                    <a:pt x="276" y="773"/>
                  </a:lnTo>
                  <a:lnTo>
                    <a:pt x="303" y="781"/>
                  </a:lnTo>
                  <a:lnTo>
                    <a:pt x="330" y="783"/>
                  </a:lnTo>
                  <a:lnTo>
                    <a:pt x="357" y="781"/>
                  </a:lnTo>
                  <a:lnTo>
                    <a:pt x="383" y="773"/>
                  </a:lnTo>
                  <a:lnTo>
                    <a:pt x="410" y="763"/>
                  </a:lnTo>
                  <a:lnTo>
                    <a:pt x="432" y="747"/>
                  </a:lnTo>
                  <a:lnTo>
                    <a:pt x="452" y="728"/>
                  </a:lnTo>
                  <a:lnTo>
                    <a:pt x="469" y="707"/>
                  </a:lnTo>
                  <a:lnTo>
                    <a:pt x="481" y="682"/>
                  </a:lnTo>
                  <a:lnTo>
                    <a:pt x="490" y="656"/>
                  </a:lnTo>
                  <a:lnTo>
                    <a:pt x="494" y="629"/>
                  </a:lnTo>
                  <a:lnTo>
                    <a:pt x="509" y="391"/>
                  </a:lnTo>
                  <a:lnTo>
                    <a:pt x="475" y="380"/>
                  </a:lnTo>
                  <a:lnTo>
                    <a:pt x="446" y="370"/>
                  </a:lnTo>
                  <a:lnTo>
                    <a:pt x="423" y="359"/>
                  </a:lnTo>
                  <a:lnTo>
                    <a:pt x="394" y="342"/>
                  </a:lnTo>
                  <a:close/>
                  <a:moveTo>
                    <a:pt x="497" y="184"/>
                  </a:moveTo>
                  <a:lnTo>
                    <a:pt x="481" y="228"/>
                  </a:lnTo>
                  <a:lnTo>
                    <a:pt x="484" y="230"/>
                  </a:lnTo>
                  <a:lnTo>
                    <a:pt x="489" y="232"/>
                  </a:lnTo>
                  <a:lnTo>
                    <a:pt x="494" y="235"/>
                  </a:lnTo>
                  <a:lnTo>
                    <a:pt x="504" y="239"/>
                  </a:lnTo>
                  <a:lnTo>
                    <a:pt x="518" y="244"/>
                  </a:lnTo>
                  <a:lnTo>
                    <a:pt x="516" y="223"/>
                  </a:lnTo>
                  <a:lnTo>
                    <a:pt x="508" y="203"/>
                  </a:lnTo>
                  <a:lnTo>
                    <a:pt x="497" y="184"/>
                  </a:lnTo>
                  <a:close/>
                  <a:moveTo>
                    <a:pt x="248" y="142"/>
                  </a:moveTo>
                  <a:lnTo>
                    <a:pt x="226" y="145"/>
                  </a:lnTo>
                  <a:lnTo>
                    <a:pt x="206" y="152"/>
                  </a:lnTo>
                  <a:lnTo>
                    <a:pt x="186" y="162"/>
                  </a:lnTo>
                  <a:lnTo>
                    <a:pt x="170" y="177"/>
                  </a:lnTo>
                  <a:lnTo>
                    <a:pt x="157" y="194"/>
                  </a:lnTo>
                  <a:lnTo>
                    <a:pt x="147" y="214"/>
                  </a:lnTo>
                  <a:lnTo>
                    <a:pt x="142" y="234"/>
                  </a:lnTo>
                  <a:lnTo>
                    <a:pt x="142" y="256"/>
                  </a:lnTo>
                  <a:lnTo>
                    <a:pt x="144" y="294"/>
                  </a:lnTo>
                  <a:lnTo>
                    <a:pt x="182" y="286"/>
                  </a:lnTo>
                  <a:lnTo>
                    <a:pt x="215" y="277"/>
                  </a:lnTo>
                  <a:lnTo>
                    <a:pt x="245" y="266"/>
                  </a:lnTo>
                  <a:lnTo>
                    <a:pt x="269" y="254"/>
                  </a:lnTo>
                  <a:lnTo>
                    <a:pt x="289" y="242"/>
                  </a:lnTo>
                  <a:lnTo>
                    <a:pt x="307" y="230"/>
                  </a:lnTo>
                  <a:lnTo>
                    <a:pt x="320" y="219"/>
                  </a:lnTo>
                  <a:lnTo>
                    <a:pt x="329" y="209"/>
                  </a:lnTo>
                  <a:lnTo>
                    <a:pt x="336" y="202"/>
                  </a:lnTo>
                  <a:lnTo>
                    <a:pt x="340" y="196"/>
                  </a:lnTo>
                  <a:lnTo>
                    <a:pt x="361" y="142"/>
                  </a:lnTo>
                  <a:lnTo>
                    <a:pt x="248" y="142"/>
                  </a:lnTo>
                  <a:close/>
                  <a:moveTo>
                    <a:pt x="248" y="0"/>
                  </a:moveTo>
                  <a:lnTo>
                    <a:pt x="412" y="0"/>
                  </a:lnTo>
                  <a:lnTo>
                    <a:pt x="446" y="2"/>
                  </a:lnTo>
                  <a:lnTo>
                    <a:pt x="479" y="10"/>
                  </a:lnTo>
                  <a:lnTo>
                    <a:pt x="511" y="21"/>
                  </a:lnTo>
                  <a:lnTo>
                    <a:pt x="541" y="36"/>
                  </a:lnTo>
                  <a:lnTo>
                    <a:pt x="569" y="55"/>
                  </a:lnTo>
                  <a:lnTo>
                    <a:pt x="594" y="79"/>
                  </a:lnTo>
                  <a:lnTo>
                    <a:pt x="615" y="105"/>
                  </a:lnTo>
                  <a:lnTo>
                    <a:pt x="633" y="135"/>
                  </a:lnTo>
                  <a:lnTo>
                    <a:pt x="647" y="165"/>
                  </a:lnTo>
                  <a:lnTo>
                    <a:pt x="656" y="197"/>
                  </a:lnTo>
                  <a:lnTo>
                    <a:pt x="660" y="231"/>
                  </a:lnTo>
                  <a:lnTo>
                    <a:pt x="661" y="266"/>
                  </a:lnTo>
                  <a:lnTo>
                    <a:pt x="656" y="341"/>
                  </a:lnTo>
                  <a:lnTo>
                    <a:pt x="636" y="638"/>
                  </a:lnTo>
                  <a:lnTo>
                    <a:pt x="632" y="677"/>
                  </a:lnTo>
                  <a:lnTo>
                    <a:pt x="622" y="715"/>
                  </a:lnTo>
                  <a:lnTo>
                    <a:pt x="608" y="750"/>
                  </a:lnTo>
                  <a:lnTo>
                    <a:pt x="589" y="783"/>
                  </a:lnTo>
                  <a:lnTo>
                    <a:pt x="567" y="814"/>
                  </a:lnTo>
                  <a:lnTo>
                    <a:pt x="541" y="842"/>
                  </a:lnTo>
                  <a:lnTo>
                    <a:pt x="511" y="867"/>
                  </a:lnTo>
                  <a:lnTo>
                    <a:pt x="478" y="887"/>
                  </a:lnTo>
                  <a:lnTo>
                    <a:pt x="442" y="905"/>
                  </a:lnTo>
                  <a:lnTo>
                    <a:pt x="405" y="917"/>
                  </a:lnTo>
                  <a:lnTo>
                    <a:pt x="368" y="923"/>
                  </a:lnTo>
                  <a:lnTo>
                    <a:pt x="330" y="925"/>
                  </a:lnTo>
                  <a:lnTo>
                    <a:pt x="291" y="923"/>
                  </a:lnTo>
                  <a:lnTo>
                    <a:pt x="254" y="917"/>
                  </a:lnTo>
                  <a:lnTo>
                    <a:pt x="218" y="905"/>
                  </a:lnTo>
                  <a:lnTo>
                    <a:pt x="182" y="887"/>
                  </a:lnTo>
                  <a:lnTo>
                    <a:pt x="149" y="867"/>
                  </a:lnTo>
                  <a:lnTo>
                    <a:pt x="119" y="842"/>
                  </a:lnTo>
                  <a:lnTo>
                    <a:pt x="93" y="814"/>
                  </a:lnTo>
                  <a:lnTo>
                    <a:pt x="70" y="783"/>
                  </a:lnTo>
                  <a:lnTo>
                    <a:pt x="52" y="750"/>
                  </a:lnTo>
                  <a:lnTo>
                    <a:pt x="38" y="715"/>
                  </a:lnTo>
                  <a:lnTo>
                    <a:pt x="29" y="677"/>
                  </a:lnTo>
                  <a:lnTo>
                    <a:pt x="24" y="638"/>
                  </a:lnTo>
                  <a:lnTo>
                    <a:pt x="6" y="378"/>
                  </a:lnTo>
                  <a:lnTo>
                    <a:pt x="0" y="266"/>
                  </a:lnTo>
                  <a:lnTo>
                    <a:pt x="0" y="231"/>
                  </a:lnTo>
                  <a:lnTo>
                    <a:pt x="4" y="197"/>
                  </a:lnTo>
                  <a:lnTo>
                    <a:pt x="14" y="165"/>
                  </a:lnTo>
                  <a:lnTo>
                    <a:pt x="27" y="135"/>
                  </a:lnTo>
                  <a:lnTo>
                    <a:pt x="44" y="105"/>
                  </a:lnTo>
                  <a:lnTo>
                    <a:pt x="66" y="79"/>
                  </a:lnTo>
                  <a:lnTo>
                    <a:pt x="91" y="55"/>
                  </a:lnTo>
                  <a:lnTo>
                    <a:pt x="119" y="36"/>
                  </a:lnTo>
                  <a:lnTo>
                    <a:pt x="149" y="21"/>
                  </a:lnTo>
                  <a:lnTo>
                    <a:pt x="181" y="10"/>
                  </a:lnTo>
                  <a:lnTo>
                    <a:pt x="214" y="2"/>
                  </a:lnTo>
                  <a:lnTo>
                    <a:pt x="24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7" name="Freeform 35"/>
            <p:cNvSpPr>
              <a:spLocks noEditPoints="1"/>
            </p:cNvSpPr>
            <p:nvPr/>
          </p:nvSpPr>
          <p:spPr bwMode="auto">
            <a:xfrm>
              <a:off x="4578350" y="2063751"/>
              <a:ext cx="238125" cy="96838"/>
            </a:xfrm>
            <a:custGeom>
              <a:avLst/>
              <a:gdLst>
                <a:gd name="T0" fmla="*/ 451 w 1495"/>
                <a:gd name="T1" fmla="*/ 143 h 611"/>
                <a:gd name="T2" fmla="*/ 380 w 1495"/>
                <a:gd name="T3" fmla="*/ 158 h 611"/>
                <a:gd name="T4" fmla="*/ 305 w 1495"/>
                <a:gd name="T5" fmla="*/ 196 h 611"/>
                <a:gd name="T6" fmla="*/ 242 w 1495"/>
                <a:gd name="T7" fmla="*/ 251 h 611"/>
                <a:gd name="T8" fmla="*/ 196 w 1495"/>
                <a:gd name="T9" fmla="*/ 322 h 611"/>
                <a:gd name="T10" fmla="*/ 168 w 1495"/>
                <a:gd name="T11" fmla="*/ 403 h 611"/>
                <a:gd name="T12" fmla="*/ 1339 w 1495"/>
                <a:gd name="T13" fmla="*/ 468 h 611"/>
                <a:gd name="T14" fmla="*/ 1316 w 1495"/>
                <a:gd name="T15" fmla="*/ 361 h 611"/>
                <a:gd name="T16" fmla="*/ 1279 w 1495"/>
                <a:gd name="T17" fmla="*/ 285 h 611"/>
                <a:gd name="T18" fmla="*/ 1224 w 1495"/>
                <a:gd name="T19" fmla="*/ 222 h 611"/>
                <a:gd name="T20" fmla="*/ 1155 w 1495"/>
                <a:gd name="T21" fmla="*/ 174 h 611"/>
                <a:gd name="T22" fmla="*/ 1074 w 1495"/>
                <a:gd name="T23" fmla="*/ 147 h 611"/>
                <a:gd name="T24" fmla="*/ 1015 w 1495"/>
                <a:gd name="T25" fmla="*/ 142 h 611"/>
                <a:gd name="T26" fmla="*/ 798 w 1495"/>
                <a:gd name="T27" fmla="*/ 307 h 611"/>
                <a:gd name="T28" fmla="*/ 766 w 1495"/>
                <a:gd name="T29" fmla="*/ 325 h 611"/>
                <a:gd name="T30" fmla="*/ 730 w 1495"/>
                <a:gd name="T31" fmla="*/ 325 h 611"/>
                <a:gd name="T32" fmla="*/ 697 w 1495"/>
                <a:gd name="T33" fmla="*/ 307 h 611"/>
                <a:gd name="T34" fmla="*/ 481 w 1495"/>
                <a:gd name="T35" fmla="*/ 142 h 611"/>
                <a:gd name="T36" fmla="*/ 563 w 1495"/>
                <a:gd name="T37" fmla="*/ 0 h 611"/>
                <a:gd name="T38" fmla="*/ 598 w 1495"/>
                <a:gd name="T39" fmla="*/ 8 h 611"/>
                <a:gd name="T40" fmla="*/ 748 w 1495"/>
                <a:gd name="T41" fmla="*/ 155 h 611"/>
                <a:gd name="T42" fmla="*/ 898 w 1495"/>
                <a:gd name="T43" fmla="*/ 8 h 611"/>
                <a:gd name="T44" fmla="*/ 933 w 1495"/>
                <a:gd name="T45" fmla="*/ 0 h 611"/>
                <a:gd name="T46" fmla="*/ 1057 w 1495"/>
                <a:gd name="T47" fmla="*/ 2 h 611"/>
                <a:gd name="T48" fmla="*/ 1149 w 1495"/>
                <a:gd name="T49" fmla="*/ 19 h 611"/>
                <a:gd name="T50" fmla="*/ 1242 w 1495"/>
                <a:gd name="T51" fmla="*/ 59 h 611"/>
                <a:gd name="T52" fmla="*/ 1323 w 1495"/>
                <a:gd name="T53" fmla="*/ 118 h 611"/>
                <a:gd name="T54" fmla="*/ 1389 w 1495"/>
                <a:gd name="T55" fmla="*/ 193 h 611"/>
                <a:gd name="T56" fmla="*/ 1438 w 1495"/>
                <a:gd name="T57" fmla="*/ 279 h 611"/>
                <a:gd name="T58" fmla="*/ 1467 w 1495"/>
                <a:gd name="T59" fmla="*/ 377 h 611"/>
                <a:gd name="T60" fmla="*/ 1495 w 1495"/>
                <a:gd name="T61" fmla="*/ 543 h 611"/>
                <a:gd name="T62" fmla="*/ 1488 w 1495"/>
                <a:gd name="T63" fmla="*/ 572 h 611"/>
                <a:gd name="T64" fmla="*/ 1468 w 1495"/>
                <a:gd name="T65" fmla="*/ 596 h 611"/>
                <a:gd name="T66" fmla="*/ 1440 w 1495"/>
                <a:gd name="T67" fmla="*/ 609 h 611"/>
                <a:gd name="T68" fmla="*/ 72 w 1495"/>
                <a:gd name="T69" fmla="*/ 611 h 611"/>
                <a:gd name="T70" fmla="*/ 42 w 1495"/>
                <a:gd name="T71" fmla="*/ 605 h 611"/>
                <a:gd name="T72" fmla="*/ 17 w 1495"/>
                <a:gd name="T73" fmla="*/ 585 h 611"/>
                <a:gd name="T74" fmla="*/ 3 w 1495"/>
                <a:gd name="T75" fmla="*/ 558 h 611"/>
                <a:gd name="T76" fmla="*/ 2 w 1495"/>
                <a:gd name="T77" fmla="*/ 527 h 611"/>
                <a:gd name="T78" fmla="*/ 41 w 1495"/>
                <a:gd name="T79" fmla="*/ 327 h 611"/>
                <a:gd name="T80" fmla="*/ 80 w 1495"/>
                <a:gd name="T81" fmla="*/ 235 h 611"/>
                <a:gd name="T82" fmla="*/ 138 w 1495"/>
                <a:gd name="T83" fmla="*/ 154 h 611"/>
                <a:gd name="T84" fmla="*/ 212 w 1495"/>
                <a:gd name="T85" fmla="*/ 86 h 611"/>
                <a:gd name="T86" fmla="*/ 299 w 1495"/>
                <a:gd name="T87" fmla="*/ 38 h 611"/>
                <a:gd name="T88" fmla="*/ 396 w 1495"/>
                <a:gd name="T89" fmla="*/ 7 h 611"/>
                <a:gd name="T90" fmla="*/ 481 w 1495"/>
                <a:gd name="T91" fmla="*/ 0 h 6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495" h="611">
                  <a:moveTo>
                    <a:pt x="481" y="142"/>
                  </a:moveTo>
                  <a:lnTo>
                    <a:pt x="451" y="143"/>
                  </a:lnTo>
                  <a:lnTo>
                    <a:pt x="422" y="147"/>
                  </a:lnTo>
                  <a:lnTo>
                    <a:pt x="380" y="158"/>
                  </a:lnTo>
                  <a:lnTo>
                    <a:pt x="341" y="174"/>
                  </a:lnTo>
                  <a:lnTo>
                    <a:pt x="305" y="196"/>
                  </a:lnTo>
                  <a:lnTo>
                    <a:pt x="271" y="222"/>
                  </a:lnTo>
                  <a:lnTo>
                    <a:pt x="242" y="251"/>
                  </a:lnTo>
                  <a:lnTo>
                    <a:pt x="216" y="285"/>
                  </a:lnTo>
                  <a:lnTo>
                    <a:pt x="196" y="322"/>
                  </a:lnTo>
                  <a:lnTo>
                    <a:pt x="179" y="361"/>
                  </a:lnTo>
                  <a:lnTo>
                    <a:pt x="168" y="403"/>
                  </a:lnTo>
                  <a:lnTo>
                    <a:pt x="157" y="468"/>
                  </a:lnTo>
                  <a:lnTo>
                    <a:pt x="1339" y="468"/>
                  </a:lnTo>
                  <a:lnTo>
                    <a:pt x="1327" y="403"/>
                  </a:lnTo>
                  <a:lnTo>
                    <a:pt x="1316" y="361"/>
                  </a:lnTo>
                  <a:lnTo>
                    <a:pt x="1300" y="322"/>
                  </a:lnTo>
                  <a:lnTo>
                    <a:pt x="1279" y="285"/>
                  </a:lnTo>
                  <a:lnTo>
                    <a:pt x="1253" y="251"/>
                  </a:lnTo>
                  <a:lnTo>
                    <a:pt x="1224" y="222"/>
                  </a:lnTo>
                  <a:lnTo>
                    <a:pt x="1191" y="196"/>
                  </a:lnTo>
                  <a:lnTo>
                    <a:pt x="1155" y="174"/>
                  </a:lnTo>
                  <a:lnTo>
                    <a:pt x="1116" y="158"/>
                  </a:lnTo>
                  <a:lnTo>
                    <a:pt x="1074" y="147"/>
                  </a:lnTo>
                  <a:lnTo>
                    <a:pt x="1044" y="143"/>
                  </a:lnTo>
                  <a:lnTo>
                    <a:pt x="1015" y="142"/>
                  </a:lnTo>
                  <a:lnTo>
                    <a:pt x="963" y="142"/>
                  </a:lnTo>
                  <a:lnTo>
                    <a:pt x="798" y="307"/>
                  </a:lnTo>
                  <a:lnTo>
                    <a:pt x="783" y="317"/>
                  </a:lnTo>
                  <a:lnTo>
                    <a:pt x="766" y="325"/>
                  </a:lnTo>
                  <a:lnTo>
                    <a:pt x="748" y="327"/>
                  </a:lnTo>
                  <a:lnTo>
                    <a:pt x="730" y="325"/>
                  </a:lnTo>
                  <a:lnTo>
                    <a:pt x="713" y="317"/>
                  </a:lnTo>
                  <a:lnTo>
                    <a:pt x="697" y="307"/>
                  </a:lnTo>
                  <a:lnTo>
                    <a:pt x="533" y="142"/>
                  </a:lnTo>
                  <a:lnTo>
                    <a:pt x="481" y="142"/>
                  </a:lnTo>
                  <a:close/>
                  <a:moveTo>
                    <a:pt x="481" y="0"/>
                  </a:moveTo>
                  <a:lnTo>
                    <a:pt x="563" y="0"/>
                  </a:lnTo>
                  <a:lnTo>
                    <a:pt x="581" y="2"/>
                  </a:lnTo>
                  <a:lnTo>
                    <a:pt x="598" y="8"/>
                  </a:lnTo>
                  <a:lnTo>
                    <a:pt x="613" y="20"/>
                  </a:lnTo>
                  <a:lnTo>
                    <a:pt x="748" y="155"/>
                  </a:lnTo>
                  <a:lnTo>
                    <a:pt x="883" y="20"/>
                  </a:lnTo>
                  <a:lnTo>
                    <a:pt x="898" y="8"/>
                  </a:lnTo>
                  <a:lnTo>
                    <a:pt x="914" y="2"/>
                  </a:lnTo>
                  <a:lnTo>
                    <a:pt x="933" y="0"/>
                  </a:lnTo>
                  <a:lnTo>
                    <a:pt x="1015" y="0"/>
                  </a:lnTo>
                  <a:lnTo>
                    <a:pt x="1057" y="2"/>
                  </a:lnTo>
                  <a:lnTo>
                    <a:pt x="1100" y="7"/>
                  </a:lnTo>
                  <a:lnTo>
                    <a:pt x="1149" y="19"/>
                  </a:lnTo>
                  <a:lnTo>
                    <a:pt x="1197" y="38"/>
                  </a:lnTo>
                  <a:lnTo>
                    <a:pt x="1242" y="59"/>
                  </a:lnTo>
                  <a:lnTo>
                    <a:pt x="1284" y="86"/>
                  </a:lnTo>
                  <a:lnTo>
                    <a:pt x="1323" y="118"/>
                  </a:lnTo>
                  <a:lnTo>
                    <a:pt x="1358" y="154"/>
                  </a:lnTo>
                  <a:lnTo>
                    <a:pt x="1389" y="193"/>
                  </a:lnTo>
                  <a:lnTo>
                    <a:pt x="1416" y="235"/>
                  </a:lnTo>
                  <a:lnTo>
                    <a:pt x="1438" y="279"/>
                  </a:lnTo>
                  <a:lnTo>
                    <a:pt x="1455" y="327"/>
                  </a:lnTo>
                  <a:lnTo>
                    <a:pt x="1467" y="377"/>
                  </a:lnTo>
                  <a:lnTo>
                    <a:pt x="1494" y="527"/>
                  </a:lnTo>
                  <a:lnTo>
                    <a:pt x="1495" y="543"/>
                  </a:lnTo>
                  <a:lnTo>
                    <a:pt x="1493" y="558"/>
                  </a:lnTo>
                  <a:lnTo>
                    <a:pt x="1488" y="572"/>
                  </a:lnTo>
                  <a:lnTo>
                    <a:pt x="1479" y="585"/>
                  </a:lnTo>
                  <a:lnTo>
                    <a:pt x="1468" y="596"/>
                  </a:lnTo>
                  <a:lnTo>
                    <a:pt x="1454" y="605"/>
                  </a:lnTo>
                  <a:lnTo>
                    <a:pt x="1440" y="609"/>
                  </a:lnTo>
                  <a:lnTo>
                    <a:pt x="1424" y="611"/>
                  </a:lnTo>
                  <a:lnTo>
                    <a:pt x="72" y="611"/>
                  </a:lnTo>
                  <a:lnTo>
                    <a:pt x="56" y="609"/>
                  </a:lnTo>
                  <a:lnTo>
                    <a:pt x="42" y="605"/>
                  </a:lnTo>
                  <a:lnTo>
                    <a:pt x="29" y="596"/>
                  </a:lnTo>
                  <a:lnTo>
                    <a:pt x="17" y="585"/>
                  </a:lnTo>
                  <a:lnTo>
                    <a:pt x="8" y="572"/>
                  </a:lnTo>
                  <a:lnTo>
                    <a:pt x="3" y="558"/>
                  </a:lnTo>
                  <a:lnTo>
                    <a:pt x="0" y="543"/>
                  </a:lnTo>
                  <a:lnTo>
                    <a:pt x="2" y="527"/>
                  </a:lnTo>
                  <a:lnTo>
                    <a:pt x="29" y="377"/>
                  </a:lnTo>
                  <a:lnTo>
                    <a:pt x="41" y="327"/>
                  </a:lnTo>
                  <a:lnTo>
                    <a:pt x="58" y="279"/>
                  </a:lnTo>
                  <a:lnTo>
                    <a:pt x="80" y="235"/>
                  </a:lnTo>
                  <a:lnTo>
                    <a:pt x="107" y="193"/>
                  </a:lnTo>
                  <a:lnTo>
                    <a:pt x="138" y="154"/>
                  </a:lnTo>
                  <a:lnTo>
                    <a:pt x="173" y="118"/>
                  </a:lnTo>
                  <a:lnTo>
                    <a:pt x="212" y="86"/>
                  </a:lnTo>
                  <a:lnTo>
                    <a:pt x="254" y="59"/>
                  </a:lnTo>
                  <a:lnTo>
                    <a:pt x="299" y="38"/>
                  </a:lnTo>
                  <a:lnTo>
                    <a:pt x="346" y="19"/>
                  </a:lnTo>
                  <a:lnTo>
                    <a:pt x="396" y="7"/>
                  </a:lnTo>
                  <a:lnTo>
                    <a:pt x="438" y="2"/>
                  </a:lnTo>
                  <a:lnTo>
                    <a:pt x="48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8" name="Freeform 36"/>
            <p:cNvSpPr>
              <a:spLocks/>
            </p:cNvSpPr>
            <p:nvPr/>
          </p:nvSpPr>
          <p:spPr bwMode="auto">
            <a:xfrm>
              <a:off x="4683125" y="2181226"/>
              <a:ext cx="22225" cy="25400"/>
            </a:xfrm>
            <a:custGeom>
              <a:avLst/>
              <a:gdLst>
                <a:gd name="T0" fmla="*/ 72 w 142"/>
                <a:gd name="T1" fmla="*/ 0 h 164"/>
                <a:gd name="T2" fmla="*/ 90 w 142"/>
                <a:gd name="T3" fmla="*/ 3 h 164"/>
                <a:gd name="T4" fmla="*/ 107 w 142"/>
                <a:gd name="T5" fmla="*/ 9 h 164"/>
                <a:gd name="T6" fmla="*/ 122 w 142"/>
                <a:gd name="T7" fmla="*/ 21 h 164"/>
                <a:gd name="T8" fmla="*/ 132 w 142"/>
                <a:gd name="T9" fmla="*/ 35 h 164"/>
                <a:gd name="T10" fmla="*/ 140 w 142"/>
                <a:gd name="T11" fmla="*/ 53 h 164"/>
                <a:gd name="T12" fmla="*/ 142 w 142"/>
                <a:gd name="T13" fmla="*/ 71 h 164"/>
                <a:gd name="T14" fmla="*/ 142 w 142"/>
                <a:gd name="T15" fmla="*/ 93 h 164"/>
                <a:gd name="T16" fmla="*/ 140 w 142"/>
                <a:gd name="T17" fmla="*/ 111 h 164"/>
                <a:gd name="T18" fmla="*/ 132 w 142"/>
                <a:gd name="T19" fmla="*/ 129 h 164"/>
                <a:gd name="T20" fmla="*/ 122 w 142"/>
                <a:gd name="T21" fmla="*/ 143 h 164"/>
                <a:gd name="T22" fmla="*/ 107 w 142"/>
                <a:gd name="T23" fmla="*/ 155 h 164"/>
                <a:gd name="T24" fmla="*/ 90 w 142"/>
                <a:gd name="T25" fmla="*/ 161 h 164"/>
                <a:gd name="T26" fmla="*/ 72 w 142"/>
                <a:gd name="T27" fmla="*/ 164 h 164"/>
                <a:gd name="T28" fmla="*/ 52 w 142"/>
                <a:gd name="T29" fmla="*/ 161 h 164"/>
                <a:gd name="T30" fmla="*/ 36 w 142"/>
                <a:gd name="T31" fmla="*/ 155 h 164"/>
                <a:gd name="T32" fmla="*/ 21 w 142"/>
                <a:gd name="T33" fmla="*/ 143 h 164"/>
                <a:gd name="T34" fmla="*/ 10 w 142"/>
                <a:gd name="T35" fmla="*/ 129 h 164"/>
                <a:gd name="T36" fmla="*/ 2 w 142"/>
                <a:gd name="T37" fmla="*/ 111 h 164"/>
                <a:gd name="T38" fmla="*/ 0 w 142"/>
                <a:gd name="T39" fmla="*/ 93 h 164"/>
                <a:gd name="T40" fmla="*/ 0 w 142"/>
                <a:gd name="T41" fmla="*/ 71 h 164"/>
                <a:gd name="T42" fmla="*/ 2 w 142"/>
                <a:gd name="T43" fmla="*/ 53 h 164"/>
                <a:gd name="T44" fmla="*/ 10 w 142"/>
                <a:gd name="T45" fmla="*/ 35 h 164"/>
                <a:gd name="T46" fmla="*/ 21 w 142"/>
                <a:gd name="T47" fmla="*/ 21 h 164"/>
                <a:gd name="T48" fmla="*/ 36 w 142"/>
                <a:gd name="T49" fmla="*/ 9 h 164"/>
                <a:gd name="T50" fmla="*/ 52 w 142"/>
                <a:gd name="T51" fmla="*/ 3 h 164"/>
                <a:gd name="T52" fmla="*/ 72 w 142"/>
                <a:gd name="T53"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2" h="164">
                  <a:moveTo>
                    <a:pt x="72" y="0"/>
                  </a:moveTo>
                  <a:lnTo>
                    <a:pt x="90" y="3"/>
                  </a:lnTo>
                  <a:lnTo>
                    <a:pt x="107" y="9"/>
                  </a:lnTo>
                  <a:lnTo>
                    <a:pt x="122" y="21"/>
                  </a:lnTo>
                  <a:lnTo>
                    <a:pt x="132" y="35"/>
                  </a:lnTo>
                  <a:lnTo>
                    <a:pt x="140" y="53"/>
                  </a:lnTo>
                  <a:lnTo>
                    <a:pt x="142" y="71"/>
                  </a:lnTo>
                  <a:lnTo>
                    <a:pt x="142" y="93"/>
                  </a:lnTo>
                  <a:lnTo>
                    <a:pt x="140" y="111"/>
                  </a:lnTo>
                  <a:lnTo>
                    <a:pt x="132" y="129"/>
                  </a:lnTo>
                  <a:lnTo>
                    <a:pt x="122" y="143"/>
                  </a:lnTo>
                  <a:lnTo>
                    <a:pt x="107" y="155"/>
                  </a:lnTo>
                  <a:lnTo>
                    <a:pt x="90" y="161"/>
                  </a:lnTo>
                  <a:lnTo>
                    <a:pt x="72" y="164"/>
                  </a:lnTo>
                  <a:lnTo>
                    <a:pt x="52" y="161"/>
                  </a:lnTo>
                  <a:lnTo>
                    <a:pt x="36" y="155"/>
                  </a:lnTo>
                  <a:lnTo>
                    <a:pt x="21" y="143"/>
                  </a:lnTo>
                  <a:lnTo>
                    <a:pt x="10" y="129"/>
                  </a:lnTo>
                  <a:lnTo>
                    <a:pt x="2" y="111"/>
                  </a:lnTo>
                  <a:lnTo>
                    <a:pt x="0" y="93"/>
                  </a:lnTo>
                  <a:lnTo>
                    <a:pt x="0" y="71"/>
                  </a:lnTo>
                  <a:lnTo>
                    <a:pt x="2" y="53"/>
                  </a:lnTo>
                  <a:lnTo>
                    <a:pt x="10" y="35"/>
                  </a:lnTo>
                  <a:lnTo>
                    <a:pt x="21" y="21"/>
                  </a:lnTo>
                  <a:lnTo>
                    <a:pt x="36" y="9"/>
                  </a:lnTo>
                  <a:lnTo>
                    <a:pt x="52" y="3"/>
                  </a:lnTo>
                  <a:lnTo>
                    <a:pt x="7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9" name="Freeform 37"/>
            <p:cNvSpPr>
              <a:spLocks/>
            </p:cNvSpPr>
            <p:nvPr/>
          </p:nvSpPr>
          <p:spPr bwMode="auto">
            <a:xfrm>
              <a:off x="4608513" y="2217738"/>
              <a:ext cx="169863" cy="114300"/>
            </a:xfrm>
            <a:custGeom>
              <a:avLst/>
              <a:gdLst>
                <a:gd name="T0" fmla="*/ 537 w 1072"/>
                <a:gd name="T1" fmla="*/ 0 h 719"/>
                <a:gd name="T2" fmla="*/ 555 w 1072"/>
                <a:gd name="T3" fmla="*/ 2 h 719"/>
                <a:gd name="T4" fmla="*/ 572 w 1072"/>
                <a:gd name="T5" fmla="*/ 9 h 719"/>
                <a:gd name="T6" fmla="*/ 587 w 1072"/>
                <a:gd name="T7" fmla="*/ 20 h 719"/>
                <a:gd name="T8" fmla="*/ 597 w 1072"/>
                <a:gd name="T9" fmla="*/ 34 h 719"/>
                <a:gd name="T10" fmla="*/ 605 w 1072"/>
                <a:gd name="T11" fmla="*/ 52 h 719"/>
                <a:gd name="T12" fmla="*/ 607 w 1072"/>
                <a:gd name="T13" fmla="*/ 70 h 719"/>
                <a:gd name="T14" fmla="*/ 607 w 1072"/>
                <a:gd name="T15" fmla="*/ 337 h 719"/>
                <a:gd name="T16" fmla="*/ 1037 w 1072"/>
                <a:gd name="T17" fmla="*/ 585 h 719"/>
                <a:gd name="T18" fmla="*/ 1052 w 1072"/>
                <a:gd name="T19" fmla="*/ 597 h 719"/>
                <a:gd name="T20" fmla="*/ 1063 w 1072"/>
                <a:gd name="T21" fmla="*/ 611 h 719"/>
                <a:gd name="T22" fmla="*/ 1070 w 1072"/>
                <a:gd name="T23" fmla="*/ 629 h 719"/>
                <a:gd name="T24" fmla="*/ 1072 w 1072"/>
                <a:gd name="T25" fmla="*/ 647 h 719"/>
                <a:gd name="T26" fmla="*/ 1070 w 1072"/>
                <a:gd name="T27" fmla="*/ 666 h 719"/>
                <a:gd name="T28" fmla="*/ 1063 w 1072"/>
                <a:gd name="T29" fmla="*/ 683 h 719"/>
                <a:gd name="T30" fmla="*/ 1052 w 1072"/>
                <a:gd name="T31" fmla="*/ 698 h 719"/>
                <a:gd name="T32" fmla="*/ 1036 w 1072"/>
                <a:gd name="T33" fmla="*/ 709 h 719"/>
                <a:gd name="T34" fmla="*/ 1019 w 1072"/>
                <a:gd name="T35" fmla="*/ 717 h 719"/>
                <a:gd name="T36" fmla="*/ 1002 w 1072"/>
                <a:gd name="T37" fmla="*/ 719 h 719"/>
                <a:gd name="T38" fmla="*/ 983 w 1072"/>
                <a:gd name="T39" fmla="*/ 717 h 719"/>
                <a:gd name="T40" fmla="*/ 966 w 1072"/>
                <a:gd name="T41" fmla="*/ 709 h 719"/>
                <a:gd name="T42" fmla="*/ 537 w 1072"/>
                <a:gd name="T43" fmla="*/ 461 h 719"/>
                <a:gd name="T44" fmla="*/ 107 w 1072"/>
                <a:gd name="T45" fmla="*/ 709 h 719"/>
                <a:gd name="T46" fmla="*/ 90 w 1072"/>
                <a:gd name="T47" fmla="*/ 717 h 719"/>
                <a:gd name="T48" fmla="*/ 72 w 1072"/>
                <a:gd name="T49" fmla="*/ 719 h 719"/>
                <a:gd name="T50" fmla="*/ 53 w 1072"/>
                <a:gd name="T51" fmla="*/ 717 h 719"/>
                <a:gd name="T52" fmla="*/ 36 w 1072"/>
                <a:gd name="T53" fmla="*/ 709 h 719"/>
                <a:gd name="T54" fmla="*/ 22 w 1072"/>
                <a:gd name="T55" fmla="*/ 698 h 719"/>
                <a:gd name="T56" fmla="*/ 10 w 1072"/>
                <a:gd name="T57" fmla="*/ 683 h 719"/>
                <a:gd name="T58" fmla="*/ 2 w 1072"/>
                <a:gd name="T59" fmla="*/ 666 h 719"/>
                <a:gd name="T60" fmla="*/ 0 w 1072"/>
                <a:gd name="T61" fmla="*/ 647 h 719"/>
                <a:gd name="T62" fmla="*/ 2 w 1072"/>
                <a:gd name="T63" fmla="*/ 629 h 719"/>
                <a:gd name="T64" fmla="*/ 10 w 1072"/>
                <a:gd name="T65" fmla="*/ 611 h 719"/>
                <a:gd name="T66" fmla="*/ 21 w 1072"/>
                <a:gd name="T67" fmla="*/ 597 h 719"/>
                <a:gd name="T68" fmla="*/ 36 w 1072"/>
                <a:gd name="T69" fmla="*/ 585 h 719"/>
                <a:gd name="T70" fmla="*/ 465 w 1072"/>
                <a:gd name="T71" fmla="*/ 337 h 719"/>
                <a:gd name="T72" fmla="*/ 465 w 1072"/>
                <a:gd name="T73" fmla="*/ 70 h 719"/>
                <a:gd name="T74" fmla="*/ 467 w 1072"/>
                <a:gd name="T75" fmla="*/ 52 h 719"/>
                <a:gd name="T76" fmla="*/ 475 w 1072"/>
                <a:gd name="T77" fmla="*/ 34 h 719"/>
                <a:gd name="T78" fmla="*/ 486 w 1072"/>
                <a:gd name="T79" fmla="*/ 20 h 719"/>
                <a:gd name="T80" fmla="*/ 501 w 1072"/>
                <a:gd name="T81" fmla="*/ 9 h 719"/>
                <a:gd name="T82" fmla="*/ 517 w 1072"/>
                <a:gd name="T83" fmla="*/ 2 h 719"/>
                <a:gd name="T84" fmla="*/ 537 w 1072"/>
                <a:gd name="T85" fmla="*/ 0 h 7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2" h="719">
                  <a:moveTo>
                    <a:pt x="537" y="0"/>
                  </a:moveTo>
                  <a:lnTo>
                    <a:pt x="555" y="2"/>
                  </a:lnTo>
                  <a:lnTo>
                    <a:pt x="572" y="9"/>
                  </a:lnTo>
                  <a:lnTo>
                    <a:pt x="587" y="20"/>
                  </a:lnTo>
                  <a:lnTo>
                    <a:pt x="597" y="34"/>
                  </a:lnTo>
                  <a:lnTo>
                    <a:pt x="605" y="52"/>
                  </a:lnTo>
                  <a:lnTo>
                    <a:pt x="607" y="70"/>
                  </a:lnTo>
                  <a:lnTo>
                    <a:pt x="607" y="337"/>
                  </a:lnTo>
                  <a:lnTo>
                    <a:pt x="1037" y="585"/>
                  </a:lnTo>
                  <a:lnTo>
                    <a:pt x="1052" y="597"/>
                  </a:lnTo>
                  <a:lnTo>
                    <a:pt x="1063" y="611"/>
                  </a:lnTo>
                  <a:lnTo>
                    <a:pt x="1070" y="629"/>
                  </a:lnTo>
                  <a:lnTo>
                    <a:pt x="1072" y="647"/>
                  </a:lnTo>
                  <a:lnTo>
                    <a:pt x="1070" y="666"/>
                  </a:lnTo>
                  <a:lnTo>
                    <a:pt x="1063" y="683"/>
                  </a:lnTo>
                  <a:lnTo>
                    <a:pt x="1052" y="698"/>
                  </a:lnTo>
                  <a:lnTo>
                    <a:pt x="1036" y="709"/>
                  </a:lnTo>
                  <a:lnTo>
                    <a:pt x="1019" y="717"/>
                  </a:lnTo>
                  <a:lnTo>
                    <a:pt x="1002" y="719"/>
                  </a:lnTo>
                  <a:lnTo>
                    <a:pt x="983" y="717"/>
                  </a:lnTo>
                  <a:lnTo>
                    <a:pt x="966" y="709"/>
                  </a:lnTo>
                  <a:lnTo>
                    <a:pt x="537" y="461"/>
                  </a:lnTo>
                  <a:lnTo>
                    <a:pt x="107" y="709"/>
                  </a:lnTo>
                  <a:lnTo>
                    <a:pt x="90" y="717"/>
                  </a:lnTo>
                  <a:lnTo>
                    <a:pt x="72" y="719"/>
                  </a:lnTo>
                  <a:lnTo>
                    <a:pt x="53" y="717"/>
                  </a:lnTo>
                  <a:lnTo>
                    <a:pt x="36" y="709"/>
                  </a:lnTo>
                  <a:lnTo>
                    <a:pt x="22" y="698"/>
                  </a:lnTo>
                  <a:lnTo>
                    <a:pt x="10" y="683"/>
                  </a:lnTo>
                  <a:lnTo>
                    <a:pt x="2" y="666"/>
                  </a:lnTo>
                  <a:lnTo>
                    <a:pt x="0" y="647"/>
                  </a:lnTo>
                  <a:lnTo>
                    <a:pt x="2" y="629"/>
                  </a:lnTo>
                  <a:lnTo>
                    <a:pt x="10" y="611"/>
                  </a:lnTo>
                  <a:lnTo>
                    <a:pt x="21" y="597"/>
                  </a:lnTo>
                  <a:lnTo>
                    <a:pt x="36" y="585"/>
                  </a:lnTo>
                  <a:lnTo>
                    <a:pt x="465" y="337"/>
                  </a:lnTo>
                  <a:lnTo>
                    <a:pt x="465" y="70"/>
                  </a:lnTo>
                  <a:lnTo>
                    <a:pt x="467" y="52"/>
                  </a:lnTo>
                  <a:lnTo>
                    <a:pt x="475" y="34"/>
                  </a:lnTo>
                  <a:lnTo>
                    <a:pt x="486" y="20"/>
                  </a:lnTo>
                  <a:lnTo>
                    <a:pt x="501" y="9"/>
                  </a:lnTo>
                  <a:lnTo>
                    <a:pt x="517" y="2"/>
                  </a:lnTo>
                  <a:lnTo>
                    <a:pt x="5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3093988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31A4E-EF69-8996-A80B-3B4EF78A4689}"/>
              </a:ext>
            </a:extLst>
          </p:cNvPr>
          <p:cNvSpPr>
            <a:spLocks noGrp="1"/>
          </p:cNvSpPr>
          <p:nvPr>
            <p:ph type="title"/>
          </p:nvPr>
        </p:nvSpPr>
        <p:spPr>
          <a:xfrm>
            <a:off x="801186" y="442651"/>
            <a:ext cx="7990609" cy="384463"/>
          </a:xfrm>
        </p:spPr>
        <p:txBody>
          <a:bodyPr>
            <a:noAutofit/>
          </a:bodyPr>
          <a:lstStyle/>
          <a:p>
            <a:r>
              <a:rPr lang="en-US" dirty="0"/>
              <a:t>Health Risk Assessment (HRA)</a:t>
            </a:r>
          </a:p>
        </p:txBody>
      </p:sp>
      <p:sp>
        <p:nvSpPr>
          <p:cNvPr id="3" name="Content Placeholder 2">
            <a:extLst>
              <a:ext uri="{FF2B5EF4-FFF2-40B4-BE49-F238E27FC236}">
                <a16:creationId xmlns:a16="http://schemas.microsoft.com/office/drawing/2014/main" id="{C538EC18-16BB-D1B2-A328-38B42420E392}"/>
              </a:ext>
            </a:extLst>
          </p:cNvPr>
          <p:cNvSpPr>
            <a:spLocks noGrp="1"/>
          </p:cNvSpPr>
          <p:nvPr>
            <p:ph idx="1"/>
          </p:nvPr>
        </p:nvSpPr>
        <p:spPr>
          <a:xfrm>
            <a:off x="1057073" y="1020561"/>
            <a:ext cx="7159557" cy="3841834"/>
          </a:xfrm>
        </p:spPr>
        <p:txBody>
          <a:bodyPr>
            <a:noAutofit/>
          </a:bodyPr>
          <a:lstStyle/>
          <a:p>
            <a:pPr>
              <a:lnSpc>
                <a:spcPct val="150000"/>
              </a:lnSpc>
            </a:pPr>
            <a:r>
              <a:rPr lang="en-US" dirty="0"/>
              <a:t>L.A. Care administered member self reported questionnaire tool asses member’s risk level and needs </a:t>
            </a:r>
          </a:p>
          <a:p>
            <a:pPr>
              <a:lnSpc>
                <a:spcPct val="150000"/>
              </a:lnSpc>
            </a:pPr>
            <a:r>
              <a:rPr lang="en-US" dirty="0"/>
              <a:t>Identification of the member’s medical, mental, and other health needs, identification of member’s caregiver, Medi-Cal services the member is currently accessing </a:t>
            </a:r>
          </a:p>
          <a:p>
            <a:pPr>
              <a:lnSpc>
                <a:spcPct val="150000"/>
              </a:lnSpc>
            </a:pPr>
            <a:r>
              <a:rPr lang="en-US" dirty="0"/>
              <a:t>If a caregiver is identified, the Care Manager will complete a Benjamin Rose Caregiver Strain assessment on the caregiver</a:t>
            </a:r>
          </a:p>
          <a:p>
            <a:pPr>
              <a:lnSpc>
                <a:spcPct val="150000"/>
              </a:lnSpc>
            </a:pPr>
            <a:r>
              <a:rPr lang="en-US" dirty="0"/>
              <a:t>Must be completed for all members initially and annually thereafter. Providers are encouraged to remind members the importance of completing an HRA and are encouraged to review completed HRAs</a:t>
            </a:r>
          </a:p>
        </p:txBody>
      </p:sp>
      <p:sp>
        <p:nvSpPr>
          <p:cNvPr id="5" name="Slide Number Placeholder 4">
            <a:extLst>
              <a:ext uri="{FF2B5EF4-FFF2-40B4-BE49-F238E27FC236}">
                <a16:creationId xmlns:a16="http://schemas.microsoft.com/office/drawing/2014/main" id="{3099453A-11EC-FD03-708D-8AFD361574FE}"/>
              </a:ext>
            </a:extLst>
          </p:cNvPr>
          <p:cNvSpPr>
            <a:spLocks noGrp="1"/>
          </p:cNvSpPr>
          <p:nvPr>
            <p:ph type="sldNum" sz="quarter" idx="14"/>
          </p:nvPr>
        </p:nvSpPr>
        <p:spPr/>
        <p:txBody>
          <a:bodyPr/>
          <a:lstStyle/>
          <a:p>
            <a:pPr>
              <a:defRPr/>
            </a:pPr>
            <a:fld id="{8E3DFB79-095A-C74D-B614-34DE32062E65}" type="slidenum">
              <a:rPr lang="en-US" smtClean="0">
                <a:solidFill>
                  <a:srgbClr val="FFFFFF"/>
                </a:solidFill>
                <a:latin typeface="Helvetica" panose="020B0604020202020204" pitchFamily="34" charset="0"/>
                <a:cs typeface="Helvetica" panose="020B0604020202020204" pitchFamily="34" charset="0"/>
              </a:rPr>
              <a:pPr>
                <a:defRPr/>
              </a:pPr>
              <a:t>14</a:t>
            </a:fld>
            <a:endParaRPr lang="en-US" dirty="0">
              <a:solidFill>
                <a:srgbClr val="FFFFFF"/>
              </a:solidFill>
              <a:latin typeface="Helvetica" panose="020B0604020202020204" pitchFamily="34" charset="0"/>
              <a:cs typeface="Helvetica" panose="020B0604020202020204" pitchFamily="34" charset="0"/>
            </a:endParaRPr>
          </a:p>
        </p:txBody>
      </p:sp>
      <p:sp>
        <p:nvSpPr>
          <p:cNvPr id="6" name="Slide Number Placeholder 4">
            <a:extLst>
              <a:ext uri="{FF2B5EF4-FFF2-40B4-BE49-F238E27FC236}">
                <a16:creationId xmlns:a16="http://schemas.microsoft.com/office/drawing/2014/main" id="{EB3FD85C-0E36-02A3-EADC-44EFE2C8ECCD}"/>
              </a:ext>
            </a:extLst>
          </p:cNvPr>
          <p:cNvSpPr txBox="1">
            <a:spLocks/>
          </p:cNvSpPr>
          <p:nvPr/>
        </p:nvSpPr>
        <p:spPr>
          <a:xfrm>
            <a:off x="8539657" y="4722110"/>
            <a:ext cx="533398" cy="228600"/>
          </a:xfrm>
        </p:spPr>
        <p:txBody>
          <a:bodyPr/>
          <a:lstStyle>
            <a:defPPr>
              <a:defRPr lang="en-US"/>
            </a:defPPr>
            <a:lvl1pPr marL="0" algn="l" defTabSz="914400" rtl="0" eaLnBrk="1" latinLnBrk="0" hangingPunct="1">
              <a:defRPr sz="1800" kern="1200" smtClean="0">
                <a:solidFill>
                  <a:schemeClr val="bg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8E3DFB79-095A-C74D-B614-34DE32062E65}" type="slidenum">
              <a:rPr lang="en-US" smtClean="0">
                <a:solidFill>
                  <a:schemeClr val="tx1"/>
                </a:solidFill>
                <a:latin typeface="Helvetica" panose="020B0604020202020204" pitchFamily="34" charset="0"/>
                <a:cs typeface="Helvetica" panose="020B0604020202020204" pitchFamily="34" charset="0"/>
              </a:rPr>
              <a:pPr>
                <a:defRPr/>
              </a:pPr>
              <a:t>14</a:t>
            </a:fld>
            <a:endParaRPr lang="en-US" dirty="0">
              <a:solidFill>
                <a:schemeClr val="tx1"/>
              </a:solidFill>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9721495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31A4E-EF69-8996-A80B-3B4EF78A4689}"/>
              </a:ext>
            </a:extLst>
          </p:cNvPr>
          <p:cNvSpPr>
            <a:spLocks noGrp="1"/>
          </p:cNvSpPr>
          <p:nvPr>
            <p:ph type="title"/>
          </p:nvPr>
        </p:nvSpPr>
        <p:spPr>
          <a:xfrm>
            <a:off x="806533" y="287952"/>
            <a:ext cx="7907482" cy="685800"/>
          </a:xfrm>
        </p:spPr>
        <p:txBody>
          <a:bodyPr>
            <a:normAutofit/>
          </a:bodyPr>
          <a:lstStyle/>
          <a:p>
            <a:r>
              <a:rPr lang="en-US" dirty="0"/>
              <a:t>Individualized Care Plan (ICP)</a:t>
            </a:r>
          </a:p>
        </p:txBody>
      </p:sp>
      <p:sp>
        <p:nvSpPr>
          <p:cNvPr id="3" name="Content Placeholder 2">
            <a:extLst>
              <a:ext uri="{FF2B5EF4-FFF2-40B4-BE49-F238E27FC236}">
                <a16:creationId xmlns:a16="http://schemas.microsoft.com/office/drawing/2014/main" id="{C538EC18-16BB-D1B2-A328-38B42420E392}"/>
              </a:ext>
            </a:extLst>
          </p:cNvPr>
          <p:cNvSpPr>
            <a:spLocks noGrp="1"/>
          </p:cNvSpPr>
          <p:nvPr>
            <p:ph idx="1"/>
          </p:nvPr>
        </p:nvSpPr>
        <p:spPr>
          <a:xfrm>
            <a:off x="4306112" y="1029193"/>
            <a:ext cx="4545770" cy="3916018"/>
          </a:xfrm>
        </p:spPr>
        <p:txBody>
          <a:bodyPr>
            <a:noAutofit/>
          </a:bodyPr>
          <a:lstStyle/>
          <a:p>
            <a:pPr>
              <a:lnSpc>
                <a:spcPct val="100000"/>
              </a:lnSpc>
            </a:pPr>
            <a:r>
              <a:rPr lang="en-US" sz="1200" dirty="0"/>
              <a:t>Developed by Care Manager for all members initially </a:t>
            </a:r>
            <a:br>
              <a:rPr lang="en-US" sz="1200" dirty="0"/>
            </a:br>
            <a:r>
              <a:rPr lang="en-US" sz="1200" dirty="0"/>
              <a:t>and annually</a:t>
            </a:r>
            <a:br>
              <a:rPr lang="en-US" sz="1200" dirty="0"/>
            </a:br>
            <a:endParaRPr lang="en-US" sz="1200" dirty="0"/>
          </a:p>
          <a:p>
            <a:pPr>
              <a:lnSpc>
                <a:spcPct val="100000"/>
              </a:lnSpc>
            </a:pPr>
            <a:r>
              <a:rPr lang="en-US" sz="1200" dirty="0"/>
              <a:t>Includes Health Risk Assessment (HRA) results or if absent, historical claims or utilization data</a:t>
            </a:r>
            <a:br>
              <a:rPr lang="en-US" sz="1200" dirty="0"/>
            </a:br>
            <a:endParaRPr lang="en-US" sz="1200" dirty="0"/>
          </a:p>
          <a:p>
            <a:pPr>
              <a:lnSpc>
                <a:spcPct val="100000"/>
              </a:lnSpc>
            </a:pPr>
            <a:r>
              <a:rPr lang="en-US" sz="1200" dirty="0"/>
              <a:t>Includes member self-manage (SMART) goals </a:t>
            </a:r>
            <a:r>
              <a:rPr lang="en-US" sz="1200" b="1" dirty="0"/>
              <a:t>S</a:t>
            </a:r>
            <a:r>
              <a:rPr lang="en-US" sz="1200" dirty="0"/>
              <a:t>pecific, </a:t>
            </a:r>
            <a:r>
              <a:rPr lang="en-US" sz="1200" b="1" dirty="0"/>
              <a:t>M</a:t>
            </a:r>
            <a:r>
              <a:rPr lang="en-US" sz="1200" dirty="0"/>
              <a:t>easurable, </a:t>
            </a:r>
            <a:r>
              <a:rPr lang="en-US" sz="1200" b="1" dirty="0"/>
              <a:t>A</a:t>
            </a:r>
            <a:r>
              <a:rPr lang="en-US" sz="1200" dirty="0"/>
              <a:t>chievable, </a:t>
            </a:r>
            <a:r>
              <a:rPr lang="en-US" sz="1200" b="1" dirty="0"/>
              <a:t>R</a:t>
            </a:r>
            <a:r>
              <a:rPr lang="en-US" sz="1200" dirty="0"/>
              <a:t>elevant and </a:t>
            </a:r>
            <a:r>
              <a:rPr lang="en-US" sz="1200" b="1" dirty="0"/>
              <a:t>T</a:t>
            </a:r>
            <a:r>
              <a:rPr lang="en-US" sz="1200" dirty="0"/>
              <a:t>ime-Dimensioned</a:t>
            </a:r>
            <a:br>
              <a:rPr lang="en-US" sz="1200" dirty="0"/>
            </a:br>
            <a:endParaRPr lang="en-US" sz="1200" dirty="0"/>
          </a:p>
          <a:p>
            <a:pPr>
              <a:lnSpc>
                <a:spcPct val="100000"/>
              </a:lnSpc>
            </a:pPr>
            <a:r>
              <a:rPr lang="en-US" sz="1200" dirty="0"/>
              <a:t>Involves member and/or caregiver, Care Manager, Primary Care Provider or specialist, Interdisciplinary Care Team including other appropriate participants and consistent with members preference</a:t>
            </a:r>
            <a:br>
              <a:rPr lang="en-US" sz="1200" dirty="0"/>
            </a:br>
            <a:endParaRPr lang="en-US" sz="1200" dirty="0"/>
          </a:p>
          <a:p>
            <a:pPr>
              <a:lnSpc>
                <a:spcPct val="100000"/>
              </a:lnSpc>
            </a:pPr>
            <a:r>
              <a:rPr lang="en-US" sz="1200" dirty="0"/>
              <a:t>Share ICPs physical copy with members in their preferred language/format and provide a copy to ICT participants </a:t>
            </a:r>
            <a:br>
              <a:rPr lang="en-US" sz="1200" dirty="0"/>
            </a:br>
            <a:r>
              <a:rPr lang="en-US" sz="1200" dirty="0"/>
              <a:t>upon request</a:t>
            </a:r>
          </a:p>
        </p:txBody>
      </p:sp>
      <p:sp>
        <p:nvSpPr>
          <p:cNvPr id="6" name="Slide Number Placeholder 4">
            <a:extLst>
              <a:ext uri="{FF2B5EF4-FFF2-40B4-BE49-F238E27FC236}">
                <a16:creationId xmlns:a16="http://schemas.microsoft.com/office/drawing/2014/main" id="{EB3FD85C-0E36-02A3-EADC-44EFE2C8ECCD}"/>
              </a:ext>
            </a:extLst>
          </p:cNvPr>
          <p:cNvSpPr txBox="1">
            <a:spLocks/>
          </p:cNvSpPr>
          <p:nvPr/>
        </p:nvSpPr>
        <p:spPr>
          <a:xfrm>
            <a:off x="8539657" y="4722110"/>
            <a:ext cx="533398" cy="228600"/>
          </a:xfrm>
        </p:spPr>
        <p:txBody>
          <a:bodyPr/>
          <a:lstStyle>
            <a:defPPr>
              <a:defRPr lang="en-US"/>
            </a:defPPr>
            <a:lvl1pPr marL="0" algn="l" defTabSz="914400" rtl="0" eaLnBrk="1" latinLnBrk="0" hangingPunct="1">
              <a:defRPr sz="1800" kern="1200" smtClean="0">
                <a:solidFill>
                  <a:schemeClr val="bg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8E3DFB79-095A-C74D-B614-34DE32062E65}" type="slidenum">
              <a:rPr lang="en-US" smtClean="0">
                <a:solidFill>
                  <a:schemeClr val="tx1"/>
                </a:solidFill>
              </a:rPr>
              <a:pPr>
                <a:defRPr/>
              </a:pPr>
              <a:t>15</a:t>
            </a:fld>
            <a:endParaRPr lang="en-US" dirty="0">
              <a:solidFill>
                <a:schemeClr val="tx1"/>
              </a:solidFill>
            </a:endParaRPr>
          </a:p>
        </p:txBody>
      </p:sp>
      <p:pic>
        <p:nvPicPr>
          <p:cNvPr id="4" name="Picture 3"/>
          <p:cNvPicPr>
            <a:picLocks noChangeAspect="1"/>
          </p:cNvPicPr>
          <p:nvPr/>
        </p:nvPicPr>
        <p:blipFill>
          <a:blip r:embed="rId3"/>
          <a:stretch>
            <a:fillRect/>
          </a:stretch>
        </p:blipFill>
        <p:spPr>
          <a:xfrm>
            <a:off x="1155309" y="1435231"/>
            <a:ext cx="2794121" cy="2328434"/>
          </a:xfrm>
          <a:prstGeom prst="rect">
            <a:avLst/>
          </a:prstGeom>
        </p:spPr>
      </p:pic>
    </p:spTree>
    <p:extLst>
      <p:ext uri="{BB962C8B-B14F-4D97-AF65-F5344CB8AC3E}">
        <p14:creationId xmlns:p14="http://schemas.microsoft.com/office/powerpoint/2010/main" val="25736634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463,400+ Healthcare Professionals Stock Illustrations, Royalty-Free Vector  Graphics &amp; Clip Art - iStock | Healthcare professionals group, Healthcare,  Docto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39117" y="2098239"/>
            <a:ext cx="4304883" cy="303874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13631A4E-EF69-8996-A80B-3B4EF78A4689}"/>
              </a:ext>
            </a:extLst>
          </p:cNvPr>
          <p:cNvSpPr>
            <a:spLocks noGrp="1"/>
          </p:cNvSpPr>
          <p:nvPr>
            <p:ph type="title"/>
          </p:nvPr>
        </p:nvSpPr>
        <p:spPr>
          <a:xfrm>
            <a:off x="808014" y="442112"/>
            <a:ext cx="7907482" cy="685800"/>
          </a:xfrm>
        </p:spPr>
        <p:txBody>
          <a:bodyPr>
            <a:normAutofit/>
          </a:bodyPr>
          <a:lstStyle/>
          <a:p>
            <a:r>
              <a:rPr lang="en-US" dirty="0"/>
              <a:t>Interdisciplinary Care Team (ICT)</a:t>
            </a:r>
          </a:p>
        </p:txBody>
      </p:sp>
      <p:sp>
        <p:nvSpPr>
          <p:cNvPr id="3" name="Content Placeholder 2">
            <a:extLst>
              <a:ext uri="{FF2B5EF4-FFF2-40B4-BE49-F238E27FC236}">
                <a16:creationId xmlns:a16="http://schemas.microsoft.com/office/drawing/2014/main" id="{C538EC18-16BB-D1B2-A328-38B42420E392}"/>
              </a:ext>
            </a:extLst>
          </p:cNvPr>
          <p:cNvSpPr>
            <a:spLocks noGrp="1"/>
          </p:cNvSpPr>
          <p:nvPr>
            <p:ph idx="1"/>
          </p:nvPr>
        </p:nvSpPr>
        <p:spPr>
          <a:xfrm>
            <a:off x="968654" y="1058119"/>
            <a:ext cx="8104401" cy="2080240"/>
          </a:xfrm>
        </p:spPr>
        <p:txBody>
          <a:bodyPr>
            <a:noAutofit/>
          </a:bodyPr>
          <a:lstStyle/>
          <a:p>
            <a:r>
              <a:rPr lang="en-US" dirty="0"/>
              <a:t>The ICT is a cross-functional team of supports to assist members with their individualized care needs and help address any identified complexities, barriers, and unmet needs</a:t>
            </a:r>
          </a:p>
          <a:p>
            <a:r>
              <a:rPr lang="en-US" dirty="0"/>
              <a:t>At a minimum must include the Core Team and any clinical and/or non clinical individuals actively involved in the member’s care and consistent with member’s preference</a:t>
            </a:r>
          </a:p>
          <a:p>
            <a:pPr>
              <a:lnSpc>
                <a:spcPct val="150000"/>
              </a:lnSpc>
            </a:pPr>
            <a:r>
              <a:rPr lang="en-US" dirty="0"/>
              <a:t>All required ICT participants must attend the annual ICT meeting</a:t>
            </a:r>
          </a:p>
        </p:txBody>
      </p:sp>
      <p:sp>
        <p:nvSpPr>
          <p:cNvPr id="5" name="Slide Number Placeholder 4">
            <a:extLst>
              <a:ext uri="{FF2B5EF4-FFF2-40B4-BE49-F238E27FC236}">
                <a16:creationId xmlns:a16="http://schemas.microsoft.com/office/drawing/2014/main" id="{3099453A-11EC-FD03-708D-8AFD361574FE}"/>
              </a:ext>
            </a:extLst>
          </p:cNvPr>
          <p:cNvSpPr>
            <a:spLocks noGrp="1"/>
          </p:cNvSpPr>
          <p:nvPr>
            <p:ph type="sldNum" sz="quarter" idx="14"/>
          </p:nvPr>
        </p:nvSpPr>
        <p:spPr/>
        <p:txBody>
          <a:bodyPr/>
          <a:lstStyle/>
          <a:p>
            <a:pPr>
              <a:defRPr/>
            </a:pPr>
            <a:fld id="{8E3DFB79-095A-C74D-B614-34DE32062E65}" type="slidenum">
              <a:rPr lang="en-US" smtClean="0">
                <a:solidFill>
                  <a:srgbClr val="FFFFFF"/>
                </a:solidFill>
              </a:rPr>
              <a:pPr>
                <a:defRPr/>
              </a:pPr>
              <a:t>16</a:t>
            </a:fld>
            <a:endParaRPr lang="en-US" dirty="0">
              <a:solidFill>
                <a:srgbClr val="FFFFFF"/>
              </a:solidFill>
            </a:endParaRPr>
          </a:p>
        </p:txBody>
      </p:sp>
      <p:graphicFrame>
        <p:nvGraphicFramePr>
          <p:cNvPr id="4" name="Diagram 3"/>
          <p:cNvGraphicFramePr/>
          <p:nvPr>
            <p:extLst>
              <p:ext uri="{D42A27DB-BD31-4B8C-83A1-F6EECF244321}">
                <p14:modId xmlns:p14="http://schemas.microsoft.com/office/powerpoint/2010/main" val="3674456056"/>
              </p:ext>
            </p:extLst>
          </p:nvPr>
        </p:nvGraphicFramePr>
        <p:xfrm>
          <a:off x="968654" y="2767802"/>
          <a:ext cx="5791202" cy="233541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9750363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31A4E-EF69-8996-A80B-3B4EF78A4689}"/>
              </a:ext>
            </a:extLst>
          </p:cNvPr>
          <p:cNvSpPr>
            <a:spLocks noGrp="1"/>
          </p:cNvSpPr>
          <p:nvPr>
            <p:ph type="title"/>
          </p:nvPr>
        </p:nvSpPr>
        <p:spPr>
          <a:xfrm>
            <a:off x="806532" y="434798"/>
            <a:ext cx="7907482" cy="685800"/>
          </a:xfrm>
        </p:spPr>
        <p:txBody>
          <a:bodyPr>
            <a:normAutofit/>
          </a:bodyPr>
          <a:lstStyle/>
          <a:p>
            <a:r>
              <a:rPr lang="en-US" dirty="0"/>
              <a:t>Face-to-Face Encounters </a:t>
            </a:r>
          </a:p>
        </p:txBody>
      </p:sp>
      <p:sp>
        <p:nvSpPr>
          <p:cNvPr id="6" name="Slide Number Placeholder 4">
            <a:extLst>
              <a:ext uri="{FF2B5EF4-FFF2-40B4-BE49-F238E27FC236}">
                <a16:creationId xmlns:a16="http://schemas.microsoft.com/office/drawing/2014/main" id="{EB3FD85C-0E36-02A3-EADC-44EFE2C8ECCD}"/>
              </a:ext>
            </a:extLst>
          </p:cNvPr>
          <p:cNvSpPr txBox="1">
            <a:spLocks/>
          </p:cNvSpPr>
          <p:nvPr/>
        </p:nvSpPr>
        <p:spPr>
          <a:xfrm>
            <a:off x="8539657" y="4722110"/>
            <a:ext cx="533398" cy="228600"/>
          </a:xfrm>
        </p:spPr>
        <p:txBody>
          <a:bodyPr/>
          <a:lstStyle>
            <a:defPPr>
              <a:defRPr lang="en-US"/>
            </a:defPPr>
            <a:lvl1pPr marL="0" algn="l" defTabSz="914400" rtl="0" eaLnBrk="1" latinLnBrk="0" hangingPunct="1">
              <a:defRPr sz="1800" kern="1200" smtClean="0">
                <a:solidFill>
                  <a:schemeClr val="bg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8E3DFB79-095A-C74D-B614-34DE32062E65}" type="slidenum">
              <a:rPr lang="en-US" smtClean="0">
                <a:solidFill>
                  <a:schemeClr val="tx1"/>
                </a:solidFill>
              </a:rPr>
              <a:pPr>
                <a:defRPr/>
              </a:pPr>
              <a:t>17</a:t>
            </a:fld>
            <a:endParaRPr lang="en-US" dirty="0">
              <a:solidFill>
                <a:schemeClr val="tx1"/>
              </a:solidFill>
            </a:endParaRPr>
          </a:p>
        </p:txBody>
      </p:sp>
      <p:pic>
        <p:nvPicPr>
          <p:cNvPr id="4" name="Picture 3"/>
          <p:cNvPicPr>
            <a:picLocks noChangeAspect="1"/>
          </p:cNvPicPr>
          <p:nvPr/>
        </p:nvPicPr>
        <p:blipFill rotWithShape="1">
          <a:blip r:embed="rId3"/>
          <a:srcRect l="11026" r="15578"/>
          <a:stretch/>
        </p:blipFill>
        <p:spPr>
          <a:xfrm>
            <a:off x="5659415" y="1120598"/>
            <a:ext cx="2522706" cy="3437106"/>
          </a:xfrm>
          <a:prstGeom prst="roundRect">
            <a:avLst>
              <a:gd name="adj" fmla="val 8594"/>
            </a:avLst>
          </a:prstGeom>
          <a:solidFill>
            <a:srgbClr val="FFFFFF">
              <a:shade val="85000"/>
            </a:srgbClr>
          </a:solidFill>
          <a:ln>
            <a:noFill/>
          </a:ln>
          <a:effectLst/>
        </p:spPr>
      </p:pic>
      <p:sp>
        <p:nvSpPr>
          <p:cNvPr id="8" name="Content Placeholder 2">
            <a:extLst>
              <a:ext uri="{FF2B5EF4-FFF2-40B4-BE49-F238E27FC236}">
                <a16:creationId xmlns:a16="http://schemas.microsoft.com/office/drawing/2014/main" id="{C538EC18-16BB-D1B2-A328-38B42420E392}"/>
              </a:ext>
            </a:extLst>
          </p:cNvPr>
          <p:cNvSpPr>
            <a:spLocks noGrp="1"/>
          </p:cNvSpPr>
          <p:nvPr>
            <p:ph idx="1"/>
          </p:nvPr>
        </p:nvSpPr>
        <p:spPr>
          <a:xfrm>
            <a:off x="806532" y="1065911"/>
            <a:ext cx="4320991" cy="3583828"/>
          </a:xfrm>
        </p:spPr>
        <p:txBody>
          <a:bodyPr>
            <a:noAutofit/>
          </a:bodyPr>
          <a:lstStyle/>
          <a:p>
            <a:pPr>
              <a:lnSpc>
                <a:spcPct val="150000"/>
              </a:lnSpc>
            </a:pPr>
            <a:r>
              <a:rPr lang="en-US" sz="1200" dirty="0"/>
              <a:t>Every member will have a face-to-face encounter within the first twelve (12) months of initial enrollment and then annually thereafter</a:t>
            </a:r>
          </a:p>
          <a:p>
            <a:pPr>
              <a:lnSpc>
                <a:spcPct val="150000"/>
              </a:lnSpc>
            </a:pPr>
            <a:r>
              <a:rPr lang="en-US" sz="1200" dirty="0"/>
              <a:t>Must be with member’s Primary Care Provider, Specialist, Care Manager or member of their Individualized Care Team (ICT) </a:t>
            </a:r>
          </a:p>
          <a:p>
            <a:pPr>
              <a:lnSpc>
                <a:spcPct val="150000"/>
              </a:lnSpc>
            </a:pPr>
            <a:r>
              <a:rPr lang="en-US" sz="1200" dirty="0"/>
              <a:t>Visits must be in-person or through a real-time video call if member accepts</a:t>
            </a:r>
          </a:p>
          <a:p>
            <a:pPr>
              <a:lnSpc>
                <a:spcPct val="150000"/>
              </a:lnSpc>
            </a:pPr>
            <a:r>
              <a:rPr lang="en-US" sz="1200" dirty="0"/>
              <a:t>Visits must be tracked through claims, encounters or documentation of member declining face-to-face visit </a:t>
            </a:r>
          </a:p>
        </p:txBody>
      </p:sp>
    </p:spTree>
    <p:extLst>
      <p:ext uri="{BB962C8B-B14F-4D97-AF65-F5344CB8AC3E}">
        <p14:creationId xmlns:p14="http://schemas.microsoft.com/office/powerpoint/2010/main" val="22617500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B265A-9D02-ABE8-9042-E7658B88F1F2}"/>
              </a:ext>
            </a:extLst>
          </p:cNvPr>
          <p:cNvSpPr>
            <a:spLocks noGrp="1"/>
          </p:cNvSpPr>
          <p:nvPr>
            <p:ph type="title"/>
          </p:nvPr>
        </p:nvSpPr>
        <p:spPr>
          <a:xfrm>
            <a:off x="817415" y="436334"/>
            <a:ext cx="8179438" cy="685800"/>
          </a:xfrm>
        </p:spPr>
        <p:txBody>
          <a:bodyPr>
            <a:normAutofit/>
          </a:bodyPr>
          <a:lstStyle/>
          <a:p>
            <a:r>
              <a:rPr lang="en-US" dirty="0"/>
              <a:t>Transitions of Care (TOC)</a:t>
            </a:r>
          </a:p>
        </p:txBody>
      </p:sp>
      <p:sp>
        <p:nvSpPr>
          <p:cNvPr id="3" name="Content Placeholder 2">
            <a:extLst>
              <a:ext uri="{FF2B5EF4-FFF2-40B4-BE49-F238E27FC236}">
                <a16:creationId xmlns:a16="http://schemas.microsoft.com/office/drawing/2014/main" id="{C688E0A6-0452-0859-4A5D-D8BC4989454F}"/>
              </a:ext>
            </a:extLst>
          </p:cNvPr>
          <p:cNvSpPr>
            <a:spLocks noGrp="1"/>
          </p:cNvSpPr>
          <p:nvPr>
            <p:ph idx="1"/>
          </p:nvPr>
        </p:nvSpPr>
        <p:spPr>
          <a:xfrm>
            <a:off x="1083014" y="1134637"/>
            <a:ext cx="7211438" cy="3644885"/>
          </a:xfrm>
        </p:spPr>
        <p:txBody>
          <a:bodyPr>
            <a:normAutofit lnSpcReduction="10000"/>
          </a:bodyPr>
          <a:lstStyle/>
          <a:p>
            <a:pPr marL="0" indent="0">
              <a:buNone/>
            </a:pPr>
            <a:r>
              <a:rPr lang="en-US" dirty="0"/>
              <a:t>The coordination of member’s care when moving from one setting (hospital, ambulatory primary care practice, ambulatory specialty care practice, long-term care, home health, rehabilitation facility) to another</a:t>
            </a:r>
            <a:br>
              <a:rPr lang="en-US" dirty="0"/>
            </a:br>
            <a:endParaRPr lang="en-US" dirty="0"/>
          </a:p>
          <a:p>
            <a:pPr marL="0" indent="0">
              <a:buNone/>
            </a:pPr>
            <a:r>
              <a:rPr lang="en-US" dirty="0"/>
              <a:t>Care Managers are responsible for the following:</a:t>
            </a:r>
          </a:p>
          <a:p>
            <a:r>
              <a:rPr lang="en-US" dirty="0"/>
              <a:t>Contacts the member within 72 hours after being discharged</a:t>
            </a:r>
          </a:p>
          <a:p>
            <a:r>
              <a:rPr lang="en-US" dirty="0"/>
              <a:t>Coordinate care and services, review medications, and schedule follow-up appointments including face-to-face visit with their PCP within 30 days </a:t>
            </a:r>
          </a:p>
          <a:p>
            <a:r>
              <a:rPr lang="en-US" dirty="0"/>
              <a:t>Update member’s care plan as needed and notify Interdisciplinary Care Team </a:t>
            </a:r>
            <a:br>
              <a:rPr lang="en-US" dirty="0"/>
            </a:br>
            <a:r>
              <a:rPr lang="en-US" dirty="0"/>
              <a:t>of transition</a:t>
            </a:r>
          </a:p>
          <a:p>
            <a:pPr marL="0" indent="0">
              <a:buNone/>
            </a:pPr>
            <a:r>
              <a:rPr lang="en-US" dirty="0"/>
              <a:t>PCPs are responsible for the following:</a:t>
            </a:r>
          </a:p>
          <a:p>
            <a:r>
              <a:rPr lang="en-US" dirty="0"/>
              <a:t>Conducting a visit with the member within 30 days of discharge, including completing a Medication Reconciliation</a:t>
            </a:r>
          </a:p>
          <a:p>
            <a:r>
              <a:rPr lang="en-US" dirty="0"/>
              <a:t>Documenting receipt of notification of Inpatient Admission and receipt of discharge information in the medical record</a:t>
            </a:r>
          </a:p>
          <a:p>
            <a:pPr marL="0" indent="0">
              <a:buNone/>
            </a:pPr>
            <a:endParaRPr lang="en-US" dirty="0"/>
          </a:p>
        </p:txBody>
      </p:sp>
      <p:sp>
        <p:nvSpPr>
          <p:cNvPr id="5" name="Slide Number Placeholder 4">
            <a:extLst>
              <a:ext uri="{FF2B5EF4-FFF2-40B4-BE49-F238E27FC236}">
                <a16:creationId xmlns:a16="http://schemas.microsoft.com/office/drawing/2014/main" id="{387BFE06-A446-8F00-4BFA-CC744852F2C6}"/>
              </a:ext>
            </a:extLst>
          </p:cNvPr>
          <p:cNvSpPr>
            <a:spLocks noGrp="1"/>
          </p:cNvSpPr>
          <p:nvPr>
            <p:ph type="sldNum" sz="quarter" idx="14"/>
          </p:nvPr>
        </p:nvSpPr>
        <p:spPr/>
        <p:txBody>
          <a:bodyPr/>
          <a:lstStyle/>
          <a:p>
            <a:pPr>
              <a:defRPr/>
            </a:pPr>
            <a:fld id="{8E3DFB79-095A-C74D-B614-34DE32062E65}" type="slidenum">
              <a:rPr lang="en-US" smtClean="0">
                <a:solidFill>
                  <a:srgbClr val="FFFFFF"/>
                </a:solidFill>
              </a:rPr>
              <a:pPr>
                <a:defRPr/>
              </a:pPr>
              <a:t>18</a:t>
            </a:fld>
            <a:endParaRPr lang="en-US" dirty="0">
              <a:solidFill>
                <a:srgbClr val="FFFFFF"/>
              </a:solidFill>
            </a:endParaRPr>
          </a:p>
        </p:txBody>
      </p:sp>
      <p:sp>
        <p:nvSpPr>
          <p:cNvPr id="6" name="Slide Number Placeholder 4">
            <a:extLst>
              <a:ext uri="{FF2B5EF4-FFF2-40B4-BE49-F238E27FC236}">
                <a16:creationId xmlns:a16="http://schemas.microsoft.com/office/drawing/2014/main" id="{EB3FD85C-0E36-02A3-EADC-44EFE2C8ECCD}"/>
              </a:ext>
            </a:extLst>
          </p:cNvPr>
          <p:cNvSpPr txBox="1">
            <a:spLocks/>
          </p:cNvSpPr>
          <p:nvPr/>
        </p:nvSpPr>
        <p:spPr>
          <a:xfrm>
            <a:off x="8539657" y="4722110"/>
            <a:ext cx="533398" cy="228600"/>
          </a:xfrm>
        </p:spPr>
        <p:txBody>
          <a:bodyPr/>
          <a:lstStyle>
            <a:defPPr>
              <a:defRPr lang="en-US"/>
            </a:defPPr>
            <a:lvl1pPr marL="0" algn="l" defTabSz="914400" rtl="0" eaLnBrk="1" latinLnBrk="0" hangingPunct="1">
              <a:defRPr sz="1800" kern="1200" smtClean="0">
                <a:solidFill>
                  <a:schemeClr val="bg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8E3DFB79-095A-C74D-B614-34DE32062E65}" type="slidenum">
              <a:rPr lang="en-US" smtClean="0">
                <a:solidFill>
                  <a:schemeClr val="tx1"/>
                </a:solidFill>
              </a:rPr>
              <a:pPr>
                <a:defRPr/>
              </a:pPr>
              <a:t>18</a:t>
            </a:fld>
            <a:endParaRPr lang="en-US" dirty="0">
              <a:solidFill>
                <a:schemeClr val="tx1"/>
              </a:solidFill>
            </a:endParaRPr>
          </a:p>
        </p:txBody>
      </p:sp>
    </p:spTree>
    <p:extLst>
      <p:ext uri="{BB962C8B-B14F-4D97-AF65-F5344CB8AC3E}">
        <p14:creationId xmlns:p14="http://schemas.microsoft.com/office/powerpoint/2010/main" val="948990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31A4E-EF69-8996-A80B-3B4EF78A4689}"/>
              </a:ext>
            </a:extLst>
          </p:cNvPr>
          <p:cNvSpPr>
            <a:spLocks noGrp="1"/>
          </p:cNvSpPr>
          <p:nvPr>
            <p:ph type="title"/>
          </p:nvPr>
        </p:nvSpPr>
        <p:spPr>
          <a:xfrm>
            <a:off x="872081" y="422178"/>
            <a:ext cx="7741228" cy="381000"/>
          </a:xfrm>
        </p:spPr>
        <p:txBody>
          <a:bodyPr>
            <a:noAutofit/>
          </a:bodyPr>
          <a:lstStyle/>
          <a:p>
            <a:r>
              <a:rPr lang="en-US" dirty="0"/>
              <a:t>State Policy Requirement: Palliative Care</a:t>
            </a:r>
          </a:p>
        </p:txBody>
      </p:sp>
      <p:sp>
        <p:nvSpPr>
          <p:cNvPr id="3" name="Content Placeholder 2">
            <a:extLst>
              <a:ext uri="{FF2B5EF4-FFF2-40B4-BE49-F238E27FC236}">
                <a16:creationId xmlns:a16="http://schemas.microsoft.com/office/drawing/2014/main" id="{C538EC18-16BB-D1B2-A328-38B42420E392}"/>
              </a:ext>
            </a:extLst>
          </p:cNvPr>
          <p:cNvSpPr>
            <a:spLocks noGrp="1"/>
          </p:cNvSpPr>
          <p:nvPr>
            <p:ph idx="1"/>
          </p:nvPr>
        </p:nvSpPr>
        <p:spPr>
          <a:xfrm>
            <a:off x="872081" y="986023"/>
            <a:ext cx="8127483" cy="3850387"/>
          </a:xfrm>
        </p:spPr>
        <p:txBody>
          <a:bodyPr>
            <a:normAutofit/>
          </a:bodyPr>
          <a:lstStyle/>
          <a:p>
            <a:pPr marL="0" indent="0">
              <a:buNone/>
            </a:pPr>
            <a:r>
              <a:rPr lang="en-US" sz="1200" dirty="0"/>
              <a:t>Multidisciplinary approach to specialized social and medical care for people with serious and advanced illnesses with the goal to improve the quality of life for both the Member and their family</a:t>
            </a:r>
            <a:br>
              <a:rPr lang="en-US" sz="1200" dirty="0"/>
            </a:br>
            <a:endParaRPr lang="en-US" sz="1200" dirty="0"/>
          </a:p>
          <a:p>
            <a:pPr marL="0" indent="0">
              <a:buNone/>
            </a:pPr>
            <a:r>
              <a:rPr lang="en-US" sz="1200" dirty="0"/>
              <a:t>Delivery of the following Palliative Care services managed by L.A. Care:</a:t>
            </a:r>
            <a:br>
              <a:rPr lang="en-US" sz="1200" dirty="0"/>
            </a:br>
            <a:endParaRPr lang="en-US" sz="1200" dirty="0"/>
          </a:p>
          <a:p>
            <a:pPr lvl="1"/>
            <a:r>
              <a:rPr lang="en-US" sz="1200" dirty="0"/>
              <a:t>Advance Care Planning</a:t>
            </a:r>
          </a:p>
          <a:p>
            <a:pPr lvl="1"/>
            <a:r>
              <a:rPr lang="en-US" sz="1200" dirty="0"/>
              <a:t>Palliative Care Assessment and Consultation</a:t>
            </a:r>
          </a:p>
          <a:p>
            <a:pPr lvl="1"/>
            <a:r>
              <a:rPr lang="en-US" sz="1200" dirty="0"/>
              <a:t>Plan of Care</a:t>
            </a:r>
          </a:p>
          <a:p>
            <a:pPr lvl="1"/>
            <a:r>
              <a:rPr lang="en-US" sz="1200" dirty="0"/>
              <a:t>Palliative Care Team of doctors, nurses, social workers, chaplain, and other specialists.</a:t>
            </a:r>
          </a:p>
          <a:p>
            <a:pPr lvl="1"/>
            <a:r>
              <a:rPr lang="en-US" sz="1200" dirty="0"/>
              <a:t>Care Coordination</a:t>
            </a:r>
          </a:p>
          <a:p>
            <a:pPr lvl="1"/>
            <a:r>
              <a:rPr lang="en-US" sz="1200" dirty="0"/>
              <a:t>Pain and Symptom Management</a:t>
            </a:r>
          </a:p>
          <a:p>
            <a:pPr lvl="1"/>
            <a:r>
              <a:rPr lang="en-US" sz="1200" dirty="0"/>
              <a:t>Mental Health and Medical Social Services</a:t>
            </a:r>
          </a:p>
          <a:p>
            <a:pPr lvl="1"/>
            <a:endParaRPr lang="en-US" sz="1200" dirty="0"/>
          </a:p>
          <a:p>
            <a:pPr marL="0" indent="0">
              <a:buNone/>
            </a:pPr>
            <a:r>
              <a:rPr lang="en-US" sz="1200" b="1" dirty="0"/>
              <a:t>Referral to L.A. Care’s Care Management </a:t>
            </a:r>
          </a:p>
          <a:p>
            <a:r>
              <a:rPr lang="en-US" sz="1200" dirty="0"/>
              <a:t>Members eligible for palliative care services per Senate Bill 1004</a:t>
            </a:r>
          </a:p>
          <a:p>
            <a:pPr marL="0" indent="0">
              <a:buNone/>
            </a:pPr>
            <a:r>
              <a:rPr lang="en-US" sz="1200" dirty="0"/>
              <a:t>Source: </a:t>
            </a:r>
            <a:r>
              <a:rPr lang="en-US" sz="1200" u="sng" dirty="0">
                <a:hlinkClick r:id="rId3"/>
              </a:rPr>
              <a:t>https://www.dhcs.ca.gov/provgovpart/Pages/Palliative-Care-and-SB-1004.aspx</a:t>
            </a:r>
            <a:r>
              <a:rPr lang="en-US" sz="1200" u="sng" dirty="0"/>
              <a:t> </a:t>
            </a:r>
            <a:endParaRPr lang="en-US" sz="1200" dirty="0"/>
          </a:p>
        </p:txBody>
      </p:sp>
      <p:sp>
        <p:nvSpPr>
          <p:cNvPr id="6" name="Slide Number Placeholder 4">
            <a:extLst>
              <a:ext uri="{FF2B5EF4-FFF2-40B4-BE49-F238E27FC236}">
                <a16:creationId xmlns:a16="http://schemas.microsoft.com/office/drawing/2014/main" id="{EB3FD85C-0E36-02A3-EADC-44EFE2C8ECCD}"/>
              </a:ext>
            </a:extLst>
          </p:cNvPr>
          <p:cNvSpPr txBox="1">
            <a:spLocks/>
          </p:cNvSpPr>
          <p:nvPr/>
        </p:nvSpPr>
        <p:spPr>
          <a:xfrm>
            <a:off x="8539657" y="4722110"/>
            <a:ext cx="533398" cy="228600"/>
          </a:xfrm>
        </p:spPr>
        <p:txBody>
          <a:bodyPr/>
          <a:lstStyle>
            <a:defPPr>
              <a:defRPr lang="en-US"/>
            </a:defPPr>
            <a:lvl1pPr marL="0" algn="l" defTabSz="914400" rtl="0" eaLnBrk="1" latinLnBrk="0" hangingPunct="1">
              <a:defRPr sz="1800" kern="1200" smtClean="0">
                <a:solidFill>
                  <a:schemeClr val="bg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8E3DFB79-095A-C74D-B614-34DE32062E65}" type="slidenum">
              <a:rPr lang="en-US" smtClean="0">
                <a:solidFill>
                  <a:schemeClr val="tx1"/>
                </a:solidFill>
              </a:rPr>
              <a:pPr>
                <a:defRPr/>
              </a:pPr>
              <a:t>19</a:t>
            </a:fld>
            <a:endParaRPr lang="en-US" dirty="0">
              <a:solidFill>
                <a:schemeClr val="tx1"/>
              </a:solidFill>
            </a:endParaRPr>
          </a:p>
        </p:txBody>
      </p:sp>
    </p:spTree>
    <p:extLst>
      <p:ext uri="{BB962C8B-B14F-4D97-AF65-F5344CB8AC3E}">
        <p14:creationId xmlns:p14="http://schemas.microsoft.com/office/powerpoint/2010/main" val="2155390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F237EE-8D9B-B77E-6462-73D4A243803D}"/>
              </a:ext>
            </a:extLst>
          </p:cNvPr>
          <p:cNvSpPr>
            <a:spLocks noGrp="1"/>
          </p:cNvSpPr>
          <p:nvPr>
            <p:ph idx="1"/>
          </p:nvPr>
        </p:nvSpPr>
        <p:spPr>
          <a:xfrm>
            <a:off x="813667" y="1452510"/>
            <a:ext cx="7824356" cy="2361203"/>
          </a:xfrm>
        </p:spPr>
        <p:txBody>
          <a:bodyPr>
            <a:noAutofit/>
          </a:bodyPr>
          <a:lstStyle/>
          <a:p>
            <a:r>
              <a:rPr lang="en-US" dirty="0"/>
              <a:t>Overview of L.A. Care’s Dual Special Needs Plan (D-SNP)</a:t>
            </a:r>
            <a:br>
              <a:rPr lang="en-US" dirty="0"/>
            </a:br>
            <a:endParaRPr lang="en-US" dirty="0"/>
          </a:p>
          <a:p>
            <a:r>
              <a:rPr lang="en-US" dirty="0"/>
              <a:t>What is the L.A. Care’s Model of Care (MOC)?</a:t>
            </a:r>
            <a:br>
              <a:rPr lang="en-US" dirty="0"/>
            </a:br>
            <a:endParaRPr lang="en-US" dirty="0"/>
          </a:p>
          <a:p>
            <a:r>
              <a:rPr lang="en-US" dirty="0"/>
              <a:t>What are the MOC Roles and Responsibilities for Providers</a:t>
            </a:r>
          </a:p>
        </p:txBody>
      </p:sp>
      <p:sp>
        <p:nvSpPr>
          <p:cNvPr id="4" name="Text Placeholder 3">
            <a:extLst>
              <a:ext uri="{FF2B5EF4-FFF2-40B4-BE49-F238E27FC236}">
                <a16:creationId xmlns:a16="http://schemas.microsoft.com/office/drawing/2014/main" id="{360582D5-CAEC-D52E-5389-2C47E88189C4}"/>
              </a:ext>
            </a:extLst>
          </p:cNvPr>
          <p:cNvSpPr>
            <a:spLocks noGrp="1"/>
          </p:cNvSpPr>
          <p:nvPr>
            <p:ph type="body" sz="quarter" idx="4294967295"/>
          </p:nvPr>
        </p:nvSpPr>
        <p:spPr>
          <a:xfrm>
            <a:off x="813457" y="436392"/>
            <a:ext cx="3252356" cy="342900"/>
          </a:xfrm>
        </p:spPr>
        <p:txBody>
          <a:bodyPr/>
          <a:lstStyle/>
          <a:p>
            <a:pPr marL="0" indent="0">
              <a:buNone/>
            </a:pPr>
            <a:r>
              <a:rPr lang="en-US" sz="2400" b="1" dirty="0">
                <a:solidFill>
                  <a:schemeClr val="accent1"/>
                </a:solidFill>
                <a:latin typeface="Helvetica" panose="020B0604020202020204" pitchFamily="34" charset="0"/>
                <a:cs typeface="Helvetica" panose="020B0604020202020204" pitchFamily="34" charset="0"/>
              </a:rPr>
              <a:t>Training Topics</a:t>
            </a:r>
          </a:p>
        </p:txBody>
      </p:sp>
      <p:sp>
        <p:nvSpPr>
          <p:cNvPr id="6" name="Slide Number Placeholder 4">
            <a:extLst>
              <a:ext uri="{FF2B5EF4-FFF2-40B4-BE49-F238E27FC236}">
                <a16:creationId xmlns:a16="http://schemas.microsoft.com/office/drawing/2014/main" id="{EB3FD85C-0E36-02A3-EADC-44EFE2C8ECCD}"/>
              </a:ext>
            </a:extLst>
          </p:cNvPr>
          <p:cNvSpPr txBox="1">
            <a:spLocks/>
          </p:cNvSpPr>
          <p:nvPr/>
        </p:nvSpPr>
        <p:spPr>
          <a:xfrm>
            <a:off x="8539657" y="4722110"/>
            <a:ext cx="533398" cy="228600"/>
          </a:xfrm>
        </p:spPr>
        <p:txBody>
          <a:bodyPr/>
          <a:lstStyle>
            <a:defPPr>
              <a:defRPr lang="en-US"/>
            </a:defPPr>
            <a:lvl1pPr marL="0" algn="l" defTabSz="914400" rtl="0" eaLnBrk="1" latinLnBrk="0" hangingPunct="1">
              <a:defRPr sz="1800" kern="1200" smtClean="0">
                <a:solidFill>
                  <a:schemeClr val="bg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8E3DFB79-095A-C74D-B614-34DE32062E65}" type="slidenum">
              <a:rPr lang="en-US" smtClean="0">
                <a:solidFill>
                  <a:schemeClr val="tx1"/>
                </a:solidFill>
                <a:latin typeface="Helvetica" panose="020B0604020202020204" pitchFamily="34" charset="0"/>
                <a:cs typeface="Helvetica" panose="020B0604020202020204" pitchFamily="34" charset="0"/>
              </a:rPr>
              <a:pPr>
                <a:defRPr/>
              </a:pPr>
              <a:t>2</a:t>
            </a:fld>
            <a:endParaRPr lang="en-US" dirty="0">
              <a:solidFill>
                <a:schemeClr val="tx1"/>
              </a:solidFill>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6452117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24,100+ Older Adults Clip Art Stock Illustrations, Royalty-Free Vector  Graphics &amp; Clip Art - iStoc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83944" y="2260403"/>
            <a:ext cx="2382633" cy="238263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13631A4E-EF69-8996-A80B-3B4EF78A4689}"/>
              </a:ext>
            </a:extLst>
          </p:cNvPr>
          <p:cNvSpPr>
            <a:spLocks noGrp="1"/>
          </p:cNvSpPr>
          <p:nvPr>
            <p:ph type="title"/>
          </p:nvPr>
        </p:nvSpPr>
        <p:spPr>
          <a:xfrm>
            <a:off x="804581" y="443070"/>
            <a:ext cx="7741228" cy="523875"/>
          </a:xfrm>
        </p:spPr>
        <p:txBody>
          <a:bodyPr>
            <a:normAutofit fontScale="90000"/>
          </a:bodyPr>
          <a:lstStyle/>
          <a:p>
            <a:r>
              <a:rPr lang="en-US" dirty="0"/>
              <a:t>State Policy Requirement: Enhanced Care Coordination</a:t>
            </a:r>
          </a:p>
        </p:txBody>
      </p:sp>
      <p:sp>
        <p:nvSpPr>
          <p:cNvPr id="3" name="Content Placeholder 2">
            <a:extLst>
              <a:ext uri="{FF2B5EF4-FFF2-40B4-BE49-F238E27FC236}">
                <a16:creationId xmlns:a16="http://schemas.microsoft.com/office/drawing/2014/main" id="{C538EC18-16BB-D1B2-A328-38B42420E392}"/>
              </a:ext>
            </a:extLst>
          </p:cNvPr>
          <p:cNvSpPr>
            <a:spLocks noGrp="1"/>
          </p:cNvSpPr>
          <p:nvPr>
            <p:ph idx="1"/>
          </p:nvPr>
        </p:nvSpPr>
        <p:spPr>
          <a:xfrm>
            <a:off x="1154350" y="1125092"/>
            <a:ext cx="7292392" cy="3612267"/>
          </a:xfrm>
        </p:spPr>
        <p:txBody>
          <a:bodyPr>
            <a:normAutofit/>
          </a:bodyPr>
          <a:lstStyle/>
          <a:p>
            <a:pPr marL="0" indent="0">
              <a:buNone/>
            </a:pPr>
            <a:r>
              <a:rPr lang="en-US" dirty="0"/>
              <a:t>Delivery of enhanced care coordination of Medicare and </a:t>
            </a:r>
            <a:r>
              <a:rPr lang="en-US" dirty="0" err="1"/>
              <a:t>Medi</a:t>
            </a:r>
            <a:r>
              <a:rPr lang="en-US" dirty="0"/>
              <a:t>-Cal services for the most vulnerable</a:t>
            </a:r>
          </a:p>
          <a:p>
            <a:pPr marL="0" indent="0">
              <a:buNone/>
            </a:pPr>
            <a:endParaRPr lang="en-US" b="1" dirty="0"/>
          </a:p>
          <a:p>
            <a:pPr marL="0" indent="0">
              <a:buNone/>
            </a:pPr>
            <a:r>
              <a:rPr lang="en-US" dirty="0"/>
              <a:t>Identification and referral to L.A. Care’s Care Management for following at risk populations of focus: </a:t>
            </a:r>
          </a:p>
          <a:p>
            <a:r>
              <a:rPr lang="en-US" dirty="0"/>
              <a:t>Adults at risk for avoidable hospitalization or emergency room utilization </a:t>
            </a:r>
          </a:p>
          <a:p>
            <a:r>
              <a:rPr lang="en-US" dirty="0"/>
              <a:t>Adults living in the community and at risk for institutionalization </a:t>
            </a:r>
          </a:p>
          <a:p>
            <a:r>
              <a:rPr lang="en-US" dirty="0"/>
              <a:t>Adult nursing facility residents transitioning to the community </a:t>
            </a:r>
          </a:p>
          <a:p>
            <a:r>
              <a:rPr lang="en-US" dirty="0"/>
              <a:t>Pregnancy, postpartum and birth equity</a:t>
            </a:r>
          </a:p>
        </p:txBody>
      </p:sp>
      <p:sp>
        <p:nvSpPr>
          <p:cNvPr id="6" name="Slide Number Placeholder 4">
            <a:extLst>
              <a:ext uri="{FF2B5EF4-FFF2-40B4-BE49-F238E27FC236}">
                <a16:creationId xmlns:a16="http://schemas.microsoft.com/office/drawing/2014/main" id="{EB3FD85C-0E36-02A3-EADC-44EFE2C8ECCD}"/>
              </a:ext>
            </a:extLst>
          </p:cNvPr>
          <p:cNvSpPr txBox="1">
            <a:spLocks/>
          </p:cNvSpPr>
          <p:nvPr/>
        </p:nvSpPr>
        <p:spPr>
          <a:xfrm>
            <a:off x="8539657" y="4722110"/>
            <a:ext cx="533398" cy="228600"/>
          </a:xfrm>
        </p:spPr>
        <p:txBody>
          <a:bodyPr/>
          <a:lstStyle>
            <a:defPPr>
              <a:defRPr lang="en-US"/>
            </a:defPPr>
            <a:lvl1pPr marL="0" algn="l" defTabSz="914400" rtl="0" eaLnBrk="1" latinLnBrk="0" hangingPunct="1">
              <a:defRPr sz="1800" kern="1200" smtClean="0">
                <a:solidFill>
                  <a:schemeClr val="bg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8E3DFB79-095A-C74D-B614-34DE32062E65}" type="slidenum">
              <a:rPr lang="en-US" smtClean="0">
                <a:solidFill>
                  <a:schemeClr val="tx1"/>
                </a:solidFill>
              </a:rPr>
              <a:pPr>
                <a:defRPr/>
              </a:pPr>
              <a:t>20</a:t>
            </a:fld>
            <a:endParaRPr lang="en-US" dirty="0">
              <a:solidFill>
                <a:schemeClr val="tx1"/>
              </a:solidFill>
            </a:endParaRPr>
          </a:p>
        </p:txBody>
      </p:sp>
    </p:spTree>
    <p:extLst>
      <p:ext uri="{BB962C8B-B14F-4D97-AF65-F5344CB8AC3E}">
        <p14:creationId xmlns:p14="http://schemas.microsoft.com/office/powerpoint/2010/main" val="28137696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6F820-A787-C62B-E18B-D18B7B78CEB1}"/>
              </a:ext>
            </a:extLst>
          </p:cNvPr>
          <p:cNvSpPr>
            <a:spLocks noGrp="1"/>
          </p:cNvSpPr>
          <p:nvPr>
            <p:ph type="title"/>
          </p:nvPr>
        </p:nvSpPr>
        <p:spPr>
          <a:xfrm>
            <a:off x="800628" y="443341"/>
            <a:ext cx="8229600" cy="685800"/>
          </a:xfrm>
        </p:spPr>
        <p:txBody>
          <a:bodyPr>
            <a:normAutofit/>
          </a:bodyPr>
          <a:lstStyle/>
          <a:p>
            <a:r>
              <a:rPr lang="en-US" dirty="0"/>
              <a:t>State Policy Requirement: Dementia Care and Training</a:t>
            </a:r>
          </a:p>
        </p:txBody>
      </p:sp>
      <p:sp>
        <p:nvSpPr>
          <p:cNvPr id="3" name="Content Placeholder 2">
            <a:extLst>
              <a:ext uri="{FF2B5EF4-FFF2-40B4-BE49-F238E27FC236}">
                <a16:creationId xmlns:a16="http://schemas.microsoft.com/office/drawing/2014/main" id="{A2EC945D-4903-5B38-EE76-D4FE9B8B08F6}"/>
              </a:ext>
            </a:extLst>
          </p:cNvPr>
          <p:cNvSpPr>
            <a:spLocks noGrp="1"/>
          </p:cNvSpPr>
          <p:nvPr>
            <p:ph idx="1"/>
          </p:nvPr>
        </p:nvSpPr>
        <p:spPr>
          <a:xfrm>
            <a:off x="964090" y="1015893"/>
            <a:ext cx="7902675" cy="3819465"/>
          </a:xfrm>
        </p:spPr>
        <p:txBody>
          <a:bodyPr>
            <a:normAutofit/>
          </a:bodyPr>
          <a:lstStyle/>
          <a:p>
            <a:pPr marL="0" indent="0">
              <a:buNone/>
            </a:pPr>
            <a:r>
              <a:rPr lang="en-US" sz="1200" b="1" dirty="0"/>
              <a:t>Detection of Cognitive Impairment</a:t>
            </a:r>
          </a:p>
          <a:p>
            <a:r>
              <a:rPr lang="en-US" sz="1200" dirty="0"/>
              <a:t>Providers must complete Cognitive Health Assessment (CHA) training through Dementia Care Aware </a:t>
            </a:r>
          </a:p>
          <a:p>
            <a:r>
              <a:rPr lang="en-US" sz="1200" dirty="0"/>
              <a:t>PCPs and other providers are encouraged to conduct CHAs during office visits for early detection of cognitive impairment</a:t>
            </a:r>
          </a:p>
          <a:p>
            <a:pPr marL="0" indent="0">
              <a:buNone/>
            </a:pPr>
            <a:r>
              <a:rPr lang="en-US" sz="1200" b="1" dirty="0"/>
              <a:t>Quality Performance</a:t>
            </a:r>
          </a:p>
          <a:p>
            <a:r>
              <a:rPr lang="en-US" sz="1200" dirty="0"/>
              <a:t>Participating Provider Group (PPG) are subject to the Mild Cognitive Impairment (MCI) annual performance monitoring and data collection in the format provided by L.A. Care</a:t>
            </a:r>
            <a:br>
              <a:rPr lang="en-US" sz="1200" dirty="0"/>
            </a:br>
            <a:endParaRPr lang="en-US" sz="1200" dirty="0"/>
          </a:p>
          <a:p>
            <a:pPr marL="0" indent="0">
              <a:buNone/>
            </a:pPr>
            <a:r>
              <a:rPr lang="en-US" sz="1200" dirty="0"/>
              <a:t>Dementia Care Aware Training: </a:t>
            </a:r>
            <a:r>
              <a:rPr lang="en-US" sz="1200" dirty="0">
                <a:hlinkClick r:id="rId3"/>
              </a:rPr>
              <a:t>https://www.dementiacareaware.org/</a:t>
            </a:r>
            <a:br>
              <a:rPr lang="en-US" sz="1200" dirty="0"/>
            </a:br>
            <a:r>
              <a:rPr lang="en-US" sz="1200" dirty="0"/>
              <a:t>Mini-Cog: </a:t>
            </a:r>
            <a:r>
              <a:rPr lang="en-US" sz="1200" u="sng" dirty="0">
                <a:hlinkClick r:id="rId4"/>
              </a:rPr>
              <a:t>https://www.alz.org/media/Documents/mini-cog.pdf</a:t>
            </a:r>
            <a:endParaRPr lang="en-US" sz="1200" u="sng" dirty="0"/>
          </a:p>
          <a:p>
            <a:pPr marL="0" indent="0">
              <a:buNone/>
            </a:pPr>
            <a:endParaRPr lang="en-US" sz="1200" dirty="0"/>
          </a:p>
          <a:p>
            <a:pPr marL="0" indent="0">
              <a:buNone/>
            </a:pPr>
            <a:r>
              <a:rPr lang="en-US" sz="1200" b="1" dirty="0"/>
              <a:t>Care Coordination for Members with Cognitive Impairment</a:t>
            </a:r>
          </a:p>
          <a:p>
            <a:r>
              <a:rPr lang="en-US" sz="1200" dirty="0"/>
              <a:t>Suspected or confirmed diagnosis of Alzheimer’s or dementia should include the Member’s caregiver and a trained dementia care specialist in the interdisciplinary care team (ICT) to the extent possible and consistent with the Member’s preferences</a:t>
            </a:r>
          </a:p>
          <a:p>
            <a:pPr marL="0" indent="0">
              <a:buNone/>
            </a:pPr>
            <a:endParaRPr lang="en-US" sz="1200" dirty="0"/>
          </a:p>
        </p:txBody>
      </p:sp>
      <p:sp>
        <p:nvSpPr>
          <p:cNvPr id="6" name="Slide Number Placeholder 4">
            <a:extLst>
              <a:ext uri="{FF2B5EF4-FFF2-40B4-BE49-F238E27FC236}">
                <a16:creationId xmlns:a16="http://schemas.microsoft.com/office/drawing/2014/main" id="{EB3FD85C-0E36-02A3-EADC-44EFE2C8ECCD}"/>
              </a:ext>
            </a:extLst>
          </p:cNvPr>
          <p:cNvSpPr txBox="1">
            <a:spLocks/>
          </p:cNvSpPr>
          <p:nvPr/>
        </p:nvSpPr>
        <p:spPr>
          <a:xfrm>
            <a:off x="8539657" y="4722110"/>
            <a:ext cx="533398" cy="228600"/>
          </a:xfrm>
        </p:spPr>
        <p:txBody>
          <a:bodyPr/>
          <a:lstStyle>
            <a:defPPr>
              <a:defRPr lang="en-US"/>
            </a:defPPr>
            <a:lvl1pPr marL="0" algn="l" defTabSz="914400" rtl="0" eaLnBrk="1" latinLnBrk="0" hangingPunct="1">
              <a:defRPr sz="1800" kern="1200" smtClean="0">
                <a:solidFill>
                  <a:schemeClr val="bg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8E3DFB79-095A-C74D-B614-34DE32062E65}" type="slidenum">
              <a:rPr lang="en-US" smtClean="0">
                <a:solidFill>
                  <a:schemeClr val="tx1"/>
                </a:solidFill>
              </a:rPr>
              <a:pPr>
                <a:defRPr/>
              </a:pPr>
              <a:t>21</a:t>
            </a:fld>
            <a:endParaRPr lang="en-US" dirty="0">
              <a:solidFill>
                <a:schemeClr val="tx1"/>
              </a:solidFill>
            </a:endParaRPr>
          </a:p>
        </p:txBody>
      </p:sp>
    </p:spTree>
    <p:extLst>
      <p:ext uri="{BB962C8B-B14F-4D97-AF65-F5344CB8AC3E}">
        <p14:creationId xmlns:p14="http://schemas.microsoft.com/office/powerpoint/2010/main" val="38295107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B265A-9D02-ABE8-9042-E7658B88F1F2}"/>
              </a:ext>
            </a:extLst>
          </p:cNvPr>
          <p:cNvSpPr>
            <a:spLocks noGrp="1"/>
          </p:cNvSpPr>
          <p:nvPr>
            <p:ph type="title"/>
          </p:nvPr>
        </p:nvSpPr>
        <p:spPr>
          <a:xfrm>
            <a:off x="811976" y="442861"/>
            <a:ext cx="7907482" cy="685800"/>
          </a:xfrm>
        </p:spPr>
        <p:txBody>
          <a:bodyPr>
            <a:noAutofit/>
          </a:bodyPr>
          <a:lstStyle/>
          <a:p>
            <a:r>
              <a:rPr lang="en-US" dirty="0"/>
              <a:t>Quality Measurement and Performance Improvement</a:t>
            </a:r>
          </a:p>
        </p:txBody>
      </p:sp>
      <p:sp>
        <p:nvSpPr>
          <p:cNvPr id="3" name="Content Placeholder 2">
            <a:extLst>
              <a:ext uri="{FF2B5EF4-FFF2-40B4-BE49-F238E27FC236}">
                <a16:creationId xmlns:a16="http://schemas.microsoft.com/office/drawing/2014/main" id="{C688E0A6-0452-0859-4A5D-D8BC4989454F}"/>
              </a:ext>
            </a:extLst>
          </p:cNvPr>
          <p:cNvSpPr>
            <a:spLocks noGrp="1"/>
          </p:cNvSpPr>
          <p:nvPr>
            <p:ph idx="1"/>
          </p:nvPr>
        </p:nvSpPr>
        <p:spPr>
          <a:xfrm>
            <a:off x="819693" y="757430"/>
            <a:ext cx="8166274" cy="464192"/>
          </a:xfrm>
        </p:spPr>
        <p:txBody>
          <a:bodyPr>
            <a:noAutofit/>
          </a:bodyPr>
          <a:lstStyle/>
          <a:p>
            <a:pPr marL="0" indent="0">
              <a:buNone/>
            </a:pPr>
            <a:r>
              <a:rPr lang="en-US" dirty="0"/>
              <a:t>Model of Care Key Quality Performance Improvement Areas</a:t>
            </a:r>
          </a:p>
        </p:txBody>
      </p:sp>
      <p:sp>
        <p:nvSpPr>
          <p:cNvPr id="5" name="Slide Number Placeholder 4">
            <a:extLst>
              <a:ext uri="{FF2B5EF4-FFF2-40B4-BE49-F238E27FC236}">
                <a16:creationId xmlns:a16="http://schemas.microsoft.com/office/drawing/2014/main" id="{387BFE06-A446-8F00-4BFA-CC744852F2C6}"/>
              </a:ext>
            </a:extLst>
          </p:cNvPr>
          <p:cNvSpPr>
            <a:spLocks noGrp="1"/>
          </p:cNvSpPr>
          <p:nvPr>
            <p:ph type="sldNum" sz="quarter" idx="14"/>
          </p:nvPr>
        </p:nvSpPr>
        <p:spPr/>
        <p:txBody>
          <a:bodyPr/>
          <a:lstStyle/>
          <a:p>
            <a:pPr>
              <a:defRPr/>
            </a:pPr>
            <a:fld id="{8E3DFB79-095A-C74D-B614-34DE32062E65}" type="slidenum">
              <a:rPr lang="en-US" smtClean="0">
                <a:solidFill>
                  <a:srgbClr val="FFFFFF"/>
                </a:solidFill>
              </a:rPr>
              <a:pPr>
                <a:defRPr/>
              </a:pPr>
              <a:t>22</a:t>
            </a:fld>
            <a:endParaRPr lang="en-US" dirty="0">
              <a:solidFill>
                <a:srgbClr val="FFFFFF"/>
              </a:solidFill>
            </a:endParaRPr>
          </a:p>
        </p:txBody>
      </p:sp>
      <p:sp>
        <p:nvSpPr>
          <p:cNvPr id="6" name="Slide Number Placeholder 4">
            <a:extLst>
              <a:ext uri="{FF2B5EF4-FFF2-40B4-BE49-F238E27FC236}">
                <a16:creationId xmlns:a16="http://schemas.microsoft.com/office/drawing/2014/main" id="{EB3FD85C-0E36-02A3-EADC-44EFE2C8ECCD}"/>
              </a:ext>
            </a:extLst>
          </p:cNvPr>
          <p:cNvSpPr txBox="1">
            <a:spLocks/>
          </p:cNvSpPr>
          <p:nvPr/>
        </p:nvSpPr>
        <p:spPr>
          <a:xfrm>
            <a:off x="8539657" y="4722110"/>
            <a:ext cx="533398" cy="228600"/>
          </a:xfrm>
        </p:spPr>
        <p:txBody>
          <a:bodyPr/>
          <a:lstStyle>
            <a:defPPr>
              <a:defRPr lang="en-US"/>
            </a:defPPr>
            <a:lvl1pPr marL="0" algn="l" defTabSz="914400" rtl="0" eaLnBrk="1" latinLnBrk="0" hangingPunct="1">
              <a:defRPr sz="1800" kern="1200" smtClean="0">
                <a:solidFill>
                  <a:schemeClr val="bg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8E3DFB79-095A-C74D-B614-34DE32062E65}" type="slidenum">
              <a:rPr lang="en-US" smtClean="0">
                <a:solidFill>
                  <a:schemeClr val="tx1"/>
                </a:solidFill>
              </a:rPr>
              <a:pPr>
                <a:defRPr/>
              </a:pPr>
              <a:t>22</a:t>
            </a:fld>
            <a:endParaRPr lang="en-US" dirty="0">
              <a:solidFill>
                <a:schemeClr val="tx1"/>
              </a:solidFill>
            </a:endParaRPr>
          </a:p>
        </p:txBody>
      </p:sp>
      <p:graphicFrame>
        <p:nvGraphicFramePr>
          <p:cNvPr id="116" name="Table 115"/>
          <p:cNvGraphicFramePr>
            <a:graphicFrameLocks noGrp="1"/>
          </p:cNvGraphicFramePr>
          <p:nvPr>
            <p:extLst>
              <p:ext uri="{D42A27DB-BD31-4B8C-83A1-F6EECF244321}">
                <p14:modId xmlns:p14="http://schemas.microsoft.com/office/powerpoint/2010/main" val="382501913"/>
              </p:ext>
            </p:extLst>
          </p:nvPr>
        </p:nvGraphicFramePr>
        <p:xfrm>
          <a:off x="913922" y="1401733"/>
          <a:ext cx="7805536" cy="3134455"/>
        </p:xfrm>
        <a:graphic>
          <a:graphicData uri="http://schemas.openxmlformats.org/drawingml/2006/table">
            <a:tbl>
              <a:tblPr firstRow="1" bandRow="1">
                <a:tableStyleId>{5C22544A-7EE6-4342-B048-85BDC9FD1C3A}</a:tableStyleId>
              </a:tblPr>
              <a:tblGrid>
                <a:gridCol w="1951384">
                  <a:extLst>
                    <a:ext uri="{9D8B030D-6E8A-4147-A177-3AD203B41FA5}">
                      <a16:colId xmlns:a16="http://schemas.microsoft.com/office/drawing/2014/main" val="20001"/>
                    </a:ext>
                  </a:extLst>
                </a:gridCol>
                <a:gridCol w="1951384">
                  <a:extLst>
                    <a:ext uri="{9D8B030D-6E8A-4147-A177-3AD203B41FA5}">
                      <a16:colId xmlns:a16="http://schemas.microsoft.com/office/drawing/2014/main" val="20002"/>
                    </a:ext>
                  </a:extLst>
                </a:gridCol>
                <a:gridCol w="1951384">
                  <a:extLst>
                    <a:ext uri="{9D8B030D-6E8A-4147-A177-3AD203B41FA5}">
                      <a16:colId xmlns:a16="http://schemas.microsoft.com/office/drawing/2014/main" val="1512737600"/>
                    </a:ext>
                  </a:extLst>
                </a:gridCol>
                <a:gridCol w="1951384">
                  <a:extLst>
                    <a:ext uri="{9D8B030D-6E8A-4147-A177-3AD203B41FA5}">
                      <a16:colId xmlns:a16="http://schemas.microsoft.com/office/drawing/2014/main" val="1048554031"/>
                    </a:ext>
                  </a:extLst>
                </a:gridCol>
              </a:tblGrid>
              <a:tr h="565862">
                <a:tc>
                  <a:txBody>
                    <a:bodyPr/>
                    <a:lstStyle/>
                    <a:p>
                      <a:pPr algn="ctr"/>
                      <a:r>
                        <a:rPr lang="en-US" sz="900" b="1" dirty="0">
                          <a:solidFill>
                            <a:schemeClr val="accent1"/>
                          </a:solidFill>
                          <a:latin typeface="Helvetica" panose="020B0604020202020204" pitchFamily="34" charset="0"/>
                          <a:cs typeface="Helvetica" panose="020B0604020202020204" pitchFamily="34" charset="0"/>
                        </a:rPr>
                        <a:t>Access and Affordable Care </a:t>
                      </a:r>
                    </a:p>
                  </a:txBody>
                  <a:tcPr marL="68580" marR="68580" marT="68580" marB="6858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lnSpc>
                          <a:spcPct val="150000"/>
                        </a:lnSpc>
                      </a:pPr>
                      <a:r>
                        <a:rPr lang="en-US" sz="900" b="1" dirty="0">
                          <a:solidFill>
                            <a:schemeClr val="accent2"/>
                          </a:solidFill>
                          <a:latin typeface="Helvetica" panose="020B0604020202020204" pitchFamily="34" charset="0"/>
                          <a:cs typeface="Helvetica" panose="020B0604020202020204" pitchFamily="34" charset="0"/>
                        </a:rPr>
                        <a:t>Coordination of Care </a:t>
                      </a:r>
                    </a:p>
                  </a:txBody>
                  <a:tcPr marL="68580" marR="68580" marT="68580" marB="6858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900" b="1" dirty="0">
                          <a:solidFill>
                            <a:schemeClr val="bg1">
                              <a:lumMod val="50000"/>
                            </a:schemeClr>
                          </a:solidFill>
                          <a:latin typeface="Helvetica" panose="020B0604020202020204" pitchFamily="34" charset="0"/>
                          <a:cs typeface="Helvetica" panose="020B0604020202020204" pitchFamily="34" charset="0"/>
                        </a:rPr>
                        <a:t>Transition of Care</a:t>
                      </a:r>
                    </a:p>
                  </a:txBody>
                  <a:tcPr marL="68580" marR="68580" marT="68580" marB="6858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lnSpc>
                          <a:spcPct val="150000"/>
                        </a:lnSpc>
                      </a:pPr>
                      <a:r>
                        <a:rPr lang="en-US" sz="900" b="1" dirty="0">
                          <a:solidFill>
                            <a:srgbClr val="00B050"/>
                          </a:solidFill>
                          <a:latin typeface="Helvetica" panose="020B0604020202020204" pitchFamily="34" charset="0"/>
                          <a:cs typeface="Helvetica" panose="020B0604020202020204" pitchFamily="34" charset="0"/>
                        </a:rPr>
                        <a:t>Preventive Services </a:t>
                      </a:r>
                      <a:br>
                        <a:rPr lang="en-US" sz="900" b="1" dirty="0">
                          <a:solidFill>
                            <a:srgbClr val="00B050"/>
                          </a:solidFill>
                          <a:latin typeface="Helvetica" panose="020B0604020202020204" pitchFamily="34" charset="0"/>
                          <a:cs typeface="Helvetica" panose="020B0604020202020204" pitchFamily="34" charset="0"/>
                        </a:rPr>
                      </a:br>
                      <a:r>
                        <a:rPr lang="en-US" sz="900" b="1" dirty="0">
                          <a:solidFill>
                            <a:srgbClr val="00B050"/>
                          </a:solidFill>
                          <a:latin typeface="Helvetica" panose="020B0604020202020204" pitchFamily="34" charset="0"/>
                          <a:cs typeface="Helvetica" panose="020B0604020202020204" pitchFamily="34" charset="0"/>
                        </a:rPr>
                        <a:t>and</a:t>
                      </a:r>
                      <a:r>
                        <a:rPr lang="en-US" sz="900" b="1" baseline="0" dirty="0">
                          <a:solidFill>
                            <a:srgbClr val="00B050"/>
                          </a:solidFill>
                          <a:latin typeface="Helvetica" panose="020B0604020202020204" pitchFamily="34" charset="0"/>
                          <a:cs typeface="Helvetica" panose="020B0604020202020204" pitchFamily="34" charset="0"/>
                        </a:rPr>
                        <a:t> </a:t>
                      </a:r>
                      <a:r>
                        <a:rPr lang="en-US" sz="900" b="1" dirty="0">
                          <a:solidFill>
                            <a:srgbClr val="00B050"/>
                          </a:solidFill>
                          <a:latin typeface="Helvetica" panose="020B0604020202020204" pitchFamily="34" charset="0"/>
                          <a:cs typeface="Helvetica" panose="020B0604020202020204" pitchFamily="34" charset="0"/>
                        </a:rPr>
                        <a:t>Chronic Conditions </a:t>
                      </a:r>
                    </a:p>
                  </a:txBody>
                  <a:tcPr marL="68580" marR="68580" marT="68580" marB="6858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0"/>
                  </a:ext>
                </a:extLst>
              </a:tr>
              <a:tr h="2568593">
                <a:tc>
                  <a:txBody>
                    <a:bodyPr/>
                    <a:lstStyle/>
                    <a:p>
                      <a:pPr marL="182880" indent="-182880">
                        <a:lnSpc>
                          <a:spcPct val="150000"/>
                        </a:lnSpc>
                        <a:buFont typeface="Arial" panose="020B0604020202020204" pitchFamily="34" charset="0"/>
                        <a:buChar char="•"/>
                      </a:pPr>
                      <a:r>
                        <a:rPr lang="en-US" sz="850" dirty="0">
                          <a:solidFill>
                            <a:schemeClr val="tx1"/>
                          </a:solidFill>
                          <a:latin typeface="Helvetica" panose="020B0604020202020204" pitchFamily="34" charset="0"/>
                          <a:cs typeface="Helvetica" panose="020B0604020202020204" pitchFamily="34" charset="0"/>
                        </a:rPr>
                        <a:t>Getting Needed Care</a:t>
                      </a:r>
                    </a:p>
                    <a:p>
                      <a:pPr marL="182880" indent="-182880">
                        <a:lnSpc>
                          <a:spcPct val="150000"/>
                        </a:lnSpc>
                        <a:buFont typeface="Arial" panose="020B0604020202020204" pitchFamily="34" charset="0"/>
                        <a:buChar char="•"/>
                      </a:pPr>
                      <a:r>
                        <a:rPr lang="en-US" sz="850" dirty="0">
                          <a:solidFill>
                            <a:schemeClr val="tx1"/>
                          </a:solidFill>
                          <a:latin typeface="Helvetica" panose="020B0604020202020204" pitchFamily="34" charset="0"/>
                          <a:cs typeface="Helvetica" panose="020B0604020202020204" pitchFamily="34" charset="0"/>
                        </a:rPr>
                        <a:t>Getting Appointments and Care Quickly</a:t>
                      </a:r>
                    </a:p>
                    <a:p>
                      <a:pPr marL="182880" indent="-182880">
                        <a:lnSpc>
                          <a:spcPct val="150000"/>
                        </a:lnSpc>
                        <a:buFont typeface="Arial" panose="020B0604020202020204" pitchFamily="34" charset="0"/>
                        <a:buChar char="•"/>
                      </a:pPr>
                      <a:r>
                        <a:rPr lang="en-US" sz="850" dirty="0">
                          <a:solidFill>
                            <a:schemeClr val="tx1"/>
                          </a:solidFill>
                          <a:latin typeface="Helvetica" panose="020B0604020202020204" pitchFamily="34" charset="0"/>
                          <a:cs typeface="Helvetica" panose="020B0604020202020204" pitchFamily="34" charset="0"/>
                        </a:rPr>
                        <a:t>Ease of Getting Needed Prescription Drugs</a:t>
                      </a:r>
                    </a:p>
                  </a:txBody>
                  <a:tcPr marL="68580" marR="68580" marT="68580" marB="6858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82880" indent="-182880">
                        <a:lnSpc>
                          <a:spcPct val="150000"/>
                        </a:lnSpc>
                        <a:buFont typeface="Arial" panose="020B0604020202020204" pitchFamily="34" charset="0"/>
                        <a:buChar char="•"/>
                      </a:pPr>
                      <a:r>
                        <a:rPr lang="en-US" sz="850" dirty="0">
                          <a:solidFill>
                            <a:schemeClr val="tx1"/>
                          </a:solidFill>
                          <a:latin typeface="Helvetica" panose="020B0604020202020204" pitchFamily="34" charset="0"/>
                          <a:cs typeface="Helvetica" panose="020B0604020202020204" pitchFamily="34" charset="0"/>
                        </a:rPr>
                        <a:t>Health Risk Assessment (HRA)</a:t>
                      </a:r>
                    </a:p>
                    <a:p>
                      <a:pPr marL="182880" indent="-182880">
                        <a:lnSpc>
                          <a:spcPct val="150000"/>
                        </a:lnSpc>
                        <a:buFont typeface="Arial" panose="020B0604020202020204" pitchFamily="34" charset="0"/>
                        <a:buChar char="•"/>
                      </a:pPr>
                      <a:r>
                        <a:rPr lang="en-US" sz="850" dirty="0">
                          <a:solidFill>
                            <a:schemeClr val="tx1"/>
                          </a:solidFill>
                          <a:latin typeface="Helvetica" panose="020B0604020202020204" pitchFamily="34" charset="0"/>
                          <a:cs typeface="Helvetica" panose="020B0604020202020204" pitchFamily="34" charset="0"/>
                        </a:rPr>
                        <a:t>Individualized Care Plan (ICP)</a:t>
                      </a:r>
                    </a:p>
                    <a:p>
                      <a:pPr marL="182880" indent="-182880">
                        <a:lnSpc>
                          <a:spcPct val="150000"/>
                        </a:lnSpc>
                        <a:buFont typeface="Arial" panose="020B0604020202020204" pitchFamily="34" charset="0"/>
                        <a:buChar char="•"/>
                      </a:pPr>
                      <a:r>
                        <a:rPr lang="en-US" sz="850" dirty="0">
                          <a:solidFill>
                            <a:schemeClr val="tx1"/>
                          </a:solidFill>
                          <a:latin typeface="Helvetica" panose="020B0604020202020204" pitchFamily="34" charset="0"/>
                          <a:cs typeface="Helvetica" panose="020B0604020202020204" pitchFamily="34" charset="0"/>
                        </a:rPr>
                        <a:t>Interdisciplinary Care Team (ICT)</a:t>
                      </a:r>
                    </a:p>
                  </a:txBody>
                  <a:tcPr marL="68580" marR="68580" marT="68580" marB="6858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82880" indent="-182880">
                        <a:lnSpc>
                          <a:spcPct val="150000"/>
                        </a:lnSpc>
                        <a:buFont typeface="Arial" panose="020B0604020202020204" pitchFamily="34" charset="0"/>
                        <a:buChar char="•"/>
                      </a:pPr>
                      <a:r>
                        <a:rPr lang="en-US" sz="850" dirty="0">
                          <a:solidFill>
                            <a:schemeClr val="tx1"/>
                          </a:solidFill>
                          <a:latin typeface="Helvetica" panose="020B0604020202020204" pitchFamily="34" charset="0"/>
                          <a:cs typeface="Helvetica" panose="020B0604020202020204" pitchFamily="34" charset="0"/>
                        </a:rPr>
                        <a:t>Notification of Inpatient Admission </a:t>
                      </a:r>
                    </a:p>
                    <a:p>
                      <a:pPr marL="182880" indent="-182880">
                        <a:lnSpc>
                          <a:spcPct val="150000"/>
                        </a:lnSpc>
                        <a:buFont typeface="Arial" panose="020B0604020202020204" pitchFamily="34" charset="0"/>
                        <a:buChar char="•"/>
                      </a:pPr>
                      <a:r>
                        <a:rPr lang="en-US" sz="850" dirty="0">
                          <a:solidFill>
                            <a:schemeClr val="tx1"/>
                          </a:solidFill>
                          <a:latin typeface="Helvetica" panose="020B0604020202020204" pitchFamily="34" charset="0"/>
                          <a:cs typeface="Helvetica" panose="020B0604020202020204" pitchFamily="34" charset="0"/>
                        </a:rPr>
                        <a:t>Receipt of Discharge Information</a:t>
                      </a:r>
                    </a:p>
                    <a:p>
                      <a:pPr marL="182880" indent="-182880">
                        <a:lnSpc>
                          <a:spcPct val="150000"/>
                        </a:lnSpc>
                        <a:buFont typeface="Arial" panose="020B0604020202020204" pitchFamily="34" charset="0"/>
                        <a:buChar char="•"/>
                      </a:pPr>
                      <a:r>
                        <a:rPr lang="en-US" sz="850" dirty="0">
                          <a:solidFill>
                            <a:schemeClr val="tx1"/>
                          </a:solidFill>
                          <a:latin typeface="Helvetica" panose="020B0604020202020204" pitchFamily="34" charset="0"/>
                          <a:cs typeface="Helvetica" panose="020B0604020202020204" pitchFamily="34" charset="0"/>
                        </a:rPr>
                        <a:t>Patient Engagement after Inpatient Discharge and Medication Reconciliation</a:t>
                      </a:r>
                    </a:p>
                    <a:p>
                      <a:pPr marL="182880" indent="-182880">
                        <a:lnSpc>
                          <a:spcPct val="150000"/>
                        </a:lnSpc>
                        <a:buFont typeface="Arial" panose="020B0604020202020204" pitchFamily="34" charset="0"/>
                        <a:buChar char="•"/>
                      </a:pPr>
                      <a:r>
                        <a:rPr lang="en-US" sz="850" dirty="0">
                          <a:solidFill>
                            <a:schemeClr val="tx1"/>
                          </a:solidFill>
                          <a:latin typeface="Helvetica" panose="020B0604020202020204" pitchFamily="34" charset="0"/>
                          <a:cs typeface="Helvetica" panose="020B0604020202020204" pitchFamily="34" charset="0"/>
                        </a:rPr>
                        <a:t>Plan All Cause Readmissions (30 Day Unplanned)</a:t>
                      </a:r>
                    </a:p>
                  </a:txBody>
                  <a:tcPr marL="68580" marR="68580" marT="68580" marB="6858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82880" marR="0" lvl="0" indent="-18288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850" dirty="0">
                          <a:solidFill>
                            <a:schemeClr val="tx1"/>
                          </a:solidFill>
                          <a:latin typeface="Helvetica" panose="020B0604020202020204" pitchFamily="34" charset="0"/>
                          <a:cs typeface="Helvetica" panose="020B0604020202020204" pitchFamily="34" charset="0"/>
                        </a:rPr>
                        <a:t>Annual Wellness Exam (AWE)</a:t>
                      </a:r>
                    </a:p>
                    <a:p>
                      <a:pPr marL="182880" indent="-182880">
                        <a:lnSpc>
                          <a:spcPct val="150000"/>
                        </a:lnSpc>
                        <a:buFont typeface="Arial" panose="020B0604020202020204" pitchFamily="34" charset="0"/>
                        <a:buChar char="•"/>
                      </a:pPr>
                      <a:r>
                        <a:rPr lang="en-US" sz="850" dirty="0">
                          <a:solidFill>
                            <a:schemeClr val="tx1"/>
                          </a:solidFill>
                          <a:latin typeface="Helvetica" panose="020B0604020202020204" pitchFamily="34" charset="0"/>
                          <a:cs typeface="Helvetica" panose="020B0604020202020204" pitchFamily="34" charset="0"/>
                        </a:rPr>
                        <a:t>Flu Shots</a:t>
                      </a:r>
                    </a:p>
                    <a:p>
                      <a:pPr marL="182880" indent="-182880">
                        <a:lnSpc>
                          <a:spcPct val="150000"/>
                        </a:lnSpc>
                        <a:buFont typeface="Arial" panose="020B0604020202020204" pitchFamily="34" charset="0"/>
                        <a:buChar char="•"/>
                      </a:pPr>
                      <a:r>
                        <a:rPr lang="en-US" sz="850" dirty="0">
                          <a:solidFill>
                            <a:schemeClr val="tx1"/>
                          </a:solidFill>
                          <a:latin typeface="Helvetica" panose="020B0604020202020204" pitchFamily="34" charset="0"/>
                          <a:cs typeface="Helvetica" panose="020B0604020202020204" pitchFamily="34" charset="0"/>
                        </a:rPr>
                        <a:t>Breast and</a:t>
                      </a:r>
                      <a:r>
                        <a:rPr lang="en-US" sz="850" baseline="0" dirty="0">
                          <a:solidFill>
                            <a:schemeClr val="tx1"/>
                          </a:solidFill>
                          <a:latin typeface="Helvetica" panose="020B0604020202020204" pitchFamily="34" charset="0"/>
                          <a:cs typeface="Helvetica" panose="020B0604020202020204" pitchFamily="34" charset="0"/>
                        </a:rPr>
                        <a:t> Colon</a:t>
                      </a:r>
                      <a:r>
                        <a:rPr lang="en-US" sz="850" dirty="0">
                          <a:solidFill>
                            <a:schemeClr val="tx1"/>
                          </a:solidFill>
                          <a:latin typeface="Helvetica" panose="020B0604020202020204" pitchFamily="34" charset="0"/>
                          <a:cs typeface="Helvetica" panose="020B0604020202020204" pitchFamily="34" charset="0"/>
                        </a:rPr>
                        <a:t> Cancer Screenings</a:t>
                      </a:r>
                    </a:p>
                    <a:p>
                      <a:pPr marL="182880" marR="0" lvl="0" indent="-18288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850" dirty="0">
                          <a:solidFill>
                            <a:schemeClr val="tx1"/>
                          </a:solidFill>
                          <a:latin typeface="Helvetica" panose="020B0604020202020204" pitchFamily="34" charset="0"/>
                          <a:cs typeface="Helvetica" panose="020B0604020202020204" pitchFamily="34" charset="0"/>
                        </a:rPr>
                        <a:t>Blood Pressure,</a:t>
                      </a:r>
                      <a:r>
                        <a:rPr lang="en-US" sz="850" baseline="0" dirty="0">
                          <a:solidFill>
                            <a:schemeClr val="tx1"/>
                          </a:solidFill>
                          <a:latin typeface="Helvetica" panose="020B0604020202020204" pitchFamily="34" charset="0"/>
                          <a:cs typeface="Helvetica" panose="020B0604020202020204" pitchFamily="34" charset="0"/>
                        </a:rPr>
                        <a:t> Cholesterol </a:t>
                      </a:r>
                      <a:r>
                        <a:rPr lang="en-US" sz="850" dirty="0">
                          <a:solidFill>
                            <a:schemeClr val="tx1"/>
                          </a:solidFill>
                          <a:latin typeface="Helvetica" panose="020B0604020202020204" pitchFamily="34" charset="0"/>
                          <a:cs typeface="Helvetica" panose="020B0604020202020204" pitchFamily="34" charset="0"/>
                        </a:rPr>
                        <a:t>and Diabetes Control</a:t>
                      </a:r>
                    </a:p>
                    <a:p>
                      <a:pPr marL="182880" indent="-182880">
                        <a:lnSpc>
                          <a:spcPct val="150000"/>
                        </a:lnSpc>
                        <a:buFont typeface="Arial" panose="020B0604020202020204" pitchFamily="34" charset="0"/>
                        <a:buChar char="•"/>
                      </a:pPr>
                      <a:r>
                        <a:rPr lang="en-US" sz="850" dirty="0">
                          <a:solidFill>
                            <a:schemeClr val="tx1"/>
                          </a:solidFill>
                          <a:latin typeface="Helvetica" panose="020B0604020202020204" pitchFamily="34" charset="0"/>
                          <a:cs typeface="Helvetica" panose="020B0604020202020204" pitchFamily="34" charset="0"/>
                        </a:rPr>
                        <a:t>Monitoring Physical Activity</a:t>
                      </a:r>
                    </a:p>
                    <a:p>
                      <a:pPr marL="182880" indent="-182880">
                        <a:lnSpc>
                          <a:spcPct val="150000"/>
                        </a:lnSpc>
                        <a:buFont typeface="Arial" panose="020B0604020202020204" pitchFamily="34" charset="0"/>
                        <a:buChar char="•"/>
                      </a:pPr>
                      <a:r>
                        <a:rPr lang="en-US" sz="850" dirty="0">
                          <a:solidFill>
                            <a:schemeClr val="tx1"/>
                          </a:solidFill>
                          <a:latin typeface="Helvetica" panose="020B0604020202020204" pitchFamily="34" charset="0"/>
                          <a:cs typeface="Helvetica" panose="020B0604020202020204" pitchFamily="34" charset="0"/>
                        </a:rPr>
                        <a:t>Fall Risk Prevention</a:t>
                      </a:r>
                    </a:p>
                    <a:p>
                      <a:pPr marL="182880" indent="-182880">
                        <a:lnSpc>
                          <a:spcPct val="150000"/>
                        </a:lnSpc>
                        <a:buFont typeface="Arial" panose="020B0604020202020204" pitchFamily="34" charset="0"/>
                        <a:buChar char="•"/>
                      </a:pPr>
                      <a:r>
                        <a:rPr lang="en-US" sz="850" dirty="0">
                          <a:solidFill>
                            <a:schemeClr val="tx1"/>
                          </a:solidFill>
                          <a:latin typeface="Helvetica" panose="020B0604020202020204" pitchFamily="34" charset="0"/>
                          <a:cs typeface="Helvetica" panose="020B0604020202020204" pitchFamily="34" charset="0"/>
                        </a:rPr>
                        <a:t>Managing Urinary Incontinence</a:t>
                      </a:r>
                    </a:p>
                    <a:p>
                      <a:pPr marL="182880" indent="-182880">
                        <a:lnSpc>
                          <a:spcPct val="150000"/>
                        </a:lnSpc>
                        <a:buFont typeface="Arial" panose="020B0604020202020204" pitchFamily="34" charset="0"/>
                        <a:buChar char="•"/>
                      </a:pPr>
                      <a:r>
                        <a:rPr lang="en-US" sz="850" dirty="0">
                          <a:solidFill>
                            <a:schemeClr val="tx1"/>
                          </a:solidFill>
                          <a:latin typeface="Helvetica" panose="020B0604020202020204" pitchFamily="34" charset="0"/>
                          <a:cs typeface="Helvetica" panose="020B0604020202020204" pitchFamily="34" charset="0"/>
                        </a:rPr>
                        <a:t>Depression Screening</a:t>
                      </a:r>
                      <a:r>
                        <a:rPr lang="en-US" sz="850" baseline="0" dirty="0">
                          <a:solidFill>
                            <a:schemeClr val="tx1"/>
                          </a:solidFill>
                          <a:latin typeface="Helvetica" panose="020B0604020202020204" pitchFamily="34" charset="0"/>
                          <a:cs typeface="Helvetica" panose="020B0604020202020204" pitchFamily="34" charset="0"/>
                        </a:rPr>
                        <a:t> and Management</a:t>
                      </a:r>
                      <a:endParaRPr lang="en-US" sz="850" dirty="0">
                        <a:solidFill>
                          <a:schemeClr val="tx1"/>
                        </a:solidFill>
                        <a:latin typeface="Helvetica" panose="020B0604020202020204" pitchFamily="34" charset="0"/>
                        <a:cs typeface="Helvetica" panose="020B0604020202020204" pitchFamily="34" charset="0"/>
                      </a:endParaRPr>
                    </a:p>
                  </a:txBody>
                  <a:tcPr marL="68580" marR="68580" marT="68580" marB="6858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1734487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B37FE-3A30-2E25-E089-2E8FE3289CF5}"/>
              </a:ext>
            </a:extLst>
          </p:cNvPr>
          <p:cNvSpPr>
            <a:spLocks noGrp="1"/>
          </p:cNvSpPr>
          <p:nvPr>
            <p:ph type="title"/>
          </p:nvPr>
        </p:nvSpPr>
        <p:spPr>
          <a:xfrm>
            <a:off x="808014" y="446318"/>
            <a:ext cx="7824355" cy="685800"/>
          </a:xfrm>
        </p:spPr>
        <p:txBody>
          <a:bodyPr>
            <a:normAutofit/>
          </a:bodyPr>
          <a:lstStyle/>
          <a:p>
            <a:r>
              <a:rPr lang="en-US" dirty="0"/>
              <a:t>Regulatory References</a:t>
            </a:r>
          </a:p>
        </p:txBody>
      </p:sp>
      <p:sp>
        <p:nvSpPr>
          <p:cNvPr id="3" name="Content Placeholder 2">
            <a:extLst>
              <a:ext uri="{FF2B5EF4-FFF2-40B4-BE49-F238E27FC236}">
                <a16:creationId xmlns:a16="http://schemas.microsoft.com/office/drawing/2014/main" id="{04C8BB6D-76E8-4935-8C8F-6A618172DE90}"/>
              </a:ext>
            </a:extLst>
          </p:cNvPr>
          <p:cNvSpPr>
            <a:spLocks noGrp="1"/>
          </p:cNvSpPr>
          <p:nvPr>
            <p:ph idx="1"/>
          </p:nvPr>
        </p:nvSpPr>
        <p:spPr>
          <a:xfrm>
            <a:off x="862445" y="1225078"/>
            <a:ext cx="7824355" cy="3278686"/>
          </a:xfrm>
        </p:spPr>
        <p:txBody>
          <a:bodyPr>
            <a:noAutofit/>
          </a:bodyPr>
          <a:lstStyle/>
          <a:p>
            <a:pPr marL="0" indent="0">
              <a:buNone/>
            </a:pPr>
            <a:r>
              <a:rPr lang="en-US" sz="1100" dirty="0"/>
              <a:t>CMS Medicare Managed Care Manual for Special Needs Plans (SNPs): </a:t>
            </a:r>
            <a:br>
              <a:rPr lang="en-US" sz="1100" dirty="0"/>
            </a:br>
            <a:r>
              <a:rPr lang="en-US" sz="1100" dirty="0">
                <a:hlinkClick r:id="rId3"/>
              </a:rPr>
              <a:t>https://www.cms.gov/Regulations-and-Guidance/Guidance/Manuals/Downloads/mc86c16b.pdf</a:t>
            </a:r>
            <a:r>
              <a:rPr lang="en-US" sz="1100" dirty="0"/>
              <a:t> </a:t>
            </a:r>
            <a:br>
              <a:rPr lang="en-US" sz="1100" dirty="0"/>
            </a:br>
            <a:endParaRPr lang="en-US" sz="1100" dirty="0"/>
          </a:p>
          <a:p>
            <a:pPr marL="0" indent="0">
              <a:buNone/>
            </a:pPr>
            <a:r>
              <a:rPr lang="en-US" sz="1100" dirty="0"/>
              <a:t>CMS SNP Model of Care (MOC) information: </a:t>
            </a:r>
            <a:br>
              <a:rPr lang="en-US" sz="1100" dirty="0"/>
            </a:br>
            <a:r>
              <a:rPr lang="en-US" sz="1100" dirty="0">
                <a:hlinkClick r:id="rId4"/>
              </a:rPr>
              <a:t>https://www.cms.gov/Medicare/Health-Plans/SpecialNeedsPlans/SNP-MOC</a:t>
            </a:r>
            <a:r>
              <a:rPr lang="en-US" sz="1100" dirty="0"/>
              <a:t> </a:t>
            </a:r>
            <a:br>
              <a:rPr lang="en-US" sz="1100" dirty="0"/>
            </a:br>
            <a:endParaRPr lang="en-US" sz="1100" dirty="0"/>
          </a:p>
          <a:p>
            <a:pPr marL="0" indent="0">
              <a:buNone/>
            </a:pPr>
            <a:r>
              <a:rPr lang="en-US" sz="1100" dirty="0"/>
              <a:t>Electronic Code of Federal Regulation: </a:t>
            </a:r>
            <a:br>
              <a:rPr lang="en-US" sz="1100" dirty="0"/>
            </a:br>
            <a:r>
              <a:rPr lang="en-US" sz="1100" dirty="0">
                <a:hlinkClick r:id="rId5"/>
              </a:rPr>
              <a:t>https://www.ecfr.gov/current/title-42/chapter-IV/subchapter-B/part-422</a:t>
            </a:r>
            <a:r>
              <a:rPr lang="en-US" sz="1100" dirty="0"/>
              <a:t> </a:t>
            </a:r>
            <a:br>
              <a:rPr lang="en-US" sz="1100" dirty="0"/>
            </a:br>
            <a:endParaRPr lang="en-US" sz="1100" dirty="0"/>
          </a:p>
          <a:p>
            <a:pPr marL="0" indent="0">
              <a:buNone/>
            </a:pPr>
            <a:r>
              <a:rPr lang="en-US" sz="1100" dirty="0"/>
              <a:t>DHCS D-SNP Policy: </a:t>
            </a:r>
            <a:br>
              <a:rPr lang="en-US" sz="1100" dirty="0"/>
            </a:br>
            <a:r>
              <a:rPr lang="en-US" sz="1100" dirty="0">
                <a:hlinkClick r:id="rId6"/>
              </a:rPr>
              <a:t>https://www.dhcs.ca.gov/provgovpart/Pages/Dual-Special-Needs-Plans-(D-SNP)-Contract-and-Program-Guide.aspx</a:t>
            </a:r>
            <a:r>
              <a:rPr lang="en-US" sz="1100" dirty="0"/>
              <a:t>  </a:t>
            </a:r>
            <a:br>
              <a:rPr lang="en-US" sz="1100" dirty="0"/>
            </a:br>
            <a:endParaRPr lang="en-US" sz="1100" dirty="0"/>
          </a:p>
          <a:p>
            <a:pPr marL="0" indent="0">
              <a:buNone/>
            </a:pPr>
            <a:r>
              <a:rPr lang="en-US" sz="1100" dirty="0"/>
              <a:t>Dementia Care Aware Training: </a:t>
            </a:r>
            <a:br>
              <a:rPr lang="en-US" sz="1100" dirty="0"/>
            </a:br>
            <a:r>
              <a:rPr lang="en-US" sz="1100" dirty="0">
                <a:hlinkClick r:id="rId7"/>
              </a:rPr>
              <a:t>https://www.dementiacareaware.org/</a:t>
            </a:r>
            <a:endParaRPr lang="en-US" sz="1100" dirty="0"/>
          </a:p>
        </p:txBody>
      </p:sp>
      <p:sp>
        <p:nvSpPr>
          <p:cNvPr id="5" name="Slide Number Placeholder 4">
            <a:extLst>
              <a:ext uri="{FF2B5EF4-FFF2-40B4-BE49-F238E27FC236}">
                <a16:creationId xmlns:a16="http://schemas.microsoft.com/office/drawing/2014/main" id="{5FFC24B5-24C9-BDCD-168F-2783F06B47E7}"/>
              </a:ext>
            </a:extLst>
          </p:cNvPr>
          <p:cNvSpPr>
            <a:spLocks noGrp="1"/>
          </p:cNvSpPr>
          <p:nvPr>
            <p:ph type="sldNum" sz="quarter" idx="14"/>
          </p:nvPr>
        </p:nvSpPr>
        <p:spPr/>
        <p:txBody>
          <a:bodyPr/>
          <a:lstStyle/>
          <a:p>
            <a:pPr>
              <a:defRPr/>
            </a:pPr>
            <a:fld id="{8E3DFB79-095A-C74D-B614-34DE32062E65}" type="slidenum">
              <a:rPr lang="en-US" smtClean="0">
                <a:solidFill>
                  <a:srgbClr val="FFFFFF"/>
                </a:solidFill>
              </a:rPr>
              <a:pPr>
                <a:defRPr/>
              </a:pPr>
              <a:t>23</a:t>
            </a:fld>
            <a:endParaRPr lang="en-US" dirty="0">
              <a:solidFill>
                <a:srgbClr val="FFFFFF"/>
              </a:solidFill>
            </a:endParaRPr>
          </a:p>
        </p:txBody>
      </p:sp>
      <p:sp>
        <p:nvSpPr>
          <p:cNvPr id="6" name="Slide Number Placeholder 4">
            <a:extLst>
              <a:ext uri="{FF2B5EF4-FFF2-40B4-BE49-F238E27FC236}">
                <a16:creationId xmlns:a16="http://schemas.microsoft.com/office/drawing/2014/main" id="{EB3FD85C-0E36-02A3-EADC-44EFE2C8ECCD}"/>
              </a:ext>
            </a:extLst>
          </p:cNvPr>
          <p:cNvSpPr txBox="1">
            <a:spLocks/>
          </p:cNvSpPr>
          <p:nvPr/>
        </p:nvSpPr>
        <p:spPr>
          <a:xfrm>
            <a:off x="8539657" y="4722110"/>
            <a:ext cx="533398" cy="228600"/>
          </a:xfrm>
        </p:spPr>
        <p:txBody>
          <a:bodyPr/>
          <a:lstStyle>
            <a:defPPr>
              <a:defRPr lang="en-US"/>
            </a:defPPr>
            <a:lvl1pPr marL="0" algn="l" defTabSz="914400" rtl="0" eaLnBrk="1" latinLnBrk="0" hangingPunct="1">
              <a:defRPr sz="1800" kern="1200" smtClean="0">
                <a:solidFill>
                  <a:schemeClr val="bg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8E3DFB79-095A-C74D-B614-34DE32062E65}" type="slidenum">
              <a:rPr lang="en-US" smtClean="0">
                <a:solidFill>
                  <a:schemeClr val="tx1"/>
                </a:solidFill>
              </a:rPr>
              <a:pPr>
                <a:defRPr/>
              </a:pPr>
              <a:t>23</a:t>
            </a:fld>
            <a:endParaRPr lang="en-US" dirty="0">
              <a:solidFill>
                <a:schemeClr val="tx1"/>
              </a:solidFill>
            </a:endParaRPr>
          </a:p>
        </p:txBody>
      </p:sp>
    </p:spTree>
    <p:extLst>
      <p:ext uri="{BB962C8B-B14F-4D97-AF65-F5344CB8AC3E}">
        <p14:creationId xmlns:p14="http://schemas.microsoft.com/office/powerpoint/2010/main" val="1592544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B265A-9D02-ABE8-9042-E7658B88F1F2}"/>
              </a:ext>
            </a:extLst>
          </p:cNvPr>
          <p:cNvSpPr>
            <a:spLocks noGrp="1"/>
          </p:cNvSpPr>
          <p:nvPr>
            <p:ph type="title"/>
          </p:nvPr>
        </p:nvSpPr>
        <p:spPr>
          <a:xfrm>
            <a:off x="811513" y="399473"/>
            <a:ext cx="7772400" cy="342900"/>
          </a:xfrm>
        </p:spPr>
        <p:txBody>
          <a:bodyPr>
            <a:noAutofit/>
          </a:bodyPr>
          <a:lstStyle/>
          <a:p>
            <a:pPr>
              <a:lnSpc>
                <a:spcPct val="100000"/>
              </a:lnSpc>
            </a:pPr>
            <a:r>
              <a:rPr lang="en-US" dirty="0"/>
              <a:t>Training Objectives</a:t>
            </a:r>
          </a:p>
        </p:txBody>
      </p:sp>
      <p:sp>
        <p:nvSpPr>
          <p:cNvPr id="3" name="Content Placeholder 2">
            <a:extLst>
              <a:ext uri="{FF2B5EF4-FFF2-40B4-BE49-F238E27FC236}">
                <a16:creationId xmlns:a16="http://schemas.microsoft.com/office/drawing/2014/main" id="{C688E0A6-0452-0859-4A5D-D8BC4989454F}"/>
              </a:ext>
            </a:extLst>
          </p:cNvPr>
          <p:cNvSpPr>
            <a:spLocks noGrp="1"/>
          </p:cNvSpPr>
          <p:nvPr>
            <p:ph idx="1"/>
          </p:nvPr>
        </p:nvSpPr>
        <p:spPr>
          <a:xfrm>
            <a:off x="816429" y="1373030"/>
            <a:ext cx="7661277" cy="3166887"/>
          </a:xfrm>
        </p:spPr>
        <p:txBody>
          <a:bodyPr>
            <a:noAutofit/>
          </a:bodyPr>
          <a:lstStyle/>
          <a:p>
            <a:pPr>
              <a:lnSpc>
                <a:spcPct val="150000"/>
              </a:lnSpc>
            </a:pPr>
            <a:r>
              <a:rPr lang="en-US" dirty="0"/>
              <a:t>Understanding of L.A. Care Medicare Plus D-SNP and Coverage</a:t>
            </a:r>
          </a:p>
          <a:p>
            <a:pPr>
              <a:lnSpc>
                <a:spcPct val="150000"/>
              </a:lnSpc>
            </a:pPr>
            <a:r>
              <a:rPr lang="en-US" dirty="0"/>
              <a:t>How to deliver coordinated care and care management in accordance with L.A. Care’s Model of Care</a:t>
            </a:r>
          </a:p>
          <a:p>
            <a:pPr>
              <a:lnSpc>
                <a:spcPct val="150000"/>
              </a:lnSpc>
            </a:pPr>
            <a:r>
              <a:rPr lang="en-US" dirty="0"/>
              <a:t>Be compliant with Completing L.A. Care Model of Care Training Requirements</a:t>
            </a:r>
          </a:p>
        </p:txBody>
      </p:sp>
      <p:sp>
        <p:nvSpPr>
          <p:cNvPr id="5" name="Slide Number Placeholder 4">
            <a:extLst>
              <a:ext uri="{FF2B5EF4-FFF2-40B4-BE49-F238E27FC236}">
                <a16:creationId xmlns:a16="http://schemas.microsoft.com/office/drawing/2014/main" id="{387BFE06-A446-8F00-4BFA-CC744852F2C6}"/>
              </a:ext>
            </a:extLst>
          </p:cNvPr>
          <p:cNvSpPr>
            <a:spLocks noGrp="1"/>
          </p:cNvSpPr>
          <p:nvPr>
            <p:ph type="sldNum" sz="quarter" idx="14"/>
          </p:nvPr>
        </p:nvSpPr>
        <p:spPr/>
        <p:txBody>
          <a:bodyPr/>
          <a:lstStyle/>
          <a:p>
            <a:pPr>
              <a:defRPr/>
            </a:pPr>
            <a:fld id="{8E3DFB79-095A-C74D-B614-34DE32062E65}" type="slidenum">
              <a:rPr lang="en-US" smtClean="0">
                <a:solidFill>
                  <a:srgbClr val="FFFFFF"/>
                </a:solidFill>
              </a:rPr>
              <a:pPr>
                <a:defRPr/>
              </a:pPr>
              <a:t>3</a:t>
            </a:fld>
            <a:endParaRPr lang="en-US" dirty="0">
              <a:solidFill>
                <a:srgbClr val="FFFFFF"/>
              </a:solidFill>
            </a:endParaRPr>
          </a:p>
        </p:txBody>
      </p:sp>
      <p:sp>
        <p:nvSpPr>
          <p:cNvPr id="6" name="Slide Number Placeholder 4">
            <a:extLst>
              <a:ext uri="{FF2B5EF4-FFF2-40B4-BE49-F238E27FC236}">
                <a16:creationId xmlns:a16="http://schemas.microsoft.com/office/drawing/2014/main" id="{EB3FD85C-0E36-02A3-EADC-44EFE2C8ECCD}"/>
              </a:ext>
            </a:extLst>
          </p:cNvPr>
          <p:cNvSpPr txBox="1">
            <a:spLocks/>
          </p:cNvSpPr>
          <p:nvPr/>
        </p:nvSpPr>
        <p:spPr>
          <a:xfrm>
            <a:off x="8539657" y="4722110"/>
            <a:ext cx="533398" cy="228600"/>
          </a:xfrm>
        </p:spPr>
        <p:txBody>
          <a:bodyPr/>
          <a:lstStyle>
            <a:defPPr>
              <a:defRPr lang="en-US"/>
            </a:defPPr>
            <a:lvl1pPr marL="0" algn="l" defTabSz="914400" rtl="0" eaLnBrk="1" latinLnBrk="0" hangingPunct="1">
              <a:defRPr sz="1800" kern="1200" smtClean="0">
                <a:solidFill>
                  <a:schemeClr val="bg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8E3DFB79-095A-C74D-B614-34DE32062E65}" type="slidenum">
              <a:rPr lang="en-US" smtClean="0">
                <a:solidFill>
                  <a:schemeClr val="tx1"/>
                </a:solidFill>
              </a:rPr>
              <a:pPr>
                <a:defRPr/>
              </a:pPr>
              <a:t>3</a:t>
            </a:fld>
            <a:endParaRPr lang="en-US" dirty="0">
              <a:solidFill>
                <a:schemeClr val="tx1"/>
              </a:solidFill>
            </a:endParaRPr>
          </a:p>
        </p:txBody>
      </p:sp>
    </p:spTree>
    <p:extLst>
      <p:ext uri="{BB962C8B-B14F-4D97-AF65-F5344CB8AC3E}">
        <p14:creationId xmlns:p14="http://schemas.microsoft.com/office/powerpoint/2010/main" val="3214094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22AD9-D973-007F-2C67-E9F34D8CBBFE}"/>
              </a:ext>
            </a:extLst>
          </p:cNvPr>
          <p:cNvSpPr>
            <a:spLocks noGrp="1"/>
          </p:cNvSpPr>
          <p:nvPr>
            <p:ph type="title"/>
          </p:nvPr>
        </p:nvSpPr>
        <p:spPr>
          <a:xfrm>
            <a:off x="811480" y="438675"/>
            <a:ext cx="7782791" cy="428768"/>
          </a:xfrm>
        </p:spPr>
        <p:txBody>
          <a:bodyPr>
            <a:normAutofit/>
          </a:bodyPr>
          <a:lstStyle/>
          <a:p>
            <a:r>
              <a:rPr lang="en-US" dirty="0"/>
              <a:t>CMS Requirements Overview</a:t>
            </a:r>
          </a:p>
        </p:txBody>
      </p:sp>
      <p:sp>
        <p:nvSpPr>
          <p:cNvPr id="3" name="Content Placeholder 2">
            <a:extLst>
              <a:ext uri="{FF2B5EF4-FFF2-40B4-BE49-F238E27FC236}">
                <a16:creationId xmlns:a16="http://schemas.microsoft.com/office/drawing/2014/main" id="{FC72E747-6C3E-5DB6-DCA9-5E0E8E287C6A}"/>
              </a:ext>
            </a:extLst>
          </p:cNvPr>
          <p:cNvSpPr>
            <a:spLocks noGrp="1"/>
          </p:cNvSpPr>
          <p:nvPr>
            <p:ph idx="1"/>
          </p:nvPr>
        </p:nvSpPr>
        <p:spPr>
          <a:xfrm>
            <a:off x="816396" y="1376313"/>
            <a:ext cx="7782791" cy="1974075"/>
          </a:xfrm>
        </p:spPr>
        <p:txBody>
          <a:bodyPr>
            <a:noAutofit/>
          </a:bodyPr>
          <a:lstStyle/>
          <a:p>
            <a:pPr marL="0" indent="0">
              <a:lnSpc>
                <a:spcPct val="150000"/>
              </a:lnSpc>
              <a:buNone/>
            </a:pPr>
            <a:r>
              <a:rPr lang="en-US" dirty="0"/>
              <a:t>The Centers for Medicare &amp; Medicaid Services (CMS) requires healthcare providers and their staff who provide care to L.A. Care Medicare Plus (HMO D-SNP)’s members regularly, must complete Model of Care (MOC) training initially and annually thereafter</a:t>
            </a:r>
          </a:p>
        </p:txBody>
      </p:sp>
      <p:sp>
        <p:nvSpPr>
          <p:cNvPr id="7" name="Slide Number Placeholder 4">
            <a:extLst>
              <a:ext uri="{FF2B5EF4-FFF2-40B4-BE49-F238E27FC236}">
                <a16:creationId xmlns:a16="http://schemas.microsoft.com/office/drawing/2014/main" id="{EB3FD85C-0E36-02A3-EADC-44EFE2C8ECCD}"/>
              </a:ext>
            </a:extLst>
          </p:cNvPr>
          <p:cNvSpPr>
            <a:spLocks noGrp="1"/>
          </p:cNvSpPr>
          <p:nvPr>
            <p:ph type="sldNum" sz="quarter" idx="14"/>
          </p:nvPr>
        </p:nvSpPr>
        <p:spPr>
          <a:xfrm>
            <a:off x="8539657" y="4722110"/>
            <a:ext cx="533398" cy="228600"/>
          </a:xfrm>
        </p:spPr>
        <p:txBody>
          <a:bodyPr/>
          <a:lstStyle/>
          <a:p>
            <a:pPr>
              <a:defRPr/>
            </a:pPr>
            <a:fld id="{8E3DFB79-095A-C74D-B614-34DE32062E65}" type="slidenum">
              <a:rPr lang="en-US" smtClean="0">
                <a:solidFill>
                  <a:schemeClr val="tx1"/>
                </a:solidFill>
                <a:latin typeface="Helvetica" panose="020B0604020202020204" pitchFamily="34" charset="0"/>
                <a:cs typeface="Helvetica" panose="020B0604020202020204" pitchFamily="34" charset="0"/>
              </a:rPr>
              <a:pPr>
                <a:defRPr/>
              </a:pPr>
              <a:t>4</a:t>
            </a:fld>
            <a:endParaRPr lang="en-US" dirty="0">
              <a:solidFill>
                <a:schemeClr val="tx1"/>
              </a:solidFill>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553025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A22ED-FE6E-10E8-D61B-B32D9D9FB1D5}"/>
              </a:ext>
            </a:extLst>
          </p:cNvPr>
          <p:cNvSpPr>
            <a:spLocks noGrp="1"/>
          </p:cNvSpPr>
          <p:nvPr>
            <p:ph type="title"/>
          </p:nvPr>
        </p:nvSpPr>
        <p:spPr>
          <a:xfrm>
            <a:off x="825311" y="440582"/>
            <a:ext cx="8229600" cy="539133"/>
          </a:xfrm>
        </p:spPr>
        <p:txBody>
          <a:bodyPr>
            <a:normAutofit/>
          </a:bodyPr>
          <a:lstStyle/>
          <a:p>
            <a:pPr marL="0" marR="0">
              <a:spcAft>
                <a:spcPts val="600"/>
              </a:spcAft>
            </a:pPr>
            <a:r>
              <a:rPr lang="en-US" sz="2400" dirty="0">
                <a:solidFill>
                  <a:schemeClr val="accent1"/>
                </a:solidFill>
                <a:latin typeface="Helvetica" panose="020B0604020202020204" pitchFamily="34" charset="0"/>
                <a:cs typeface="Helvetica" panose="020B0604020202020204" pitchFamily="34" charset="0"/>
              </a:rPr>
              <a:t>What is a Dual Special Needs Plan (D-SNP)?</a:t>
            </a:r>
          </a:p>
        </p:txBody>
      </p:sp>
      <p:sp>
        <p:nvSpPr>
          <p:cNvPr id="3" name="Content Placeholder 2">
            <a:extLst>
              <a:ext uri="{FF2B5EF4-FFF2-40B4-BE49-F238E27FC236}">
                <a16:creationId xmlns:a16="http://schemas.microsoft.com/office/drawing/2014/main" id="{982A59D3-D8E1-7E24-8021-39FA2D7C4092}"/>
              </a:ext>
            </a:extLst>
          </p:cNvPr>
          <p:cNvSpPr>
            <a:spLocks noGrp="1"/>
          </p:cNvSpPr>
          <p:nvPr>
            <p:ph idx="1"/>
          </p:nvPr>
        </p:nvSpPr>
        <p:spPr>
          <a:xfrm>
            <a:off x="811090" y="1380320"/>
            <a:ext cx="7828085" cy="2765387"/>
          </a:xfrm>
        </p:spPr>
        <p:txBody>
          <a:bodyPr>
            <a:noAutofit/>
          </a:bodyPr>
          <a:lstStyle/>
          <a:p>
            <a:pPr marL="342900" lvl="0" indent="-342900">
              <a:lnSpc>
                <a:spcPct val="150000"/>
              </a:lnSpc>
              <a:spcBef>
                <a:spcPts val="0"/>
              </a:spcBef>
              <a:spcAft>
                <a:spcPts val="600"/>
              </a:spcAft>
              <a:buFont typeface="Arial" panose="020B0604020202020204" pitchFamily="34" charset="0"/>
              <a:buChar char="•"/>
              <a:tabLst>
                <a:tab pos="457200" algn="l"/>
              </a:tabLst>
            </a:pPr>
            <a:r>
              <a:rPr lang="en-US" sz="1300" dirty="0">
                <a:latin typeface="Helvetica" panose="020B0604020202020204" pitchFamily="34" charset="0"/>
                <a:ea typeface="Times New Roman" panose="02020603050405020304" pitchFamily="18" charset="0"/>
                <a:cs typeface="Helvetica" panose="020B0604020202020204" pitchFamily="34" charset="0"/>
              </a:rPr>
              <a:t>Type of Medicare Advantage (MA) plan that’s available to individuals who are entitled to both Medicare and </a:t>
            </a:r>
            <a:r>
              <a:rPr lang="en-US" sz="1300" dirty="0" err="1">
                <a:latin typeface="Helvetica" panose="020B0604020202020204" pitchFamily="34" charset="0"/>
                <a:ea typeface="Times New Roman" panose="02020603050405020304" pitchFamily="18" charset="0"/>
                <a:cs typeface="Helvetica" panose="020B0604020202020204" pitchFamily="34" charset="0"/>
              </a:rPr>
              <a:t>Medi</a:t>
            </a:r>
            <a:r>
              <a:rPr lang="en-US" sz="1300" dirty="0">
                <a:latin typeface="Helvetica" panose="020B0604020202020204" pitchFamily="34" charset="0"/>
                <a:ea typeface="Times New Roman" panose="02020603050405020304" pitchFamily="18" charset="0"/>
                <a:cs typeface="Helvetica" panose="020B0604020202020204" pitchFamily="34" charset="0"/>
              </a:rPr>
              <a:t>-Cal</a:t>
            </a:r>
            <a:br>
              <a:rPr lang="en-US" sz="1300" dirty="0">
                <a:latin typeface="Helvetica" panose="020B0604020202020204" pitchFamily="34" charset="0"/>
                <a:ea typeface="Times New Roman" panose="02020603050405020304" pitchFamily="18" charset="0"/>
                <a:cs typeface="Helvetica" panose="020B0604020202020204" pitchFamily="34" charset="0"/>
              </a:rPr>
            </a:br>
            <a:endParaRPr lang="en-US" sz="1300" dirty="0">
              <a:latin typeface="Helvetica" panose="020B0604020202020204" pitchFamily="34" charset="0"/>
              <a:ea typeface="Times New Roman" panose="02020603050405020304" pitchFamily="18" charset="0"/>
              <a:cs typeface="Helvetica" panose="020B0604020202020204" pitchFamily="34" charset="0"/>
            </a:endParaRPr>
          </a:p>
          <a:p>
            <a:pPr marL="342900" lvl="0" indent="-342900">
              <a:lnSpc>
                <a:spcPct val="150000"/>
              </a:lnSpc>
              <a:spcBef>
                <a:spcPts val="0"/>
              </a:spcBef>
              <a:spcAft>
                <a:spcPts val="600"/>
              </a:spcAft>
              <a:buFont typeface="Arial" panose="020B0604020202020204" pitchFamily="34" charset="0"/>
              <a:buChar char="•"/>
              <a:tabLst>
                <a:tab pos="457200" algn="l"/>
              </a:tabLst>
            </a:pPr>
            <a:r>
              <a:rPr lang="en-US" sz="1300" dirty="0">
                <a:latin typeface="Helvetica" panose="020B0604020202020204" pitchFamily="34" charset="0"/>
                <a:ea typeface="Times New Roman" panose="02020603050405020304" pitchFamily="18" charset="0"/>
                <a:cs typeface="Helvetica" panose="020B0604020202020204" pitchFamily="34" charset="0"/>
              </a:rPr>
              <a:t>D-SNPs must do the following:</a:t>
            </a:r>
          </a:p>
          <a:p>
            <a:pPr lvl="1">
              <a:lnSpc>
                <a:spcPct val="100000"/>
              </a:lnSpc>
              <a:spcBef>
                <a:spcPts val="0"/>
              </a:spcBef>
              <a:spcAft>
                <a:spcPts val="600"/>
              </a:spcAft>
              <a:buSzPct val="80000"/>
              <a:buFont typeface="Courier New" panose="02070309020205020404" pitchFamily="49" charset="0"/>
              <a:buChar char="o"/>
              <a:tabLst>
                <a:tab pos="457200" algn="l"/>
              </a:tabLst>
            </a:pPr>
            <a:r>
              <a:rPr lang="en-US" sz="1300" dirty="0">
                <a:latin typeface="Helvetica" panose="020B0604020202020204" pitchFamily="34" charset="0"/>
                <a:ea typeface="Times New Roman" panose="02020603050405020304" pitchFamily="18" charset="0"/>
                <a:cs typeface="Helvetica" panose="020B0604020202020204" pitchFamily="34" charset="0"/>
              </a:rPr>
              <a:t>Administer Medicare benefits </a:t>
            </a:r>
          </a:p>
          <a:p>
            <a:pPr lvl="1">
              <a:lnSpc>
                <a:spcPct val="100000"/>
              </a:lnSpc>
              <a:spcBef>
                <a:spcPts val="0"/>
              </a:spcBef>
              <a:spcAft>
                <a:spcPts val="600"/>
              </a:spcAft>
              <a:buSzPct val="80000"/>
              <a:buFont typeface="Courier New" panose="02070309020205020404" pitchFamily="49" charset="0"/>
              <a:buChar char="o"/>
              <a:tabLst>
                <a:tab pos="457200" algn="l"/>
              </a:tabLst>
            </a:pPr>
            <a:r>
              <a:rPr lang="en-US" sz="1300" dirty="0">
                <a:latin typeface="Helvetica" panose="020B0604020202020204" pitchFamily="34" charset="0"/>
                <a:ea typeface="Times New Roman" panose="02020603050405020304" pitchFamily="18" charset="0"/>
                <a:cs typeface="Helvetica" panose="020B0604020202020204" pitchFamily="34" charset="0"/>
              </a:rPr>
              <a:t>Assist and coordinate access to both Medicare and </a:t>
            </a:r>
            <a:r>
              <a:rPr lang="en-US" sz="1300" dirty="0" err="1">
                <a:latin typeface="Helvetica" panose="020B0604020202020204" pitchFamily="34" charset="0"/>
                <a:ea typeface="Times New Roman" panose="02020603050405020304" pitchFamily="18" charset="0"/>
                <a:cs typeface="Helvetica" panose="020B0604020202020204" pitchFamily="34" charset="0"/>
              </a:rPr>
              <a:t>Medi</a:t>
            </a:r>
            <a:r>
              <a:rPr lang="en-US" sz="1300" dirty="0">
                <a:latin typeface="Helvetica" panose="020B0604020202020204" pitchFamily="34" charset="0"/>
                <a:ea typeface="Times New Roman" panose="02020603050405020304" pitchFamily="18" charset="0"/>
                <a:cs typeface="Helvetica" panose="020B0604020202020204" pitchFamily="34" charset="0"/>
              </a:rPr>
              <a:t>-Cal services on behalf of the member</a:t>
            </a:r>
          </a:p>
        </p:txBody>
      </p:sp>
      <p:sp>
        <p:nvSpPr>
          <p:cNvPr id="6" name="Slide Number Placeholder 4">
            <a:extLst>
              <a:ext uri="{FF2B5EF4-FFF2-40B4-BE49-F238E27FC236}">
                <a16:creationId xmlns:a16="http://schemas.microsoft.com/office/drawing/2014/main" id="{EB3FD85C-0E36-02A3-EADC-44EFE2C8ECCD}"/>
              </a:ext>
            </a:extLst>
          </p:cNvPr>
          <p:cNvSpPr>
            <a:spLocks noGrp="1"/>
          </p:cNvSpPr>
          <p:nvPr>
            <p:ph type="sldNum" sz="quarter" idx="14"/>
          </p:nvPr>
        </p:nvSpPr>
        <p:spPr>
          <a:xfrm>
            <a:off x="8539657" y="4722110"/>
            <a:ext cx="533398" cy="228600"/>
          </a:xfrm>
        </p:spPr>
        <p:txBody>
          <a:bodyPr/>
          <a:lstStyle/>
          <a:p>
            <a:pPr>
              <a:defRPr/>
            </a:pPr>
            <a:fld id="{8E3DFB79-095A-C74D-B614-34DE32062E65}" type="slidenum">
              <a:rPr lang="en-US" smtClean="0">
                <a:solidFill>
                  <a:schemeClr val="tx1"/>
                </a:solidFill>
              </a:rPr>
              <a:pPr>
                <a:defRPr/>
              </a:pPr>
              <a:t>5</a:t>
            </a:fld>
            <a:endParaRPr lang="en-US" dirty="0">
              <a:solidFill>
                <a:schemeClr val="tx1"/>
              </a:solidFill>
            </a:endParaRPr>
          </a:p>
        </p:txBody>
      </p:sp>
    </p:spTree>
    <p:extLst>
      <p:ext uri="{BB962C8B-B14F-4D97-AF65-F5344CB8AC3E}">
        <p14:creationId xmlns:p14="http://schemas.microsoft.com/office/powerpoint/2010/main" val="1104293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D6014-33B4-795D-5C74-02347D096FDB}"/>
              </a:ext>
            </a:extLst>
          </p:cNvPr>
          <p:cNvSpPr>
            <a:spLocks noGrp="1"/>
          </p:cNvSpPr>
          <p:nvPr>
            <p:ph type="title"/>
          </p:nvPr>
        </p:nvSpPr>
        <p:spPr>
          <a:xfrm>
            <a:off x="806019" y="408219"/>
            <a:ext cx="8229600" cy="685800"/>
          </a:xfrm>
        </p:spPr>
        <p:txBody>
          <a:bodyPr>
            <a:normAutofit/>
          </a:bodyPr>
          <a:lstStyle/>
          <a:p>
            <a:pPr marL="0" marR="0">
              <a:lnSpc>
                <a:spcPct val="107000"/>
              </a:lnSpc>
              <a:spcBef>
                <a:spcPts val="0"/>
              </a:spcBef>
              <a:spcAft>
                <a:spcPts val="600"/>
              </a:spcAft>
            </a:pPr>
            <a:r>
              <a:rPr lang="en-US" altLang="en-US" sz="2400" dirty="0">
                <a:solidFill>
                  <a:schemeClr val="accent1"/>
                </a:solidFill>
                <a:latin typeface="Helvetica" panose="020B0604020202020204" pitchFamily="34" charset="0"/>
                <a:cs typeface="Helvetica" panose="020B0604020202020204" pitchFamily="34" charset="0"/>
              </a:rPr>
              <a:t>Exclusively Aligned Enrollment (EAE)</a:t>
            </a:r>
            <a:endParaRPr lang="en-US" sz="2400" dirty="0">
              <a:solidFill>
                <a:schemeClr val="accent1"/>
              </a:solidFill>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7B7F1219-37B5-EAED-8C18-2644AE092D6B}"/>
              </a:ext>
            </a:extLst>
          </p:cNvPr>
          <p:cNvSpPr>
            <a:spLocks noGrp="1"/>
          </p:cNvSpPr>
          <p:nvPr>
            <p:ph idx="1"/>
          </p:nvPr>
        </p:nvSpPr>
        <p:spPr>
          <a:xfrm>
            <a:off x="807069" y="1718817"/>
            <a:ext cx="8107668" cy="1010343"/>
          </a:xfrm>
        </p:spPr>
        <p:txBody>
          <a:bodyPr>
            <a:noAutofit/>
          </a:bodyPr>
          <a:lstStyle/>
          <a:p>
            <a:pPr marL="0" indent="0">
              <a:lnSpc>
                <a:spcPct val="100000"/>
              </a:lnSpc>
              <a:spcBef>
                <a:spcPts val="0"/>
              </a:spcBef>
              <a:spcAft>
                <a:spcPts val="600"/>
              </a:spcAft>
              <a:buNone/>
            </a:pPr>
            <a:r>
              <a:rPr lang="en-US" sz="1400" b="1" dirty="0">
                <a:latin typeface="Helvetica" panose="020B0604020202020204" pitchFamily="34" charset="0"/>
                <a:ea typeface="Times New Roman" panose="02020603050405020304" pitchFamily="18" charset="0"/>
                <a:cs typeface="Helvetica" panose="020B0604020202020204" pitchFamily="34" charset="0"/>
              </a:rPr>
              <a:t>Exclusively Aligned Enrollment (EAE) Mandate</a:t>
            </a:r>
          </a:p>
          <a:p>
            <a:pPr>
              <a:lnSpc>
                <a:spcPct val="100000"/>
              </a:lnSpc>
              <a:spcBef>
                <a:spcPts val="0"/>
              </a:spcBef>
              <a:spcAft>
                <a:spcPts val="600"/>
              </a:spcAft>
              <a:buSzPct val="100000"/>
              <a:buFont typeface="Arial" panose="020B0604020202020204" pitchFamily="34" charset="0"/>
              <a:buChar char="•"/>
              <a:tabLst>
                <a:tab pos="457200" algn="l"/>
              </a:tabLst>
            </a:pPr>
            <a:r>
              <a:rPr lang="en-US" sz="1400" dirty="0">
                <a:latin typeface="Helvetica" panose="020B0604020202020204" pitchFamily="34" charset="0"/>
                <a:ea typeface="Times New Roman" panose="02020603050405020304" pitchFamily="18" charset="0"/>
                <a:cs typeface="Helvetica" panose="020B0604020202020204" pitchFamily="34" charset="0"/>
              </a:rPr>
              <a:t>Enrollment of Duals into a single Managed Care Organization (MAO) for Medicare and </a:t>
            </a:r>
            <a:r>
              <a:rPr lang="en-US" sz="1400" dirty="0" err="1">
                <a:latin typeface="Helvetica" panose="020B0604020202020204" pitchFamily="34" charset="0"/>
                <a:ea typeface="Times New Roman" panose="02020603050405020304" pitchFamily="18" charset="0"/>
                <a:cs typeface="Helvetica" panose="020B0604020202020204" pitchFamily="34" charset="0"/>
              </a:rPr>
              <a:t>Medi</a:t>
            </a:r>
            <a:r>
              <a:rPr lang="en-US" sz="1400" dirty="0">
                <a:latin typeface="Helvetica" panose="020B0604020202020204" pitchFamily="34" charset="0"/>
                <a:ea typeface="Times New Roman" panose="02020603050405020304" pitchFamily="18" charset="0"/>
                <a:cs typeface="Helvetica" panose="020B0604020202020204" pitchFamily="34" charset="0"/>
              </a:rPr>
              <a:t>-Cal</a:t>
            </a:r>
          </a:p>
          <a:p>
            <a:pPr>
              <a:lnSpc>
                <a:spcPct val="100000"/>
              </a:lnSpc>
              <a:spcBef>
                <a:spcPts val="0"/>
              </a:spcBef>
              <a:spcAft>
                <a:spcPts val="600"/>
              </a:spcAft>
              <a:buSzPct val="100000"/>
              <a:buFont typeface="Arial" panose="020B0604020202020204" pitchFamily="34" charset="0"/>
              <a:buChar char="•"/>
              <a:tabLst>
                <a:tab pos="457200" algn="l"/>
              </a:tabLst>
            </a:pPr>
            <a:r>
              <a:rPr lang="en-US" sz="1400" dirty="0">
                <a:latin typeface="Helvetica" panose="020B0604020202020204" pitchFamily="34" charset="0"/>
                <a:ea typeface="Times New Roman" panose="02020603050405020304" pitchFamily="18" charset="0"/>
                <a:cs typeface="Helvetica" panose="020B0604020202020204" pitchFamily="34" charset="0"/>
              </a:rPr>
              <a:t>Medicare will be the “Lead Plan” aligning with </a:t>
            </a:r>
            <a:r>
              <a:rPr lang="en-US" sz="1400" dirty="0" err="1">
                <a:latin typeface="Helvetica" panose="020B0604020202020204" pitchFamily="34" charset="0"/>
                <a:ea typeface="Times New Roman" panose="02020603050405020304" pitchFamily="18" charset="0"/>
                <a:cs typeface="Helvetica" panose="020B0604020202020204" pitchFamily="34" charset="0"/>
              </a:rPr>
              <a:t>Medi</a:t>
            </a:r>
            <a:r>
              <a:rPr lang="en-US" sz="1400" dirty="0">
                <a:latin typeface="Helvetica" panose="020B0604020202020204" pitchFamily="34" charset="0"/>
                <a:ea typeface="Times New Roman" panose="02020603050405020304" pitchFamily="18" charset="0"/>
                <a:cs typeface="Helvetica" panose="020B0604020202020204" pitchFamily="34" charset="0"/>
              </a:rPr>
              <a:t>-Cal Plan Enrollment</a:t>
            </a:r>
          </a:p>
        </p:txBody>
      </p:sp>
      <p:sp>
        <p:nvSpPr>
          <p:cNvPr id="5" name="Slide Number Placeholder 4">
            <a:extLst>
              <a:ext uri="{FF2B5EF4-FFF2-40B4-BE49-F238E27FC236}">
                <a16:creationId xmlns:a16="http://schemas.microsoft.com/office/drawing/2014/main" id="{9CFDE738-F3D9-D9DA-BDF9-DB458EB39493}"/>
              </a:ext>
            </a:extLst>
          </p:cNvPr>
          <p:cNvSpPr>
            <a:spLocks noGrp="1"/>
          </p:cNvSpPr>
          <p:nvPr>
            <p:ph type="sldNum" sz="quarter" idx="14"/>
          </p:nvPr>
        </p:nvSpPr>
        <p:spPr/>
        <p:txBody>
          <a:bodyPr/>
          <a:lstStyle/>
          <a:p>
            <a:pPr>
              <a:defRPr/>
            </a:pPr>
            <a:fld id="{8E3DFB79-095A-C74D-B614-34DE32062E65}" type="slidenum">
              <a:rPr lang="en-US" smtClean="0">
                <a:solidFill>
                  <a:srgbClr val="FFFFFF"/>
                </a:solidFill>
              </a:rPr>
              <a:pPr>
                <a:defRPr/>
              </a:pPr>
              <a:t>6</a:t>
            </a:fld>
            <a:endParaRPr lang="en-US" dirty="0">
              <a:solidFill>
                <a:srgbClr val="FFFFFF"/>
              </a:solidFill>
            </a:endParaRPr>
          </a:p>
        </p:txBody>
      </p:sp>
      <p:sp>
        <p:nvSpPr>
          <p:cNvPr id="6" name="Slide Number Placeholder 4">
            <a:extLst>
              <a:ext uri="{FF2B5EF4-FFF2-40B4-BE49-F238E27FC236}">
                <a16:creationId xmlns:a16="http://schemas.microsoft.com/office/drawing/2014/main" id="{EB3FD85C-0E36-02A3-EADC-44EFE2C8ECCD}"/>
              </a:ext>
            </a:extLst>
          </p:cNvPr>
          <p:cNvSpPr txBox="1">
            <a:spLocks/>
          </p:cNvSpPr>
          <p:nvPr/>
        </p:nvSpPr>
        <p:spPr>
          <a:xfrm>
            <a:off x="8539657" y="4722110"/>
            <a:ext cx="533398" cy="228600"/>
          </a:xfrm>
        </p:spPr>
        <p:txBody>
          <a:bodyPr/>
          <a:lstStyle>
            <a:defPPr>
              <a:defRPr lang="en-US"/>
            </a:defPPr>
            <a:lvl1pPr marL="0" algn="l" defTabSz="914400" rtl="0" eaLnBrk="1" latinLnBrk="0" hangingPunct="1">
              <a:defRPr sz="1800" kern="1200" smtClean="0">
                <a:solidFill>
                  <a:schemeClr val="bg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8E3DFB79-095A-C74D-B614-34DE32062E65}" type="slidenum">
              <a:rPr lang="en-US" smtClean="0">
                <a:solidFill>
                  <a:schemeClr val="tx1"/>
                </a:solidFill>
              </a:rPr>
              <a:pPr>
                <a:defRPr/>
              </a:pPr>
              <a:t>6</a:t>
            </a:fld>
            <a:endParaRPr lang="en-US" dirty="0">
              <a:solidFill>
                <a:schemeClr val="tx1"/>
              </a:solidFill>
            </a:endParaRPr>
          </a:p>
        </p:txBody>
      </p:sp>
      <p:pic>
        <p:nvPicPr>
          <p:cNvPr id="4" name="Picture 3"/>
          <p:cNvPicPr>
            <a:picLocks noChangeAspect="1"/>
          </p:cNvPicPr>
          <p:nvPr/>
        </p:nvPicPr>
        <p:blipFill>
          <a:blip r:embed="rId3"/>
          <a:stretch>
            <a:fillRect/>
          </a:stretch>
        </p:blipFill>
        <p:spPr>
          <a:xfrm>
            <a:off x="5394268" y="3180154"/>
            <a:ext cx="2640160" cy="697532"/>
          </a:xfrm>
          <a:prstGeom prst="rect">
            <a:avLst/>
          </a:prstGeom>
        </p:spPr>
      </p:pic>
      <p:pic>
        <p:nvPicPr>
          <p:cNvPr id="7" name="Picture 6"/>
          <p:cNvPicPr>
            <a:picLocks noChangeAspect="1"/>
          </p:cNvPicPr>
          <p:nvPr/>
        </p:nvPicPr>
        <p:blipFill>
          <a:blip r:embed="rId4"/>
          <a:stretch>
            <a:fillRect/>
          </a:stretch>
        </p:blipFill>
        <p:spPr>
          <a:xfrm>
            <a:off x="1207060" y="3180667"/>
            <a:ext cx="2784539" cy="858174"/>
          </a:xfrm>
          <a:prstGeom prst="rect">
            <a:avLst/>
          </a:prstGeom>
        </p:spPr>
      </p:pic>
      <p:sp>
        <p:nvSpPr>
          <p:cNvPr id="16" name="Plus 15"/>
          <p:cNvSpPr/>
          <p:nvPr/>
        </p:nvSpPr>
        <p:spPr>
          <a:xfrm>
            <a:off x="4377283" y="3276001"/>
            <a:ext cx="420714" cy="505838"/>
          </a:xfrm>
          <a:prstGeom prst="mathPlus">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20939" y="824051"/>
            <a:ext cx="8206071" cy="523220"/>
          </a:xfrm>
          <a:prstGeom prst="rect">
            <a:avLst/>
          </a:prstGeom>
        </p:spPr>
        <p:txBody>
          <a:bodyPr wrap="square">
            <a:spAutoFit/>
          </a:bodyPr>
          <a:lstStyle/>
          <a:p>
            <a:r>
              <a:rPr lang="en-US" sz="1400" b="1" i="1" dirty="0">
                <a:solidFill>
                  <a:schemeClr val="tx1">
                    <a:lumMod val="65000"/>
                    <a:lumOff val="35000"/>
                  </a:schemeClr>
                </a:solidFill>
                <a:latin typeface="Helvetica" panose="020B0604020202020204" pitchFamily="34" charset="0"/>
                <a:ea typeface="Times New Roman" panose="02020603050405020304" pitchFamily="18" charset="0"/>
                <a:cs typeface="Helvetica" panose="020B0604020202020204" pitchFamily="34" charset="0"/>
              </a:rPr>
              <a:t>State policy requirement under ​the California Advancing and​ Innovating </a:t>
            </a:r>
            <a:r>
              <a:rPr lang="en-US" sz="1400" b="1" i="1" dirty="0" err="1">
                <a:solidFill>
                  <a:schemeClr val="tx1">
                    <a:lumMod val="65000"/>
                    <a:lumOff val="35000"/>
                  </a:schemeClr>
                </a:solidFill>
                <a:latin typeface="Helvetica" panose="020B0604020202020204" pitchFamily="34" charset="0"/>
                <a:ea typeface="Times New Roman" panose="02020603050405020304" pitchFamily="18" charset="0"/>
                <a:cs typeface="Helvetica" panose="020B0604020202020204" pitchFamily="34" charset="0"/>
              </a:rPr>
              <a:t>Medi</a:t>
            </a:r>
            <a:r>
              <a:rPr lang="en-US" sz="1400" b="1" i="1" dirty="0">
                <a:solidFill>
                  <a:schemeClr val="tx1">
                    <a:lumMod val="65000"/>
                    <a:lumOff val="35000"/>
                  </a:schemeClr>
                </a:solidFill>
                <a:latin typeface="Helvetica" panose="020B0604020202020204" pitchFamily="34" charset="0"/>
                <a:ea typeface="Times New Roman" panose="02020603050405020304" pitchFamily="18" charset="0"/>
                <a:cs typeface="Helvetica" panose="020B0604020202020204" pitchFamily="34" charset="0"/>
              </a:rPr>
              <a:t>-Cal </a:t>
            </a:r>
            <a:br>
              <a:rPr lang="en-US" sz="1400" b="1" i="1" dirty="0">
                <a:solidFill>
                  <a:schemeClr val="tx1">
                    <a:lumMod val="65000"/>
                    <a:lumOff val="35000"/>
                  </a:schemeClr>
                </a:solidFill>
                <a:latin typeface="Helvetica" panose="020B0604020202020204" pitchFamily="34" charset="0"/>
                <a:ea typeface="Times New Roman" panose="02020603050405020304" pitchFamily="18" charset="0"/>
                <a:cs typeface="Helvetica" panose="020B0604020202020204" pitchFamily="34" charset="0"/>
              </a:rPr>
            </a:br>
            <a:r>
              <a:rPr lang="en-US" sz="1400" b="1" i="1" dirty="0">
                <a:solidFill>
                  <a:schemeClr val="tx1">
                    <a:lumMod val="65000"/>
                    <a:lumOff val="35000"/>
                  </a:schemeClr>
                </a:solidFill>
                <a:latin typeface="Helvetica" panose="020B0604020202020204" pitchFamily="34" charset="0"/>
                <a:ea typeface="Times New Roman" panose="02020603050405020304" pitchFamily="18" charset="0"/>
                <a:cs typeface="Helvetica" panose="020B0604020202020204" pitchFamily="34" charset="0"/>
              </a:rPr>
              <a:t>(</a:t>
            </a:r>
            <a:r>
              <a:rPr lang="en-US" sz="1400" b="1" i="1" dirty="0" err="1">
                <a:solidFill>
                  <a:schemeClr val="tx1">
                    <a:lumMod val="65000"/>
                    <a:lumOff val="35000"/>
                  </a:schemeClr>
                </a:solidFill>
                <a:latin typeface="Helvetica" panose="020B0604020202020204" pitchFamily="34" charset="0"/>
                <a:ea typeface="Times New Roman" panose="02020603050405020304" pitchFamily="18" charset="0"/>
                <a:cs typeface="Helvetica" panose="020B0604020202020204" pitchFamily="34" charset="0"/>
              </a:rPr>
              <a:t>CalAIM</a:t>
            </a:r>
            <a:r>
              <a:rPr lang="en-US" sz="1400" b="1" i="1" dirty="0">
                <a:solidFill>
                  <a:schemeClr val="tx1">
                    <a:lumMod val="65000"/>
                    <a:lumOff val="35000"/>
                  </a:schemeClr>
                </a:solidFill>
                <a:latin typeface="Helvetica" panose="020B0604020202020204" pitchFamily="34" charset="0"/>
                <a:ea typeface="Times New Roman" panose="02020603050405020304" pitchFamily="18" charset="0"/>
                <a:cs typeface="Helvetica" panose="020B0604020202020204" pitchFamily="34" charset="0"/>
              </a:rPr>
              <a:t>) Initiative</a:t>
            </a:r>
            <a:endParaRPr lang="en-US" sz="1400" b="1" i="1" dirty="0">
              <a:solidFill>
                <a:schemeClr val="tx1">
                  <a:lumMod val="65000"/>
                  <a:lumOff val="35000"/>
                </a:schemeClr>
              </a:solidFill>
            </a:endParaRPr>
          </a:p>
        </p:txBody>
      </p:sp>
    </p:spTree>
    <p:extLst>
      <p:ext uri="{BB962C8B-B14F-4D97-AF65-F5344CB8AC3E}">
        <p14:creationId xmlns:p14="http://schemas.microsoft.com/office/powerpoint/2010/main" val="803988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38683" y="935577"/>
            <a:ext cx="2429901" cy="774856"/>
          </a:xfrm>
          <a:prstGeom prst="rect">
            <a:avLst/>
          </a:prstGeom>
          <a:effectLst>
            <a:outerShdw blurRad="50800" dist="38100" dir="5400000" algn="t" rotWithShape="0">
              <a:prstClr val="black">
                <a:alpha val="40000"/>
              </a:prstClr>
            </a:outerShdw>
          </a:effectLst>
        </p:spPr>
      </p:pic>
      <p:sp>
        <p:nvSpPr>
          <p:cNvPr id="15" name="Title 1"/>
          <p:cNvSpPr txBox="1">
            <a:spLocks/>
          </p:cNvSpPr>
          <p:nvPr/>
        </p:nvSpPr>
        <p:spPr>
          <a:xfrm>
            <a:off x="794552" y="360926"/>
            <a:ext cx="7301210" cy="497204"/>
          </a:xfrm>
          <a:prstGeom prst="rect">
            <a:avLst/>
          </a:prstGeom>
          <a:noFill/>
        </p:spPr>
        <p:txBody>
          <a:bodyPr anchor="t" anchorCtr="0"/>
          <a:lstStyle>
            <a:lvl1pPr algn="l" defTabSz="914400" rtl="0" eaLnBrk="1" latinLnBrk="0" hangingPunct="1">
              <a:lnSpc>
                <a:spcPct val="90000"/>
              </a:lnSpc>
              <a:spcBef>
                <a:spcPct val="0"/>
              </a:spcBef>
              <a:buNone/>
              <a:defRPr sz="2800" b="1" i="0" kern="1200" baseline="0">
                <a:solidFill>
                  <a:srgbClr val="0095D4"/>
                </a:solidFill>
                <a:latin typeface="Helvetica" charset="0"/>
                <a:ea typeface="Helvetica" charset="0"/>
                <a:cs typeface="Helvetica" charset="0"/>
              </a:defRPr>
            </a:lvl1pPr>
          </a:lstStyle>
          <a:p>
            <a:r>
              <a:rPr lang="en-US" sz="2400" dirty="0">
                <a:latin typeface="Helvetica" panose="020B0604020202020204" pitchFamily="34" charset="0"/>
                <a:cs typeface="Helvetica" panose="020B0604020202020204" pitchFamily="34" charset="0"/>
              </a:rPr>
              <a:t>L.A. Care Medicare Plan Information</a:t>
            </a:r>
          </a:p>
        </p:txBody>
      </p:sp>
      <p:sp>
        <p:nvSpPr>
          <p:cNvPr id="78" name="Content Placeholder 4"/>
          <p:cNvSpPr>
            <a:spLocks noGrp="1"/>
          </p:cNvSpPr>
          <p:nvPr>
            <p:ph idx="13"/>
          </p:nvPr>
        </p:nvSpPr>
        <p:spPr>
          <a:xfrm>
            <a:off x="5340102" y="1790693"/>
            <a:ext cx="3554978" cy="612557"/>
          </a:xfrm>
        </p:spPr>
        <p:txBody>
          <a:bodyPr/>
          <a:lstStyle/>
          <a:p>
            <a:pPr marL="0" indent="0">
              <a:buNone/>
            </a:pPr>
            <a:r>
              <a:rPr lang="en-US" sz="1000" b="1" i="1" dirty="0">
                <a:latin typeface="Helvetica" panose="020B0604020202020204" pitchFamily="34" charset="0"/>
                <a:ea typeface="Roboto" panose="02000000000000000000" pitchFamily="2" charset="0"/>
                <a:cs typeface="Helvetica" panose="020B0604020202020204" pitchFamily="34" charset="0"/>
              </a:rPr>
              <a:t>L.A. Care Medicare Plus</a:t>
            </a:r>
            <a:r>
              <a:rPr lang="en-US" sz="1000" i="1" dirty="0">
                <a:latin typeface="Helvetica" panose="020B0604020202020204" pitchFamily="34" charset="0"/>
                <a:ea typeface="Roboto" panose="02000000000000000000" pitchFamily="2" charset="0"/>
                <a:cs typeface="Helvetica" panose="020B0604020202020204" pitchFamily="34" charset="0"/>
              </a:rPr>
              <a:t> combines Medicare and </a:t>
            </a:r>
            <a:r>
              <a:rPr lang="en-US" sz="1000" i="1" dirty="0" err="1">
                <a:latin typeface="Helvetica" panose="020B0604020202020204" pitchFamily="34" charset="0"/>
                <a:ea typeface="Roboto" panose="02000000000000000000" pitchFamily="2" charset="0"/>
                <a:cs typeface="Helvetica" panose="020B0604020202020204" pitchFamily="34" charset="0"/>
              </a:rPr>
              <a:t>Medi</a:t>
            </a:r>
            <a:r>
              <a:rPr lang="en-US" sz="1000" i="1" dirty="0">
                <a:latin typeface="Helvetica" panose="020B0604020202020204" pitchFamily="34" charset="0"/>
                <a:ea typeface="Roboto" panose="02000000000000000000" pitchFamily="2" charset="0"/>
                <a:cs typeface="Helvetica" panose="020B0604020202020204" pitchFamily="34" charset="0"/>
              </a:rPr>
              <a:t>-Cal benefits into one plan, and it coordinates all benefits and services under both programs.</a:t>
            </a:r>
          </a:p>
        </p:txBody>
      </p:sp>
      <p:graphicFrame>
        <p:nvGraphicFramePr>
          <p:cNvPr id="81" name="Table 80"/>
          <p:cNvGraphicFramePr>
            <a:graphicFrameLocks noGrp="1"/>
          </p:cNvGraphicFramePr>
          <p:nvPr>
            <p:extLst>
              <p:ext uri="{D42A27DB-BD31-4B8C-83A1-F6EECF244321}">
                <p14:modId xmlns:p14="http://schemas.microsoft.com/office/powerpoint/2010/main" val="1840614891"/>
              </p:ext>
            </p:extLst>
          </p:nvPr>
        </p:nvGraphicFramePr>
        <p:xfrm>
          <a:off x="918866" y="2526430"/>
          <a:ext cx="7809744" cy="1689549"/>
        </p:xfrm>
        <a:graphic>
          <a:graphicData uri="http://schemas.openxmlformats.org/drawingml/2006/table">
            <a:tbl>
              <a:tblPr firstRow="1" bandRow="1">
                <a:tableStyleId>{69012ECD-51FC-41F1-AA8D-1B2483CD663E}</a:tableStyleId>
              </a:tblPr>
              <a:tblGrid>
                <a:gridCol w="2603248">
                  <a:extLst>
                    <a:ext uri="{9D8B030D-6E8A-4147-A177-3AD203B41FA5}">
                      <a16:colId xmlns:a16="http://schemas.microsoft.com/office/drawing/2014/main" val="4155816661"/>
                    </a:ext>
                  </a:extLst>
                </a:gridCol>
                <a:gridCol w="2603248">
                  <a:extLst>
                    <a:ext uri="{9D8B030D-6E8A-4147-A177-3AD203B41FA5}">
                      <a16:colId xmlns:a16="http://schemas.microsoft.com/office/drawing/2014/main" val="477849794"/>
                    </a:ext>
                  </a:extLst>
                </a:gridCol>
                <a:gridCol w="2603248">
                  <a:extLst>
                    <a:ext uri="{9D8B030D-6E8A-4147-A177-3AD203B41FA5}">
                      <a16:colId xmlns:a16="http://schemas.microsoft.com/office/drawing/2014/main" val="2590247332"/>
                    </a:ext>
                  </a:extLst>
                </a:gridCol>
              </a:tblGrid>
              <a:tr h="28044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050" b="1">
                        <a:latin typeface="Roboto" panose="02000000000000000000" pitchFamily="2" charset="0"/>
                        <a:ea typeface="Roboto" panose="02000000000000000000" pitchFamily="2" charset="0"/>
                        <a:cs typeface="Arial" panose="020B0604020202020204" pitchFamily="34" charset="0"/>
                      </a:endParaRPr>
                    </a:p>
                  </a:txBody>
                  <a:tcPr marL="38576" marR="38576" marT="19289" marB="19289">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pPr algn="ctr"/>
                      <a:r>
                        <a:rPr lang="en-US" sz="1200" dirty="0">
                          <a:solidFill>
                            <a:schemeClr val="bg1"/>
                          </a:solidFill>
                          <a:latin typeface="Roboto" panose="02000000000000000000" pitchFamily="2" charset="0"/>
                          <a:ea typeface="Roboto" panose="02000000000000000000" pitchFamily="2" charset="0"/>
                        </a:rPr>
                        <a:t>Medicare</a:t>
                      </a:r>
                      <a:endParaRPr lang="en-US" sz="1200" b="1" dirty="0">
                        <a:solidFill>
                          <a:schemeClr val="bg1"/>
                        </a:solidFill>
                        <a:latin typeface="Roboto" panose="02000000000000000000" pitchFamily="2" charset="0"/>
                        <a:ea typeface="Roboto" panose="02000000000000000000" pitchFamily="2" charset="0"/>
                        <a:cs typeface="Arial" panose="020B0604020202020204" pitchFamily="34" charset="0"/>
                      </a:endParaRPr>
                    </a:p>
                  </a:txBody>
                  <a:tcPr marL="38576" marR="38576" marT="19289" marB="19289"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pPr algn="ctr"/>
                      <a:r>
                        <a:rPr lang="en-US" sz="1200" b="1" dirty="0" err="1">
                          <a:solidFill>
                            <a:schemeClr val="bg1"/>
                          </a:solidFill>
                          <a:latin typeface="Roboto" panose="02000000000000000000" pitchFamily="2" charset="0"/>
                          <a:ea typeface="Roboto" panose="02000000000000000000" pitchFamily="2" charset="0"/>
                          <a:cs typeface="Arial" panose="020B0604020202020204" pitchFamily="34" charset="0"/>
                        </a:rPr>
                        <a:t>Medi</a:t>
                      </a:r>
                      <a:r>
                        <a:rPr lang="en-US" sz="1200" b="1" dirty="0">
                          <a:solidFill>
                            <a:schemeClr val="bg1"/>
                          </a:solidFill>
                          <a:latin typeface="Roboto" panose="02000000000000000000" pitchFamily="2" charset="0"/>
                          <a:ea typeface="Roboto" panose="02000000000000000000" pitchFamily="2" charset="0"/>
                          <a:cs typeface="Arial" panose="020B0604020202020204" pitchFamily="34" charset="0"/>
                        </a:rPr>
                        <a:t>-Cal</a:t>
                      </a:r>
                      <a:r>
                        <a:rPr lang="en-US" sz="1200" b="1" baseline="0" dirty="0">
                          <a:solidFill>
                            <a:schemeClr val="bg1"/>
                          </a:solidFill>
                          <a:latin typeface="Roboto" panose="02000000000000000000" pitchFamily="2" charset="0"/>
                          <a:ea typeface="Roboto" panose="02000000000000000000" pitchFamily="2" charset="0"/>
                          <a:cs typeface="Arial" panose="020B0604020202020204" pitchFamily="34" charset="0"/>
                        </a:rPr>
                        <a:t> </a:t>
                      </a:r>
                      <a:r>
                        <a:rPr lang="en-US" sz="1200" b="1" dirty="0">
                          <a:solidFill>
                            <a:schemeClr val="bg1"/>
                          </a:solidFill>
                          <a:latin typeface="Roboto" panose="02000000000000000000" pitchFamily="2" charset="0"/>
                          <a:ea typeface="Roboto" panose="02000000000000000000" pitchFamily="2" charset="0"/>
                          <a:cs typeface="Arial" panose="020B0604020202020204" pitchFamily="34" charset="0"/>
                        </a:rPr>
                        <a:t>(COB Rules)</a:t>
                      </a:r>
                    </a:p>
                  </a:txBody>
                  <a:tcPr marL="38576" marR="38576" marT="19289" marB="19289"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612737810"/>
                  </a:ext>
                </a:extLst>
              </a:tr>
              <a:tr h="330696">
                <a:tc>
                  <a:txBody>
                    <a:bodyPr/>
                    <a:lstStyle/>
                    <a:p>
                      <a:pPr algn="ctr"/>
                      <a:r>
                        <a:rPr lang="en-US" sz="1100" b="1" dirty="0">
                          <a:solidFill>
                            <a:schemeClr val="tx1">
                              <a:lumMod val="75000"/>
                              <a:lumOff val="25000"/>
                            </a:schemeClr>
                          </a:solidFill>
                          <a:latin typeface="Helvetica" panose="020B0604020202020204" pitchFamily="34" charset="0"/>
                          <a:ea typeface="Roboto" panose="02000000000000000000" pitchFamily="2" charset="0"/>
                          <a:cs typeface="Helvetica" panose="020B0604020202020204" pitchFamily="34" charset="0"/>
                        </a:rPr>
                        <a:t>Premium</a:t>
                      </a:r>
                    </a:p>
                  </a:txBody>
                  <a:tcPr marL="38576" marR="38576" marT="19289" marB="19289"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1"/>
                    </a:solidFill>
                  </a:tcPr>
                </a:tc>
                <a:tc gridSpan="2">
                  <a:txBody>
                    <a:bodyPr/>
                    <a:lstStyle/>
                    <a:p>
                      <a:pPr algn="ctr"/>
                      <a:r>
                        <a:rPr lang="en-US" sz="1100" b="0" dirty="0">
                          <a:solidFill>
                            <a:schemeClr val="tx1">
                              <a:lumMod val="75000"/>
                              <a:lumOff val="25000"/>
                            </a:schemeClr>
                          </a:solidFill>
                          <a:latin typeface="Helvetica" panose="020B0604020202020204" pitchFamily="34" charset="0"/>
                          <a:ea typeface="Roboto" panose="02000000000000000000" pitchFamily="2" charset="0"/>
                          <a:cs typeface="Helvetica" panose="020B0604020202020204" pitchFamily="34" charset="0"/>
                        </a:rPr>
                        <a:t>$0</a:t>
                      </a:r>
                    </a:p>
                  </a:txBody>
                  <a:tcPr marL="38576" marR="38576" marT="19289" marB="19289"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1"/>
                    </a:solidFill>
                  </a:tcPr>
                </a:tc>
                <a:tc hMerge="1">
                  <a:txBody>
                    <a:bodyPr/>
                    <a:lstStyle/>
                    <a:p>
                      <a:pPr algn="ctr"/>
                      <a:endParaRPr lang="en-US" sz="1100" b="0">
                        <a:solidFill>
                          <a:schemeClr val="tx1"/>
                        </a:solidFill>
                        <a:latin typeface="Roboto" panose="02000000000000000000" pitchFamily="2" charset="0"/>
                        <a:ea typeface="Roboto" panose="02000000000000000000" pitchFamily="2" charset="0"/>
                        <a:cs typeface="Arial" panose="020B0604020202020204" pitchFamily="34" charset="0"/>
                      </a:endParaRPr>
                    </a:p>
                  </a:txBody>
                  <a:tcPr marL="38576" marR="38576" marT="19289" marB="19289"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875274041"/>
                  </a:ext>
                </a:extLst>
              </a:tr>
              <a:tr h="338017">
                <a:tc>
                  <a:txBody>
                    <a:bodyPr/>
                    <a:lstStyle/>
                    <a:p>
                      <a:pPr algn="ctr"/>
                      <a:r>
                        <a:rPr lang="en-US" sz="1100" b="1" dirty="0">
                          <a:solidFill>
                            <a:schemeClr val="tx1">
                              <a:lumMod val="75000"/>
                              <a:lumOff val="25000"/>
                            </a:schemeClr>
                          </a:solidFill>
                          <a:latin typeface="Helvetica" panose="020B0604020202020204" pitchFamily="34" charset="0"/>
                          <a:ea typeface="Roboto" panose="02000000000000000000" pitchFamily="2" charset="0"/>
                          <a:cs typeface="Helvetica" panose="020B0604020202020204" pitchFamily="34" charset="0"/>
                        </a:rPr>
                        <a:t>Part B Cost-Shares</a:t>
                      </a:r>
                    </a:p>
                  </a:txBody>
                  <a:tcPr marL="38576" marR="38576" marT="19289" marB="19289"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1"/>
                    </a:solidFill>
                  </a:tcPr>
                </a:tc>
                <a:tc>
                  <a:txBody>
                    <a:bodyPr/>
                    <a:lstStyle/>
                    <a:p>
                      <a:pPr algn="ctr"/>
                      <a:r>
                        <a:rPr lang="en-US" sz="1100" b="0" dirty="0">
                          <a:solidFill>
                            <a:schemeClr val="tx1">
                              <a:lumMod val="75000"/>
                              <a:lumOff val="25000"/>
                            </a:schemeClr>
                          </a:solidFill>
                          <a:latin typeface="Helvetica" panose="020B0604020202020204" pitchFamily="34" charset="0"/>
                          <a:ea typeface="Roboto" panose="02000000000000000000" pitchFamily="2" charset="0"/>
                          <a:cs typeface="Helvetica" panose="020B0604020202020204" pitchFamily="34" charset="0"/>
                        </a:rPr>
                        <a:t>20%</a:t>
                      </a:r>
                    </a:p>
                  </a:txBody>
                  <a:tcPr marL="38576" marR="38576" marT="19289" marB="19289"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1"/>
                    </a:solidFill>
                  </a:tcPr>
                </a:tc>
                <a:tc>
                  <a:txBody>
                    <a:bodyPr/>
                    <a:lstStyle/>
                    <a:p>
                      <a:pPr algn="ctr"/>
                      <a:r>
                        <a:rPr lang="en-US" sz="1100" b="0" baseline="0" dirty="0">
                          <a:solidFill>
                            <a:schemeClr val="tx1">
                              <a:lumMod val="75000"/>
                              <a:lumOff val="25000"/>
                            </a:schemeClr>
                          </a:solidFill>
                          <a:latin typeface="Helvetica" panose="020B0604020202020204" pitchFamily="34" charset="0"/>
                          <a:ea typeface="Roboto" panose="02000000000000000000" pitchFamily="2" charset="0"/>
                          <a:cs typeface="Helvetica" panose="020B0604020202020204" pitchFamily="34" charset="0"/>
                        </a:rPr>
                        <a:t>Picks Up </a:t>
                      </a:r>
                    </a:p>
                    <a:p>
                      <a:pPr algn="ctr"/>
                      <a:r>
                        <a:rPr lang="en-US" sz="1100" b="0" baseline="0" dirty="0">
                          <a:solidFill>
                            <a:schemeClr val="tx1">
                              <a:lumMod val="75000"/>
                              <a:lumOff val="25000"/>
                            </a:schemeClr>
                          </a:solidFill>
                          <a:latin typeface="Helvetica" panose="020B0604020202020204" pitchFamily="34" charset="0"/>
                          <a:ea typeface="Roboto" panose="02000000000000000000" pitchFamily="2" charset="0"/>
                          <a:cs typeface="Helvetica" panose="020B0604020202020204" pitchFamily="34" charset="0"/>
                        </a:rPr>
                        <a:t>Medicare Cost-Share</a:t>
                      </a:r>
                      <a:endParaRPr lang="en-US" sz="1100" b="0" dirty="0">
                        <a:solidFill>
                          <a:schemeClr val="tx1">
                            <a:lumMod val="75000"/>
                            <a:lumOff val="25000"/>
                          </a:schemeClr>
                        </a:solidFill>
                        <a:latin typeface="Helvetica" panose="020B0604020202020204" pitchFamily="34" charset="0"/>
                        <a:ea typeface="Roboto" panose="02000000000000000000" pitchFamily="2" charset="0"/>
                        <a:cs typeface="Helvetica" panose="020B0604020202020204" pitchFamily="34" charset="0"/>
                      </a:endParaRPr>
                    </a:p>
                  </a:txBody>
                  <a:tcPr marL="38576" marR="38576" marT="19289" marB="19289"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2197863243"/>
                  </a:ext>
                </a:extLst>
              </a:tr>
              <a:tr h="338017">
                <a:tc>
                  <a:txBody>
                    <a:bodyPr/>
                    <a:lstStyle/>
                    <a:p>
                      <a:pPr algn="ctr"/>
                      <a:r>
                        <a:rPr lang="en-US" sz="1100" b="1">
                          <a:solidFill>
                            <a:schemeClr val="tx1">
                              <a:lumMod val="75000"/>
                              <a:lumOff val="25000"/>
                            </a:schemeClr>
                          </a:solidFill>
                          <a:latin typeface="Helvetica" panose="020B0604020202020204" pitchFamily="34" charset="0"/>
                          <a:ea typeface="Roboto" panose="02000000000000000000" pitchFamily="2" charset="0"/>
                          <a:cs typeface="Helvetica" panose="020B0604020202020204" pitchFamily="34" charset="0"/>
                        </a:rPr>
                        <a:t>Part</a:t>
                      </a:r>
                      <a:r>
                        <a:rPr lang="en-US" sz="1100" b="1" baseline="0">
                          <a:solidFill>
                            <a:schemeClr val="tx1">
                              <a:lumMod val="75000"/>
                              <a:lumOff val="25000"/>
                            </a:schemeClr>
                          </a:solidFill>
                          <a:latin typeface="Helvetica" panose="020B0604020202020204" pitchFamily="34" charset="0"/>
                          <a:ea typeface="Roboto" panose="02000000000000000000" pitchFamily="2" charset="0"/>
                          <a:cs typeface="Helvetica" panose="020B0604020202020204" pitchFamily="34" charset="0"/>
                        </a:rPr>
                        <a:t> A/B Deductibles</a:t>
                      </a:r>
                      <a:endParaRPr lang="en-US" sz="1100" b="1">
                        <a:solidFill>
                          <a:schemeClr val="tx1">
                            <a:lumMod val="75000"/>
                            <a:lumOff val="25000"/>
                          </a:schemeClr>
                        </a:solidFill>
                        <a:latin typeface="Helvetica" panose="020B0604020202020204" pitchFamily="34" charset="0"/>
                        <a:ea typeface="Roboto" panose="02000000000000000000" pitchFamily="2" charset="0"/>
                        <a:cs typeface="Helvetica" panose="020B0604020202020204" pitchFamily="34" charset="0"/>
                      </a:endParaRPr>
                    </a:p>
                  </a:txBody>
                  <a:tcPr marL="38576" marR="38576" marT="19289" marB="19289"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1"/>
                    </a:solidFill>
                  </a:tcPr>
                </a:tc>
                <a:tc>
                  <a:txBody>
                    <a:bodyPr/>
                    <a:lstStyle/>
                    <a:p>
                      <a:pPr algn="ctr"/>
                      <a:r>
                        <a:rPr lang="en-US" sz="1100" b="0" dirty="0">
                          <a:solidFill>
                            <a:schemeClr val="tx1">
                              <a:lumMod val="75000"/>
                              <a:lumOff val="25000"/>
                            </a:schemeClr>
                          </a:solidFill>
                          <a:latin typeface="Helvetica" panose="020B0604020202020204" pitchFamily="34" charset="0"/>
                          <a:ea typeface="Roboto" panose="02000000000000000000" pitchFamily="2" charset="0"/>
                          <a:cs typeface="Helvetica" panose="020B0604020202020204" pitchFamily="34" charset="0"/>
                        </a:rPr>
                        <a:t>Original Medicare</a:t>
                      </a:r>
                    </a:p>
                  </a:txBody>
                  <a:tcPr marL="38576" marR="38576" marT="19289" marB="19289"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baseline="0" dirty="0">
                          <a:solidFill>
                            <a:schemeClr val="tx1">
                              <a:lumMod val="75000"/>
                              <a:lumOff val="25000"/>
                            </a:schemeClr>
                          </a:solidFill>
                          <a:latin typeface="Helvetica" panose="020B0604020202020204" pitchFamily="34" charset="0"/>
                          <a:ea typeface="Roboto" panose="02000000000000000000" pitchFamily="2" charset="0"/>
                          <a:cs typeface="Helvetica" panose="020B0604020202020204" pitchFamily="34" charset="0"/>
                        </a:rPr>
                        <a:t>Picks Up</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baseline="0" dirty="0">
                          <a:solidFill>
                            <a:schemeClr val="tx1">
                              <a:lumMod val="75000"/>
                              <a:lumOff val="25000"/>
                            </a:schemeClr>
                          </a:solidFill>
                          <a:latin typeface="Helvetica" panose="020B0604020202020204" pitchFamily="34" charset="0"/>
                          <a:ea typeface="Roboto" panose="02000000000000000000" pitchFamily="2" charset="0"/>
                          <a:cs typeface="Helvetica" panose="020B0604020202020204" pitchFamily="34" charset="0"/>
                        </a:rPr>
                        <a:t>Medicare Deductibles</a:t>
                      </a:r>
                      <a:endParaRPr lang="en-US" sz="1100" b="0" dirty="0">
                        <a:solidFill>
                          <a:schemeClr val="tx1">
                            <a:lumMod val="75000"/>
                            <a:lumOff val="25000"/>
                          </a:schemeClr>
                        </a:solidFill>
                        <a:latin typeface="Helvetica" panose="020B0604020202020204" pitchFamily="34" charset="0"/>
                        <a:ea typeface="Roboto" panose="02000000000000000000" pitchFamily="2" charset="0"/>
                        <a:cs typeface="Helvetica" panose="020B0604020202020204" pitchFamily="34" charset="0"/>
                      </a:endParaRPr>
                    </a:p>
                  </a:txBody>
                  <a:tcPr marL="38576" marR="38576" marT="19289" marB="19289"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858457879"/>
                  </a:ext>
                </a:extLst>
              </a:tr>
              <a:tr h="330696">
                <a:tc>
                  <a:txBody>
                    <a:bodyPr/>
                    <a:lstStyle/>
                    <a:p>
                      <a:pPr algn="ctr"/>
                      <a:r>
                        <a:rPr lang="en-US" sz="1100" b="1">
                          <a:solidFill>
                            <a:schemeClr val="tx1">
                              <a:lumMod val="75000"/>
                              <a:lumOff val="25000"/>
                            </a:schemeClr>
                          </a:solidFill>
                          <a:latin typeface="Helvetica" panose="020B0604020202020204" pitchFamily="34" charset="0"/>
                          <a:ea typeface="Roboto" panose="02000000000000000000" pitchFamily="2" charset="0"/>
                          <a:cs typeface="Helvetica" panose="020B0604020202020204" pitchFamily="34" charset="0"/>
                        </a:rPr>
                        <a:t>Part D Cost-Share</a:t>
                      </a:r>
                    </a:p>
                  </a:txBody>
                  <a:tcPr marL="38576" marR="38576" marT="19289" marB="19289"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1"/>
                    </a:solidFill>
                  </a:tcPr>
                </a:tc>
                <a:tc>
                  <a:txBody>
                    <a:bodyPr/>
                    <a:lstStyle/>
                    <a:p>
                      <a:pPr algn="ctr"/>
                      <a:r>
                        <a:rPr lang="en-US" sz="1100" b="0" dirty="0">
                          <a:solidFill>
                            <a:schemeClr val="tx1">
                              <a:lumMod val="75000"/>
                              <a:lumOff val="25000"/>
                            </a:schemeClr>
                          </a:solidFill>
                          <a:latin typeface="Helvetica" panose="020B0604020202020204" pitchFamily="34" charset="0"/>
                          <a:ea typeface="Roboto" panose="02000000000000000000" pitchFamily="2" charset="0"/>
                          <a:cs typeface="Helvetica" panose="020B0604020202020204" pitchFamily="34" charset="0"/>
                        </a:rPr>
                        <a:t>$0</a:t>
                      </a:r>
                    </a:p>
                  </a:txBody>
                  <a:tcPr marL="38576" marR="38576" marT="19289" marB="19289"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1"/>
                    </a:solidFill>
                  </a:tcPr>
                </a:tc>
                <a:tc>
                  <a:txBody>
                    <a:bodyPr/>
                    <a:lstStyle/>
                    <a:p>
                      <a:pPr algn="ctr"/>
                      <a:r>
                        <a:rPr lang="en-US" sz="1100" b="0" dirty="0">
                          <a:solidFill>
                            <a:schemeClr val="tx1">
                              <a:lumMod val="75000"/>
                              <a:lumOff val="25000"/>
                            </a:schemeClr>
                          </a:solidFill>
                          <a:latin typeface="Helvetica" panose="020B0604020202020204" pitchFamily="34" charset="0"/>
                          <a:ea typeface="Roboto" panose="02000000000000000000" pitchFamily="2" charset="0"/>
                          <a:cs typeface="Helvetica" panose="020B0604020202020204" pitchFamily="34" charset="0"/>
                        </a:rPr>
                        <a:t>$0</a:t>
                      </a:r>
                    </a:p>
                  </a:txBody>
                  <a:tcPr marL="38576" marR="38576" marT="19289" marB="19289"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1010061885"/>
                  </a:ext>
                </a:extLst>
              </a:tr>
            </a:tbl>
          </a:graphicData>
        </a:graphic>
      </p:graphicFrame>
      <p:sp>
        <p:nvSpPr>
          <p:cNvPr id="2" name="Striped Right Arrow 1"/>
          <p:cNvSpPr/>
          <p:nvPr/>
        </p:nvSpPr>
        <p:spPr>
          <a:xfrm>
            <a:off x="5900172" y="3560661"/>
            <a:ext cx="465885" cy="280288"/>
          </a:xfrm>
          <a:prstGeom prst="stripedRightArrow">
            <a:avLst/>
          </a:prstGeom>
          <a:solidFill>
            <a:srgbClr val="FF0000"/>
          </a:solidFill>
          <a:ln>
            <a:noFill/>
          </a:ln>
        </p:spPr>
        <p:txBody>
          <a:bodyPr lIns="51427" tIns="25706" rIns="51427" bIns="25706" rtlCol="0" anchor="ctr" anchorCtr="0">
            <a:noAutofit/>
          </a:bodyPr>
          <a:lstStyle/>
          <a:p>
            <a:pPr algn="ctr">
              <a:buClr>
                <a:srgbClr val="000000"/>
              </a:buClr>
            </a:pPr>
            <a:r>
              <a:rPr lang="en-US" sz="800" dirty="0">
                <a:solidFill>
                  <a:schemeClr val="bg1"/>
                </a:solidFill>
                <a:latin typeface="Helvetica" panose="020B0604020202020204" pitchFamily="34" charset="0"/>
                <a:ea typeface="Roboto" panose="02000000000000000000"/>
                <a:cs typeface="Helvetica" panose="020B0604020202020204" pitchFamily="34" charset="0"/>
                <a:sym typeface="Roboto"/>
              </a:rPr>
              <a:t>COB</a:t>
            </a:r>
          </a:p>
        </p:txBody>
      </p:sp>
      <p:sp>
        <p:nvSpPr>
          <p:cNvPr id="83" name="Striped Right Arrow 82"/>
          <p:cNvSpPr/>
          <p:nvPr/>
        </p:nvSpPr>
        <p:spPr>
          <a:xfrm>
            <a:off x="5905416" y="3915279"/>
            <a:ext cx="465885" cy="280288"/>
          </a:xfrm>
          <a:prstGeom prst="stripedRightArrow">
            <a:avLst/>
          </a:prstGeom>
          <a:solidFill>
            <a:srgbClr val="FF0000"/>
          </a:solidFill>
          <a:ln>
            <a:noFill/>
          </a:ln>
        </p:spPr>
        <p:txBody>
          <a:bodyPr lIns="51427" tIns="25706" rIns="51427" bIns="25706" rtlCol="0" anchor="ctr" anchorCtr="0">
            <a:noAutofit/>
          </a:bodyPr>
          <a:lstStyle/>
          <a:p>
            <a:pPr algn="ctr">
              <a:buClr>
                <a:srgbClr val="000000"/>
              </a:buClr>
            </a:pPr>
            <a:r>
              <a:rPr lang="en-US" sz="800" dirty="0">
                <a:solidFill>
                  <a:schemeClr val="bg1"/>
                </a:solidFill>
                <a:latin typeface="Helvetica" panose="020B0604020202020204" pitchFamily="34" charset="0"/>
                <a:ea typeface="Roboto" panose="02000000000000000000"/>
                <a:cs typeface="Helvetica" panose="020B0604020202020204" pitchFamily="34" charset="0"/>
                <a:sym typeface="Roboto"/>
              </a:rPr>
              <a:t>COB</a:t>
            </a:r>
          </a:p>
        </p:txBody>
      </p:sp>
      <p:sp>
        <p:nvSpPr>
          <p:cNvPr id="86" name="Content Placeholder 4"/>
          <p:cNvSpPr txBox="1">
            <a:spLocks/>
          </p:cNvSpPr>
          <p:nvPr/>
        </p:nvSpPr>
        <p:spPr>
          <a:xfrm>
            <a:off x="816160" y="696143"/>
            <a:ext cx="4939480" cy="292280"/>
          </a:xfrm>
          <a:prstGeom prst="rect">
            <a:avLst/>
          </a:prstGeom>
        </p:spPr>
        <p:txBody>
          <a:bodyPr/>
          <a:lstStyle>
            <a:lvl1pPr marL="137160" indent="-137160" algn="l" defTabSz="914400" rtl="0" eaLnBrk="1" latinLnBrk="0" hangingPunct="1">
              <a:lnSpc>
                <a:spcPct val="90000"/>
              </a:lnSpc>
              <a:spcBef>
                <a:spcPts val="1000"/>
              </a:spcBef>
              <a:buClr>
                <a:srgbClr val="F9A13A"/>
              </a:buClr>
              <a:buFont typeface="Arial"/>
              <a:buChar char="•"/>
              <a:defRPr sz="1600" b="0" i="0" kern="1200">
                <a:solidFill>
                  <a:srgbClr val="555555"/>
                </a:solidFill>
                <a:latin typeface="Helvetica" charset="0"/>
                <a:ea typeface="Helvetica" charset="0"/>
                <a:cs typeface="Helvetica" charset="0"/>
              </a:defRPr>
            </a:lvl1pPr>
            <a:lvl2pPr marL="411480" indent="-228600" algn="l" defTabSz="914400" rtl="0" eaLnBrk="1" latinLnBrk="0" hangingPunct="1">
              <a:lnSpc>
                <a:spcPct val="90000"/>
              </a:lnSpc>
              <a:spcBef>
                <a:spcPts val="500"/>
              </a:spcBef>
              <a:buClr>
                <a:srgbClr val="0095D4"/>
              </a:buClr>
              <a:buSzPct val="100000"/>
              <a:buFont typeface="LucidaGrande" charset="0"/>
              <a:buChar char="-"/>
              <a:defRPr sz="1600" b="0" i="0" kern="1200">
                <a:solidFill>
                  <a:srgbClr val="555555"/>
                </a:solidFill>
                <a:latin typeface="Helvetica" charset="0"/>
                <a:ea typeface="Helvetica" charset="0"/>
                <a:cs typeface="Helvetica" charset="0"/>
              </a:defRPr>
            </a:lvl2pPr>
            <a:lvl3pPr marL="594360" indent="-137160" algn="l" defTabSz="914400" rtl="0" eaLnBrk="1" latinLnBrk="0" hangingPunct="1">
              <a:lnSpc>
                <a:spcPct val="90000"/>
              </a:lnSpc>
              <a:spcBef>
                <a:spcPts val="500"/>
              </a:spcBef>
              <a:buClr>
                <a:srgbClr val="F9A13A"/>
              </a:buClr>
              <a:buFont typeface="Arial"/>
              <a:buChar char="•"/>
              <a:defRPr sz="1600" b="0" i="0" kern="1200">
                <a:solidFill>
                  <a:srgbClr val="555555"/>
                </a:solidFill>
                <a:latin typeface="Helvetica" charset="0"/>
                <a:ea typeface="Helvetica" charset="0"/>
                <a:cs typeface="Helvetica" charset="0"/>
              </a:defRPr>
            </a:lvl3pPr>
            <a:lvl4pPr marL="868680" indent="-228600" algn="l" defTabSz="914400" rtl="0" eaLnBrk="1" latinLnBrk="0" hangingPunct="1">
              <a:lnSpc>
                <a:spcPct val="90000"/>
              </a:lnSpc>
              <a:spcBef>
                <a:spcPts val="500"/>
              </a:spcBef>
              <a:buClr>
                <a:srgbClr val="0095D4"/>
              </a:buClr>
              <a:buSzPct val="100000"/>
              <a:buFont typeface="LucidaGrande" charset="0"/>
              <a:buChar char="▫"/>
              <a:defRPr sz="1600" b="0" i="0" kern="1200" baseline="0">
                <a:solidFill>
                  <a:srgbClr val="555555"/>
                </a:solidFill>
                <a:latin typeface="Helvetica" charset="0"/>
                <a:ea typeface="Helvetica" charset="0"/>
                <a:cs typeface="Helvetica" charset="0"/>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en-US" sz="1200" b="1" dirty="0">
                <a:solidFill>
                  <a:schemeClr val="tx1">
                    <a:lumMod val="65000"/>
                    <a:lumOff val="35000"/>
                  </a:schemeClr>
                </a:solidFill>
                <a:latin typeface="Helvetica" panose="020B0604020202020204" pitchFamily="34" charset="0"/>
                <a:cs typeface="Helvetica" panose="020B0604020202020204" pitchFamily="34" charset="0"/>
              </a:rPr>
              <a:t>One Health Plan for Medicare and </a:t>
            </a:r>
            <a:r>
              <a:rPr lang="en-US" sz="1200" b="1" dirty="0" err="1">
                <a:solidFill>
                  <a:schemeClr val="tx1">
                    <a:lumMod val="65000"/>
                    <a:lumOff val="35000"/>
                  </a:schemeClr>
                </a:solidFill>
                <a:latin typeface="Helvetica" panose="020B0604020202020204" pitchFamily="34" charset="0"/>
                <a:cs typeface="Helvetica" panose="020B0604020202020204" pitchFamily="34" charset="0"/>
              </a:rPr>
              <a:t>Medi</a:t>
            </a:r>
            <a:r>
              <a:rPr lang="en-US" sz="1200" b="1" dirty="0">
                <a:solidFill>
                  <a:schemeClr val="tx1">
                    <a:lumMod val="65000"/>
                    <a:lumOff val="35000"/>
                  </a:schemeClr>
                </a:solidFill>
                <a:latin typeface="Helvetica" panose="020B0604020202020204" pitchFamily="34" charset="0"/>
                <a:cs typeface="Helvetica" panose="020B0604020202020204" pitchFamily="34" charset="0"/>
              </a:rPr>
              <a:t>-Cal Coverage</a:t>
            </a:r>
          </a:p>
        </p:txBody>
      </p:sp>
      <p:sp>
        <p:nvSpPr>
          <p:cNvPr id="93" name="Content Placeholder 4"/>
          <p:cNvSpPr txBox="1">
            <a:spLocks/>
          </p:cNvSpPr>
          <p:nvPr/>
        </p:nvSpPr>
        <p:spPr>
          <a:xfrm>
            <a:off x="814356" y="1225890"/>
            <a:ext cx="4939480" cy="1197863"/>
          </a:xfrm>
          <a:prstGeom prst="rect">
            <a:avLst/>
          </a:prstGeom>
        </p:spPr>
        <p:txBody>
          <a:bodyPr/>
          <a:lstStyle>
            <a:lvl1pPr marL="137160" indent="-137160" algn="l" defTabSz="914400" rtl="0" eaLnBrk="1" latinLnBrk="0" hangingPunct="1">
              <a:lnSpc>
                <a:spcPct val="90000"/>
              </a:lnSpc>
              <a:spcBef>
                <a:spcPts val="1000"/>
              </a:spcBef>
              <a:buClr>
                <a:srgbClr val="F9A13A"/>
              </a:buClr>
              <a:buFont typeface="Arial"/>
              <a:buChar char="•"/>
              <a:defRPr sz="1600" b="0" i="0" kern="1200">
                <a:solidFill>
                  <a:srgbClr val="555555"/>
                </a:solidFill>
                <a:latin typeface="Helvetica" charset="0"/>
                <a:ea typeface="Helvetica" charset="0"/>
                <a:cs typeface="Helvetica" charset="0"/>
              </a:defRPr>
            </a:lvl1pPr>
            <a:lvl2pPr marL="411480" indent="-228600" algn="l" defTabSz="914400" rtl="0" eaLnBrk="1" latinLnBrk="0" hangingPunct="1">
              <a:lnSpc>
                <a:spcPct val="90000"/>
              </a:lnSpc>
              <a:spcBef>
                <a:spcPts val="500"/>
              </a:spcBef>
              <a:buClr>
                <a:srgbClr val="0095D4"/>
              </a:buClr>
              <a:buSzPct val="100000"/>
              <a:buFont typeface="LucidaGrande" charset="0"/>
              <a:buChar char="-"/>
              <a:defRPr sz="1600" b="0" i="0" kern="1200">
                <a:solidFill>
                  <a:srgbClr val="555555"/>
                </a:solidFill>
                <a:latin typeface="Helvetica" charset="0"/>
                <a:ea typeface="Helvetica" charset="0"/>
                <a:cs typeface="Helvetica" charset="0"/>
              </a:defRPr>
            </a:lvl2pPr>
            <a:lvl3pPr marL="594360" indent="-137160" algn="l" defTabSz="914400" rtl="0" eaLnBrk="1" latinLnBrk="0" hangingPunct="1">
              <a:lnSpc>
                <a:spcPct val="90000"/>
              </a:lnSpc>
              <a:spcBef>
                <a:spcPts val="500"/>
              </a:spcBef>
              <a:buClr>
                <a:srgbClr val="F9A13A"/>
              </a:buClr>
              <a:buFont typeface="Arial"/>
              <a:buChar char="•"/>
              <a:defRPr sz="1600" b="0" i="0" kern="1200">
                <a:solidFill>
                  <a:srgbClr val="555555"/>
                </a:solidFill>
                <a:latin typeface="Helvetica" charset="0"/>
                <a:ea typeface="Helvetica" charset="0"/>
                <a:cs typeface="Helvetica" charset="0"/>
              </a:defRPr>
            </a:lvl3pPr>
            <a:lvl4pPr marL="868680" indent="-228600" algn="l" defTabSz="914400" rtl="0" eaLnBrk="1" latinLnBrk="0" hangingPunct="1">
              <a:lnSpc>
                <a:spcPct val="90000"/>
              </a:lnSpc>
              <a:spcBef>
                <a:spcPts val="500"/>
              </a:spcBef>
              <a:buClr>
                <a:srgbClr val="0095D4"/>
              </a:buClr>
              <a:buSzPct val="100000"/>
              <a:buFont typeface="LucidaGrande" charset="0"/>
              <a:buChar char="▫"/>
              <a:defRPr sz="1600" b="0" i="0" kern="1200" baseline="0">
                <a:solidFill>
                  <a:srgbClr val="555555"/>
                </a:solidFill>
                <a:latin typeface="Helvetica" charset="0"/>
                <a:ea typeface="Helvetica" charset="0"/>
                <a:cs typeface="Helvetica" charset="0"/>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r>
              <a:rPr lang="en-US" sz="1100" b="1" dirty="0">
                <a:latin typeface="Helvetica" panose="020B0604020202020204" pitchFamily="34" charset="0"/>
                <a:cs typeface="Helvetica" panose="020B0604020202020204" pitchFamily="34" charset="0"/>
              </a:rPr>
              <a:t>Plan Name: </a:t>
            </a:r>
            <a:r>
              <a:rPr lang="en-US" sz="1100" dirty="0">
                <a:latin typeface="Helvetica" panose="020B0604020202020204" pitchFamily="34" charset="0"/>
                <a:cs typeface="Helvetica" panose="020B0604020202020204" pitchFamily="34" charset="0"/>
              </a:rPr>
              <a:t>L.A. Care Medicare Plus (D-SNP) </a:t>
            </a:r>
          </a:p>
          <a:p>
            <a:r>
              <a:rPr lang="en-US" sz="1100" b="1" dirty="0">
                <a:latin typeface="Helvetica" panose="020B0604020202020204" pitchFamily="34" charset="0"/>
                <a:cs typeface="Helvetica" panose="020B0604020202020204" pitchFamily="34" charset="0"/>
              </a:rPr>
              <a:t>Contract-PBP: </a:t>
            </a:r>
            <a:r>
              <a:rPr lang="en-US" sz="1100" dirty="0">
                <a:latin typeface="Helvetica" panose="020B0604020202020204" pitchFamily="34" charset="0"/>
                <a:cs typeface="Helvetica" panose="020B0604020202020204" pitchFamily="34" charset="0"/>
              </a:rPr>
              <a:t>H1224-001</a:t>
            </a:r>
          </a:p>
          <a:p>
            <a:r>
              <a:rPr lang="en-US" sz="1100" b="1" dirty="0">
                <a:latin typeface="Helvetica" panose="020B0604020202020204" pitchFamily="34" charset="0"/>
                <a:cs typeface="Helvetica" panose="020B0604020202020204" pitchFamily="34" charset="0"/>
              </a:rPr>
              <a:t>Eligible Members: </a:t>
            </a:r>
            <a:r>
              <a:rPr lang="en-US" sz="1100" dirty="0">
                <a:latin typeface="Helvetica" panose="020B0604020202020204" pitchFamily="34" charset="0"/>
                <a:cs typeface="Helvetica" panose="020B0604020202020204" pitchFamily="34" charset="0"/>
              </a:rPr>
              <a:t>Full Duals </a:t>
            </a:r>
            <a:r>
              <a:rPr lang="en-US" sz="1100" dirty="0" err="1">
                <a:latin typeface="Helvetica" panose="020B0604020202020204" pitchFamily="34" charset="0"/>
                <a:cs typeface="Helvetica" panose="020B0604020202020204" pitchFamily="34" charset="0"/>
              </a:rPr>
              <a:t>Medi-Medi</a:t>
            </a:r>
            <a:endParaRPr lang="en-US" sz="1100" dirty="0">
              <a:latin typeface="Helvetica" panose="020B0604020202020204" pitchFamily="34" charset="0"/>
              <a:cs typeface="Helvetica" panose="020B0604020202020204" pitchFamily="34" charset="0"/>
            </a:endParaRPr>
          </a:p>
          <a:p>
            <a:r>
              <a:rPr lang="en-US" sz="1100" b="1" dirty="0">
                <a:latin typeface="Helvetica" panose="020B0604020202020204" pitchFamily="34" charset="0"/>
                <a:cs typeface="Helvetica" panose="020B0604020202020204" pitchFamily="34" charset="0"/>
              </a:rPr>
              <a:t>Plan Type:</a:t>
            </a:r>
            <a:r>
              <a:rPr lang="en-US" sz="1100" dirty="0">
                <a:latin typeface="Helvetica" panose="020B0604020202020204" pitchFamily="34" charset="0"/>
                <a:cs typeface="Helvetica" panose="020B0604020202020204" pitchFamily="34" charset="0"/>
              </a:rPr>
              <a:t> Exclusively Aligned Enrollment D-SNP</a:t>
            </a:r>
          </a:p>
        </p:txBody>
      </p:sp>
      <p:sp>
        <p:nvSpPr>
          <p:cNvPr id="11" name="Slide Number Placeholder 4">
            <a:extLst>
              <a:ext uri="{FF2B5EF4-FFF2-40B4-BE49-F238E27FC236}">
                <a16:creationId xmlns:a16="http://schemas.microsoft.com/office/drawing/2014/main" id="{0551DBA9-F45C-BA03-EA3A-64AB7293930A}"/>
              </a:ext>
            </a:extLst>
          </p:cNvPr>
          <p:cNvSpPr txBox="1">
            <a:spLocks/>
          </p:cNvSpPr>
          <p:nvPr/>
        </p:nvSpPr>
        <p:spPr>
          <a:xfrm>
            <a:off x="6217920" y="4875266"/>
            <a:ext cx="2510689" cy="171450"/>
          </a:xfrm>
          <a:prstGeom prst="rect">
            <a:avLst/>
          </a:prstGeom>
        </p:spPr>
        <p:txBody>
          <a:bodyPr wrap="none" lIns="0" tIns="0" rIns="91440" bIns="0" anchor="ctr" anchorCtr="0"/>
          <a:lstStyle>
            <a:defPPr>
              <a:defRPr lang="en-US"/>
            </a:defPPr>
            <a:lvl1pPr algn="r">
              <a:defRPr sz="1000">
                <a:solidFill>
                  <a:schemeClr val="bg2">
                    <a:lumMod val="25000"/>
                  </a:schemeClr>
                </a:solidFill>
                <a:latin typeface="Helvetica" charset="0"/>
                <a:ea typeface="Helvetica" charset="0"/>
                <a:cs typeface="Helvetica" charset="0"/>
              </a:defRPr>
            </a:lvl1pPr>
          </a:lstStyle>
          <a:p>
            <a:fld id="{7F9C2EE9-199B-184B-BB68-CD2E993A9D47}" type="slidenum">
              <a:rPr lang="en-US">
                <a:latin typeface="Helvetica" panose="020B0604020202020204" pitchFamily="34" charset="0"/>
                <a:cs typeface="Helvetica" panose="020B0604020202020204" pitchFamily="34" charset="0"/>
              </a:rPr>
              <a:pPr/>
              <a:t>7</a:t>
            </a:fld>
            <a:endParaRPr lang="en-US">
              <a:latin typeface="Helvetica" panose="020B0604020202020204" pitchFamily="34" charset="0"/>
              <a:cs typeface="Helvetica" panose="020B0604020202020204" pitchFamily="34" charset="0"/>
            </a:endParaRPr>
          </a:p>
        </p:txBody>
      </p:sp>
      <p:sp>
        <p:nvSpPr>
          <p:cNvPr id="4" name="TextBox 3"/>
          <p:cNvSpPr txBox="1"/>
          <p:nvPr/>
        </p:nvSpPr>
        <p:spPr>
          <a:xfrm>
            <a:off x="1789884" y="4405794"/>
            <a:ext cx="6036267" cy="276999"/>
          </a:xfrm>
          <a:prstGeom prst="rect">
            <a:avLst/>
          </a:prstGeom>
          <a:noFill/>
        </p:spPr>
        <p:txBody>
          <a:bodyPr wrap="square" rtlCol="0">
            <a:spAutoFit/>
          </a:bodyPr>
          <a:lstStyle/>
          <a:p>
            <a:pPr algn="ctr"/>
            <a:r>
              <a:rPr lang="en-US" sz="1200" dirty="0">
                <a:solidFill>
                  <a:schemeClr val="tx2"/>
                </a:solidFill>
                <a:latin typeface="Helvetica" panose="020B0604020202020204" pitchFamily="34" charset="0"/>
                <a:cs typeface="Helvetica" panose="020B0604020202020204" pitchFamily="34" charset="0"/>
              </a:rPr>
              <a:t>For a full list of benefits visit: </a:t>
            </a:r>
            <a:r>
              <a:rPr lang="en-US" sz="1200" dirty="0">
                <a:latin typeface="Helvetica" panose="020B0604020202020204" pitchFamily="34" charset="0"/>
                <a:ea typeface="Times New Roman" panose="02020603050405020304" pitchFamily="18" charset="0"/>
                <a:cs typeface="Helvetica" panose="020B0604020202020204" pitchFamily="34" charset="0"/>
                <a:hlinkClick r:id="rId4"/>
              </a:rPr>
              <a:t>https://medicare.lacare.org/</a:t>
            </a:r>
            <a:r>
              <a:rPr lang="en-US" sz="1200" dirty="0">
                <a:latin typeface="Helvetica" panose="020B0604020202020204" pitchFamily="34" charset="0"/>
                <a:ea typeface="Times New Roman" panose="02020603050405020304" pitchFamily="18" charset="0"/>
                <a:cs typeface="Helvetica" panose="020B0604020202020204" pitchFamily="34" charset="0"/>
              </a:rPr>
              <a:t> </a:t>
            </a:r>
          </a:p>
        </p:txBody>
      </p:sp>
    </p:spTree>
    <p:extLst>
      <p:ext uri="{BB962C8B-B14F-4D97-AF65-F5344CB8AC3E}">
        <p14:creationId xmlns:p14="http://schemas.microsoft.com/office/powerpoint/2010/main" val="2038330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A6A82-B447-6771-8970-51E12B8884D3}"/>
              </a:ext>
            </a:extLst>
          </p:cNvPr>
          <p:cNvSpPr>
            <a:spLocks noGrp="1"/>
          </p:cNvSpPr>
          <p:nvPr>
            <p:ph type="title"/>
          </p:nvPr>
        </p:nvSpPr>
        <p:spPr>
          <a:xfrm>
            <a:off x="1364720" y="2202940"/>
            <a:ext cx="6906921" cy="685800"/>
          </a:xfrm>
        </p:spPr>
        <p:txBody>
          <a:bodyPr>
            <a:noAutofit/>
          </a:bodyPr>
          <a:lstStyle/>
          <a:p>
            <a:pPr algn="ctr"/>
            <a:r>
              <a:rPr lang="en-US" sz="3200" dirty="0">
                <a:latin typeface="+mn-lt"/>
              </a:rPr>
              <a:t>L.A. Care Model of Care (MOC)</a:t>
            </a:r>
          </a:p>
        </p:txBody>
      </p:sp>
      <p:sp>
        <p:nvSpPr>
          <p:cNvPr id="5" name="Slide Number Placeholder 4">
            <a:extLst>
              <a:ext uri="{FF2B5EF4-FFF2-40B4-BE49-F238E27FC236}">
                <a16:creationId xmlns:a16="http://schemas.microsoft.com/office/drawing/2014/main" id="{ADCC325B-13B3-D6C1-25E9-6F73B650EF94}"/>
              </a:ext>
            </a:extLst>
          </p:cNvPr>
          <p:cNvSpPr>
            <a:spLocks noGrp="1"/>
          </p:cNvSpPr>
          <p:nvPr>
            <p:ph type="sldNum" sz="quarter" idx="14"/>
          </p:nvPr>
        </p:nvSpPr>
        <p:spPr/>
        <p:txBody>
          <a:bodyPr/>
          <a:lstStyle/>
          <a:p>
            <a:pPr>
              <a:defRPr/>
            </a:pPr>
            <a:fld id="{8E3DFB79-095A-C74D-B614-34DE32062E65}" type="slidenum">
              <a:rPr lang="en-US" smtClean="0">
                <a:solidFill>
                  <a:srgbClr val="FFFFFF"/>
                </a:solidFill>
              </a:rPr>
              <a:pPr>
                <a:defRPr/>
              </a:pPr>
              <a:t>8</a:t>
            </a:fld>
            <a:endParaRPr lang="en-US" dirty="0">
              <a:solidFill>
                <a:srgbClr val="FFFFFF"/>
              </a:solidFill>
            </a:endParaRPr>
          </a:p>
        </p:txBody>
      </p:sp>
      <p:sp>
        <p:nvSpPr>
          <p:cNvPr id="6" name="Slide Number Placeholder 4">
            <a:extLst>
              <a:ext uri="{FF2B5EF4-FFF2-40B4-BE49-F238E27FC236}">
                <a16:creationId xmlns:a16="http://schemas.microsoft.com/office/drawing/2014/main" id="{EB3FD85C-0E36-02A3-EADC-44EFE2C8ECCD}"/>
              </a:ext>
            </a:extLst>
          </p:cNvPr>
          <p:cNvSpPr txBox="1">
            <a:spLocks/>
          </p:cNvSpPr>
          <p:nvPr/>
        </p:nvSpPr>
        <p:spPr>
          <a:xfrm>
            <a:off x="8539657" y="4722110"/>
            <a:ext cx="533398" cy="228600"/>
          </a:xfrm>
        </p:spPr>
        <p:txBody>
          <a:bodyPr/>
          <a:lstStyle>
            <a:defPPr>
              <a:defRPr lang="en-US"/>
            </a:defPPr>
            <a:lvl1pPr marL="0" algn="l" defTabSz="914400" rtl="0" eaLnBrk="1" latinLnBrk="0" hangingPunct="1">
              <a:defRPr sz="1800" kern="1200" smtClean="0">
                <a:solidFill>
                  <a:schemeClr val="bg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8E3DFB79-095A-C74D-B614-34DE32062E65}" type="slidenum">
              <a:rPr lang="en-US" smtClean="0">
                <a:solidFill>
                  <a:schemeClr val="tx1"/>
                </a:solidFill>
              </a:rPr>
              <a:pPr>
                <a:defRPr/>
              </a:pPr>
              <a:t>8</a:t>
            </a:fld>
            <a:endParaRPr lang="en-US" dirty="0">
              <a:solidFill>
                <a:schemeClr val="tx1"/>
              </a:solidFill>
            </a:endParaRPr>
          </a:p>
        </p:txBody>
      </p:sp>
    </p:spTree>
    <p:extLst>
      <p:ext uri="{BB962C8B-B14F-4D97-AF65-F5344CB8AC3E}">
        <p14:creationId xmlns:p14="http://schemas.microsoft.com/office/powerpoint/2010/main" val="3668215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F237EE-8D9B-B77E-6462-73D4A243803D}"/>
              </a:ext>
            </a:extLst>
          </p:cNvPr>
          <p:cNvSpPr>
            <a:spLocks noGrp="1"/>
          </p:cNvSpPr>
          <p:nvPr>
            <p:ph idx="1"/>
          </p:nvPr>
        </p:nvSpPr>
        <p:spPr>
          <a:xfrm>
            <a:off x="934297" y="1526077"/>
            <a:ext cx="7872059" cy="2361203"/>
          </a:xfrm>
        </p:spPr>
        <p:txBody>
          <a:bodyPr>
            <a:noAutofit/>
          </a:bodyPr>
          <a:lstStyle/>
          <a:p>
            <a:pPr marL="0" indent="0">
              <a:lnSpc>
                <a:spcPct val="100000"/>
              </a:lnSpc>
              <a:buNone/>
            </a:pPr>
            <a:r>
              <a:rPr lang="en-US" b="1" dirty="0"/>
              <a:t>Caregivers in the ICP and ICT</a:t>
            </a:r>
          </a:p>
          <a:p>
            <a:pPr>
              <a:lnSpc>
                <a:spcPct val="100000"/>
              </a:lnSpc>
            </a:pPr>
            <a:r>
              <a:rPr lang="en-US" dirty="0"/>
              <a:t>Member’s</a:t>
            </a:r>
            <a:r>
              <a:rPr lang="en-US" b="1" dirty="0"/>
              <a:t> </a:t>
            </a:r>
            <a:r>
              <a:rPr lang="en-US" dirty="0"/>
              <a:t>caregiver must be actively engaged in the Individualized Care Plan (ICP) development and the Interdisciplinary Care Team (ICT) meetings</a:t>
            </a:r>
            <a:br>
              <a:rPr lang="en-US" dirty="0"/>
            </a:br>
            <a:endParaRPr lang="en-US" dirty="0"/>
          </a:p>
          <a:p>
            <a:pPr marL="0" indent="0">
              <a:lnSpc>
                <a:spcPct val="100000"/>
              </a:lnSpc>
              <a:buNone/>
            </a:pPr>
            <a:r>
              <a:rPr lang="en-US" b="1" dirty="0"/>
              <a:t>Advance Care Planning</a:t>
            </a:r>
          </a:p>
          <a:p>
            <a:pPr>
              <a:lnSpc>
                <a:spcPct val="100000"/>
              </a:lnSpc>
            </a:pPr>
            <a:r>
              <a:rPr lang="en-US" dirty="0"/>
              <a:t>Providers must perform ACP discussions during the Annual Wellness Exam (AWE) or </a:t>
            </a:r>
            <a:br>
              <a:rPr lang="en-US" dirty="0"/>
            </a:br>
            <a:r>
              <a:rPr lang="en-US" dirty="0"/>
              <a:t>other visits</a:t>
            </a:r>
          </a:p>
        </p:txBody>
      </p:sp>
      <p:sp>
        <p:nvSpPr>
          <p:cNvPr id="4" name="Text Placeholder 3">
            <a:extLst>
              <a:ext uri="{FF2B5EF4-FFF2-40B4-BE49-F238E27FC236}">
                <a16:creationId xmlns:a16="http://schemas.microsoft.com/office/drawing/2014/main" id="{360582D5-CAEC-D52E-5389-2C47E88189C4}"/>
              </a:ext>
            </a:extLst>
          </p:cNvPr>
          <p:cNvSpPr>
            <a:spLocks noGrp="1"/>
          </p:cNvSpPr>
          <p:nvPr>
            <p:ph type="body" sz="quarter" idx="4294967295"/>
          </p:nvPr>
        </p:nvSpPr>
        <p:spPr>
          <a:xfrm>
            <a:off x="813456" y="441308"/>
            <a:ext cx="7316295" cy="342900"/>
          </a:xfrm>
        </p:spPr>
        <p:txBody>
          <a:bodyPr/>
          <a:lstStyle/>
          <a:p>
            <a:pPr marL="0" indent="0">
              <a:buNone/>
            </a:pPr>
            <a:r>
              <a:rPr lang="en-US" sz="2400" b="1" dirty="0">
                <a:solidFill>
                  <a:schemeClr val="accent1"/>
                </a:solidFill>
                <a:latin typeface="Helvetica" panose="020B0604020202020204" pitchFamily="34" charset="0"/>
                <a:cs typeface="Helvetica" panose="020B0604020202020204" pitchFamily="34" charset="0"/>
              </a:rPr>
              <a:t>CY2025 Change Highlights</a:t>
            </a:r>
          </a:p>
        </p:txBody>
      </p:sp>
      <p:sp>
        <p:nvSpPr>
          <p:cNvPr id="5" name="Slide Number Placeholder 4">
            <a:extLst>
              <a:ext uri="{FF2B5EF4-FFF2-40B4-BE49-F238E27FC236}">
                <a16:creationId xmlns:a16="http://schemas.microsoft.com/office/drawing/2014/main" id="{EB3FD85C-0E36-02A3-EADC-44EFE2C8ECCD}"/>
              </a:ext>
            </a:extLst>
          </p:cNvPr>
          <p:cNvSpPr>
            <a:spLocks noGrp="1"/>
          </p:cNvSpPr>
          <p:nvPr>
            <p:ph type="sldNum" sz="quarter" idx="14"/>
          </p:nvPr>
        </p:nvSpPr>
        <p:spPr/>
        <p:txBody>
          <a:bodyPr/>
          <a:lstStyle/>
          <a:p>
            <a:pPr>
              <a:defRPr/>
            </a:pPr>
            <a:fld id="{8E3DFB79-095A-C74D-B614-34DE32062E65}" type="slidenum">
              <a:rPr lang="en-US" smtClean="0">
                <a:solidFill>
                  <a:srgbClr val="FFFFFF"/>
                </a:solidFill>
                <a:latin typeface="Helvetica" panose="020B0604020202020204" pitchFamily="34" charset="0"/>
                <a:cs typeface="Helvetica" panose="020B0604020202020204" pitchFamily="34" charset="0"/>
              </a:rPr>
              <a:pPr>
                <a:defRPr/>
              </a:pPr>
              <a:t>9</a:t>
            </a:fld>
            <a:endParaRPr lang="en-US" dirty="0">
              <a:solidFill>
                <a:srgbClr val="FFFFFF"/>
              </a:solidFill>
              <a:latin typeface="Helvetica" panose="020B0604020202020204" pitchFamily="34" charset="0"/>
              <a:cs typeface="Helvetica" panose="020B0604020202020204" pitchFamily="34" charset="0"/>
            </a:endParaRPr>
          </a:p>
        </p:txBody>
      </p:sp>
      <p:sp>
        <p:nvSpPr>
          <p:cNvPr id="6" name="Slide Number Placeholder 4">
            <a:extLst>
              <a:ext uri="{FF2B5EF4-FFF2-40B4-BE49-F238E27FC236}">
                <a16:creationId xmlns:a16="http://schemas.microsoft.com/office/drawing/2014/main" id="{EB3FD85C-0E36-02A3-EADC-44EFE2C8ECCD}"/>
              </a:ext>
            </a:extLst>
          </p:cNvPr>
          <p:cNvSpPr txBox="1">
            <a:spLocks/>
          </p:cNvSpPr>
          <p:nvPr/>
        </p:nvSpPr>
        <p:spPr>
          <a:xfrm>
            <a:off x="8539657" y="4722110"/>
            <a:ext cx="533398" cy="228600"/>
          </a:xfrm>
        </p:spPr>
        <p:txBody>
          <a:bodyPr/>
          <a:lstStyle>
            <a:defPPr>
              <a:defRPr lang="en-US"/>
            </a:defPPr>
            <a:lvl1pPr marL="0" algn="l" defTabSz="914400" rtl="0" eaLnBrk="1" latinLnBrk="0" hangingPunct="1">
              <a:defRPr sz="1800" kern="1200" smtClean="0">
                <a:solidFill>
                  <a:schemeClr val="bg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8E3DFB79-095A-C74D-B614-34DE32062E65}" type="slidenum">
              <a:rPr lang="en-US" smtClean="0">
                <a:solidFill>
                  <a:schemeClr val="tx1"/>
                </a:solidFill>
                <a:latin typeface="Helvetica" panose="020B0604020202020204" pitchFamily="34" charset="0"/>
                <a:cs typeface="Helvetica" panose="020B0604020202020204" pitchFamily="34" charset="0"/>
              </a:rPr>
              <a:pPr>
                <a:defRPr/>
              </a:pPr>
              <a:t>9</a:t>
            </a:fld>
            <a:endParaRPr lang="en-US" dirty="0">
              <a:solidFill>
                <a:schemeClr val="tx1"/>
              </a:solidFill>
              <a:latin typeface="Helvetica" panose="020B0604020202020204" pitchFamily="34" charset="0"/>
              <a:cs typeface="Helvetica" panose="020B0604020202020204" pitchFamily="34" charset="0"/>
            </a:endParaRPr>
          </a:p>
        </p:txBody>
      </p:sp>
      <p:pic>
        <p:nvPicPr>
          <p:cNvPr id="15" name="Picture 14"/>
          <p:cNvPicPr>
            <a:picLocks noChangeAspect="1"/>
          </p:cNvPicPr>
          <p:nvPr/>
        </p:nvPicPr>
        <p:blipFill rotWithShape="1">
          <a:blip r:embed="rId3"/>
          <a:srcRect l="17037" t="3230" r="17222" b="3271"/>
          <a:stretch/>
        </p:blipFill>
        <p:spPr>
          <a:xfrm>
            <a:off x="6342316" y="215805"/>
            <a:ext cx="1521640" cy="1217312"/>
          </a:xfrm>
          <a:prstGeom prst="rect">
            <a:avLst/>
          </a:prstGeom>
        </p:spPr>
      </p:pic>
    </p:spTree>
    <p:extLst>
      <p:ext uri="{BB962C8B-B14F-4D97-AF65-F5344CB8AC3E}">
        <p14:creationId xmlns:p14="http://schemas.microsoft.com/office/powerpoint/2010/main" val="44954978"/>
      </p:ext>
    </p:extLst>
  </p:cSld>
  <p:clrMapOvr>
    <a:masterClrMapping/>
  </p:clrMapOvr>
</p:sld>
</file>

<file path=ppt/theme/theme1.xml><?xml version="1.0" encoding="utf-8"?>
<a:theme xmlns:a="http://schemas.openxmlformats.org/drawingml/2006/main" name="Cover Slid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eneral Slid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13B125C09A3394684EBA8C5BD5C8C92" ma:contentTypeVersion="1" ma:contentTypeDescription="Create a new document." ma:contentTypeScope="" ma:versionID="e0ddab32dc70035b383d780b07494bc3">
  <xsd:schema xmlns:xsd="http://www.w3.org/2001/XMLSchema" xmlns:xs="http://www.w3.org/2001/XMLSchema" xmlns:p="http://schemas.microsoft.com/office/2006/metadata/properties" xmlns:ns2="b5454243-f892-452c-bd14-fa6f540fff70" targetNamespace="http://schemas.microsoft.com/office/2006/metadata/properties" ma:root="true" ma:fieldsID="3e3b0d72c7c49378f137cc0d5482df1e" ns2:_="">
    <xsd:import namespace="b5454243-f892-452c-bd14-fa6f540fff70"/>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454243-f892-452c-bd14-fa6f540fff7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4984823-2B54-489F-B4C4-F7FA020DE9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5454243-f892-452c-bd14-fa6f540fff7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993EB6C-991F-4E07-B763-647E7574D974}">
  <ds:schemaRefs>
    <ds:schemaRef ds:uri="http://schemas.microsoft.com/sharepoint/v3/contenttype/forms"/>
  </ds:schemaRefs>
</ds:datastoreItem>
</file>

<file path=customXml/itemProps3.xml><?xml version="1.0" encoding="utf-8"?>
<ds:datastoreItem xmlns:ds="http://schemas.openxmlformats.org/officeDocument/2006/customXml" ds:itemID="{A8230BE6-90D1-456C-BE64-CEE8616D4DAE}">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26346</TotalTime>
  <Words>1912</Words>
  <Application>Microsoft Office PowerPoint</Application>
  <PresentationFormat>On-screen Show (16:9)</PresentationFormat>
  <Paragraphs>255</Paragraphs>
  <Slides>23</Slides>
  <Notes>22</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23</vt:i4>
      </vt:variant>
    </vt:vector>
  </HeadingPairs>
  <TitlesOfParts>
    <vt:vector size="33" baseType="lpstr">
      <vt:lpstr>Arial</vt:lpstr>
      <vt:lpstr>Arial Narrow</vt:lpstr>
      <vt:lpstr>Calibri</vt:lpstr>
      <vt:lpstr>Courier New</vt:lpstr>
      <vt:lpstr>Helvetica</vt:lpstr>
      <vt:lpstr>LucidaGrande</vt:lpstr>
      <vt:lpstr>Roboto</vt:lpstr>
      <vt:lpstr>Times New Roman</vt:lpstr>
      <vt:lpstr>Cover Slide</vt:lpstr>
      <vt:lpstr>General Slide</vt:lpstr>
      <vt:lpstr>2025 Model of Care  Provider Training</vt:lpstr>
      <vt:lpstr>PowerPoint Presentation</vt:lpstr>
      <vt:lpstr>Training Objectives</vt:lpstr>
      <vt:lpstr>CMS Requirements Overview</vt:lpstr>
      <vt:lpstr>What is a Dual Special Needs Plan (D-SNP)?</vt:lpstr>
      <vt:lpstr>Exclusively Aligned Enrollment (EAE)</vt:lpstr>
      <vt:lpstr>PowerPoint Presentation</vt:lpstr>
      <vt:lpstr>L.A. Care Model of Care (MOC)</vt:lpstr>
      <vt:lpstr>PowerPoint Presentation</vt:lpstr>
      <vt:lpstr>What is the L.A. Care Model of Care (MOC)? </vt:lpstr>
      <vt:lpstr>Model of Care (MOC) Components</vt:lpstr>
      <vt:lpstr>L.A. Care Medicare Population</vt:lpstr>
      <vt:lpstr>Care Coordination</vt:lpstr>
      <vt:lpstr>Health Risk Assessment (HRA)</vt:lpstr>
      <vt:lpstr>Individualized Care Plan (ICP)</vt:lpstr>
      <vt:lpstr>Interdisciplinary Care Team (ICT)</vt:lpstr>
      <vt:lpstr>Face-to-Face Encounters </vt:lpstr>
      <vt:lpstr>Transitions of Care (TOC)</vt:lpstr>
      <vt:lpstr>State Policy Requirement: Palliative Care</vt:lpstr>
      <vt:lpstr>State Policy Requirement: Enhanced Care Coordination</vt:lpstr>
      <vt:lpstr>State Policy Requirement: Dementia Care and Training</vt:lpstr>
      <vt:lpstr>Quality Measurement and Performance Improvement</vt:lpstr>
      <vt:lpstr>Regulatory 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Danielle Arreola</dc:creator>
  <cp:lastModifiedBy>Valenzuela, Mariela</cp:lastModifiedBy>
  <cp:revision>897</cp:revision>
  <cp:lastPrinted>2018-01-09T17:29:15Z</cp:lastPrinted>
  <dcterms:created xsi:type="dcterms:W3CDTF">2018-01-05T16:41:57Z</dcterms:created>
  <dcterms:modified xsi:type="dcterms:W3CDTF">2025-02-05T17:36:22Z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0x010100013B125C09A3394684EBA8C5BD5C8C92</vt:lpwstr>
  </property>
  <property fmtid="{D5CDD505-2E9C-101B-9397-08002B2CF9AE}" pid="3" name="MSIP_Label_defa4170-0d19-0005-0004-bc88714345d2_Enabled">
    <vt:lpwstr>true</vt:lpwstr>
  </property>
  <property fmtid="{D5CDD505-2E9C-101B-9397-08002B2CF9AE}" pid="4" name="MSIP_Label_defa4170-0d19-0005-0004-bc88714345d2_SetDate">
    <vt:lpwstr>2025-02-05T17:35:53Z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ff4533d3-852c-4234-8bf6-957b597a60d0</vt:lpwstr>
  </property>
  <property fmtid="{D5CDD505-2E9C-101B-9397-08002B2CF9AE}" pid="8" name="MSIP_Label_defa4170-0d19-0005-0004-bc88714345d2_ActionId">
    <vt:lpwstr>c1a45d74-01f6-4a0b-bd6e-3cb4cc4080a1</vt:lpwstr>
  </property>
  <property fmtid="{D5CDD505-2E9C-101B-9397-08002B2CF9AE}" pid="9" name="MSIP_Label_defa4170-0d19-0005-0004-bc88714345d2_ContentBits">
    <vt:lpwstr>0</vt:lpwstr>
  </property>
</Properties>
</file>