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65" r:id="rId6"/>
  </p:sldMasterIdLst>
  <p:notesMasterIdLst>
    <p:notesMasterId r:id="rId28"/>
  </p:notesMasterIdLst>
  <p:sldIdLst>
    <p:sldId id="257" r:id="rId7"/>
    <p:sldId id="381" r:id="rId8"/>
    <p:sldId id="362" r:id="rId9"/>
    <p:sldId id="367" r:id="rId10"/>
    <p:sldId id="344" r:id="rId11"/>
    <p:sldId id="366" r:id="rId12"/>
    <p:sldId id="382" r:id="rId13"/>
    <p:sldId id="379" r:id="rId14"/>
    <p:sldId id="368" r:id="rId15"/>
    <p:sldId id="369" r:id="rId16"/>
    <p:sldId id="306" r:id="rId17"/>
    <p:sldId id="384" r:id="rId18"/>
    <p:sldId id="371" r:id="rId19"/>
    <p:sldId id="372" r:id="rId20"/>
    <p:sldId id="373" r:id="rId21"/>
    <p:sldId id="374" r:id="rId22"/>
    <p:sldId id="375" r:id="rId23"/>
    <p:sldId id="376" r:id="rId24"/>
    <p:sldId id="378" r:id="rId25"/>
    <p:sldId id="355" r:id="rId26"/>
    <p:sldId id="365" r:id="rId27"/>
  </p:sldIdLst>
  <p:sldSz cx="12192000" cy="6858000"/>
  <p:notesSz cx="6858000" cy="11906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297A80-FB7A-4CD9-97D7-1A891FC4BAB4}">
          <p14:sldIdLst>
            <p14:sldId id="257"/>
            <p14:sldId id="381"/>
            <p14:sldId id="362"/>
            <p14:sldId id="367"/>
            <p14:sldId id="344"/>
            <p14:sldId id="366"/>
            <p14:sldId id="382"/>
            <p14:sldId id="379"/>
            <p14:sldId id="368"/>
            <p14:sldId id="369"/>
            <p14:sldId id="306"/>
            <p14:sldId id="384"/>
            <p14:sldId id="371"/>
            <p14:sldId id="372"/>
            <p14:sldId id="373"/>
            <p14:sldId id="374"/>
            <p14:sldId id="375"/>
            <p14:sldId id="376"/>
            <p14:sldId id="378"/>
          </p14:sldIdLst>
        </p14:section>
        <p14:section name="Supplemental Resources" id="{31EF0B76-FF57-49C4-B376-7FB6180FF199}">
          <p14:sldIdLst>
            <p14:sldId id="355"/>
            <p14:sldId id="36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FB8056-69A7-D743-8FAA-4A89570C6AB7}" name="Vishakha Hariawala" initials="VH" userId="S::vishakhahar@lacare.org::dcdd9be0-5a4f-4328-95cb-ede263d56337" providerId="AD"/>
  <p188:author id="{5DD868F1-84A1-237F-4D90-03B1ED33675A}" name="LA Care" initials="LA Care" userId="LA Care" providerId="None"/>
  <p188:author id="{6FA4A8F2-E229-CD00-9385-7C4CF9AC4BD3}" name="Andres, Nila" initials="MA" userId="S::nandres@blueshieldca.com::05747ee4-37b1-4677-8888-0ff8a0397b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shakha Hariawala" initials="VH" lastIdx="8" clrIdx="0">
    <p:extLst>
      <p:ext uri="{19B8F6BF-5375-455C-9EA6-DF929625EA0E}">
        <p15:presenceInfo xmlns:p15="http://schemas.microsoft.com/office/powerpoint/2012/main" userId="S-1-5-21-1343024091-839522115-226527043-89377" providerId="AD"/>
      </p:ext>
    </p:extLst>
  </p:cmAuthor>
  <p:cmAuthor id="2" name="Joycelyn Smart-Sanchez" initials="JS" lastIdx="1" clrIdx="1">
    <p:extLst>
      <p:ext uri="{19B8F6BF-5375-455C-9EA6-DF929625EA0E}">
        <p15:presenceInfo xmlns:p15="http://schemas.microsoft.com/office/powerpoint/2012/main" userId="S-1-5-21-1343024091-839522115-226527043-84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7D"/>
    <a:srgbClr val="005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7070" autoAdjust="0"/>
  </p:normalViewPr>
  <p:slideViewPr>
    <p:cSldViewPr snapToGrid="0">
      <p:cViewPr varScale="1">
        <p:scale>
          <a:sx n="71" d="100"/>
          <a:sy n="71" d="100"/>
        </p:scale>
        <p:origin x="412" y="48"/>
      </p:cViewPr>
      <p:guideLst/>
    </p:cSldViewPr>
  </p:slideViewPr>
  <p:outlineViewPr>
    <p:cViewPr>
      <p:scale>
        <a:sx n="33" d="100"/>
        <a:sy n="33" d="100"/>
      </p:scale>
      <p:origin x="0" y="-105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04524-DE27-4412-A209-078E613E45E1}" type="datetimeFigureOut">
              <a:rPr lang="en-US" smtClean="0"/>
              <a:t>10/22/2025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57746-00A4-4095-8665-E14E03229B14}" type="slidenum">
              <a:rPr lang="en-US" smtClean="0"/>
              <a:t>‹#›</a:t>
            </a:fld>
            <a:endParaRPr lang="en-US" dirty="0"/>
          </a:p>
        </p:txBody>
      </p:sp>
    </p:spTree>
    <p:extLst>
      <p:ext uri="{BB962C8B-B14F-4D97-AF65-F5344CB8AC3E}">
        <p14:creationId xmlns:p14="http://schemas.microsoft.com/office/powerpoint/2010/main" val="3053861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57746-00A4-4095-8665-E14E03229B14}" type="slidenum">
              <a:rPr lang="en-US" smtClean="0"/>
              <a:t>1</a:t>
            </a:fld>
            <a:endParaRPr lang="en-US" dirty="0"/>
          </a:p>
        </p:txBody>
      </p:sp>
    </p:spTree>
    <p:extLst>
      <p:ext uri="{BB962C8B-B14F-4D97-AF65-F5344CB8AC3E}">
        <p14:creationId xmlns:p14="http://schemas.microsoft.com/office/powerpoint/2010/main" val="2613377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10</a:t>
            </a:fld>
            <a:endParaRPr lang="en-US" dirty="0"/>
          </a:p>
        </p:txBody>
      </p:sp>
    </p:spTree>
    <p:extLst>
      <p:ext uri="{BB962C8B-B14F-4D97-AF65-F5344CB8AC3E}">
        <p14:creationId xmlns:p14="http://schemas.microsoft.com/office/powerpoint/2010/main" val="66880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11</a:t>
            </a:fld>
            <a:endParaRPr lang="en-US" dirty="0"/>
          </a:p>
        </p:txBody>
      </p:sp>
    </p:spTree>
    <p:extLst>
      <p:ext uri="{BB962C8B-B14F-4D97-AF65-F5344CB8AC3E}">
        <p14:creationId xmlns:p14="http://schemas.microsoft.com/office/powerpoint/2010/main" val="149021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13</a:t>
            </a:fld>
            <a:endParaRPr lang="en-US" dirty="0"/>
          </a:p>
        </p:txBody>
      </p:sp>
    </p:spTree>
    <p:extLst>
      <p:ext uri="{BB962C8B-B14F-4D97-AF65-F5344CB8AC3E}">
        <p14:creationId xmlns:p14="http://schemas.microsoft.com/office/powerpoint/2010/main" val="700189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14</a:t>
            </a:fld>
            <a:endParaRPr lang="en-US" dirty="0"/>
          </a:p>
        </p:txBody>
      </p:sp>
    </p:spTree>
    <p:extLst>
      <p:ext uri="{BB962C8B-B14F-4D97-AF65-F5344CB8AC3E}">
        <p14:creationId xmlns:p14="http://schemas.microsoft.com/office/powerpoint/2010/main" val="1022725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15</a:t>
            </a:fld>
            <a:endParaRPr lang="en-US" dirty="0"/>
          </a:p>
        </p:txBody>
      </p:sp>
    </p:spTree>
    <p:extLst>
      <p:ext uri="{BB962C8B-B14F-4D97-AF65-F5344CB8AC3E}">
        <p14:creationId xmlns:p14="http://schemas.microsoft.com/office/powerpoint/2010/main" val="325041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16</a:t>
            </a:fld>
            <a:endParaRPr lang="en-US" dirty="0"/>
          </a:p>
        </p:txBody>
      </p:sp>
    </p:spTree>
    <p:extLst>
      <p:ext uri="{BB962C8B-B14F-4D97-AF65-F5344CB8AC3E}">
        <p14:creationId xmlns:p14="http://schemas.microsoft.com/office/powerpoint/2010/main" val="812342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17</a:t>
            </a:fld>
            <a:endParaRPr lang="en-US" dirty="0"/>
          </a:p>
        </p:txBody>
      </p:sp>
    </p:spTree>
    <p:extLst>
      <p:ext uri="{BB962C8B-B14F-4D97-AF65-F5344CB8AC3E}">
        <p14:creationId xmlns:p14="http://schemas.microsoft.com/office/powerpoint/2010/main" val="3723651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18</a:t>
            </a:fld>
            <a:endParaRPr lang="en-US" dirty="0"/>
          </a:p>
        </p:txBody>
      </p:sp>
    </p:spTree>
    <p:extLst>
      <p:ext uri="{BB962C8B-B14F-4D97-AF65-F5344CB8AC3E}">
        <p14:creationId xmlns:p14="http://schemas.microsoft.com/office/powerpoint/2010/main" val="2468779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19</a:t>
            </a:fld>
            <a:endParaRPr lang="en-US" dirty="0"/>
          </a:p>
        </p:txBody>
      </p:sp>
    </p:spTree>
    <p:extLst>
      <p:ext uri="{BB962C8B-B14F-4D97-AF65-F5344CB8AC3E}">
        <p14:creationId xmlns:p14="http://schemas.microsoft.com/office/powerpoint/2010/main" val="336477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20</a:t>
            </a:fld>
            <a:endParaRPr lang="en-US" dirty="0"/>
          </a:p>
        </p:txBody>
      </p:sp>
    </p:spTree>
    <p:extLst>
      <p:ext uri="{BB962C8B-B14F-4D97-AF65-F5344CB8AC3E}">
        <p14:creationId xmlns:p14="http://schemas.microsoft.com/office/powerpoint/2010/main" val="412767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57746-00A4-4095-8665-E14E03229B14}" type="slidenum">
              <a:rPr lang="en-US" smtClean="0"/>
              <a:t>2</a:t>
            </a:fld>
            <a:endParaRPr lang="en-US" dirty="0"/>
          </a:p>
        </p:txBody>
      </p:sp>
    </p:spTree>
    <p:extLst>
      <p:ext uri="{BB962C8B-B14F-4D97-AF65-F5344CB8AC3E}">
        <p14:creationId xmlns:p14="http://schemas.microsoft.com/office/powerpoint/2010/main" val="2600756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21</a:t>
            </a:fld>
            <a:endParaRPr lang="en-US" dirty="0"/>
          </a:p>
        </p:txBody>
      </p:sp>
    </p:spTree>
    <p:extLst>
      <p:ext uri="{BB962C8B-B14F-4D97-AF65-F5344CB8AC3E}">
        <p14:creationId xmlns:p14="http://schemas.microsoft.com/office/powerpoint/2010/main" val="14199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57746-00A4-4095-8665-E14E03229B14}" type="slidenum">
              <a:rPr lang="en-US" smtClean="0"/>
              <a:t>3</a:t>
            </a:fld>
            <a:endParaRPr lang="en-US" dirty="0"/>
          </a:p>
        </p:txBody>
      </p:sp>
    </p:spTree>
    <p:extLst>
      <p:ext uri="{BB962C8B-B14F-4D97-AF65-F5344CB8AC3E}">
        <p14:creationId xmlns:p14="http://schemas.microsoft.com/office/powerpoint/2010/main" val="337537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4</a:t>
            </a:fld>
            <a:endParaRPr lang="en-US" dirty="0"/>
          </a:p>
        </p:txBody>
      </p:sp>
    </p:spTree>
    <p:extLst>
      <p:ext uri="{BB962C8B-B14F-4D97-AF65-F5344CB8AC3E}">
        <p14:creationId xmlns:p14="http://schemas.microsoft.com/office/powerpoint/2010/main" val="79042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5</a:t>
            </a:fld>
            <a:endParaRPr lang="en-US" dirty="0"/>
          </a:p>
        </p:txBody>
      </p:sp>
    </p:spTree>
    <p:extLst>
      <p:ext uri="{BB962C8B-B14F-4D97-AF65-F5344CB8AC3E}">
        <p14:creationId xmlns:p14="http://schemas.microsoft.com/office/powerpoint/2010/main" val="261275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6</a:t>
            </a:fld>
            <a:endParaRPr lang="en-US" dirty="0"/>
          </a:p>
        </p:txBody>
      </p:sp>
    </p:spTree>
    <p:extLst>
      <p:ext uri="{BB962C8B-B14F-4D97-AF65-F5344CB8AC3E}">
        <p14:creationId xmlns:p14="http://schemas.microsoft.com/office/powerpoint/2010/main" val="476270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7</a:t>
            </a:fld>
            <a:endParaRPr lang="en-US" dirty="0"/>
          </a:p>
        </p:txBody>
      </p:sp>
    </p:spTree>
    <p:extLst>
      <p:ext uri="{BB962C8B-B14F-4D97-AF65-F5344CB8AC3E}">
        <p14:creationId xmlns:p14="http://schemas.microsoft.com/office/powerpoint/2010/main" val="52222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8</a:t>
            </a:fld>
            <a:endParaRPr lang="en-US" dirty="0"/>
          </a:p>
        </p:txBody>
      </p:sp>
    </p:spTree>
    <p:extLst>
      <p:ext uri="{BB962C8B-B14F-4D97-AF65-F5344CB8AC3E}">
        <p14:creationId xmlns:p14="http://schemas.microsoft.com/office/powerpoint/2010/main" val="3671931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9</a:t>
            </a:fld>
            <a:endParaRPr lang="en-US" dirty="0"/>
          </a:p>
        </p:txBody>
      </p:sp>
    </p:spTree>
    <p:extLst>
      <p:ext uri="{BB962C8B-B14F-4D97-AF65-F5344CB8AC3E}">
        <p14:creationId xmlns:p14="http://schemas.microsoft.com/office/powerpoint/2010/main" val="361978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996696"/>
            <a:ext cx="9144000" cy="1124712"/>
          </a:xfrm>
          <a:prstGeom prst="rect">
            <a:avLst/>
          </a:prstGeom>
        </p:spPr>
        <p:txBody>
          <a:bodyPr wrap="none" anchor="ctr" anchorCtr="0"/>
          <a:lstStyle>
            <a:lvl1pPr algn="l">
              <a:defRPr sz="4400" b="1" i="0" baseline="0">
                <a:solidFill>
                  <a:schemeClr val="bg1"/>
                </a:solidFill>
                <a:latin typeface="Helvetica" charset="0"/>
                <a:ea typeface="Helvetica" charset="0"/>
                <a:cs typeface="Helvetica" charset="0"/>
              </a:defRPr>
            </a:lvl1pPr>
          </a:lstStyle>
          <a:p>
            <a:r>
              <a:rPr lang="en-US" dirty="0"/>
              <a:t>Click to add title</a:t>
            </a:r>
          </a:p>
        </p:txBody>
      </p:sp>
      <p:sp>
        <p:nvSpPr>
          <p:cNvPr id="3" name="Subtitle 2"/>
          <p:cNvSpPr>
            <a:spLocks noGrp="1"/>
          </p:cNvSpPr>
          <p:nvPr>
            <p:ph type="subTitle" idx="1" hasCustomPrompt="1"/>
          </p:nvPr>
        </p:nvSpPr>
        <p:spPr>
          <a:xfrm>
            <a:off x="609600" y="5029200"/>
            <a:ext cx="9144000" cy="1149724"/>
          </a:xfrm>
          <a:prstGeom prst="rect">
            <a:avLst/>
          </a:prstGeom>
        </p:spPr>
        <p:txBody>
          <a:bodyPr/>
          <a:lstStyle>
            <a:lvl1pPr marL="0" indent="0" algn="l">
              <a:buNone/>
              <a:defRPr sz="4000" b="0" i="0" baseline="0">
                <a:solidFill>
                  <a:srgbClr val="0095D4"/>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82931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996696"/>
            <a:ext cx="9144000" cy="1124712"/>
          </a:xfrm>
          <a:prstGeom prst="rect">
            <a:avLst/>
          </a:prstGeom>
        </p:spPr>
        <p:txBody>
          <a:bodyPr wrap="none" anchor="ctr" anchorCtr="0"/>
          <a:lstStyle>
            <a:lvl1pPr algn="l">
              <a:defRPr sz="5333" b="1" i="0" baseline="0">
                <a:solidFill>
                  <a:schemeClr val="bg1"/>
                </a:solidFill>
                <a:latin typeface="Helvetica" charset="0"/>
                <a:ea typeface="Helvetica" charset="0"/>
                <a:cs typeface="Helvetica" charset="0"/>
              </a:defRPr>
            </a:lvl1pPr>
          </a:lstStyle>
          <a:p>
            <a:r>
              <a:rPr lang="en-US" dirty="0"/>
              <a:t>Click to add title</a:t>
            </a:r>
          </a:p>
        </p:txBody>
      </p:sp>
    </p:spTree>
    <p:extLst>
      <p:ext uri="{BB962C8B-B14F-4D97-AF65-F5344CB8AC3E}">
        <p14:creationId xmlns:p14="http://schemas.microsoft.com/office/powerpoint/2010/main" val="362476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02286"/>
            <a:ext cx="10515600" cy="662939"/>
          </a:xfrm>
          <a:prstGeom prst="rect">
            <a:avLst/>
          </a:prstGeom>
        </p:spPr>
        <p:txBody>
          <a:bodyPr anchor="t" anchorCtr="0"/>
          <a:lstStyle>
            <a:lvl1pPr>
              <a:defRPr sz="2800" b="1" i="0" baseline="0">
                <a:solidFill>
                  <a:srgbClr val="0095D4"/>
                </a:solidFill>
                <a:latin typeface="Helvetica" charset="0"/>
                <a:ea typeface="Helvetica" charset="0"/>
                <a:cs typeface="Helvetica" charset="0"/>
              </a:defRPr>
            </a:lvl1pPr>
          </a:lstStyle>
          <a:p>
            <a:r>
              <a:rPr lang="en-US" dirty="0"/>
              <a:t>Click to add title</a:t>
            </a:r>
          </a:p>
        </p:txBody>
      </p:sp>
      <p:sp>
        <p:nvSpPr>
          <p:cNvPr id="3" name="Text Placeholder 2"/>
          <p:cNvSpPr>
            <a:spLocks noGrp="1"/>
          </p:cNvSpPr>
          <p:nvPr>
            <p:ph type="body" idx="1" hasCustomPrompt="1"/>
          </p:nvPr>
        </p:nvSpPr>
        <p:spPr>
          <a:xfrm>
            <a:off x="1219200" y="1265840"/>
            <a:ext cx="10515600" cy="391309"/>
          </a:xfrm>
          <a:prstGeom prst="rect">
            <a:avLst/>
          </a:prstGeom>
        </p:spPr>
        <p:txBody>
          <a:bodyPr wrap="none"/>
          <a:lstStyle>
            <a:lvl1pPr marL="0" indent="0">
              <a:buNone/>
              <a:defRPr sz="1600" b="0" i="0" baseline="0">
                <a:solidFill>
                  <a:srgbClr val="555555"/>
                </a:solidFill>
                <a:latin typeface="Helvetica" charset="0"/>
                <a:ea typeface="Helvetica" charset="0"/>
                <a:cs typeface="Helvetic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Slide Number Placeholder 5"/>
          <p:cNvSpPr>
            <a:spLocks noGrp="1"/>
          </p:cNvSpPr>
          <p:nvPr>
            <p:ph type="sldNum" sz="quarter" idx="12"/>
          </p:nvPr>
        </p:nvSpPr>
        <p:spPr>
          <a:xfrm>
            <a:off x="8425314" y="6445251"/>
            <a:ext cx="3347585" cy="228600"/>
          </a:xfrm>
          <a:prstGeom prst="rect">
            <a:avLst/>
          </a:prstGeom>
        </p:spPr>
        <p:txBody>
          <a:bodyPr wrap="none" lIns="0" tIns="0" rIns="91440" bIns="0" anchor="ctr" anchorCtr="0"/>
          <a:lstStyle>
            <a:lvl1pPr algn="r">
              <a:defRPr sz="1000">
                <a:solidFill>
                  <a:srgbClr val="F9A13A"/>
                </a:solidFill>
                <a:latin typeface="Helvetica" charset="0"/>
                <a:ea typeface="Helvetica" charset="0"/>
                <a:cs typeface="Helvetica" charset="0"/>
              </a:defRPr>
            </a:lvl1pPr>
          </a:lstStyle>
          <a:p>
            <a:r>
              <a:rPr lang="en-US" dirty="0"/>
              <a:t>  Click here to edit footer | </a:t>
            </a:r>
            <a:fld id="{7F9C2EE9-199B-184B-BB68-CD2E993A9D47}" type="slidenum">
              <a:rPr lang="en-US" smtClean="0"/>
              <a:pPr/>
              <a:t>‹#›</a:t>
            </a:fld>
            <a:endParaRPr lang="en-US" dirty="0"/>
          </a:p>
        </p:txBody>
      </p:sp>
      <p:sp>
        <p:nvSpPr>
          <p:cNvPr id="5" name="Content Placeholder 2"/>
          <p:cNvSpPr>
            <a:spLocks noGrp="1"/>
          </p:cNvSpPr>
          <p:nvPr>
            <p:ph idx="13" hasCustomPrompt="1"/>
          </p:nvPr>
        </p:nvSpPr>
        <p:spPr>
          <a:xfrm>
            <a:off x="1219200" y="1756227"/>
            <a:ext cx="10515600" cy="4351338"/>
          </a:xfrm>
          <a:prstGeom prst="rect">
            <a:avLst/>
          </a:prstGeom>
        </p:spPr>
        <p:txBody>
          <a:bodyPr/>
          <a:lstStyle>
            <a:lvl1pPr marL="137160" indent="-137160">
              <a:buClr>
                <a:srgbClr val="F9A13A"/>
              </a:buClr>
              <a:defRPr sz="1600" b="0" i="0">
                <a:solidFill>
                  <a:srgbClr val="555555"/>
                </a:solidFill>
                <a:latin typeface="Helvetica" charset="0"/>
                <a:ea typeface="Helvetica" charset="0"/>
                <a:cs typeface="Helvetica" charset="0"/>
              </a:defRPr>
            </a:lvl1pPr>
            <a:lvl2pPr marL="411480" indent="-228600">
              <a:buClr>
                <a:srgbClr val="0095D4"/>
              </a:buClr>
              <a:buSzPct val="100000"/>
              <a:buFont typeface="LucidaGrande" charset="0"/>
              <a:buChar char="-"/>
              <a:defRPr sz="1600" b="0" i="0">
                <a:solidFill>
                  <a:srgbClr val="555555"/>
                </a:solidFill>
                <a:latin typeface="Helvetica" charset="0"/>
                <a:ea typeface="Helvetica" charset="0"/>
                <a:cs typeface="Helvetica" charset="0"/>
              </a:defRPr>
            </a:lvl2pPr>
            <a:lvl3pPr marL="594360" indent="-137160">
              <a:buClr>
                <a:srgbClr val="F9A13A"/>
              </a:buClr>
              <a:defRPr sz="1600" b="0" i="0">
                <a:solidFill>
                  <a:srgbClr val="555555"/>
                </a:solidFill>
                <a:latin typeface="Helvetica" charset="0"/>
                <a:ea typeface="Helvetica" charset="0"/>
                <a:cs typeface="Helvetica" charset="0"/>
              </a:defRPr>
            </a:lvl3pPr>
            <a:lvl4pPr marL="868680" indent="-228600">
              <a:buClr>
                <a:srgbClr val="0095D4"/>
              </a:buClr>
              <a:buSzPct val="100000"/>
              <a:buFont typeface="LucidaGrande" charset="0"/>
              <a:buChar char="▫"/>
              <a:defRPr sz="1600" b="0" i="0" baseline="0">
                <a:solidFill>
                  <a:srgbClr val="555555"/>
                </a:solidFill>
                <a:latin typeface="Helvetica" charset="0"/>
                <a:ea typeface="Helvetica" charset="0"/>
                <a:cs typeface="Helvetica" charset="0"/>
              </a:defRPr>
            </a:lvl4pPr>
          </a:lstStyle>
          <a:p>
            <a:pPr lvl="0"/>
            <a:r>
              <a:rPr lang="en-US" dirty="0"/>
              <a:t>Click to add list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425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02286"/>
            <a:ext cx="10515600" cy="662939"/>
          </a:xfrm>
          <a:prstGeom prst="rect">
            <a:avLst/>
          </a:prstGeom>
        </p:spPr>
        <p:txBody>
          <a:bodyPr anchor="t" anchorCtr="0"/>
          <a:lstStyle>
            <a:lvl1pPr>
              <a:defRPr sz="2800" b="1" i="0" baseline="0">
                <a:solidFill>
                  <a:srgbClr val="0095D4"/>
                </a:solidFill>
                <a:latin typeface="Helvetica" charset="0"/>
                <a:ea typeface="Helvetica" charset="0"/>
                <a:cs typeface="Helvetica" charset="0"/>
              </a:defRPr>
            </a:lvl1pPr>
          </a:lstStyle>
          <a:p>
            <a:r>
              <a:rPr lang="en-US" dirty="0"/>
              <a:t>Click to add title</a:t>
            </a:r>
          </a:p>
        </p:txBody>
      </p:sp>
      <p:sp>
        <p:nvSpPr>
          <p:cNvPr id="3" name="Text Placeholder 2"/>
          <p:cNvSpPr>
            <a:spLocks noGrp="1"/>
          </p:cNvSpPr>
          <p:nvPr>
            <p:ph type="body" idx="1" hasCustomPrompt="1"/>
          </p:nvPr>
        </p:nvSpPr>
        <p:spPr>
          <a:xfrm>
            <a:off x="1219200" y="1265841"/>
            <a:ext cx="10515600" cy="391309"/>
          </a:xfrm>
          <a:prstGeom prst="rect">
            <a:avLst/>
          </a:prstGeom>
        </p:spPr>
        <p:txBody>
          <a:bodyPr wrap="none"/>
          <a:lstStyle>
            <a:lvl1pPr marL="0" indent="0">
              <a:buNone/>
              <a:defRPr sz="1600" b="0" i="0" baseline="0">
                <a:solidFill>
                  <a:srgbClr val="555555"/>
                </a:solidFill>
                <a:latin typeface="Helvetica" charset="0"/>
                <a:ea typeface="Helvetica" charset="0"/>
                <a:cs typeface="Helvetic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Slide Number Placeholder 5"/>
          <p:cNvSpPr>
            <a:spLocks noGrp="1"/>
          </p:cNvSpPr>
          <p:nvPr>
            <p:ph type="sldNum" sz="quarter" idx="12"/>
          </p:nvPr>
        </p:nvSpPr>
        <p:spPr>
          <a:xfrm>
            <a:off x="8290562" y="6445251"/>
            <a:ext cx="3347585" cy="228600"/>
          </a:xfrm>
          <a:prstGeom prst="rect">
            <a:avLst/>
          </a:prstGeom>
        </p:spPr>
        <p:txBody>
          <a:bodyPr wrap="none" lIns="0" tIns="0" rIns="91440" bIns="0" anchor="ctr" anchorCtr="0"/>
          <a:lstStyle>
            <a:lvl1pPr algn="r">
              <a:defRPr sz="1000">
                <a:solidFill>
                  <a:srgbClr val="F9A13A"/>
                </a:solidFill>
                <a:latin typeface="Helvetica" charset="0"/>
                <a:ea typeface="Helvetica" charset="0"/>
                <a:cs typeface="Helvetica" charset="0"/>
              </a:defRPr>
            </a:lvl1pPr>
          </a:lstStyle>
          <a:p>
            <a:r>
              <a:rPr lang="en-US" dirty="0"/>
              <a:t>  Click here to edit footer | </a:t>
            </a:r>
            <a:fld id="{7F9C2EE9-199B-184B-BB68-CD2E993A9D47}" type="slidenum">
              <a:rPr lang="en-US" smtClean="0"/>
              <a:pPr/>
              <a:t>‹#›</a:t>
            </a:fld>
            <a:endParaRPr lang="en-US" dirty="0"/>
          </a:p>
        </p:txBody>
      </p:sp>
      <p:sp>
        <p:nvSpPr>
          <p:cNvPr id="5" name="Content Placeholder 2"/>
          <p:cNvSpPr>
            <a:spLocks noGrp="1"/>
          </p:cNvSpPr>
          <p:nvPr>
            <p:ph idx="13" hasCustomPrompt="1"/>
          </p:nvPr>
        </p:nvSpPr>
        <p:spPr>
          <a:xfrm>
            <a:off x="1219200" y="1756226"/>
            <a:ext cx="10515600" cy="4351339"/>
          </a:xfrm>
          <a:prstGeom prst="rect">
            <a:avLst/>
          </a:prstGeom>
        </p:spPr>
        <p:txBody>
          <a:bodyPr/>
          <a:lstStyle>
            <a:lvl1pPr marL="137160" indent="-137160">
              <a:buClr>
                <a:srgbClr val="F9A13A"/>
              </a:buClr>
              <a:defRPr sz="1600" b="0" i="0">
                <a:solidFill>
                  <a:srgbClr val="555555"/>
                </a:solidFill>
                <a:latin typeface="Helvetica" charset="0"/>
                <a:ea typeface="Helvetica" charset="0"/>
                <a:cs typeface="Helvetica" charset="0"/>
              </a:defRPr>
            </a:lvl1pPr>
            <a:lvl2pPr marL="411480" indent="-228600">
              <a:buClr>
                <a:srgbClr val="0095D4"/>
              </a:buClr>
              <a:buSzPct val="100000"/>
              <a:buFont typeface="LucidaGrande" charset="0"/>
              <a:buChar char="-"/>
              <a:defRPr sz="1600" b="0" i="0">
                <a:solidFill>
                  <a:srgbClr val="555555"/>
                </a:solidFill>
                <a:latin typeface="Helvetica" charset="0"/>
                <a:ea typeface="Helvetica" charset="0"/>
                <a:cs typeface="Helvetica" charset="0"/>
              </a:defRPr>
            </a:lvl2pPr>
            <a:lvl3pPr marL="594360" indent="-137160">
              <a:buClr>
                <a:srgbClr val="F9A13A"/>
              </a:buClr>
              <a:defRPr sz="1600" b="0" i="0">
                <a:solidFill>
                  <a:srgbClr val="555555"/>
                </a:solidFill>
                <a:latin typeface="Helvetica" charset="0"/>
                <a:ea typeface="Helvetica" charset="0"/>
                <a:cs typeface="Helvetica" charset="0"/>
              </a:defRPr>
            </a:lvl3pPr>
            <a:lvl4pPr marL="868680" indent="-228600">
              <a:buClr>
                <a:srgbClr val="0095D4"/>
              </a:buClr>
              <a:buSzPct val="100000"/>
              <a:buFont typeface="LucidaGrande" charset="0"/>
              <a:buChar char="▫"/>
              <a:defRPr sz="1600" b="0" i="0" baseline="0">
                <a:solidFill>
                  <a:srgbClr val="555555"/>
                </a:solidFill>
                <a:latin typeface="Helvetica" charset="0"/>
                <a:ea typeface="Helvetica" charset="0"/>
                <a:cs typeface="Helvetica" charset="0"/>
              </a:defRPr>
            </a:lvl4pPr>
          </a:lstStyle>
          <a:p>
            <a:pPr lvl="0"/>
            <a:r>
              <a:rPr lang="en-US" dirty="0"/>
              <a:t>Click to add list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789075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858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5983"/>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967002"/>
      </p:ext>
    </p:extLst>
  </p:cSld>
  <p:clrMap bg1="lt1" tx1="dk1" bg2="lt2" tx2="dk2" accent1="accent1" accent2="accent2" accent3="accent3" accent4="accent4" accent5="accent5" accent6="accent6" hlink="hlink" folHlink="folHlink"/>
  <p:sldLayoutIdLst>
    <p:sldLayoutId id="2147483666"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lacare.org/memorandums-of-understand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lacare.org/memorandums-of-understandin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lacare.org/sites/default/" TargetMode="External"/><Relationship Id="rId13" Type="http://schemas.openxmlformats.org/officeDocument/2006/relationships/hyperlink" Target="https://mss.anthem.com/california-medicaid/get-help/community.html" TargetMode="External"/><Relationship Id="rId3" Type="http://schemas.openxmlformats.org/officeDocument/2006/relationships/hyperlink" Target="https://www.dhcs.ca.gov/formsandpubs/Documents/MMCDAPLsandPolicyLetters/APL2023/APL23-029.pdf" TargetMode="External"/><Relationship Id="rId7" Type="http://schemas.openxmlformats.org/officeDocument/2006/relationships/hyperlink" Target="https://www.lacare.org/memorandums-of-understanding" TargetMode="External"/><Relationship Id="rId12" Type="http://schemas.openxmlformats.org/officeDocument/2006/relationships/hyperlink" Target="https://providers.anthem.com/docs/gpp/california-provider/CA_CAID_ProviderManual.pdf?v=202507162019"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lacare.org/sites/default/files/la6282_comm_supports_reference_guide_202410_0.pdf" TargetMode="External"/><Relationship Id="rId11" Type="http://schemas.openxmlformats.org/officeDocument/2006/relationships/hyperlink" Target="https://blueshieldpromise.findhelp.com/" TargetMode="External"/><Relationship Id="rId5" Type="http://schemas.openxmlformats.org/officeDocument/2006/relationships/hyperlink" Target="https://www.dhcs.ca.gov/CalAIM/ECM/Pages/Resources.aspx" TargetMode="External"/><Relationship Id="rId10" Type="http://schemas.openxmlformats.org/officeDocument/2006/relationships/hyperlink" Target="https://www.blueshieldca.com/en/bsp/providers/policies-guidelines-standards-forms/provider-manuals" TargetMode="External"/><Relationship Id="rId4" Type="http://schemas.openxmlformats.org/officeDocument/2006/relationships/hyperlink" Target="https://www.dhcs.ca.gov/provgovpart/Documents/Section-2-Program-Descriptions.pdf" TargetMode="External"/><Relationship Id="rId9" Type="http://schemas.openxmlformats.org/officeDocument/2006/relationships/hyperlink" Target="https://www.blueshieldca.com/en/bsp/our-plans/medi-cal?utm_source=google_gs&amp;utm_medium=cpc&amp;utm_campaign=Promise2025&amp;utm_content=PR25_BrandSearch_EL&amp;gad_source=1&amp;gad_campaignid=22436162580&amp;gbraid=0AAAAACqSvwjZGL9y8BYM6E8JUsvcRVTGZ&amp;gclid=EAIaIQobChMI2MbX7cXvjQMVSyJECB14Lx-lEAAYASAAEgK4kfD_Bw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dhcs.ca.gov/provgovpart/Documents/ACLSS/TCM/TCM_FactSheet_01212016.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dhcs.ca.gov/provgovpart/Documents/Section-2-Program-Descriptions.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dhcs.ca.gov/provgovpart/Documents/ACLSS/TCM/TCM_FactSheet_01212016.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dhcs.ca.gov/provgovpart/Documents/Section-2-Program-Descriptions.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dhcs.ca.gov/formsandpubs/Documents/MMCDAPLsandPolicyLetters/APL2023/APL23-029.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C336-4D54-B447-B4C9-4F62777F9CFC}"/>
              </a:ext>
            </a:extLst>
          </p:cNvPr>
          <p:cNvSpPr>
            <a:spLocks noGrp="1"/>
          </p:cNvSpPr>
          <p:nvPr>
            <p:ph type="ctrTitle"/>
          </p:nvPr>
        </p:nvSpPr>
        <p:spPr>
          <a:xfrm>
            <a:off x="456204" y="464894"/>
            <a:ext cx="6741766" cy="1856275"/>
          </a:xfrm>
        </p:spPr>
        <p:txBody>
          <a:bodyPr anchor="t"/>
          <a:lstStyle/>
          <a:p>
            <a:r>
              <a:rPr lang="en-US" sz="3400" dirty="0">
                <a:latin typeface="Arial" panose="020B0604020202020204" pitchFamily="34" charset="0"/>
                <a:cs typeface="Arial" panose="020B0604020202020204" pitchFamily="34" charset="0"/>
              </a:rPr>
              <a:t>Targeted Case Management (TCM) MOU </a:t>
            </a:r>
            <a:br>
              <a:rPr lang="en-US" sz="3400"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Network Provider Training </a:t>
            </a:r>
            <a:br>
              <a:rPr lang="en-US" sz="3400"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DHCS APL 23-029</a:t>
            </a:r>
          </a:p>
        </p:txBody>
      </p:sp>
      <p:sp>
        <p:nvSpPr>
          <p:cNvPr id="3" name="TextBox 2"/>
          <p:cNvSpPr txBox="1"/>
          <p:nvPr/>
        </p:nvSpPr>
        <p:spPr>
          <a:xfrm>
            <a:off x="4950147" y="5534561"/>
            <a:ext cx="6013688" cy="1323439"/>
          </a:xfrm>
          <a:prstGeom prst="rect">
            <a:avLst/>
          </a:prstGeom>
          <a:noFill/>
        </p:spPr>
        <p:txBody>
          <a:bodyPr wrap="square" rtlCol="0" anchor="t">
            <a:spAutoFit/>
          </a:bodyPr>
          <a:lstStyle/>
          <a:p>
            <a:r>
              <a:rPr lang="en-US" sz="1600" dirty="0">
                <a:solidFill>
                  <a:schemeClr val="bg1"/>
                </a:solidFill>
                <a:latin typeface="Arial" panose="020B0604020202020204" pitchFamily="34" charset="0"/>
                <a:cs typeface="Arial" panose="020B0604020202020204" pitchFamily="34" charset="0"/>
              </a:rPr>
              <a:t>Prepared by:</a:t>
            </a:r>
          </a:p>
          <a:p>
            <a:r>
              <a:rPr lang="en-US" sz="1600" dirty="0">
                <a:solidFill>
                  <a:schemeClr val="bg1"/>
                </a:solidFill>
                <a:latin typeface="Arial" panose="020B0604020202020204" pitchFamily="34" charset="0"/>
                <a:cs typeface="Arial" panose="020B0604020202020204" pitchFamily="34" charset="0"/>
              </a:rPr>
              <a:t>L.A. Care Health Plan</a:t>
            </a:r>
            <a:endParaRPr lang="en-US" sz="1000" dirty="0"/>
          </a:p>
          <a:p>
            <a:r>
              <a:rPr lang="en-US" sz="1600" dirty="0">
                <a:solidFill>
                  <a:schemeClr val="bg1"/>
                </a:solidFill>
                <a:latin typeface="Arial" panose="020B0604020202020204" pitchFamily="34" charset="0"/>
                <a:cs typeface="Arial" panose="020B0604020202020204" pitchFamily="34" charset="0"/>
              </a:rPr>
              <a:t>Blue Shield of California Promise Health Plan</a:t>
            </a:r>
            <a:endParaRPr lang="en-US" sz="1000" dirty="0"/>
          </a:p>
          <a:p>
            <a:r>
              <a:rPr lang="en-US" sz="1600" dirty="0">
                <a:solidFill>
                  <a:schemeClr val="bg1"/>
                </a:solidFill>
                <a:latin typeface="Arial" panose="020B0604020202020204" pitchFamily="34" charset="0"/>
                <a:cs typeface="Arial" panose="020B0604020202020204" pitchFamily="34" charset="0"/>
              </a:rPr>
              <a:t>Anthem Blue Cross </a:t>
            </a:r>
            <a:endParaRPr lang="en-US" sz="1000" dirty="0"/>
          </a:p>
          <a:p>
            <a:endParaRPr lang="en-US" sz="16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7480FB2-EFD1-8E7D-8C08-10A0F194805A}"/>
              </a:ext>
            </a:extLst>
          </p:cNvPr>
          <p:cNvSpPr txBox="1"/>
          <p:nvPr/>
        </p:nvSpPr>
        <p:spPr>
          <a:xfrm>
            <a:off x="-238427" y="6508720"/>
            <a:ext cx="1089764" cy="246221"/>
          </a:xfrm>
          <a:prstGeom prst="rect">
            <a:avLst/>
          </a:prstGeom>
          <a:noFill/>
        </p:spPr>
        <p:txBody>
          <a:bodyPr wrap="square" rtlCol="0">
            <a:spAutoFit/>
          </a:bodyPr>
          <a:lstStyle/>
          <a:p>
            <a:pPr algn="r"/>
            <a:r>
              <a:rPr lang="en-US" sz="1000" dirty="0">
                <a:solidFill>
                  <a:schemeClr val="bg1"/>
                </a:solidFill>
                <a:latin typeface="Arial Narrow" panose="020B0606020202030204" pitchFamily="34" charset="0"/>
              </a:rPr>
              <a:t>LA7229 0925</a:t>
            </a:r>
          </a:p>
        </p:txBody>
      </p:sp>
      <p:sp>
        <p:nvSpPr>
          <p:cNvPr id="5" name="Rectangle 4">
            <a:extLst>
              <a:ext uri="{FF2B5EF4-FFF2-40B4-BE49-F238E27FC236}">
                <a16:creationId xmlns:a16="http://schemas.microsoft.com/office/drawing/2014/main" id="{EABCBAEF-8C5F-6311-48DD-007ED87FDA8A}"/>
              </a:ext>
            </a:extLst>
          </p:cNvPr>
          <p:cNvSpPr/>
          <p:nvPr/>
        </p:nvSpPr>
        <p:spPr>
          <a:xfrm>
            <a:off x="10386646" y="280416"/>
            <a:ext cx="1277816" cy="2228322"/>
          </a:xfrm>
          <a:prstGeom prst="rect">
            <a:avLst/>
          </a:prstGeom>
          <a:gradFill flip="none" rotWithShape="1">
            <a:gsLst>
              <a:gs pos="0">
                <a:srgbClr val="005689"/>
              </a:gs>
              <a:gs pos="100000">
                <a:srgbClr val="004C7D"/>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02E1BDFD-B001-A814-31D3-547C84081906}"/>
              </a:ext>
            </a:extLst>
          </p:cNvPr>
          <p:cNvSpPr/>
          <p:nvPr/>
        </p:nvSpPr>
        <p:spPr>
          <a:xfrm>
            <a:off x="6592590" y="1767208"/>
            <a:ext cx="5432396" cy="87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0" name="Picture 9" descr="A picture containing graphical user interface&#10;&#10;AI-generated content may be incorrect.">
            <a:extLst>
              <a:ext uri="{FF2B5EF4-FFF2-40B4-BE49-F238E27FC236}">
                <a16:creationId xmlns:a16="http://schemas.microsoft.com/office/drawing/2014/main" id="{127D495B-9CED-D4A3-E100-6F25B978A0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432" y="1800667"/>
            <a:ext cx="5202711" cy="680570"/>
          </a:xfrm>
          <a:prstGeom prst="rect">
            <a:avLst/>
          </a:prstGeom>
        </p:spPr>
      </p:pic>
    </p:spTree>
    <p:extLst>
      <p:ext uri="{BB962C8B-B14F-4D97-AF65-F5344CB8AC3E}">
        <p14:creationId xmlns:p14="http://schemas.microsoft.com/office/powerpoint/2010/main" val="621661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E5B3-0093-8A6E-D67D-F4BCA0BB303F}"/>
              </a:ext>
            </a:extLst>
          </p:cNvPr>
          <p:cNvSpPr>
            <a:spLocks noGrp="1"/>
          </p:cNvSpPr>
          <p:nvPr>
            <p:ph type="title"/>
          </p:nvPr>
        </p:nvSpPr>
        <p:spPr>
          <a:xfrm>
            <a:off x="1247467" y="184149"/>
            <a:ext cx="10515600" cy="662939"/>
          </a:xfrm>
        </p:spPr>
        <p:txBody>
          <a:bodyPr anchor="ctr"/>
          <a:lstStyle/>
          <a:p>
            <a:r>
              <a:rPr kumimoji="0" lang="en-US" b="1" i="0" u="none" strike="noStrike" kern="1200" cap="none" spc="0" normalizeH="0" baseline="0" noProof="0" dirty="0">
                <a:ln>
                  <a:noFill/>
                </a:ln>
                <a:solidFill>
                  <a:srgbClr val="0095D4"/>
                </a:solidFill>
                <a:effectLst/>
                <a:uLnTx/>
                <a:uFillTx/>
                <a:latin typeface="Calibri" charset="0"/>
                <a:cs typeface="Helvetica" charset="0"/>
              </a:rPr>
              <a:t>Key MOU Provisions: </a:t>
            </a:r>
            <a:r>
              <a:rPr lang="en-US" u="sng" dirty="0">
                <a:latin typeface="Calibri"/>
              </a:rPr>
              <a:t>Training and Education</a:t>
            </a:r>
            <a:endParaRPr lang="en-US" dirty="0"/>
          </a:p>
        </p:txBody>
      </p:sp>
      <p:sp>
        <p:nvSpPr>
          <p:cNvPr id="4" name="Slide Number Placeholder 3">
            <a:extLst>
              <a:ext uri="{FF2B5EF4-FFF2-40B4-BE49-F238E27FC236}">
                <a16:creationId xmlns:a16="http://schemas.microsoft.com/office/drawing/2014/main" id="{BAF13D25-624C-8E04-04D5-8E40C5EAC2F9}"/>
              </a:ext>
            </a:extLst>
          </p:cNvPr>
          <p:cNvSpPr>
            <a:spLocks noGrp="1"/>
          </p:cNvSpPr>
          <p:nvPr>
            <p:ph type="sldNum" sz="quarter" idx="12"/>
          </p:nvPr>
        </p:nvSpPr>
        <p:spPr/>
        <p:txBody>
          <a:bodyPr/>
          <a:lstStyle/>
          <a:p>
            <a:r>
              <a:rPr dirty="0"/>
              <a:t>Page 10 of 20</a:t>
            </a:r>
          </a:p>
        </p:txBody>
      </p:sp>
      <p:sp>
        <p:nvSpPr>
          <p:cNvPr id="5" name="Content Placeholder 4">
            <a:extLst>
              <a:ext uri="{FF2B5EF4-FFF2-40B4-BE49-F238E27FC236}">
                <a16:creationId xmlns:a16="http://schemas.microsoft.com/office/drawing/2014/main" id="{3CABAF2B-065F-6EE5-9D17-2F5C9832BF44}"/>
              </a:ext>
            </a:extLst>
          </p:cNvPr>
          <p:cNvSpPr>
            <a:spLocks noGrp="1"/>
          </p:cNvSpPr>
          <p:nvPr>
            <p:ph idx="13"/>
          </p:nvPr>
        </p:nvSpPr>
        <p:spPr>
          <a:xfrm>
            <a:off x="1219200" y="847089"/>
            <a:ext cx="10515600" cy="5598162"/>
          </a:xfrm>
        </p:spPr>
        <p:txBody>
          <a:bodyPr/>
          <a:lstStyle/>
          <a:p>
            <a:pPr marL="0" indent="0">
              <a:lnSpc>
                <a:spcPct val="100000"/>
              </a:lnSpc>
              <a:spcBef>
                <a:spcPts val="0"/>
              </a:spcBef>
              <a:buNone/>
            </a:pPr>
            <a:r>
              <a:rPr lang="en-US" sz="2000" spc="-10" dirty="0">
                <a:solidFill>
                  <a:schemeClr val="tx1"/>
                </a:solidFill>
                <a:latin typeface="Calibri"/>
                <a:ea typeface="Arial" panose="020B0604020202020204" pitchFamily="34" charset="0"/>
                <a:cs typeface="Helvetica" panose="020B0604020202020204" pitchFamily="34" charset="0"/>
              </a:rPr>
              <a:t>To ensure effective coordination and compliance, the MOU requires all parties, including MCP, Plan Partners, and LGAs, to provide training and education on TCM Program expectations.</a:t>
            </a:r>
          </a:p>
          <a:p>
            <a:pPr marL="0" indent="0">
              <a:lnSpc>
                <a:spcPct val="150000"/>
              </a:lnSpc>
              <a:spcBef>
                <a:spcPts val="0"/>
              </a:spcBef>
              <a:buNone/>
            </a:pPr>
            <a:r>
              <a:rPr lang="en-US" sz="2000" b="1" spc="-10" dirty="0">
                <a:solidFill>
                  <a:schemeClr val="tx1"/>
                </a:solidFill>
                <a:latin typeface="Calibri"/>
                <a:ea typeface="Arial" panose="020B0604020202020204" pitchFamily="34" charset="0"/>
                <a:cs typeface="Helvetica" panose="020B0604020202020204" pitchFamily="34" charset="0"/>
              </a:rPr>
              <a:t>Training and education must</a:t>
            </a:r>
            <a:r>
              <a:rPr lang="en-US" sz="2000" spc="-10" dirty="0">
                <a:solidFill>
                  <a:schemeClr val="tx1"/>
                </a:solidFill>
                <a:latin typeface="Calibri"/>
                <a:ea typeface="Arial" panose="020B0604020202020204" pitchFamily="34" charset="0"/>
                <a:cs typeface="Helvetica" panose="020B0604020202020204" pitchFamily="34" charset="0"/>
              </a:rPr>
              <a:t>:</a:t>
            </a:r>
          </a:p>
          <a:p>
            <a:pPr lvl="1">
              <a:lnSpc>
                <a:spcPct val="100000"/>
              </a:lnSpc>
              <a:spcBef>
                <a:spcPts val="0"/>
              </a:spcBef>
            </a:pPr>
            <a:r>
              <a:rPr lang="en-US" sz="2000" spc="-10" dirty="0">
                <a:solidFill>
                  <a:schemeClr val="tx1"/>
                </a:solidFill>
                <a:latin typeface="Calibri"/>
                <a:ea typeface="Arial" panose="020B0604020202020204" pitchFamily="34" charset="0"/>
                <a:cs typeface="Helvetica" panose="020B0604020202020204" pitchFamily="34" charset="0"/>
              </a:rPr>
              <a:t>Be provided to employees, Network Providers, and Downstream Subcontractors responsible for implementing the MOU.</a:t>
            </a:r>
          </a:p>
          <a:p>
            <a:pPr lvl="1">
              <a:lnSpc>
                <a:spcPct val="100000"/>
              </a:lnSpc>
              <a:spcBef>
                <a:spcPts val="0"/>
              </a:spcBef>
            </a:pPr>
            <a:r>
              <a:rPr lang="en-US" sz="2000" spc="-10" dirty="0">
                <a:solidFill>
                  <a:schemeClr val="tx1"/>
                </a:solidFill>
                <a:latin typeface="Calibri"/>
                <a:ea typeface="Arial" panose="020B0604020202020204" pitchFamily="34" charset="0"/>
                <a:cs typeface="Helvetica" panose="020B0604020202020204" pitchFamily="34" charset="0"/>
              </a:rPr>
              <a:t>Be conducted within </a:t>
            </a:r>
            <a:r>
              <a:rPr lang="en-US" sz="2000" b="1" spc="-10" dirty="0">
                <a:solidFill>
                  <a:schemeClr val="tx1"/>
                </a:solidFill>
                <a:latin typeface="Calibri"/>
                <a:ea typeface="Arial" panose="020B0604020202020204" pitchFamily="34" charset="0"/>
                <a:cs typeface="Helvetica" panose="020B0604020202020204" pitchFamily="34" charset="0"/>
              </a:rPr>
              <a:t>60 working days of the MOU effective date</a:t>
            </a:r>
            <a:r>
              <a:rPr lang="en-US" sz="2000" spc="-10" dirty="0">
                <a:solidFill>
                  <a:schemeClr val="tx1"/>
                </a:solidFill>
                <a:latin typeface="Calibri"/>
                <a:ea typeface="Arial" panose="020B0604020202020204" pitchFamily="34" charset="0"/>
                <a:cs typeface="Helvetica" panose="020B0604020202020204" pitchFamily="34" charset="0"/>
              </a:rPr>
              <a:t>, and </a:t>
            </a:r>
            <a:r>
              <a:rPr lang="en-US" sz="2000" b="1" spc="-10" dirty="0">
                <a:solidFill>
                  <a:schemeClr val="tx1"/>
                </a:solidFill>
                <a:latin typeface="Calibri"/>
                <a:ea typeface="Arial" panose="020B0604020202020204" pitchFamily="34" charset="0"/>
                <a:cs typeface="Helvetica" panose="020B0604020202020204" pitchFamily="34" charset="0"/>
              </a:rPr>
              <a:t>prior to any new staff or subcontractor</a:t>
            </a:r>
            <a:r>
              <a:rPr lang="en-US" sz="2000" spc="-10" dirty="0">
                <a:solidFill>
                  <a:schemeClr val="tx1"/>
                </a:solidFill>
                <a:latin typeface="Calibri"/>
                <a:ea typeface="Arial" panose="020B0604020202020204" pitchFamily="34" charset="0"/>
                <a:cs typeface="Helvetica" panose="020B0604020202020204" pitchFamily="34" charset="0"/>
              </a:rPr>
              <a:t> performing MOU-related duties.</a:t>
            </a:r>
          </a:p>
          <a:p>
            <a:pPr lvl="1">
              <a:lnSpc>
                <a:spcPct val="100000"/>
              </a:lnSpc>
              <a:spcBef>
                <a:spcPts val="0"/>
              </a:spcBef>
            </a:pPr>
            <a:r>
              <a:rPr lang="en-US" sz="2000" spc="-10" dirty="0">
                <a:solidFill>
                  <a:schemeClr val="tx1"/>
                </a:solidFill>
                <a:latin typeface="Calibri"/>
                <a:ea typeface="Arial" panose="020B0604020202020204" pitchFamily="34" charset="0"/>
                <a:cs typeface="Helvetica" panose="020B0604020202020204" pitchFamily="34" charset="0"/>
              </a:rPr>
              <a:t>Be conducted </a:t>
            </a:r>
            <a:r>
              <a:rPr lang="en-US" sz="2000" b="1" spc="-10" dirty="0">
                <a:solidFill>
                  <a:schemeClr val="tx1"/>
                </a:solidFill>
                <a:latin typeface="Calibri"/>
                <a:ea typeface="Arial" panose="020B0604020202020204" pitchFamily="34" charset="0"/>
                <a:cs typeface="Helvetica" panose="020B0604020202020204" pitchFamily="34" charset="0"/>
              </a:rPr>
              <a:t>at least annually </a:t>
            </a:r>
            <a:r>
              <a:rPr lang="en-US" sz="2000" spc="-10" dirty="0">
                <a:solidFill>
                  <a:schemeClr val="tx1"/>
                </a:solidFill>
                <a:latin typeface="Calibri"/>
                <a:ea typeface="Arial" panose="020B0604020202020204" pitchFamily="34" charset="0"/>
                <a:cs typeface="Helvetica" panose="020B0604020202020204" pitchFamily="34" charset="0"/>
              </a:rPr>
              <a:t>for all applicable Network Providers, or individuals thereafter.</a:t>
            </a:r>
            <a:endParaRPr lang="en-US" sz="2000" b="1" spc="-10" dirty="0">
              <a:solidFill>
                <a:schemeClr val="tx1"/>
              </a:solidFill>
              <a:latin typeface="+mn-lt"/>
              <a:ea typeface="Arial" panose="020B0604020202020204" pitchFamily="34" charset="0"/>
              <a:cs typeface="Helvetica" panose="020B0604020202020204" pitchFamily="34" charset="0"/>
            </a:endParaRPr>
          </a:p>
          <a:p>
            <a:pPr marL="0" indent="0">
              <a:lnSpc>
                <a:spcPct val="150000"/>
              </a:lnSpc>
              <a:spcBef>
                <a:spcPts val="0"/>
              </a:spcBef>
              <a:buNone/>
            </a:pPr>
            <a:endParaRPr lang="en-US" sz="2000" spc="-10" dirty="0">
              <a:solidFill>
                <a:schemeClr val="tx1"/>
              </a:solidFill>
              <a:latin typeface="+mn-lt"/>
              <a:ea typeface="Arial" panose="020B0604020202020204" pitchFamily="34" charset="0"/>
              <a:cs typeface="Helvetica" panose="020B0604020202020204" pitchFamily="34" charset="0"/>
            </a:endParaRPr>
          </a:p>
          <a:p>
            <a:pPr marL="0" indent="0">
              <a:lnSpc>
                <a:spcPct val="150000"/>
              </a:lnSpc>
              <a:spcBef>
                <a:spcPts val="0"/>
              </a:spcBef>
              <a:buNone/>
            </a:pPr>
            <a:r>
              <a:rPr lang="en-US" sz="2000" b="1" spc="-10" dirty="0">
                <a:solidFill>
                  <a:schemeClr val="tx1"/>
                </a:solidFill>
                <a:latin typeface="+mn-lt"/>
                <a:ea typeface="Arial" panose="020B0604020202020204" pitchFamily="34" charset="0"/>
                <a:cs typeface="Helvetica" panose="020B0604020202020204" pitchFamily="34" charset="0"/>
              </a:rPr>
              <a:t>TCM MOU Effective Date</a:t>
            </a:r>
            <a:r>
              <a:rPr lang="en-US" sz="2000" spc="-10" dirty="0">
                <a:solidFill>
                  <a:schemeClr val="tx1"/>
                </a:solidFill>
                <a:latin typeface="+mn-lt"/>
                <a:ea typeface="Arial" panose="020B0604020202020204" pitchFamily="34" charset="0"/>
                <a:cs typeface="Helvetica" panose="020B0604020202020204" pitchFamily="34" charset="0"/>
              </a:rPr>
              <a:t>: </a:t>
            </a:r>
          </a:p>
          <a:p>
            <a:pPr marL="0" indent="0">
              <a:lnSpc>
                <a:spcPct val="150000"/>
              </a:lnSpc>
              <a:spcBef>
                <a:spcPts val="0"/>
              </a:spcBef>
              <a:buNone/>
            </a:pPr>
            <a:endParaRPr lang="en-US" sz="2000" spc="-10" dirty="0">
              <a:solidFill>
                <a:schemeClr val="tx1"/>
              </a:solidFill>
              <a:latin typeface="+mn-lt"/>
              <a:ea typeface="Arial" panose="020B0604020202020204" pitchFamily="34" charset="0"/>
              <a:cs typeface="Helvetica" panose="020B0604020202020204" pitchFamily="34" charset="0"/>
            </a:endParaRPr>
          </a:p>
          <a:p>
            <a:pPr marL="0" indent="0">
              <a:lnSpc>
                <a:spcPct val="150000"/>
              </a:lnSpc>
              <a:spcBef>
                <a:spcPts val="0"/>
              </a:spcBef>
              <a:buNone/>
            </a:pPr>
            <a:endParaRPr lang="en-US" sz="2000" spc="-10" dirty="0">
              <a:solidFill>
                <a:schemeClr val="tx1"/>
              </a:solidFill>
              <a:latin typeface="+mn-lt"/>
              <a:ea typeface="Arial" panose="020B0604020202020204" pitchFamily="34" charset="0"/>
              <a:cs typeface="Helvetica" panose="020B0604020202020204" pitchFamily="34" charset="0"/>
            </a:endParaRPr>
          </a:p>
          <a:p>
            <a:pPr marL="0" indent="0">
              <a:lnSpc>
                <a:spcPct val="150000"/>
              </a:lnSpc>
              <a:spcBef>
                <a:spcPts val="0"/>
              </a:spcBef>
              <a:buNone/>
            </a:pPr>
            <a:endParaRPr lang="en-US" sz="2000" spc="-10" dirty="0">
              <a:solidFill>
                <a:schemeClr val="tx1"/>
              </a:solidFill>
              <a:latin typeface="+mn-lt"/>
              <a:ea typeface="Arial" panose="020B0604020202020204" pitchFamily="34" charset="0"/>
              <a:cs typeface="Helvetica" panose="020B0604020202020204" pitchFamily="34" charset="0"/>
            </a:endParaRPr>
          </a:p>
          <a:p>
            <a:endParaRPr lang="en-US" sz="2000" spc="-10" dirty="0">
              <a:solidFill>
                <a:schemeClr val="tx1"/>
              </a:solidFill>
              <a:latin typeface="+mn-lt"/>
              <a:ea typeface="Arial" panose="020B0604020202020204" pitchFamily="34" charset="0"/>
              <a:cs typeface="Helvetica" panose="020B0604020202020204" pitchFamily="34" charset="0"/>
            </a:endParaRPr>
          </a:p>
        </p:txBody>
      </p:sp>
      <p:graphicFrame>
        <p:nvGraphicFramePr>
          <p:cNvPr id="3" name="Table 2">
            <a:extLst>
              <a:ext uri="{FF2B5EF4-FFF2-40B4-BE49-F238E27FC236}">
                <a16:creationId xmlns:a16="http://schemas.microsoft.com/office/drawing/2014/main" id="{8E54EC30-896F-1EB1-F21A-3932BC729FF1}"/>
              </a:ext>
            </a:extLst>
          </p:cNvPr>
          <p:cNvGraphicFramePr>
            <a:graphicFrameLocks noGrp="1"/>
          </p:cNvGraphicFramePr>
          <p:nvPr>
            <p:extLst>
              <p:ext uri="{D42A27DB-BD31-4B8C-83A1-F6EECF244321}">
                <p14:modId xmlns:p14="http://schemas.microsoft.com/office/powerpoint/2010/main" val="2706222332"/>
              </p:ext>
            </p:extLst>
          </p:nvPr>
        </p:nvGraphicFramePr>
        <p:xfrm>
          <a:off x="1247466" y="4493175"/>
          <a:ext cx="10260594" cy="959772"/>
        </p:xfrm>
        <a:graphic>
          <a:graphicData uri="http://schemas.openxmlformats.org/drawingml/2006/table">
            <a:tbl>
              <a:tblPr firstRow="1" firstCol="1" bandRow="1">
                <a:tableStyleId>{5C22544A-7EE6-4342-B048-85BDC9FD1C3A}</a:tableStyleId>
              </a:tblPr>
              <a:tblGrid>
                <a:gridCol w="6399428">
                  <a:extLst>
                    <a:ext uri="{9D8B030D-6E8A-4147-A177-3AD203B41FA5}">
                      <a16:colId xmlns:a16="http://schemas.microsoft.com/office/drawing/2014/main" val="2436608601"/>
                    </a:ext>
                  </a:extLst>
                </a:gridCol>
                <a:gridCol w="3861166">
                  <a:extLst>
                    <a:ext uri="{9D8B030D-6E8A-4147-A177-3AD203B41FA5}">
                      <a16:colId xmlns:a16="http://schemas.microsoft.com/office/drawing/2014/main" val="3059290579"/>
                    </a:ext>
                  </a:extLst>
                </a:gridCol>
              </a:tblGrid>
              <a:tr h="319924">
                <a:tc>
                  <a:txBody>
                    <a:bodyPr/>
                    <a:lstStyle/>
                    <a:p>
                      <a:pPr marL="0" marR="0" algn="ctr">
                        <a:lnSpc>
                          <a:spcPct val="115000"/>
                        </a:lnSpc>
                        <a:spcAft>
                          <a:spcPts val="1000"/>
                        </a:spcAft>
                        <a:buNone/>
                      </a:pPr>
                      <a:r>
                        <a:rPr lang="en-US" sz="1800" u="none" dirty="0">
                          <a:solidFill>
                            <a:schemeClr val="tx1"/>
                          </a:solidFill>
                          <a:effectLst/>
                        </a:rPr>
                        <a:t>Local Governmental Agency</a:t>
                      </a:r>
                      <a:endParaRPr lang="en-US" sz="1800" u="none"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buNone/>
                      </a:pPr>
                      <a:r>
                        <a:rPr lang="en-US" sz="1800" u="none" dirty="0">
                          <a:solidFill>
                            <a:schemeClr val="tx1"/>
                          </a:solidFill>
                          <a:effectLst/>
                        </a:rPr>
                        <a:t>Effective Date</a:t>
                      </a:r>
                      <a:endParaRPr lang="en-US" sz="1800" u="none"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8751819"/>
                  </a:ext>
                </a:extLst>
              </a:tr>
              <a:tr h="319924">
                <a:tc>
                  <a:txBody>
                    <a:bodyPr/>
                    <a:lstStyle/>
                    <a:p>
                      <a:pPr marL="0" marR="0" algn="ctr">
                        <a:lnSpc>
                          <a:spcPct val="115000"/>
                        </a:lnSpc>
                        <a:spcAft>
                          <a:spcPts val="1000"/>
                        </a:spcAft>
                        <a:buNone/>
                      </a:pPr>
                      <a:r>
                        <a:rPr lang="en-US" sz="1800" b="0" dirty="0">
                          <a:solidFill>
                            <a:schemeClr val="tx1"/>
                          </a:solidFill>
                          <a:effectLst/>
                        </a:rPr>
                        <a:t>County of Los Angeles, Department of Public Health</a:t>
                      </a:r>
                      <a:endParaRPr lang="en-US"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1000"/>
                        </a:spcAft>
                        <a:buNone/>
                      </a:pPr>
                      <a:r>
                        <a:rPr lang="en-US" sz="1800" dirty="0">
                          <a:effectLst/>
                        </a:rPr>
                        <a:t>November 1, 2025</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799541"/>
                  </a:ext>
                </a:extLst>
              </a:tr>
              <a:tr h="319924">
                <a:tc>
                  <a:txBody>
                    <a:bodyPr/>
                    <a:lstStyle/>
                    <a:p>
                      <a:pPr marL="0" marR="0" algn="ctr">
                        <a:lnSpc>
                          <a:spcPct val="115000"/>
                        </a:lnSpc>
                        <a:spcAft>
                          <a:spcPts val="1000"/>
                        </a:spcAft>
                        <a:buNone/>
                      </a:pPr>
                      <a:r>
                        <a:rPr lang="en-US" sz="1800" b="0" dirty="0">
                          <a:solidFill>
                            <a:schemeClr val="tx1"/>
                          </a:solidFill>
                          <a:effectLst/>
                        </a:rPr>
                        <a:t>The City of Long Beach, Department of Health and Human Services </a:t>
                      </a:r>
                      <a:endParaRPr lang="en-US"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1000"/>
                        </a:spcAft>
                        <a:buNone/>
                      </a:pPr>
                      <a:r>
                        <a:rPr lang="en-US" sz="1800" dirty="0">
                          <a:effectLst/>
                        </a:rPr>
                        <a:t>September 10, 2025</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8618675"/>
                  </a:ext>
                </a:extLst>
              </a:tr>
            </a:tbl>
          </a:graphicData>
        </a:graphic>
      </p:graphicFrame>
    </p:spTree>
    <p:extLst>
      <p:ext uri="{BB962C8B-B14F-4D97-AF65-F5344CB8AC3E}">
        <p14:creationId xmlns:p14="http://schemas.microsoft.com/office/powerpoint/2010/main" val="143286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19200" y="184149"/>
            <a:ext cx="10515600" cy="651593"/>
          </a:xfrm>
        </p:spPr>
        <p:txBody>
          <a:bodyPr/>
          <a:lstStyle/>
          <a:p>
            <a:r>
              <a:rPr kumimoji="0" lang="en-US" b="1" i="0" u="none" strike="noStrike" kern="1200" cap="none" spc="0" normalizeH="0" baseline="0" noProof="0" dirty="0">
                <a:ln>
                  <a:noFill/>
                </a:ln>
                <a:solidFill>
                  <a:srgbClr val="0095D4"/>
                </a:solidFill>
                <a:effectLst/>
                <a:uLnTx/>
                <a:uFillTx/>
                <a:latin typeface="Calibri" charset="0"/>
                <a:cs typeface="Helvetica" charset="0"/>
              </a:rPr>
              <a:t>Key MOU Provisions: </a:t>
            </a:r>
            <a:r>
              <a:rPr kumimoji="0" lang="en-US" b="1" i="0" u="sng" strike="noStrike" kern="1200" cap="none" spc="0" normalizeH="0" baseline="0" noProof="0" dirty="0">
                <a:ln>
                  <a:noFill/>
                </a:ln>
                <a:solidFill>
                  <a:srgbClr val="0095D4"/>
                </a:solidFill>
                <a:effectLst/>
                <a:uLnTx/>
                <a:uFillTx/>
                <a:latin typeface="Calibri" charset="0"/>
                <a:cs typeface="Helvetica" charset="0"/>
              </a:rPr>
              <a:t>Referrals and Non-Duplication of Services </a:t>
            </a:r>
            <a:endParaRPr lang="en-US" u="sng" dirty="0">
              <a:solidFill>
                <a:srgbClr val="C00000"/>
              </a:solidFill>
            </a:endParaRPr>
          </a:p>
        </p:txBody>
      </p:sp>
      <p:sp>
        <p:nvSpPr>
          <p:cNvPr id="4" name="Slide Number Placeholder 3">
            <a:extLst>
              <a:ext uri="{FF2B5EF4-FFF2-40B4-BE49-F238E27FC236}">
                <a16:creationId xmlns:a16="http://schemas.microsoft.com/office/drawing/2014/main" id="{618B79CD-A432-88AB-D3C1-E7BD4A049F03}"/>
              </a:ext>
            </a:extLst>
          </p:cNvPr>
          <p:cNvSpPr>
            <a:spLocks noGrp="1"/>
          </p:cNvSpPr>
          <p:nvPr>
            <p:ph type="sldNum" sz="quarter" idx="12"/>
          </p:nvPr>
        </p:nvSpPr>
        <p:spPr/>
        <p:txBody>
          <a:bodyPr/>
          <a:lstStyle/>
          <a:p>
            <a:r>
              <a:rPr dirty="0"/>
              <a:t>Page 11 of 20</a:t>
            </a: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219200" y="835742"/>
            <a:ext cx="10515600" cy="5609510"/>
          </a:xfrm>
        </p:spPr>
        <p:txBody>
          <a:bodyPr/>
          <a:lstStyle/>
          <a:p>
            <a:pPr marL="0" indent="0">
              <a:lnSpc>
                <a:spcPct val="100000"/>
              </a:lnSpc>
              <a:spcBef>
                <a:spcPts val="0"/>
              </a:spcBef>
              <a:buNone/>
            </a:pPr>
            <a:r>
              <a:rPr lang="en-US" sz="2000" dirty="0">
                <a:solidFill>
                  <a:schemeClr val="tx1"/>
                </a:solidFill>
                <a:latin typeface="Calibri"/>
              </a:rPr>
              <a:t>The MOU requires a structured referral process to ensure members are connected to the most appropriate care management program without overlap.</a:t>
            </a:r>
          </a:p>
          <a:p>
            <a:pPr marL="0" indent="0">
              <a:lnSpc>
                <a:spcPct val="150000"/>
              </a:lnSpc>
              <a:spcBef>
                <a:spcPts val="0"/>
              </a:spcBef>
              <a:buNone/>
            </a:pPr>
            <a:r>
              <a:rPr lang="en-US" sz="2000" b="1" dirty="0">
                <a:solidFill>
                  <a:schemeClr val="tx1"/>
                </a:solidFill>
                <a:latin typeface="Calibri"/>
              </a:rPr>
              <a:t>Key requirements</a:t>
            </a:r>
            <a:r>
              <a:rPr lang="en-US" sz="2000" dirty="0">
                <a:solidFill>
                  <a:schemeClr val="tx1"/>
                </a:solidFill>
                <a:latin typeface="Calibri"/>
              </a:rPr>
              <a:t>:</a:t>
            </a:r>
          </a:p>
          <a:p>
            <a:pPr lvl="1">
              <a:lnSpc>
                <a:spcPct val="100000"/>
              </a:lnSpc>
              <a:spcBef>
                <a:spcPts val="0"/>
              </a:spcBef>
            </a:pPr>
            <a:r>
              <a:rPr lang="en-US" sz="2000" dirty="0">
                <a:solidFill>
                  <a:schemeClr val="tx1"/>
                </a:solidFill>
                <a:latin typeface="Calibri"/>
              </a:rPr>
              <a:t>MCPs must refer members to LGA TCM if services are more intensive or specialized than what the MCP provides.</a:t>
            </a:r>
          </a:p>
          <a:p>
            <a:pPr lvl="1">
              <a:lnSpc>
                <a:spcPct val="100000"/>
              </a:lnSpc>
              <a:spcBef>
                <a:spcPts val="0"/>
              </a:spcBef>
            </a:pPr>
            <a:r>
              <a:rPr lang="en-US" sz="2000" dirty="0">
                <a:solidFill>
                  <a:schemeClr val="tx1"/>
                </a:solidFill>
                <a:latin typeface="Calibri"/>
              </a:rPr>
              <a:t>LGAs must refer members back to MCPs for Enhanced Care Management (ECM), Complex Care Management (CCM), and Community Supports (CS).</a:t>
            </a:r>
          </a:p>
          <a:p>
            <a:pPr lvl="1">
              <a:lnSpc>
                <a:spcPct val="100000"/>
              </a:lnSpc>
              <a:spcBef>
                <a:spcPts val="0"/>
              </a:spcBef>
            </a:pPr>
            <a:r>
              <a:rPr lang="en-US" sz="2000" b="1" dirty="0">
                <a:solidFill>
                  <a:schemeClr val="tx1"/>
                </a:solidFill>
                <a:latin typeface="Calibri"/>
              </a:rPr>
              <a:t>Dual enrollment in ECM and TCM is prohibited </a:t>
            </a:r>
            <a:r>
              <a:rPr lang="en-US" sz="2000" dirty="0">
                <a:solidFill>
                  <a:schemeClr val="tx1"/>
                </a:solidFill>
                <a:latin typeface="Calibri"/>
              </a:rPr>
              <a:t>as of July 1, 2025, except for limited exceptions (e.g., communicable disease or home visiting programs).</a:t>
            </a:r>
          </a:p>
          <a:p>
            <a:pPr lvl="1">
              <a:lnSpc>
                <a:spcPct val="100000"/>
              </a:lnSpc>
              <a:spcBef>
                <a:spcPts val="0"/>
              </a:spcBef>
            </a:pPr>
            <a:r>
              <a:rPr lang="en-US" sz="2000" dirty="0">
                <a:solidFill>
                  <a:schemeClr val="tx1"/>
                </a:solidFill>
                <a:latin typeface="Calibri"/>
              </a:rPr>
              <a:t>Closed-loop referral tracking must be implemented by July 1, 2025.</a:t>
            </a:r>
          </a:p>
          <a:p>
            <a:pPr marL="182880" lvl="1" indent="0">
              <a:lnSpc>
                <a:spcPct val="100000"/>
              </a:lnSpc>
              <a:spcBef>
                <a:spcPts val="0"/>
              </a:spcBef>
              <a:buNone/>
            </a:pPr>
            <a:endParaRPr lang="en-US" sz="2000" b="1" dirty="0">
              <a:solidFill>
                <a:schemeClr val="tx1"/>
              </a:solidFill>
              <a:highlight>
                <a:srgbClr val="FFFF00"/>
              </a:highlight>
              <a:latin typeface="Calibri"/>
            </a:endParaRPr>
          </a:p>
          <a:p>
            <a:pPr marL="182880" lvl="1" indent="0">
              <a:lnSpc>
                <a:spcPct val="100000"/>
              </a:lnSpc>
              <a:spcBef>
                <a:spcPts val="0"/>
              </a:spcBef>
              <a:buNone/>
            </a:pPr>
            <a:r>
              <a:rPr lang="en-US" sz="2000" b="1" dirty="0">
                <a:solidFill>
                  <a:schemeClr val="tx1"/>
                </a:solidFill>
                <a:latin typeface="Calibri"/>
              </a:rPr>
              <a:t>Referral Forms </a:t>
            </a:r>
            <a:r>
              <a:rPr lang="en-US" sz="2000" dirty="0">
                <a:solidFill>
                  <a:schemeClr val="tx1"/>
                </a:solidFill>
                <a:latin typeface="Calibri"/>
              </a:rPr>
              <a:t>(see next slide):</a:t>
            </a:r>
          </a:p>
          <a:p>
            <a:pPr marL="182880" lvl="1" indent="0">
              <a:lnSpc>
                <a:spcPct val="100000"/>
              </a:lnSpc>
              <a:spcBef>
                <a:spcPts val="0"/>
              </a:spcBef>
              <a:buNone/>
            </a:pPr>
            <a:r>
              <a:rPr lang="en-US" sz="2000" dirty="0">
                <a:solidFill>
                  <a:schemeClr val="tx1"/>
                </a:solidFill>
                <a:latin typeface="Calibri"/>
              </a:rPr>
              <a:t>Referrals to TCM services must use, or be supported by, standardized forms required by LGAs.  These forms ensure consistency and help facilitate coordinated care.</a:t>
            </a:r>
          </a:p>
          <a:p>
            <a:pPr marL="182880" lvl="1" indent="0">
              <a:lnSpc>
                <a:spcPct val="100000"/>
              </a:lnSpc>
              <a:spcBef>
                <a:spcPts val="0"/>
              </a:spcBef>
              <a:buNone/>
            </a:pPr>
            <a:endParaRPr lang="en-US" sz="2000" dirty="0">
              <a:solidFill>
                <a:schemeClr val="tx1"/>
              </a:solidFill>
              <a:latin typeface="Calibri"/>
            </a:endParaRPr>
          </a:p>
          <a:p>
            <a:pPr marL="0" indent="0">
              <a:lnSpc>
                <a:spcPct val="100000"/>
              </a:lnSpc>
              <a:spcBef>
                <a:spcPts val="0"/>
              </a:spcBef>
              <a:buNone/>
            </a:pPr>
            <a:r>
              <a:rPr lang="en-US" sz="2000" dirty="0">
                <a:solidFill>
                  <a:schemeClr val="tx1"/>
                </a:solidFill>
                <a:latin typeface="Calibri"/>
              </a:rPr>
              <a:t>The parties must ensure referrals are tracked, monitored, and coordinated using shared decision-making approaches.</a:t>
            </a:r>
          </a:p>
          <a:p>
            <a:pPr>
              <a:lnSpc>
                <a:spcPct val="150000"/>
              </a:lnSpc>
              <a:spcBef>
                <a:spcPts val="0"/>
              </a:spcBef>
            </a:pPr>
            <a:endParaRPr lang="en-US" sz="2000" dirty="0">
              <a:solidFill>
                <a:schemeClr val="tx1"/>
              </a:solidFill>
              <a:latin typeface="+mn-lt"/>
            </a:endParaRPr>
          </a:p>
          <a:p>
            <a:pPr>
              <a:lnSpc>
                <a:spcPct val="150000"/>
              </a:lnSpc>
              <a:spcBef>
                <a:spcPts val="0"/>
              </a:spcBef>
            </a:pPr>
            <a:endParaRPr lang="en-US" sz="2000" dirty="0">
              <a:solidFill>
                <a:schemeClr val="tx1"/>
              </a:solidFill>
              <a:latin typeface="+mn-lt"/>
            </a:endParaRPr>
          </a:p>
          <a:p>
            <a:pPr>
              <a:lnSpc>
                <a:spcPct val="150000"/>
              </a:lnSpc>
              <a:spcBef>
                <a:spcPts val="0"/>
              </a:spcBef>
            </a:pPr>
            <a:endParaRPr lang="en-US" sz="2000" dirty="0">
              <a:solidFill>
                <a:schemeClr val="tx1"/>
              </a:solidFill>
              <a:latin typeface="+mn-lt"/>
            </a:endParaRPr>
          </a:p>
          <a:p>
            <a:pPr marL="0" indent="0">
              <a:buNone/>
            </a:pPr>
            <a:endParaRPr lang="en-US" sz="2000" dirty="0"/>
          </a:p>
        </p:txBody>
      </p:sp>
    </p:spTree>
    <p:extLst>
      <p:ext uri="{BB962C8B-B14F-4D97-AF65-F5344CB8AC3E}">
        <p14:creationId xmlns:p14="http://schemas.microsoft.com/office/powerpoint/2010/main" val="37818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C017-791F-4584-4120-C6894FE82E49}"/>
              </a:ext>
            </a:extLst>
          </p:cNvPr>
          <p:cNvSpPr>
            <a:spLocks noGrp="1"/>
          </p:cNvSpPr>
          <p:nvPr>
            <p:ph type="title"/>
          </p:nvPr>
        </p:nvSpPr>
        <p:spPr>
          <a:xfrm>
            <a:off x="1219200" y="502287"/>
            <a:ext cx="10515600" cy="559597"/>
          </a:xfrm>
        </p:spPr>
        <p:txBody>
          <a:bodyPr/>
          <a:lstStyle/>
          <a:p>
            <a:pPr marL="0" marR="0" lvl="0" indent="0" algn="ctr" defTabSz="914400" rtl="0" eaLnBrk="1" fontAlgn="auto" latinLnBrk="0" hangingPunct="1">
              <a:lnSpc>
                <a:spcPct val="100000"/>
              </a:lnSpc>
              <a:spcBef>
                <a:spcPts val="0"/>
              </a:spcBef>
              <a:spcAft>
                <a:spcPts val="0"/>
              </a:spcAft>
              <a:tabLst/>
              <a:defRPr/>
            </a:pPr>
            <a:r>
              <a:rPr kumimoji="0" lang="en-US" sz="1400" b="1" i="1" u="none" strike="noStrike" kern="1200" cap="none" spc="0" normalizeH="0" baseline="0" noProof="0" dirty="0">
                <a:ln>
                  <a:noFill/>
                </a:ln>
                <a:solidFill>
                  <a:prstClr val="black"/>
                </a:solidFill>
                <a:uLnTx/>
                <a:uFillTx/>
                <a:latin typeface="Calibri" panose="020F0502020204030204"/>
                <a:ea typeface="+mn-ea"/>
                <a:cs typeface="+mn-cs"/>
              </a:rPr>
              <a:t>These are the LGA’s general referral forms used for all applicable programs, including the TCM Program.</a:t>
            </a:r>
            <a:br>
              <a:rPr lang="en-US" sz="1400" i="1" dirty="0">
                <a:solidFill>
                  <a:prstClr val="black"/>
                </a:solidFill>
                <a:latin typeface="Calibri" panose="020F0502020204030204"/>
                <a:ea typeface="+mn-ea"/>
                <a:cs typeface="+mn-cs"/>
              </a:rPr>
            </a:br>
            <a:r>
              <a:rPr kumimoji="0" lang="en-US" sz="1400" b="1" i="1" u="none" strike="noStrike" kern="1200" cap="none" spc="0" normalizeH="0" noProof="0" dirty="0">
                <a:ln>
                  <a:noFill/>
                </a:ln>
                <a:solidFill>
                  <a:schemeClr val="tx1"/>
                </a:solidFill>
                <a:uLnTx/>
                <a:uFillTx/>
                <a:latin typeface="Calibri" panose="020F0502020204030204"/>
                <a:ea typeface="+mn-ea"/>
                <a:cs typeface="Helvetica" charset="0"/>
              </a:rPr>
              <a:t>Right click on the referral forms below to open as a PDF.</a:t>
            </a:r>
            <a:br>
              <a:rPr kumimoji="0" lang="en-US" sz="1400" b="1" i="1" u="none" strike="noStrike" kern="1200" cap="none" spc="0" normalizeH="0" noProof="0" dirty="0">
                <a:ln>
                  <a:noFill/>
                </a:ln>
                <a:solidFill>
                  <a:schemeClr val="tx1"/>
                </a:solidFill>
                <a:effectLst/>
                <a:uLnTx/>
                <a:uFillTx/>
                <a:latin typeface="Calibri" panose="020F0502020204030204"/>
                <a:ea typeface="+mn-ea"/>
                <a:cs typeface="Helvetica" charset="0"/>
              </a:rPr>
            </a:br>
            <a:b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4" name="Slide Number Placeholder 3">
            <a:extLst>
              <a:ext uri="{FF2B5EF4-FFF2-40B4-BE49-F238E27FC236}">
                <a16:creationId xmlns:a16="http://schemas.microsoft.com/office/drawing/2014/main" id="{B5512344-3F80-9F8C-2F7C-C25C262A33AE}"/>
              </a:ext>
            </a:extLst>
          </p:cNvPr>
          <p:cNvSpPr>
            <a:spLocks noGrp="1"/>
          </p:cNvSpPr>
          <p:nvPr>
            <p:ph type="sldNum" sz="quarter" idx="12"/>
          </p:nvPr>
        </p:nvSpPr>
        <p:spPr/>
        <p:txBody>
          <a:bodyPr/>
          <a:lstStyle/>
          <a:p>
            <a:r>
              <a:rPr lang="en-US" dirty="0"/>
              <a:t>  Click here to edit footer | </a:t>
            </a:r>
            <a:fld id="{7F9C2EE9-199B-184B-BB68-CD2E993A9D47}" type="slidenum">
              <a:rPr lang="en-US" smtClean="0"/>
              <a:pPr/>
              <a:t>12</a:t>
            </a:fld>
            <a:endParaRPr lang="en-US" dirty="0"/>
          </a:p>
        </p:txBody>
      </p:sp>
      <p:graphicFrame>
        <p:nvGraphicFramePr>
          <p:cNvPr id="6" name="Content Placeholder 5">
            <a:extLst>
              <a:ext uri="{FF2B5EF4-FFF2-40B4-BE49-F238E27FC236}">
                <a16:creationId xmlns:a16="http://schemas.microsoft.com/office/drawing/2014/main" id="{475122BF-B341-A24A-A5F5-7405A43F3372}"/>
              </a:ext>
            </a:extLst>
          </p:cNvPr>
          <p:cNvGraphicFramePr>
            <a:graphicFrameLocks noGrp="1" noChangeAspect="1"/>
          </p:cNvGraphicFramePr>
          <p:nvPr>
            <p:ph idx="13"/>
            <p:extLst>
              <p:ext uri="{D42A27DB-BD31-4B8C-83A1-F6EECF244321}">
                <p14:modId xmlns:p14="http://schemas.microsoft.com/office/powerpoint/2010/main" val="2429372018"/>
              </p:ext>
            </p:extLst>
          </p:nvPr>
        </p:nvGraphicFramePr>
        <p:xfrm>
          <a:off x="2209800" y="1061884"/>
          <a:ext cx="3886200" cy="5383367"/>
        </p:xfrm>
        <a:graphic>
          <a:graphicData uri="http://schemas.openxmlformats.org/presentationml/2006/ole">
            <mc:AlternateContent xmlns:mc="http://schemas.openxmlformats.org/markup-compatibility/2006">
              <mc:Choice xmlns:v="urn:schemas-microsoft-com:vml" Requires="v">
                <p:oleObj name="PDF Document" r:id="rId2" imgW="3886200" imgH="5029200" progId="PowerPDF.Document">
                  <p:embed/>
                </p:oleObj>
              </mc:Choice>
              <mc:Fallback>
                <p:oleObj name="PDF Document" r:id="rId2" imgW="3886200" imgH="5029200" progId="PowerPDF.Document">
                  <p:embed/>
                  <p:pic>
                    <p:nvPicPr>
                      <p:cNvPr id="6" name="Content Placeholder 5">
                        <a:extLst>
                          <a:ext uri="{FF2B5EF4-FFF2-40B4-BE49-F238E27FC236}">
                            <a16:creationId xmlns:a16="http://schemas.microsoft.com/office/drawing/2014/main" id="{475122BF-B341-A24A-A5F5-7405A43F3372}"/>
                          </a:ext>
                        </a:extLst>
                      </p:cNvPr>
                      <p:cNvPicPr/>
                      <p:nvPr/>
                    </p:nvPicPr>
                    <p:blipFill>
                      <a:blip r:embed="rId3"/>
                      <a:stretch>
                        <a:fillRect/>
                      </a:stretch>
                    </p:blipFill>
                    <p:spPr>
                      <a:xfrm>
                        <a:off x="2209800" y="1061884"/>
                        <a:ext cx="3886200" cy="5383367"/>
                      </a:xfrm>
                      <a:prstGeom prst="rect">
                        <a:avLst/>
                      </a:prstGeom>
                      <a:noFill/>
                      <a:ln>
                        <a:solidFill>
                          <a:schemeClr val="accent1"/>
                        </a:solidFill>
                      </a:ln>
                    </p:spPr>
                  </p:pic>
                </p:oleObj>
              </mc:Fallback>
            </mc:AlternateContent>
          </a:graphicData>
        </a:graphic>
      </p:graphicFrame>
      <p:graphicFrame>
        <p:nvGraphicFramePr>
          <p:cNvPr id="7" name="Object 6">
            <a:extLst>
              <a:ext uri="{FF2B5EF4-FFF2-40B4-BE49-F238E27FC236}">
                <a16:creationId xmlns:a16="http://schemas.microsoft.com/office/drawing/2014/main" id="{7076440D-FB22-E278-1165-27CECB9B0985}"/>
              </a:ext>
            </a:extLst>
          </p:cNvPr>
          <p:cNvGraphicFramePr>
            <a:graphicFrameLocks noChangeAspect="1"/>
          </p:cNvGraphicFramePr>
          <p:nvPr>
            <p:extLst>
              <p:ext uri="{D42A27DB-BD31-4B8C-83A1-F6EECF244321}">
                <p14:modId xmlns:p14="http://schemas.microsoft.com/office/powerpoint/2010/main" val="3862450872"/>
              </p:ext>
            </p:extLst>
          </p:nvPr>
        </p:nvGraphicFramePr>
        <p:xfrm>
          <a:off x="6878896" y="1061884"/>
          <a:ext cx="4267200" cy="5383367"/>
        </p:xfrm>
        <a:graphic>
          <a:graphicData uri="http://schemas.openxmlformats.org/presentationml/2006/ole">
            <mc:AlternateContent xmlns:mc="http://schemas.openxmlformats.org/markup-compatibility/2006">
              <mc:Choice xmlns:v="urn:schemas-microsoft-com:vml" Requires="v">
                <p:oleObj name="PDF Document" r:id="rId4" imgW="3886200" imgH="5029200" progId="PowerPDF.Document">
                  <p:embed/>
                </p:oleObj>
              </mc:Choice>
              <mc:Fallback>
                <p:oleObj name="PDF Document" r:id="rId4" imgW="3886200" imgH="5029200" progId="PowerPDF.Document">
                  <p:embed/>
                  <p:pic>
                    <p:nvPicPr>
                      <p:cNvPr id="7" name="Object 6">
                        <a:extLst>
                          <a:ext uri="{FF2B5EF4-FFF2-40B4-BE49-F238E27FC236}">
                            <a16:creationId xmlns:a16="http://schemas.microsoft.com/office/drawing/2014/main" id="{7076440D-FB22-E278-1165-27CECB9B0985}"/>
                          </a:ext>
                        </a:extLst>
                      </p:cNvPr>
                      <p:cNvPicPr/>
                      <p:nvPr/>
                    </p:nvPicPr>
                    <p:blipFill>
                      <a:blip r:embed="rId5"/>
                      <a:stretch>
                        <a:fillRect/>
                      </a:stretch>
                    </p:blipFill>
                    <p:spPr>
                      <a:xfrm>
                        <a:off x="6878896" y="1061884"/>
                        <a:ext cx="4267200" cy="5383367"/>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06263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19200" y="165973"/>
            <a:ext cx="10515600" cy="662939"/>
          </a:xfrm>
        </p:spPr>
        <p:txBody>
          <a:bodyPr/>
          <a:lstStyle/>
          <a:p>
            <a:r>
              <a:rPr kumimoji="0" lang="en-US" b="1" i="0" u="none" strike="noStrike" kern="1200" cap="none" spc="0" normalizeH="0" baseline="0" noProof="0" dirty="0">
                <a:ln>
                  <a:noFill/>
                </a:ln>
                <a:solidFill>
                  <a:srgbClr val="0095D4"/>
                </a:solidFill>
                <a:effectLst/>
                <a:uLnTx/>
                <a:uFillTx/>
                <a:latin typeface="Calibri" charset="0"/>
                <a:cs typeface="Helvetica" charset="0"/>
              </a:rPr>
              <a:t>Key MOU Provisions: </a:t>
            </a:r>
            <a:r>
              <a:rPr kumimoji="0" lang="en-US" b="1" i="0" u="sng" strike="noStrike" kern="1200" cap="none" spc="0" normalizeH="0" baseline="0" noProof="0" dirty="0">
                <a:ln>
                  <a:noFill/>
                </a:ln>
                <a:solidFill>
                  <a:srgbClr val="0095D4"/>
                </a:solidFill>
                <a:effectLst/>
                <a:uLnTx/>
                <a:uFillTx/>
                <a:latin typeface="Calibri" charset="0"/>
                <a:cs typeface="Helvetica" charset="0"/>
              </a:rPr>
              <a:t>Coordination and Collaboration</a:t>
            </a:r>
            <a:r>
              <a:rPr lang="en-US" u="sng" dirty="0">
                <a:latin typeface="Calibri"/>
              </a:rPr>
              <a:t> </a:t>
            </a:r>
            <a:endParaRPr lang="en-US" u="sng" dirty="0">
              <a:solidFill>
                <a:srgbClr val="FF0000"/>
              </a:solidFill>
            </a:endParaRPr>
          </a:p>
        </p:txBody>
      </p:sp>
      <p:sp>
        <p:nvSpPr>
          <p:cNvPr id="4" name="Slide Number Placeholder 3">
            <a:extLst>
              <a:ext uri="{FF2B5EF4-FFF2-40B4-BE49-F238E27FC236}">
                <a16:creationId xmlns:a16="http://schemas.microsoft.com/office/drawing/2014/main" id="{618B79CD-A432-88AB-D3C1-E7BD4A049F03}"/>
              </a:ext>
            </a:extLst>
          </p:cNvPr>
          <p:cNvSpPr>
            <a:spLocks noGrp="1"/>
          </p:cNvSpPr>
          <p:nvPr>
            <p:ph type="sldNum" sz="quarter" idx="12"/>
          </p:nvPr>
        </p:nvSpPr>
        <p:spPr/>
        <p:txBody>
          <a:bodyPr/>
          <a:lstStyle/>
          <a:p>
            <a:r>
              <a:rPr dirty="0"/>
              <a:t>Page 12 of 20</a:t>
            </a: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219200" y="828911"/>
            <a:ext cx="10515600" cy="5616339"/>
          </a:xfrm>
        </p:spPr>
        <p:txBody>
          <a:bodyPr/>
          <a:lstStyle/>
          <a:p>
            <a:pPr marL="0" indent="0">
              <a:lnSpc>
                <a:spcPct val="100000"/>
              </a:lnSpc>
              <a:spcBef>
                <a:spcPts val="0"/>
              </a:spcBef>
              <a:buNone/>
            </a:pPr>
            <a:r>
              <a:rPr lang="en-US" sz="2000" dirty="0">
                <a:solidFill>
                  <a:schemeClr val="tx1"/>
                </a:solidFill>
                <a:latin typeface="Calibri"/>
              </a:rPr>
              <a:t>The MOU outlines expectations for coordinated care service delivery across systems.  MCP/Plan Partners and LGAs must jointly manage member’s care to promote whole-person, culturally appropriate support.</a:t>
            </a:r>
          </a:p>
          <a:p>
            <a:pPr marL="0" indent="0">
              <a:lnSpc>
                <a:spcPct val="150000"/>
              </a:lnSpc>
              <a:spcBef>
                <a:spcPts val="0"/>
              </a:spcBef>
              <a:buNone/>
            </a:pPr>
            <a:r>
              <a:rPr lang="en-US" sz="2000" b="1" dirty="0">
                <a:solidFill>
                  <a:schemeClr val="tx1"/>
                </a:solidFill>
                <a:latin typeface="Calibri"/>
              </a:rPr>
              <a:t>Requirements include</a:t>
            </a:r>
            <a:r>
              <a:rPr lang="en-US" sz="2000" dirty="0">
                <a:solidFill>
                  <a:schemeClr val="tx1"/>
                </a:solidFill>
                <a:latin typeface="Calibri"/>
              </a:rPr>
              <a:t>:</a:t>
            </a:r>
          </a:p>
          <a:p>
            <a:pPr lvl="1">
              <a:lnSpc>
                <a:spcPct val="150000"/>
              </a:lnSpc>
              <a:spcBef>
                <a:spcPts val="0"/>
              </a:spcBef>
            </a:pPr>
            <a:r>
              <a:rPr lang="en-US" sz="2000" dirty="0">
                <a:solidFill>
                  <a:schemeClr val="tx1"/>
                </a:solidFill>
                <a:latin typeface="Calibri"/>
              </a:rPr>
              <a:t>Regular communication on member status and care plans.</a:t>
            </a:r>
          </a:p>
          <a:p>
            <a:pPr lvl="1">
              <a:lnSpc>
                <a:spcPct val="150000"/>
              </a:lnSpc>
              <a:spcBef>
                <a:spcPts val="0"/>
              </a:spcBef>
            </a:pPr>
            <a:r>
              <a:rPr lang="en-US" sz="2000" dirty="0">
                <a:solidFill>
                  <a:schemeClr val="tx1"/>
                </a:solidFill>
                <a:latin typeface="Calibri"/>
              </a:rPr>
              <a:t>Joint protocols for coordinating access to services.</a:t>
            </a:r>
          </a:p>
          <a:p>
            <a:pPr lvl="1">
              <a:lnSpc>
                <a:spcPct val="150000"/>
              </a:lnSpc>
              <a:spcBef>
                <a:spcPts val="0"/>
              </a:spcBef>
            </a:pPr>
            <a:r>
              <a:rPr lang="en-US" sz="2000" dirty="0">
                <a:solidFill>
                  <a:schemeClr val="tx1"/>
                </a:solidFill>
                <a:latin typeface="Calibri"/>
              </a:rPr>
              <a:t>Use of State All-Payer Claims Database-Common Data Layout (APCD-CDL) files to identify members enrolled in TCM.</a:t>
            </a:r>
          </a:p>
          <a:p>
            <a:pPr lvl="1">
              <a:lnSpc>
                <a:spcPct val="150000"/>
              </a:lnSpc>
              <a:spcBef>
                <a:spcPts val="0"/>
              </a:spcBef>
            </a:pPr>
            <a:r>
              <a:rPr lang="en-US" sz="2000" dirty="0">
                <a:solidFill>
                  <a:schemeClr val="tx1"/>
                </a:solidFill>
                <a:latin typeface="Calibri"/>
              </a:rPr>
              <a:t>Notification to the member’s PCP and case managers on TCM enrollment.</a:t>
            </a:r>
          </a:p>
          <a:p>
            <a:pPr marL="0" indent="0">
              <a:lnSpc>
                <a:spcPct val="150000"/>
              </a:lnSpc>
              <a:spcBef>
                <a:spcPts val="0"/>
              </a:spcBef>
              <a:buNone/>
            </a:pPr>
            <a:r>
              <a:rPr lang="en-US" sz="2000" dirty="0">
                <a:solidFill>
                  <a:schemeClr val="tx1"/>
                </a:solidFill>
                <a:latin typeface="Calibri"/>
              </a:rPr>
              <a:t>Ongoing collaboration ensures services are not duplicated and care is both effective and aligned.</a:t>
            </a:r>
          </a:p>
          <a:p>
            <a:pPr marL="0" indent="0">
              <a:lnSpc>
                <a:spcPct val="150000"/>
              </a:lnSpc>
              <a:spcBef>
                <a:spcPts val="0"/>
              </a:spcBef>
              <a:buNone/>
            </a:pPr>
            <a:endParaRPr lang="en-US" sz="2000" dirty="0">
              <a:solidFill>
                <a:schemeClr val="tx1"/>
              </a:solidFill>
              <a:latin typeface="+mn-lt"/>
            </a:endParaRPr>
          </a:p>
          <a:p>
            <a:pPr marL="0" indent="0">
              <a:lnSpc>
                <a:spcPct val="150000"/>
              </a:lnSpc>
              <a:spcBef>
                <a:spcPts val="0"/>
              </a:spcBef>
              <a:buNone/>
            </a:pPr>
            <a:endParaRPr lang="en-US" sz="2000" dirty="0">
              <a:solidFill>
                <a:schemeClr val="tx1"/>
              </a:solidFill>
              <a:latin typeface="+mn-lt"/>
            </a:endParaRPr>
          </a:p>
          <a:p>
            <a:pPr marL="0" indent="0">
              <a:buNone/>
            </a:pPr>
            <a:endParaRPr lang="en-US" sz="1800" dirty="0"/>
          </a:p>
        </p:txBody>
      </p:sp>
    </p:spTree>
    <p:extLst>
      <p:ext uri="{BB962C8B-B14F-4D97-AF65-F5344CB8AC3E}">
        <p14:creationId xmlns:p14="http://schemas.microsoft.com/office/powerpoint/2010/main" val="424450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19200" y="255238"/>
            <a:ext cx="10515600" cy="662939"/>
          </a:xfrm>
        </p:spPr>
        <p:txBody>
          <a:bodyPr/>
          <a:lstStyle/>
          <a:p>
            <a:r>
              <a:rPr kumimoji="0" lang="en-US" b="1" i="0" u="none" strike="noStrike" kern="1200" cap="none" spc="0" normalizeH="0" baseline="0" noProof="0" dirty="0">
                <a:ln>
                  <a:noFill/>
                </a:ln>
                <a:solidFill>
                  <a:srgbClr val="0095D4"/>
                </a:solidFill>
                <a:effectLst/>
                <a:uLnTx/>
                <a:uFillTx/>
                <a:latin typeface="Calibri" charset="0"/>
                <a:cs typeface="Helvetica" charset="0"/>
              </a:rPr>
              <a:t>Key MOU Provisions: </a:t>
            </a:r>
            <a:r>
              <a:rPr lang="en-US" u="sng" dirty="0">
                <a:latin typeface="Calibri"/>
              </a:rPr>
              <a:t>Quarterly Meetings and Local Engagement</a:t>
            </a:r>
            <a:endParaRPr lang="en-US" dirty="0">
              <a:solidFill>
                <a:srgbClr val="C00000"/>
              </a:solidFill>
            </a:endParaRPr>
          </a:p>
        </p:txBody>
      </p:sp>
      <p:sp>
        <p:nvSpPr>
          <p:cNvPr id="4" name="Slide Number Placeholder 3">
            <a:extLst>
              <a:ext uri="{FF2B5EF4-FFF2-40B4-BE49-F238E27FC236}">
                <a16:creationId xmlns:a16="http://schemas.microsoft.com/office/drawing/2014/main" id="{618B79CD-A432-88AB-D3C1-E7BD4A049F03}"/>
              </a:ext>
            </a:extLst>
          </p:cNvPr>
          <p:cNvSpPr>
            <a:spLocks noGrp="1"/>
          </p:cNvSpPr>
          <p:nvPr>
            <p:ph type="sldNum" sz="quarter" idx="12"/>
          </p:nvPr>
        </p:nvSpPr>
        <p:spPr/>
        <p:txBody>
          <a:bodyPr/>
          <a:lstStyle/>
          <a:p>
            <a:r>
              <a:rPr dirty="0"/>
              <a:t>Page 13 of 20</a:t>
            </a: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219200" y="918177"/>
            <a:ext cx="10515600" cy="5527074"/>
          </a:xfrm>
        </p:spPr>
        <p:txBody>
          <a:bodyPr/>
          <a:lstStyle/>
          <a:p>
            <a:pPr marL="0" indent="0">
              <a:buNone/>
            </a:pPr>
            <a:r>
              <a:rPr lang="en-US" sz="2000" dirty="0">
                <a:solidFill>
                  <a:schemeClr val="tx1"/>
                </a:solidFill>
                <a:latin typeface="Calibri"/>
              </a:rPr>
              <a:t>MCP, Plan Partners, and LGAs must convene </a:t>
            </a:r>
            <a:r>
              <a:rPr lang="en-US" sz="2000" b="1" dirty="0">
                <a:solidFill>
                  <a:schemeClr val="tx1"/>
                </a:solidFill>
                <a:latin typeface="Calibri"/>
              </a:rPr>
              <a:t>at least quarterly </a:t>
            </a:r>
            <a:r>
              <a:rPr lang="en-US" sz="2000" dirty="0">
                <a:solidFill>
                  <a:schemeClr val="tx1"/>
                </a:solidFill>
                <a:latin typeface="Calibri"/>
              </a:rPr>
              <a:t>to review MOU implementation, share insights, and resolve coordination issues.</a:t>
            </a:r>
          </a:p>
          <a:p>
            <a:pPr marL="0" indent="0">
              <a:buNone/>
            </a:pPr>
            <a:r>
              <a:rPr lang="en-US" sz="2000" b="1" dirty="0">
                <a:solidFill>
                  <a:schemeClr val="tx1"/>
                </a:solidFill>
                <a:latin typeface="Calibri"/>
              </a:rPr>
              <a:t>Quarterly Meetings must:</a:t>
            </a:r>
          </a:p>
          <a:p>
            <a:pPr lvl="1"/>
            <a:r>
              <a:rPr lang="en-US" sz="2000" dirty="0">
                <a:solidFill>
                  <a:schemeClr val="tx1"/>
                </a:solidFill>
                <a:latin typeface="Calibri"/>
              </a:rPr>
              <a:t>Address care coordination challenges and successes.</a:t>
            </a:r>
          </a:p>
          <a:p>
            <a:pPr lvl="1"/>
            <a:r>
              <a:rPr lang="en-US" sz="2000" dirty="0">
                <a:solidFill>
                  <a:schemeClr val="tx1"/>
                </a:solidFill>
                <a:latin typeface="Calibri"/>
              </a:rPr>
              <a:t>Review QI activities and outcome trends.</a:t>
            </a:r>
          </a:p>
          <a:p>
            <a:pPr lvl="1"/>
            <a:r>
              <a:rPr lang="en-US" sz="2000" dirty="0">
                <a:solidFill>
                  <a:schemeClr val="tx1"/>
                </a:solidFill>
                <a:latin typeface="Calibri"/>
              </a:rPr>
              <a:t>Include local representation from each party.</a:t>
            </a:r>
          </a:p>
          <a:p>
            <a:pPr lvl="1">
              <a:lnSpc>
                <a:spcPct val="100000"/>
              </a:lnSpc>
            </a:pPr>
            <a:r>
              <a:rPr lang="en-US" sz="2000" dirty="0">
                <a:solidFill>
                  <a:schemeClr val="tx1"/>
                </a:solidFill>
                <a:latin typeface="Calibri"/>
              </a:rPr>
              <a:t>Allow participation by subcontractors and network providers as needed.</a:t>
            </a:r>
          </a:p>
          <a:p>
            <a:pPr marL="0" marR="0" lvl="0" indent="0" algn="l" defTabSz="914400" rtl="0" eaLnBrk="1" fontAlgn="auto" latinLnBrk="0" hangingPunct="1">
              <a:lnSpc>
                <a:spcPct val="100000"/>
              </a:lnSpc>
              <a:spcBef>
                <a:spcPts val="1000"/>
              </a:spcBef>
              <a:spcAft>
                <a:spcPts val="0"/>
              </a:spcAft>
              <a:buClr>
                <a:srgbClr val="F9A13A"/>
              </a:buClr>
              <a:buSzTx/>
              <a:buNone/>
              <a:tabLst/>
              <a:defRPr/>
            </a:pPr>
            <a:r>
              <a:rPr lang="en-US" sz="2000" dirty="0">
                <a:solidFill>
                  <a:schemeClr val="tx1"/>
                </a:solidFill>
                <a:latin typeface="Calibri"/>
              </a:rPr>
              <a:t>MCP must post the meeting date and time within </a:t>
            </a:r>
            <a:r>
              <a:rPr lang="en-US" sz="2000" b="1" dirty="0">
                <a:solidFill>
                  <a:schemeClr val="tx1"/>
                </a:solidFill>
                <a:latin typeface="Calibri"/>
              </a:rPr>
              <a:t>30 working days </a:t>
            </a:r>
            <a:r>
              <a:rPr kumimoji="0" lang="en-US" sz="2000" b="0" i="0" u="none" strike="noStrike" kern="1200" cap="none" spc="0" normalizeH="0" baseline="0" noProof="0" dirty="0">
                <a:ln>
                  <a:noFill/>
                </a:ln>
                <a:solidFill>
                  <a:schemeClr val="tx1"/>
                </a:solidFill>
                <a:effectLst/>
                <a:uLnTx/>
                <a:uFillTx/>
                <a:latin typeface="Calibri"/>
                <a:cs typeface="Helvetica" charset="0"/>
              </a:rPr>
              <a:t>on its website at: </a:t>
            </a:r>
            <a:r>
              <a:rPr kumimoji="0" lang="en-US" sz="2000" b="0" i="0" u="none" strike="noStrike" kern="1200" cap="none" spc="0" normalizeH="0" baseline="0" noProof="0" dirty="0">
                <a:ln>
                  <a:noFill/>
                </a:ln>
                <a:solidFill>
                  <a:prstClr val="black"/>
                </a:solidFill>
                <a:effectLst/>
                <a:uLnTx/>
                <a:uFillTx/>
                <a:latin typeface="Calibri"/>
                <a:cs typeface="Helvetica" charset="0"/>
                <a:hlinkClick r:id="rId3"/>
              </a:rPr>
              <a:t>https://www.lacare.org/memorandums-of-understanding</a:t>
            </a:r>
            <a:r>
              <a:rPr kumimoji="0" lang="en-US" sz="2000" b="0" i="0" u="none" strike="noStrike" kern="1200" cap="none" spc="0" normalizeH="0" baseline="0" noProof="0" dirty="0">
                <a:ln>
                  <a:noFill/>
                </a:ln>
                <a:solidFill>
                  <a:prstClr val="black"/>
                </a:solidFill>
                <a:effectLst/>
                <a:uLnTx/>
                <a:uFillTx/>
                <a:latin typeface="Calibri"/>
                <a:cs typeface="Helvetica" charset="0"/>
              </a:rPr>
              <a:t>, </a:t>
            </a:r>
            <a:r>
              <a:rPr lang="en-US" sz="2000" dirty="0">
                <a:solidFill>
                  <a:schemeClr val="tx1"/>
                </a:solidFill>
                <a:latin typeface="Calibri"/>
              </a:rPr>
              <a:t>and report updates to DHCS.</a:t>
            </a:r>
          </a:p>
        </p:txBody>
      </p:sp>
    </p:spTree>
    <p:extLst>
      <p:ext uri="{BB962C8B-B14F-4D97-AF65-F5344CB8AC3E}">
        <p14:creationId xmlns:p14="http://schemas.microsoft.com/office/powerpoint/2010/main" val="1962243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19200" y="184149"/>
            <a:ext cx="10515600" cy="662939"/>
          </a:xfrm>
        </p:spPr>
        <p:txBody>
          <a:bodyPr/>
          <a:lstStyle/>
          <a:p>
            <a:r>
              <a:rPr kumimoji="0" lang="en-US" b="1" i="0" u="none" strike="noStrike" kern="1200" cap="none" spc="0" normalizeH="0" baseline="0" noProof="0" dirty="0">
                <a:ln>
                  <a:noFill/>
                </a:ln>
                <a:solidFill>
                  <a:srgbClr val="0095D4"/>
                </a:solidFill>
                <a:effectLst/>
                <a:uLnTx/>
                <a:uFillTx/>
                <a:latin typeface="Calibri" charset="0"/>
                <a:cs typeface="Helvetica" charset="0"/>
              </a:rPr>
              <a:t>Key MOU Provisions: </a:t>
            </a:r>
            <a:r>
              <a:rPr kumimoji="0" lang="en-US" b="1" i="0" u="sng" strike="noStrike" kern="1200" cap="none" spc="0" normalizeH="0" baseline="0" noProof="0" dirty="0">
                <a:ln>
                  <a:noFill/>
                </a:ln>
                <a:solidFill>
                  <a:srgbClr val="0095D4"/>
                </a:solidFill>
                <a:effectLst/>
                <a:uLnTx/>
                <a:uFillTx/>
                <a:latin typeface="Calibri" charset="0"/>
                <a:cs typeface="Helvetica" charset="0"/>
              </a:rPr>
              <a:t>Quality Improvement (QI)</a:t>
            </a:r>
            <a:endParaRPr lang="en-US" dirty="0">
              <a:solidFill>
                <a:srgbClr val="C00000"/>
              </a:solidFill>
            </a:endParaRPr>
          </a:p>
        </p:txBody>
      </p:sp>
      <p:sp>
        <p:nvSpPr>
          <p:cNvPr id="4" name="Slide Number Placeholder 3">
            <a:extLst>
              <a:ext uri="{FF2B5EF4-FFF2-40B4-BE49-F238E27FC236}">
                <a16:creationId xmlns:a16="http://schemas.microsoft.com/office/drawing/2014/main" id="{618B79CD-A432-88AB-D3C1-E7BD4A049F03}"/>
              </a:ext>
            </a:extLst>
          </p:cNvPr>
          <p:cNvSpPr>
            <a:spLocks noGrp="1"/>
          </p:cNvSpPr>
          <p:nvPr>
            <p:ph type="sldNum" sz="quarter" idx="12"/>
          </p:nvPr>
        </p:nvSpPr>
        <p:spPr/>
        <p:txBody>
          <a:bodyPr/>
          <a:lstStyle/>
          <a:p>
            <a:r>
              <a:rPr dirty="0"/>
              <a:t>Page 14 of 20</a:t>
            </a: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219200" y="847087"/>
            <a:ext cx="10515600" cy="5598163"/>
          </a:xfrm>
        </p:spPr>
        <p:txBody>
          <a:bodyPr/>
          <a:lstStyle/>
          <a:p>
            <a:pPr marL="0" indent="0">
              <a:lnSpc>
                <a:spcPct val="100000"/>
              </a:lnSpc>
              <a:spcBef>
                <a:spcPts val="0"/>
              </a:spcBef>
              <a:buNone/>
            </a:pPr>
            <a:r>
              <a:rPr lang="en-US" sz="2000" dirty="0">
                <a:solidFill>
                  <a:schemeClr val="tx1"/>
                </a:solidFill>
                <a:latin typeface="Calibri"/>
              </a:rPr>
              <a:t>The MOU requires the development of targeted QI activities to monitor, evaluate, and improve service coordination under the MOU.</a:t>
            </a:r>
          </a:p>
          <a:p>
            <a:pPr marL="0" indent="0">
              <a:lnSpc>
                <a:spcPct val="150000"/>
              </a:lnSpc>
              <a:spcBef>
                <a:spcPts val="0"/>
              </a:spcBef>
              <a:buNone/>
            </a:pPr>
            <a:r>
              <a:rPr lang="en-US" sz="2000" b="1" dirty="0">
                <a:solidFill>
                  <a:schemeClr val="tx1"/>
                </a:solidFill>
                <a:latin typeface="Calibri"/>
              </a:rPr>
              <a:t>QI activities must</a:t>
            </a:r>
            <a:r>
              <a:rPr lang="en-US" sz="2000" dirty="0">
                <a:solidFill>
                  <a:schemeClr val="tx1"/>
                </a:solidFill>
                <a:latin typeface="Calibri"/>
              </a:rPr>
              <a:t>:</a:t>
            </a:r>
          </a:p>
          <a:p>
            <a:pPr lvl="1">
              <a:lnSpc>
                <a:spcPct val="150000"/>
              </a:lnSpc>
              <a:spcBef>
                <a:spcPts val="0"/>
              </a:spcBef>
            </a:pPr>
            <a:r>
              <a:rPr lang="en-US" sz="2000" dirty="0">
                <a:solidFill>
                  <a:schemeClr val="tx1"/>
                </a:solidFill>
                <a:latin typeface="Calibri"/>
              </a:rPr>
              <a:t>Prevent service duplication.</a:t>
            </a:r>
          </a:p>
          <a:p>
            <a:pPr lvl="1">
              <a:lnSpc>
                <a:spcPct val="150000"/>
              </a:lnSpc>
              <a:spcBef>
                <a:spcPts val="0"/>
              </a:spcBef>
            </a:pPr>
            <a:r>
              <a:rPr lang="en-US" sz="2000" dirty="0">
                <a:solidFill>
                  <a:schemeClr val="tx1"/>
                </a:solidFill>
                <a:latin typeface="Calibri"/>
              </a:rPr>
              <a:t>Track key metrics such as referrals, member engagement, and service utilization.</a:t>
            </a:r>
          </a:p>
          <a:p>
            <a:pPr lvl="1">
              <a:lnSpc>
                <a:spcPct val="150000"/>
              </a:lnSpc>
              <a:spcBef>
                <a:spcPts val="0"/>
              </a:spcBef>
            </a:pPr>
            <a:r>
              <a:rPr lang="en-US" sz="2000" dirty="0">
                <a:solidFill>
                  <a:schemeClr val="tx1"/>
                </a:solidFill>
                <a:latin typeface="Calibri"/>
              </a:rPr>
              <a:t>Be documented in MCP/Plan Partners and LGAs internal policies and procedures.</a:t>
            </a:r>
          </a:p>
          <a:p>
            <a:pPr lvl="1">
              <a:lnSpc>
                <a:spcPct val="150000"/>
              </a:lnSpc>
              <a:spcBef>
                <a:spcPts val="0"/>
              </a:spcBef>
            </a:pPr>
            <a:r>
              <a:rPr lang="en-US" sz="2000" dirty="0">
                <a:solidFill>
                  <a:schemeClr val="tx1"/>
                </a:solidFill>
                <a:latin typeface="Calibri"/>
              </a:rPr>
              <a:t>Align with performance measures and clinical standards.</a:t>
            </a:r>
          </a:p>
          <a:p>
            <a:pPr marL="0" indent="0">
              <a:lnSpc>
                <a:spcPct val="100000"/>
              </a:lnSpc>
              <a:spcBef>
                <a:spcPts val="0"/>
              </a:spcBef>
              <a:buNone/>
            </a:pPr>
            <a:endParaRPr lang="en-US" sz="2000" dirty="0">
              <a:solidFill>
                <a:schemeClr val="tx1"/>
              </a:solidFill>
              <a:latin typeface="Calibri"/>
            </a:endParaRPr>
          </a:p>
          <a:p>
            <a:pPr marL="0" indent="0">
              <a:lnSpc>
                <a:spcPct val="100000"/>
              </a:lnSpc>
              <a:spcBef>
                <a:spcPts val="0"/>
              </a:spcBef>
              <a:buNone/>
            </a:pPr>
            <a:r>
              <a:rPr lang="en-US" sz="2000" dirty="0">
                <a:solidFill>
                  <a:schemeClr val="tx1"/>
                </a:solidFill>
                <a:latin typeface="Calibri"/>
              </a:rPr>
              <a:t>Parties are expected to use these metrics to inform operational improvements and ensure program effectiveness.</a:t>
            </a:r>
          </a:p>
          <a:p>
            <a:pPr marL="0" indent="0">
              <a:lnSpc>
                <a:spcPct val="150000"/>
              </a:lnSpc>
              <a:spcBef>
                <a:spcPts val="0"/>
              </a:spcBef>
              <a:buNone/>
            </a:pPr>
            <a:endParaRPr lang="en-US" sz="2000" dirty="0">
              <a:solidFill>
                <a:schemeClr val="tx1"/>
              </a:solidFill>
              <a:latin typeface="+mn-lt"/>
            </a:endParaRPr>
          </a:p>
        </p:txBody>
      </p:sp>
    </p:spTree>
    <p:extLst>
      <p:ext uri="{BB962C8B-B14F-4D97-AF65-F5344CB8AC3E}">
        <p14:creationId xmlns:p14="http://schemas.microsoft.com/office/powerpoint/2010/main" val="357975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48697" y="184149"/>
            <a:ext cx="10515600" cy="662939"/>
          </a:xfrm>
        </p:spPr>
        <p:txBody>
          <a:bodyPr/>
          <a:lstStyle/>
          <a:p>
            <a:r>
              <a:rPr kumimoji="0" lang="en-US" b="1" i="0" u="none" strike="noStrike" kern="1200" cap="none" spc="0" normalizeH="0" baseline="0" noProof="0" dirty="0">
                <a:ln>
                  <a:noFill/>
                </a:ln>
                <a:solidFill>
                  <a:srgbClr val="0095D4"/>
                </a:solidFill>
                <a:effectLst/>
                <a:uLnTx/>
                <a:uFillTx/>
                <a:latin typeface="Calibri" charset="0"/>
                <a:cs typeface="Helvetica" charset="0"/>
              </a:rPr>
              <a:t>Key MOU Provisions: </a:t>
            </a:r>
            <a:r>
              <a:rPr lang="en-US" u="sng" dirty="0">
                <a:latin typeface="Calibri"/>
              </a:rPr>
              <a:t>Data Sharing and Confidentiality</a:t>
            </a:r>
            <a:endParaRPr lang="en-US" dirty="0">
              <a:solidFill>
                <a:srgbClr val="C00000"/>
              </a:solidFill>
            </a:endParaRPr>
          </a:p>
        </p:txBody>
      </p:sp>
      <p:sp>
        <p:nvSpPr>
          <p:cNvPr id="4" name="Slide Number Placeholder 3">
            <a:extLst>
              <a:ext uri="{FF2B5EF4-FFF2-40B4-BE49-F238E27FC236}">
                <a16:creationId xmlns:a16="http://schemas.microsoft.com/office/drawing/2014/main" id="{618B79CD-A432-88AB-D3C1-E7BD4A049F03}"/>
              </a:ext>
            </a:extLst>
          </p:cNvPr>
          <p:cNvSpPr>
            <a:spLocks noGrp="1"/>
          </p:cNvSpPr>
          <p:nvPr>
            <p:ph type="sldNum" sz="quarter" idx="12"/>
          </p:nvPr>
        </p:nvSpPr>
        <p:spPr/>
        <p:txBody>
          <a:bodyPr/>
          <a:lstStyle/>
          <a:p>
            <a:r>
              <a:rPr dirty="0"/>
              <a:t>Page 15 of 20</a:t>
            </a: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219200" y="847087"/>
            <a:ext cx="10515600" cy="5598163"/>
          </a:xfrm>
        </p:spPr>
        <p:txBody>
          <a:bodyPr/>
          <a:lstStyle/>
          <a:p>
            <a:pPr marL="0" indent="0">
              <a:buNone/>
            </a:pPr>
            <a:r>
              <a:rPr lang="en-US" sz="2000" dirty="0">
                <a:solidFill>
                  <a:schemeClr val="tx1"/>
                </a:solidFill>
                <a:latin typeface="Calibri"/>
              </a:rPr>
              <a:t>To support referrals and coordination, the MOU requires secure and timely exchange of only the </a:t>
            </a:r>
            <a:r>
              <a:rPr lang="en-US" sz="2000" b="1" dirty="0">
                <a:solidFill>
                  <a:schemeClr val="tx1"/>
                </a:solidFill>
                <a:latin typeface="Calibri"/>
              </a:rPr>
              <a:t>minimum necessary</a:t>
            </a:r>
            <a:r>
              <a:rPr lang="en-US" sz="2000" dirty="0">
                <a:solidFill>
                  <a:schemeClr val="tx1"/>
                </a:solidFill>
                <a:latin typeface="Calibri"/>
              </a:rPr>
              <a:t> member data.</a:t>
            </a:r>
          </a:p>
          <a:p>
            <a:pPr marL="0" indent="0">
              <a:buNone/>
            </a:pPr>
            <a:r>
              <a:rPr lang="en-US" sz="2000" b="1" dirty="0">
                <a:solidFill>
                  <a:schemeClr val="tx1"/>
                </a:solidFill>
                <a:latin typeface="Calibri"/>
              </a:rPr>
              <a:t>Requirements</a:t>
            </a:r>
            <a:r>
              <a:rPr lang="en-US" sz="2000" dirty="0">
                <a:solidFill>
                  <a:schemeClr val="tx1"/>
                </a:solidFill>
                <a:latin typeface="Calibri"/>
              </a:rPr>
              <a:t>:</a:t>
            </a:r>
          </a:p>
          <a:p>
            <a:pPr lvl="1"/>
            <a:r>
              <a:rPr lang="en-US" sz="2000" dirty="0">
                <a:solidFill>
                  <a:schemeClr val="tx1"/>
                </a:solidFill>
                <a:latin typeface="Calibri"/>
              </a:rPr>
              <a:t>Data sharing must comply with </a:t>
            </a:r>
            <a:r>
              <a:rPr lang="en-US" sz="2000" b="1" dirty="0">
                <a:solidFill>
                  <a:schemeClr val="tx1"/>
                </a:solidFill>
                <a:latin typeface="Calibri"/>
              </a:rPr>
              <a:t>HIPAA</a:t>
            </a:r>
            <a:r>
              <a:rPr lang="en-US" sz="2000" dirty="0">
                <a:solidFill>
                  <a:schemeClr val="tx1"/>
                </a:solidFill>
                <a:latin typeface="Calibri"/>
              </a:rPr>
              <a:t>, </a:t>
            </a:r>
            <a:r>
              <a:rPr lang="en-US" sz="2000" b="1" dirty="0">
                <a:solidFill>
                  <a:schemeClr val="tx1"/>
                </a:solidFill>
                <a:latin typeface="Calibri"/>
              </a:rPr>
              <a:t>42 CFR Part 2</a:t>
            </a:r>
            <a:r>
              <a:rPr lang="en-US" sz="2000" dirty="0">
                <a:solidFill>
                  <a:schemeClr val="tx1"/>
                </a:solidFill>
                <a:latin typeface="Calibri"/>
              </a:rPr>
              <a:t>, and </a:t>
            </a:r>
            <a:r>
              <a:rPr lang="en-US" sz="2000" b="1" dirty="0">
                <a:solidFill>
                  <a:schemeClr val="tx1"/>
                </a:solidFill>
                <a:latin typeface="Calibri"/>
              </a:rPr>
              <a:t>State</a:t>
            </a:r>
            <a:r>
              <a:rPr lang="en-US" sz="2000" dirty="0">
                <a:solidFill>
                  <a:schemeClr val="tx1"/>
                </a:solidFill>
                <a:latin typeface="Calibri"/>
              </a:rPr>
              <a:t> privacy laws.</a:t>
            </a:r>
          </a:p>
          <a:p>
            <a:pPr lvl="1"/>
            <a:r>
              <a:rPr lang="en-US" sz="2000" dirty="0">
                <a:latin typeface="Calibri"/>
              </a:rPr>
              <a:t>Parties must establish and maintain written procedures for data sharing, access, and security.</a:t>
            </a:r>
          </a:p>
          <a:p>
            <a:pPr lvl="1"/>
            <a:r>
              <a:rPr lang="en-US" sz="2000" dirty="0">
                <a:latin typeface="Calibri"/>
              </a:rPr>
              <a:t>MCP/Plan Partners must provide interoperability tools (e.g., public provider directory).</a:t>
            </a:r>
          </a:p>
          <a:p>
            <a:pPr lvl="1">
              <a:lnSpc>
                <a:spcPct val="100000"/>
              </a:lnSpc>
            </a:pPr>
            <a:r>
              <a:rPr lang="en-US" sz="2000" dirty="0">
                <a:latin typeface="Calibri"/>
              </a:rPr>
              <a:t>The MOU outlines required data elements, which must be reviewed annually.</a:t>
            </a:r>
          </a:p>
          <a:p>
            <a:pPr marL="0" indent="0">
              <a:lnSpc>
                <a:spcPct val="100000"/>
              </a:lnSpc>
              <a:buNone/>
            </a:pPr>
            <a:r>
              <a:rPr lang="en-US" sz="2000" dirty="0">
                <a:latin typeface="Calibri"/>
              </a:rPr>
              <a:t>Secured data exchange is fundamental to effective cross-agency care coordination.</a:t>
            </a:r>
          </a:p>
          <a:p>
            <a:pPr marL="0" indent="0">
              <a:buNone/>
            </a:pPr>
            <a:endParaRPr lang="en-US" dirty="0"/>
          </a:p>
        </p:txBody>
      </p:sp>
    </p:spTree>
    <p:extLst>
      <p:ext uri="{BB962C8B-B14F-4D97-AF65-F5344CB8AC3E}">
        <p14:creationId xmlns:p14="http://schemas.microsoft.com/office/powerpoint/2010/main" val="1130484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57299" y="184149"/>
            <a:ext cx="10515600" cy="662939"/>
          </a:xfrm>
        </p:spPr>
        <p:txBody>
          <a:bodyPr/>
          <a:lstStyle/>
          <a:p>
            <a:r>
              <a:rPr kumimoji="0" lang="en-US" b="1" i="0" u="none" strike="noStrike" kern="1200" cap="none" spc="0" normalizeH="0" baseline="0" noProof="0" dirty="0">
                <a:ln>
                  <a:noFill/>
                </a:ln>
                <a:solidFill>
                  <a:srgbClr val="0095D4"/>
                </a:solidFill>
                <a:effectLst/>
                <a:uLnTx/>
                <a:uFillTx/>
                <a:latin typeface="Calibri" charset="0"/>
                <a:cs typeface="Helvetica" charset="0"/>
              </a:rPr>
              <a:t>Key MOU Provisions: </a:t>
            </a:r>
            <a:r>
              <a:rPr kumimoji="0" lang="en-US" b="1" i="0" u="sng" strike="noStrike" kern="1200" cap="none" spc="0" normalizeH="0" baseline="0" noProof="0" dirty="0">
                <a:ln>
                  <a:noFill/>
                </a:ln>
                <a:solidFill>
                  <a:srgbClr val="0095D4"/>
                </a:solidFill>
                <a:effectLst/>
                <a:uLnTx/>
                <a:uFillTx/>
                <a:latin typeface="Calibri" charset="0"/>
                <a:cs typeface="Helvetica" charset="0"/>
              </a:rPr>
              <a:t>Dispute Resolution</a:t>
            </a:r>
            <a:endParaRPr lang="en-US" dirty="0">
              <a:solidFill>
                <a:srgbClr val="C00000"/>
              </a:solidFill>
            </a:endParaRPr>
          </a:p>
        </p:txBody>
      </p:sp>
      <p:sp>
        <p:nvSpPr>
          <p:cNvPr id="4" name="Slide Number Placeholder 3">
            <a:extLst>
              <a:ext uri="{FF2B5EF4-FFF2-40B4-BE49-F238E27FC236}">
                <a16:creationId xmlns:a16="http://schemas.microsoft.com/office/drawing/2014/main" id="{618B79CD-A432-88AB-D3C1-E7BD4A049F03}"/>
              </a:ext>
            </a:extLst>
          </p:cNvPr>
          <p:cNvSpPr>
            <a:spLocks noGrp="1"/>
          </p:cNvSpPr>
          <p:nvPr>
            <p:ph type="sldNum" sz="quarter" idx="12"/>
          </p:nvPr>
        </p:nvSpPr>
        <p:spPr/>
        <p:txBody>
          <a:bodyPr/>
          <a:lstStyle/>
          <a:p>
            <a:r>
              <a:rPr dirty="0"/>
              <a:t>Page 16 of 20</a:t>
            </a: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219200" y="847087"/>
            <a:ext cx="10515600" cy="5598163"/>
          </a:xfrm>
        </p:spPr>
        <p:txBody>
          <a:bodyPr/>
          <a:lstStyle/>
          <a:p>
            <a:pPr marL="0" indent="0">
              <a:buNone/>
            </a:pPr>
            <a:r>
              <a:rPr lang="en-US" sz="2000" dirty="0">
                <a:latin typeface="Calibri"/>
              </a:rPr>
              <a:t>When disagreements arise between parties on service responsibilities or coordination, the MOU outlines a structured dispute resolution process.</a:t>
            </a:r>
          </a:p>
          <a:p>
            <a:pPr marL="0" indent="0">
              <a:buNone/>
            </a:pPr>
            <a:r>
              <a:rPr lang="en-US" sz="2000" b="1" dirty="0">
                <a:latin typeface="Calibri"/>
              </a:rPr>
              <a:t>Steps include</a:t>
            </a:r>
            <a:r>
              <a:rPr lang="en-US" sz="2000" dirty="0">
                <a:latin typeface="Calibri"/>
              </a:rPr>
              <a:t>:</a:t>
            </a:r>
          </a:p>
          <a:p>
            <a:pPr lvl="1"/>
            <a:r>
              <a:rPr lang="en-US" sz="2000" dirty="0">
                <a:latin typeface="Calibri"/>
              </a:rPr>
              <a:t>Parties must first attempt to resolve issues internally within </a:t>
            </a:r>
            <a:r>
              <a:rPr lang="en-US" sz="2000" b="1" dirty="0">
                <a:latin typeface="Calibri"/>
              </a:rPr>
              <a:t>30 working days</a:t>
            </a:r>
            <a:r>
              <a:rPr lang="en-US" sz="2000" dirty="0">
                <a:latin typeface="Calibri"/>
              </a:rPr>
              <a:t>.</a:t>
            </a:r>
          </a:p>
          <a:p>
            <a:pPr lvl="1"/>
            <a:r>
              <a:rPr lang="en-US" sz="2000" dirty="0">
                <a:latin typeface="Calibri"/>
              </a:rPr>
              <a:t>If unresolved, escalate to executive leadership and then to </a:t>
            </a:r>
            <a:r>
              <a:rPr lang="en-US" sz="2000" b="1" dirty="0">
                <a:latin typeface="Calibri"/>
              </a:rPr>
              <a:t>DHCS within 90 calendar days</a:t>
            </a:r>
            <a:r>
              <a:rPr lang="en-US" sz="2000" dirty="0">
                <a:latin typeface="Calibri"/>
              </a:rPr>
              <a:t>.</a:t>
            </a:r>
          </a:p>
          <a:p>
            <a:pPr lvl="1"/>
            <a:r>
              <a:rPr lang="en-US" sz="2000" dirty="0">
                <a:latin typeface="Calibri"/>
              </a:rPr>
              <a:t>While the dispute is pending, all parties must continue fulfilling their obligations under the MOU to avoid service disruption.</a:t>
            </a:r>
          </a:p>
          <a:p>
            <a:pPr marL="0" indent="0">
              <a:buNone/>
            </a:pPr>
            <a:r>
              <a:rPr lang="en-US" sz="2000" dirty="0">
                <a:latin typeface="Calibri"/>
              </a:rPr>
              <a:t>Written policies must document these procedures, and all steps should be logged for compliance.</a:t>
            </a:r>
          </a:p>
        </p:txBody>
      </p:sp>
    </p:spTree>
    <p:extLst>
      <p:ext uri="{BB962C8B-B14F-4D97-AF65-F5344CB8AC3E}">
        <p14:creationId xmlns:p14="http://schemas.microsoft.com/office/powerpoint/2010/main" val="350903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19200" y="250122"/>
            <a:ext cx="10515600" cy="662939"/>
          </a:xfrm>
        </p:spPr>
        <p:txBody>
          <a:bodyPr/>
          <a:lstStyle/>
          <a:p>
            <a:r>
              <a:rPr kumimoji="0" lang="en-US" b="1" i="0" u="none" strike="noStrike" kern="1200" cap="none" spc="0" normalizeH="0" baseline="0" noProof="0" dirty="0">
                <a:ln>
                  <a:noFill/>
                </a:ln>
                <a:solidFill>
                  <a:srgbClr val="0095D4"/>
                </a:solidFill>
                <a:effectLst/>
                <a:uLnTx/>
                <a:uFillTx/>
                <a:latin typeface="Calibri" charset="0"/>
                <a:cs typeface="Helvetica" charset="0"/>
              </a:rPr>
              <a:t>Key MOU Provisions: </a:t>
            </a:r>
            <a:r>
              <a:rPr lang="en-US" u="sng" dirty="0">
                <a:latin typeface="Calibri"/>
              </a:rPr>
              <a:t>Compliance and Reporting</a:t>
            </a:r>
            <a:endParaRPr lang="en-US" dirty="0">
              <a:solidFill>
                <a:srgbClr val="C00000"/>
              </a:solidFill>
            </a:endParaRPr>
          </a:p>
        </p:txBody>
      </p:sp>
      <p:sp>
        <p:nvSpPr>
          <p:cNvPr id="4" name="Slide Number Placeholder 3">
            <a:extLst>
              <a:ext uri="{FF2B5EF4-FFF2-40B4-BE49-F238E27FC236}">
                <a16:creationId xmlns:a16="http://schemas.microsoft.com/office/drawing/2014/main" id="{618B79CD-A432-88AB-D3C1-E7BD4A049F03}"/>
              </a:ext>
            </a:extLst>
          </p:cNvPr>
          <p:cNvSpPr>
            <a:spLocks noGrp="1"/>
          </p:cNvSpPr>
          <p:nvPr>
            <p:ph type="sldNum" sz="quarter" idx="12"/>
          </p:nvPr>
        </p:nvSpPr>
        <p:spPr/>
        <p:txBody>
          <a:bodyPr/>
          <a:lstStyle/>
          <a:p>
            <a:r>
              <a:rPr dirty="0"/>
              <a:t>Page 17 of 20</a:t>
            </a: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219200" y="913061"/>
            <a:ext cx="10515600" cy="5532190"/>
          </a:xfrm>
        </p:spPr>
        <p:txBody>
          <a:bodyPr/>
          <a:lstStyle/>
          <a:p>
            <a:pPr marL="0" indent="0">
              <a:buNone/>
            </a:pPr>
            <a:r>
              <a:rPr lang="en-US" sz="2000" dirty="0">
                <a:solidFill>
                  <a:schemeClr val="tx1"/>
                </a:solidFill>
                <a:latin typeface="Calibri"/>
              </a:rPr>
              <a:t>Each party is responsible for maintaining documentation and ensuring full compliance with MOU obligations.</a:t>
            </a:r>
          </a:p>
          <a:p>
            <a:pPr marL="0" indent="0">
              <a:buNone/>
            </a:pPr>
            <a:r>
              <a:rPr lang="en-US" sz="2000" b="1" dirty="0">
                <a:solidFill>
                  <a:schemeClr val="tx1"/>
                </a:solidFill>
                <a:latin typeface="Calibri"/>
              </a:rPr>
              <a:t>Key requirements</a:t>
            </a:r>
            <a:r>
              <a:rPr lang="en-US" sz="2000" dirty="0">
                <a:solidFill>
                  <a:schemeClr val="tx1"/>
                </a:solidFill>
                <a:latin typeface="Calibri"/>
              </a:rPr>
              <a:t>:</a:t>
            </a:r>
          </a:p>
          <a:p>
            <a:r>
              <a:rPr lang="en-US" sz="2000" dirty="0">
                <a:solidFill>
                  <a:schemeClr val="tx1"/>
                </a:solidFill>
                <a:latin typeface="Calibri"/>
              </a:rPr>
              <a:t>Maintain training records, meeting summaries, and MOU documentation for </a:t>
            </a:r>
            <a:r>
              <a:rPr lang="en-US" sz="2000" b="1" dirty="0">
                <a:solidFill>
                  <a:schemeClr val="tx1"/>
                </a:solidFill>
                <a:latin typeface="Calibri"/>
              </a:rPr>
              <a:t>at least 10 years</a:t>
            </a:r>
            <a:r>
              <a:rPr lang="en-US" sz="2000" dirty="0">
                <a:solidFill>
                  <a:schemeClr val="tx1"/>
                </a:solidFill>
                <a:latin typeface="Calibri"/>
              </a:rPr>
              <a:t>.</a:t>
            </a:r>
          </a:p>
          <a:p>
            <a:r>
              <a:rPr lang="en-US" sz="2000" dirty="0">
                <a:solidFill>
                  <a:schemeClr val="tx1"/>
                </a:solidFill>
                <a:latin typeface="Calibri"/>
              </a:rPr>
              <a:t>MCP must post the fully executed MOUs on its website at: </a:t>
            </a:r>
            <a:r>
              <a:rPr lang="en-US" sz="2000" dirty="0">
                <a:solidFill>
                  <a:schemeClr val="tx1"/>
                </a:solidFill>
                <a:latin typeface="Calibri"/>
                <a:hlinkClick r:id="rId3"/>
              </a:rPr>
              <a:t>https://www.lacare.org/memorandums-of-understanding</a:t>
            </a:r>
            <a:endParaRPr lang="en-US" dirty="0">
              <a:solidFill>
                <a:schemeClr val="tx1"/>
              </a:solidFill>
            </a:endParaRPr>
          </a:p>
          <a:p>
            <a:r>
              <a:rPr lang="en-US" sz="2000" dirty="0">
                <a:solidFill>
                  <a:schemeClr val="tx1"/>
                </a:solidFill>
                <a:latin typeface="Calibri"/>
              </a:rPr>
              <a:t>MCP must submit an </a:t>
            </a:r>
            <a:r>
              <a:rPr lang="en-US" sz="2000" b="1" dirty="0">
                <a:solidFill>
                  <a:schemeClr val="tx1"/>
                </a:solidFill>
                <a:latin typeface="Calibri"/>
              </a:rPr>
              <a:t>Annual MOU Report </a:t>
            </a:r>
            <a:r>
              <a:rPr lang="en-US" sz="2000" dirty="0">
                <a:solidFill>
                  <a:schemeClr val="tx1"/>
                </a:solidFill>
                <a:latin typeface="Calibri"/>
              </a:rPr>
              <a:t>to DHCS, including any amendments or updates.</a:t>
            </a:r>
          </a:p>
          <a:p>
            <a:r>
              <a:rPr lang="en-US" sz="2000" dirty="0">
                <a:solidFill>
                  <a:schemeClr val="tx1"/>
                </a:solidFill>
                <a:latin typeface="Calibri"/>
              </a:rPr>
              <a:t>All parties must participate in the annual MOU review process to determine if the MOU should be amended, renewed, or replaced.</a:t>
            </a:r>
          </a:p>
          <a:p>
            <a:pPr marL="0" indent="0">
              <a:buNone/>
            </a:pPr>
            <a:r>
              <a:rPr lang="en-US" sz="2000" dirty="0">
                <a:solidFill>
                  <a:schemeClr val="tx1"/>
                </a:solidFill>
                <a:latin typeface="Calibri"/>
              </a:rPr>
              <a:t>Timely documentation and review are essential for regulatory alignment and accountability.</a:t>
            </a:r>
          </a:p>
        </p:txBody>
      </p:sp>
    </p:spTree>
    <p:extLst>
      <p:ext uri="{BB962C8B-B14F-4D97-AF65-F5344CB8AC3E}">
        <p14:creationId xmlns:p14="http://schemas.microsoft.com/office/powerpoint/2010/main" val="1395913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19200" y="136476"/>
            <a:ext cx="10515600" cy="662939"/>
          </a:xfrm>
        </p:spPr>
        <p:txBody>
          <a:bodyPr/>
          <a:lstStyle/>
          <a:p>
            <a:r>
              <a:rPr lang="en-US" dirty="0">
                <a:latin typeface="Calibri"/>
              </a:rPr>
              <a:t>Key Takeaways</a:t>
            </a:r>
            <a:endParaRPr lang="en-US" dirty="0">
              <a:solidFill>
                <a:srgbClr val="C00000"/>
              </a:solidFill>
            </a:endParaRPr>
          </a:p>
        </p:txBody>
      </p:sp>
      <p:sp>
        <p:nvSpPr>
          <p:cNvPr id="4" name="Slide Number Placeholder 3">
            <a:extLst>
              <a:ext uri="{FF2B5EF4-FFF2-40B4-BE49-F238E27FC236}">
                <a16:creationId xmlns:a16="http://schemas.microsoft.com/office/drawing/2014/main" id="{618B79CD-A432-88AB-D3C1-E7BD4A049F03}"/>
              </a:ext>
            </a:extLst>
          </p:cNvPr>
          <p:cNvSpPr>
            <a:spLocks noGrp="1"/>
          </p:cNvSpPr>
          <p:nvPr>
            <p:ph type="sldNum" sz="quarter" idx="12"/>
          </p:nvPr>
        </p:nvSpPr>
        <p:spPr/>
        <p:txBody>
          <a:bodyPr/>
          <a:lstStyle/>
          <a:p>
            <a:r>
              <a:rPr dirty="0"/>
              <a:t>Page 18 of 20</a:t>
            </a: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219200" y="799415"/>
            <a:ext cx="10515600" cy="5645836"/>
          </a:xfrm>
        </p:spPr>
        <p:txBody>
          <a:bodyPr/>
          <a:lstStyle/>
          <a:p>
            <a:pPr marL="0" indent="0">
              <a:lnSpc>
                <a:spcPct val="100000"/>
              </a:lnSpc>
              <a:spcBef>
                <a:spcPts val="0"/>
              </a:spcBef>
              <a:buNone/>
            </a:pPr>
            <a:r>
              <a:rPr lang="en-US" sz="2000" dirty="0">
                <a:solidFill>
                  <a:schemeClr val="tx1"/>
                </a:solidFill>
                <a:latin typeface="Calibri"/>
              </a:rPr>
              <a:t>As a Network Provider, your partnership is essential to ensuring that Medi-Cal members receive coordinated, high-quality care under the TCM MOU.  Below are the key points to remember:</a:t>
            </a:r>
          </a:p>
          <a:p>
            <a:pPr marL="182880" lvl="1" indent="0">
              <a:lnSpc>
                <a:spcPct val="100000"/>
              </a:lnSpc>
              <a:spcBef>
                <a:spcPts val="0"/>
              </a:spcBef>
              <a:buNone/>
            </a:pPr>
            <a:r>
              <a:rPr lang="en-US" sz="2000" dirty="0"/>
              <a:t>✅ </a:t>
            </a:r>
            <a:r>
              <a:rPr lang="en-US" sz="2000" b="1" dirty="0">
                <a:solidFill>
                  <a:schemeClr val="tx1"/>
                </a:solidFill>
                <a:latin typeface="Calibri"/>
              </a:rPr>
              <a:t>Understand the MOU’s Purpose: </a:t>
            </a:r>
            <a:r>
              <a:rPr lang="en-US" sz="2000" dirty="0">
                <a:solidFill>
                  <a:schemeClr val="tx1"/>
                </a:solidFill>
                <a:latin typeface="Calibri"/>
              </a:rPr>
              <a:t>It formalizes coordination between MCP, Plan Partners, and LGAs to support whole-person care and avoid service duplication.</a:t>
            </a:r>
          </a:p>
          <a:p>
            <a:pPr marL="182880" lvl="1" indent="0">
              <a:lnSpc>
                <a:spcPct val="100000"/>
              </a:lnSpc>
              <a:spcBef>
                <a:spcPts val="0"/>
              </a:spcBef>
              <a:buNone/>
            </a:pPr>
            <a:r>
              <a:rPr lang="en-US" sz="2000" dirty="0"/>
              <a:t>✅ </a:t>
            </a:r>
            <a:r>
              <a:rPr lang="en-US" sz="2000" b="1" dirty="0">
                <a:solidFill>
                  <a:schemeClr val="tx1"/>
                </a:solidFill>
                <a:latin typeface="Calibri"/>
              </a:rPr>
              <a:t>Know Your Role in TCM:</a:t>
            </a:r>
            <a:r>
              <a:rPr lang="en-US" sz="2000" dirty="0">
                <a:solidFill>
                  <a:schemeClr val="tx1"/>
                </a:solidFill>
                <a:latin typeface="Calibri"/>
              </a:rPr>
              <a:t> You may be involved in referrals, supporting care plans, or working alongside TCM case managers to ensure smooth care transitions.</a:t>
            </a:r>
          </a:p>
          <a:p>
            <a:pPr marL="182880" lvl="1" indent="0">
              <a:lnSpc>
                <a:spcPct val="100000"/>
              </a:lnSpc>
              <a:spcBef>
                <a:spcPts val="0"/>
              </a:spcBef>
              <a:buNone/>
            </a:pPr>
            <a:r>
              <a:rPr lang="en-US" sz="2000" dirty="0"/>
              <a:t>✅ </a:t>
            </a:r>
            <a:r>
              <a:rPr lang="en-US" sz="2000" b="1" dirty="0">
                <a:solidFill>
                  <a:schemeClr val="tx1"/>
                </a:solidFill>
                <a:latin typeface="Calibri"/>
              </a:rPr>
              <a:t>Refer Members Appropriately:</a:t>
            </a:r>
            <a:r>
              <a:rPr lang="en-US" sz="2000" dirty="0">
                <a:solidFill>
                  <a:schemeClr val="tx1"/>
                </a:solidFill>
                <a:latin typeface="Calibri"/>
              </a:rPr>
              <a:t> Use the LGA TCM Program for non-medical or community-based needs that require more intensive, face-to-face case management.  Refer to MCP-led programs like ECM, CCM, or Community Supports for medical care management needs.</a:t>
            </a:r>
          </a:p>
          <a:p>
            <a:pPr marL="182880" lvl="1" indent="0">
              <a:lnSpc>
                <a:spcPct val="100000"/>
              </a:lnSpc>
              <a:spcBef>
                <a:spcPts val="0"/>
              </a:spcBef>
              <a:buNone/>
            </a:pPr>
            <a:r>
              <a:rPr lang="en-US" sz="2000" dirty="0"/>
              <a:t>✅ </a:t>
            </a:r>
            <a:r>
              <a:rPr lang="en-US" sz="2000" b="1" dirty="0">
                <a:solidFill>
                  <a:schemeClr val="tx1"/>
                </a:solidFill>
                <a:latin typeface="Calibri"/>
              </a:rPr>
              <a:t>Avoid Duplication</a:t>
            </a:r>
            <a:r>
              <a:rPr lang="en-US" sz="2000" dirty="0">
                <a:solidFill>
                  <a:schemeClr val="tx1"/>
                </a:solidFill>
                <a:latin typeface="Calibri"/>
              </a:rPr>
              <a:t>: As of July 1, 2025, members cannot be enrolled in both ECM and TCM (with limited exceptions).</a:t>
            </a:r>
          </a:p>
          <a:p>
            <a:pPr marL="182880" lvl="1" indent="0">
              <a:lnSpc>
                <a:spcPct val="100000"/>
              </a:lnSpc>
              <a:spcBef>
                <a:spcPts val="0"/>
              </a:spcBef>
              <a:buNone/>
            </a:pPr>
            <a:r>
              <a:rPr lang="en-US" sz="2000" dirty="0"/>
              <a:t>✅ </a:t>
            </a:r>
            <a:r>
              <a:rPr lang="en-US" sz="2000" b="1" dirty="0">
                <a:solidFill>
                  <a:schemeClr val="tx1"/>
                </a:solidFill>
                <a:latin typeface="Calibri"/>
              </a:rPr>
              <a:t>Know Who to Contact: </a:t>
            </a:r>
            <a:r>
              <a:rPr lang="en-US" sz="2000" dirty="0">
                <a:solidFill>
                  <a:schemeClr val="tx1"/>
                </a:solidFill>
                <a:latin typeface="Calibri"/>
              </a:rPr>
              <a:t>If you have questions about referrals, coordination, or responsibilities, </a:t>
            </a:r>
            <a:r>
              <a:rPr lang="en-US" sz="2000" b="1" dirty="0">
                <a:solidFill>
                  <a:schemeClr val="tx1"/>
                </a:solidFill>
                <a:latin typeface="Calibri"/>
              </a:rPr>
              <a:t>contact the MCP or Plan Partner you are contracted with for the specific member assignment.  </a:t>
            </a:r>
            <a:r>
              <a:rPr lang="en-US" sz="2000" dirty="0">
                <a:solidFill>
                  <a:schemeClr val="tx1"/>
                </a:solidFill>
                <a:latin typeface="Calibri"/>
              </a:rPr>
              <a:t>They will connect you to the appropriate TCM liaison or responsible person.</a:t>
            </a:r>
          </a:p>
          <a:p>
            <a:pPr marL="182880" lvl="1" indent="0">
              <a:lnSpc>
                <a:spcPct val="100000"/>
              </a:lnSpc>
              <a:spcBef>
                <a:spcPts val="0"/>
              </a:spcBef>
              <a:buNone/>
            </a:pPr>
            <a:r>
              <a:rPr lang="en-US" sz="2000" dirty="0"/>
              <a:t>✅ </a:t>
            </a:r>
            <a:r>
              <a:rPr lang="en-US" sz="2000" b="1" dirty="0">
                <a:solidFill>
                  <a:schemeClr val="tx1"/>
                </a:solidFill>
                <a:latin typeface="Calibri"/>
              </a:rPr>
              <a:t>Stay Informed: </a:t>
            </a:r>
            <a:r>
              <a:rPr lang="en-US" sz="2000" dirty="0">
                <a:solidFill>
                  <a:schemeClr val="tx1"/>
                </a:solidFill>
                <a:latin typeface="Calibri"/>
              </a:rPr>
              <a:t>Training must be reviewed annually, and updated guidance will be shared as needed to maintain compliance with the MOU.</a:t>
            </a:r>
          </a:p>
          <a:p>
            <a:pPr marL="0" indent="0">
              <a:lnSpc>
                <a:spcPct val="100000"/>
              </a:lnSpc>
              <a:spcBef>
                <a:spcPts val="0"/>
              </a:spcBef>
              <a:buNone/>
            </a:pPr>
            <a:r>
              <a:rPr lang="en-US" sz="2000" dirty="0">
                <a:solidFill>
                  <a:schemeClr val="tx1"/>
                </a:solidFill>
                <a:latin typeface="Calibri"/>
              </a:rPr>
              <a:t>Your active engagement ensures aligned, effective care across programs and supports the well-being of Medi-Cal members.</a:t>
            </a:r>
          </a:p>
          <a:p>
            <a:pPr marL="0" indent="0">
              <a:lnSpc>
                <a:spcPct val="150000"/>
              </a:lnSpc>
              <a:spcBef>
                <a:spcPts val="0"/>
              </a:spcBef>
              <a:buNone/>
            </a:pPr>
            <a:endParaRPr lang="en-US" sz="2000" b="1" dirty="0">
              <a:solidFill>
                <a:schemeClr val="tx1"/>
              </a:solidFill>
              <a:latin typeface="+mn-lt"/>
            </a:endParaRPr>
          </a:p>
          <a:p>
            <a:pPr marL="0" indent="0">
              <a:lnSpc>
                <a:spcPct val="150000"/>
              </a:lnSpc>
              <a:spcBef>
                <a:spcPts val="0"/>
              </a:spcBef>
              <a:buNone/>
            </a:pPr>
            <a:endParaRPr lang="en-US" sz="2000" b="1" dirty="0">
              <a:solidFill>
                <a:schemeClr val="tx1"/>
              </a:solidFill>
              <a:latin typeface="+mn-lt"/>
            </a:endParaRPr>
          </a:p>
        </p:txBody>
      </p:sp>
    </p:spTree>
    <p:extLst>
      <p:ext uri="{BB962C8B-B14F-4D97-AF65-F5344CB8AC3E}">
        <p14:creationId xmlns:p14="http://schemas.microsoft.com/office/powerpoint/2010/main" val="223302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25100"/>
            <a:ext cx="10515600" cy="520269"/>
          </a:xfrm>
        </p:spPr>
        <p:txBody>
          <a:bodyPr/>
          <a:lstStyle/>
          <a:p>
            <a:r>
              <a:rPr lang="en-US" dirty="0">
                <a:latin typeface="Calibri"/>
              </a:rPr>
              <a:t> Welcome and Purpose</a:t>
            </a:r>
            <a:br>
              <a:rPr lang="en-US" sz="2400" dirty="0"/>
            </a:br>
            <a:br>
              <a:rPr lang="en-US" dirty="0"/>
            </a:br>
            <a:endParaRPr lang="en-US" dirty="0"/>
          </a:p>
        </p:txBody>
      </p:sp>
      <p:sp>
        <p:nvSpPr>
          <p:cNvPr id="4" name="Slide Number Placeholder 3"/>
          <p:cNvSpPr>
            <a:spLocks noGrp="1"/>
          </p:cNvSpPr>
          <p:nvPr>
            <p:ph type="sldNum" sz="quarter" idx="12"/>
          </p:nvPr>
        </p:nvSpPr>
        <p:spPr/>
        <p:txBody>
          <a:bodyPr/>
          <a:lstStyle/>
          <a:p>
            <a:r>
              <a:rPr dirty="0"/>
              <a:t>Page 2 of 20</a:t>
            </a:r>
          </a:p>
        </p:txBody>
      </p:sp>
      <p:sp>
        <p:nvSpPr>
          <p:cNvPr id="5" name="Content Placeholder 4"/>
          <p:cNvSpPr>
            <a:spLocks noGrp="1"/>
          </p:cNvSpPr>
          <p:nvPr>
            <p:ph idx="13"/>
          </p:nvPr>
        </p:nvSpPr>
        <p:spPr>
          <a:xfrm>
            <a:off x="1219200" y="865239"/>
            <a:ext cx="10515600" cy="5580012"/>
          </a:xfrm>
        </p:spPr>
        <p:txBody>
          <a:bodyPr/>
          <a:lstStyle/>
          <a:p>
            <a:pPr marL="0" indent="0">
              <a:lnSpc>
                <a:spcPct val="100000"/>
              </a:lnSpc>
              <a:spcBef>
                <a:spcPts val="0"/>
              </a:spcBef>
              <a:buNone/>
            </a:pPr>
            <a:r>
              <a:rPr lang="en-US" sz="2000" dirty="0">
                <a:solidFill>
                  <a:schemeClr val="tx1"/>
                </a:solidFill>
                <a:latin typeface="Calibri"/>
              </a:rPr>
              <a:t>Welcome, and thank you for reviewing this provider training material.  This training is provided as a self-paced resource to support our Network Providers in understanding the Targeted Case Management (TCM) Memorandum of Understanding (MOU).</a:t>
            </a:r>
          </a:p>
          <a:p>
            <a:pPr marL="0" indent="0">
              <a:lnSpc>
                <a:spcPct val="100000"/>
              </a:lnSpc>
              <a:spcBef>
                <a:spcPts val="0"/>
              </a:spcBef>
              <a:buNone/>
            </a:pPr>
            <a:endParaRPr lang="en-US" sz="2000" b="1" dirty="0">
              <a:solidFill>
                <a:schemeClr val="tx1"/>
              </a:solidFill>
              <a:latin typeface="+mn-lt"/>
            </a:endParaRPr>
          </a:p>
          <a:p>
            <a:pPr marL="0" indent="0">
              <a:lnSpc>
                <a:spcPct val="100000"/>
              </a:lnSpc>
              <a:spcBef>
                <a:spcPts val="0"/>
              </a:spcBef>
              <a:buNone/>
            </a:pPr>
            <a:r>
              <a:rPr lang="en-US" sz="2000" b="1" dirty="0">
                <a:solidFill>
                  <a:schemeClr val="tx1"/>
                </a:solidFill>
                <a:latin typeface="Calibri"/>
              </a:rPr>
              <a:t>Purpose of this Training Material:</a:t>
            </a:r>
          </a:p>
          <a:p>
            <a:pPr lvl="1">
              <a:lnSpc>
                <a:spcPct val="150000"/>
              </a:lnSpc>
              <a:spcBef>
                <a:spcPts val="0"/>
              </a:spcBef>
            </a:pPr>
            <a:r>
              <a:rPr lang="en-US" sz="2000" dirty="0">
                <a:solidFill>
                  <a:schemeClr val="tx1"/>
                </a:solidFill>
                <a:latin typeface="Calibri"/>
              </a:rPr>
              <a:t>To fulfill the requirements outlined in California Department of Health Care Services (DHCS) All Plan Letter (APL) 23-029.</a:t>
            </a:r>
          </a:p>
          <a:p>
            <a:pPr lvl="1">
              <a:lnSpc>
                <a:spcPct val="150000"/>
              </a:lnSpc>
              <a:spcBef>
                <a:spcPts val="0"/>
              </a:spcBef>
            </a:pPr>
            <a:r>
              <a:rPr lang="en-US" sz="2000" dirty="0">
                <a:solidFill>
                  <a:schemeClr val="tx1"/>
                </a:solidFill>
                <a:latin typeface="Calibri"/>
              </a:rPr>
              <a:t>To clearly define the respective roles and responsibilities of Managed Care Plan (MCP), Plan Partners, and Third-Party Agencies. </a:t>
            </a:r>
          </a:p>
          <a:p>
            <a:pPr lvl="1">
              <a:lnSpc>
                <a:spcPct val="150000"/>
              </a:lnSpc>
              <a:spcBef>
                <a:spcPts val="0"/>
              </a:spcBef>
            </a:pPr>
            <a:r>
              <a:rPr lang="en-US" sz="2000" dirty="0">
                <a:solidFill>
                  <a:schemeClr val="tx1"/>
                </a:solidFill>
                <a:latin typeface="Calibri"/>
              </a:rPr>
              <a:t>To outline procedures for resolving inter-agency disputes in a timely and collaborative manner.</a:t>
            </a:r>
          </a:p>
          <a:p>
            <a:pPr lvl="1">
              <a:lnSpc>
                <a:spcPct val="150000"/>
              </a:lnSpc>
              <a:spcBef>
                <a:spcPts val="0"/>
              </a:spcBef>
            </a:pPr>
            <a:r>
              <a:rPr lang="en-US" sz="2000" dirty="0">
                <a:solidFill>
                  <a:schemeClr val="tx1"/>
                </a:solidFill>
                <a:latin typeface="Calibri"/>
              </a:rPr>
              <a:t>To foster effective partnerships with Third-Party Agencies in delivering comprehensive, whole-person care to Medi-Cal members.</a:t>
            </a:r>
          </a:p>
        </p:txBody>
      </p:sp>
    </p:spTree>
    <p:extLst>
      <p:ext uri="{BB962C8B-B14F-4D97-AF65-F5344CB8AC3E}">
        <p14:creationId xmlns:p14="http://schemas.microsoft.com/office/powerpoint/2010/main" val="3486786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EF23-0215-DE80-E2F8-81D60B8393B1}"/>
              </a:ext>
            </a:extLst>
          </p:cNvPr>
          <p:cNvSpPr>
            <a:spLocks noGrp="1"/>
          </p:cNvSpPr>
          <p:nvPr>
            <p:ph type="title"/>
          </p:nvPr>
        </p:nvSpPr>
        <p:spPr>
          <a:xfrm>
            <a:off x="1219200" y="68620"/>
            <a:ext cx="10972800" cy="769580"/>
          </a:xfrm>
        </p:spPr>
        <p:txBody>
          <a:bodyPr/>
          <a:lstStyle/>
          <a:p>
            <a:pPr marL="0" marR="0">
              <a:lnSpc>
                <a:spcPct val="115000"/>
              </a:lnSpc>
              <a:spcBef>
                <a:spcPts val="1000"/>
              </a:spcBef>
              <a:spcAft>
                <a:spcPts val="1400"/>
              </a:spcAft>
            </a:pPr>
            <a:r>
              <a:rPr lang="en-US" dirty="0">
                <a:latin typeface="Calibri"/>
              </a:rPr>
              <a:t>Resources: Helpful Links to Support TCM Implementation &amp; Complia</a:t>
            </a:r>
            <a:r>
              <a:rPr lang="en-US" sz="2400" dirty="0">
                <a:latin typeface="Calibri"/>
              </a:rPr>
              <a:t>nce</a:t>
            </a:r>
            <a:br>
              <a:rPr lang="en-US" sz="2400" dirty="0">
                <a:latin typeface="Calibri"/>
              </a:rPr>
            </a:br>
            <a:br>
              <a:rPr lang="en-US" sz="2400" dirty="0">
                <a:latin typeface="Calibri"/>
              </a:rPr>
            </a:br>
            <a:br>
              <a:rPr lang="en-US" b="1" dirty="0">
                <a:solidFill>
                  <a:srgbClr val="4F81BD"/>
                </a:solidFill>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81D2F1C6-97B4-E3BD-5510-58EBB086A21E}"/>
              </a:ext>
            </a:extLst>
          </p:cNvPr>
          <p:cNvSpPr>
            <a:spLocks noGrp="1"/>
          </p:cNvSpPr>
          <p:nvPr>
            <p:ph type="sldNum" sz="quarter" idx="12"/>
          </p:nvPr>
        </p:nvSpPr>
        <p:spPr/>
        <p:txBody>
          <a:bodyPr/>
          <a:lstStyle/>
          <a:p>
            <a:r>
              <a:rPr dirty="0"/>
              <a:t>Page 19 of 20</a:t>
            </a:r>
          </a:p>
        </p:txBody>
      </p:sp>
      <p:sp>
        <p:nvSpPr>
          <p:cNvPr id="5" name="Content Placeholder 4">
            <a:extLst>
              <a:ext uri="{FF2B5EF4-FFF2-40B4-BE49-F238E27FC236}">
                <a16:creationId xmlns:a16="http://schemas.microsoft.com/office/drawing/2014/main" id="{CDCFF37A-685E-63F1-C8CD-621509A7FC01}"/>
              </a:ext>
            </a:extLst>
          </p:cNvPr>
          <p:cNvSpPr>
            <a:spLocks noGrp="1"/>
          </p:cNvSpPr>
          <p:nvPr>
            <p:ph idx="13"/>
          </p:nvPr>
        </p:nvSpPr>
        <p:spPr>
          <a:xfrm>
            <a:off x="1219200" y="639097"/>
            <a:ext cx="10903974" cy="5692878"/>
          </a:xfrm>
        </p:spPr>
        <p:txBody>
          <a:bodyPr/>
          <a:lstStyle/>
          <a:p>
            <a:pPr marL="342900" indent="-342900">
              <a:lnSpc>
                <a:spcPct val="100000"/>
              </a:lnSpc>
              <a:spcBef>
                <a:spcPts val="0"/>
              </a:spcBef>
              <a:spcAft>
                <a:spcPts val="1000"/>
              </a:spcAft>
              <a:buFont typeface="Symbol" panose="05050102010706020507" pitchFamily="18" charset="2"/>
              <a:buChar char=""/>
              <a:tabLst>
                <a:tab pos="228600" algn="l"/>
              </a:tabLst>
            </a:pPr>
            <a:r>
              <a:rPr lang="en-US" b="1" dirty="0">
                <a:effectLst/>
                <a:latin typeface="Calibri" panose="02040503050406030204" pitchFamily="18" charset="0"/>
                <a:ea typeface="MS Mincho" panose="02020609040205080304" pitchFamily="49" charset="-128"/>
                <a:cs typeface="Times New Roman" panose="02020603050405020304" pitchFamily="18" charset="0"/>
              </a:rPr>
              <a:t>DHCS APL 23-029: </a:t>
            </a:r>
            <a:r>
              <a:rPr lang="en-US" dirty="0">
                <a:effectLst/>
                <a:latin typeface="Calibri" panose="02040503050406030204" pitchFamily="18" charset="0"/>
                <a:ea typeface="MS Mincho" panose="02020609040205080304" pitchFamily="49" charset="-128"/>
                <a:cs typeface="Times New Roman" panose="02020603050405020304" pitchFamily="18" charset="0"/>
                <a:hlinkClick r:id="rId3"/>
              </a:rPr>
              <a:t>https://www.dhcs.ca.gov/formsandpubs/Documents/MMCDAPLsandPolicyLetters/APL2023/APL23-029.pdf</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00000"/>
              </a:lnSpc>
              <a:spcBef>
                <a:spcPts val="0"/>
              </a:spcBef>
              <a:spcAft>
                <a:spcPts val="1000"/>
              </a:spcAft>
              <a:buFont typeface="Symbol" panose="05050102010706020507" pitchFamily="18" charset="2"/>
              <a:buChar char=""/>
              <a:tabLst>
                <a:tab pos="228600" algn="l"/>
              </a:tabLst>
            </a:pPr>
            <a:r>
              <a:rPr lang="en-US" b="1" dirty="0">
                <a:latin typeface="Calibri" panose="02040503050406030204" pitchFamily="18" charset="0"/>
                <a:ea typeface="MS Mincho" panose="02020609040205080304" pitchFamily="49" charset="-128"/>
                <a:cs typeface="Times New Roman" panose="02020603050405020304" pitchFamily="18" charset="0"/>
              </a:rPr>
              <a:t>DHCS TCM Program Overview: </a:t>
            </a:r>
            <a:r>
              <a:rPr lang="en-US" dirty="0">
                <a:latin typeface="Calibri" panose="02040503050406030204" pitchFamily="18" charset="0"/>
                <a:ea typeface="MS Mincho" panose="02020609040205080304" pitchFamily="49" charset="-128"/>
                <a:cs typeface="Times New Roman" panose="02020603050405020304" pitchFamily="18" charset="0"/>
                <a:hlinkClick r:id="rId4"/>
              </a:rPr>
              <a:t>https://www.dhcs.ca.gov/provgovpart/Documents/Section-2-Program-Descriptions.pdf</a:t>
            </a:r>
            <a:endParaRPr lang="en-US" dirty="0">
              <a:latin typeface="Calibri"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00000"/>
              </a:lnSpc>
              <a:spcBef>
                <a:spcPts val="0"/>
              </a:spcBef>
              <a:spcAft>
                <a:spcPts val="1000"/>
              </a:spcAft>
              <a:buFont typeface="Symbol" panose="05050102010706020507" pitchFamily="18" charset="2"/>
              <a:buChar char=""/>
              <a:tabLst>
                <a:tab pos="228600" algn="l"/>
              </a:tabLst>
            </a:pPr>
            <a:r>
              <a:rPr lang="en-US" b="1" dirty="0">
                <a:latin typeface="Calibri" panose="02040503050406030204" pitchFamily="18" charset="0"/>
                <a:ea typeface="MS Mincho" panose="02020609040205080304" pitchFamily="49" charset="-128"/>
                <a:cs typeface="Times New Roman" panose="02020603050405020304" pitchFamily="18" charset="0"/>
              </a:rPr>
              <a:t>DHCS TCM Program Description: </a:t>
            </a:r>
            <a:r>
              <a:rPr lang="en-US" dirty="0">
                <a:latin typeface="Calibri" panose="02040503050406030204" pitchFamily="18" charset="0"/>
                <a:ea typeface="MS Mincho" panose="02020609040205080304" pitchFamily="49" charset="-128"/>
                <a:cs typeface="Times New Roman" panose="02020603050405020304" pitchFamily="18" charset="0"/>
                <a:hlinkClick r:id="rId4"/>
              </a:rPr>
              <a:t>https://www.dhcs.ca.gov/provgovpart/Documents/Section-2-Program-Descriptions.pdf</a:t>
            </a:r>
            <a:endParaRPr lang="en-US" dirty="0">
              <a:latin typeface="Calibri"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00000"/>
              </a:lnSpc>
              <a:spcBef>
                <a:spcPts val="0"/>
              </a:spcBef>
              <a:spcAft>
                <a:spcPts val="1000"/>
              </a:spcAft>
              <a:buFont typeface="Symbol" panose="05050102010706020507" pitchFamily="18" charset="2"/>
              <a:buChar char=""/>
              <a:tabLst>
                <a:tab pos="228600" algn="l"/>
              </a:tabLst>
            </a:pPr>
            <a:r>
              <a:rPr lang="en-US" b="1" dirty="0">
                <a:effectLst/>
                <a:latin typeface="Calibri" panose="02040503050406030204" pitchFamily="18" charset="0"/>
                <a:ea typeface="MS Mincho" panose="02020609040205080304" pitchFamily="49" charset="-128"/>
                <a:cs typeface="Times New Roman" panose="02020603050405020304" pitchFamily="18" charset="0"/>
              </a:rPr>
              <a:t>CalAIM Enhanced Care Management Policy Guide: </a:t>
            </a:r>
            <a:r>
              <a:rPr lang="en-US" dirty="0">
                <a:effectLst/>
                <a:latin typeface="Calibri" panose="02040503050406030204" pitchFamily="18" charset="0"/>
                <a:ea typeface="MS Mincho" panose="02020609040205080304" pitchFamily="49" charset="-128"/>
                <a:cs typeface="Times New Roman" panose="02020603050405020304" pitchFamily="18" charset="0"/>
                <a:hlinkClick r:id="rId5"/>
              </a:rPr>
              <a:t>https://www.dhcs.ca.gov/CalAIM/ECM/Pages/Resources.aspx</a:t>
            </a:r>
            <a:endParaRPr lang="en-US" dirty="0">
              <a:effectLst/>
              <a:latin typeface="Calibri"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00000"/>
              </a:lnSpc>
              <a:spcBef>
                <a:spcPts val="0"/>
              </a:spcBef>
              <a:spcAft>
                <a:spcPts val="1000"/>
              </a:spcAft>
              <a:buFont typeface="Symbol" panose="05050102010706020507" pitchFamily="18" charset="2"/>
              <a:buChar char=""/>
              <a:tabLst>
                <a:tab pos="228600" algn="l"/>
              </a:tabLst>
            </a:pPr>
            <a:r>
              <a:rPr lang="en-US" b="1" dirty="0">
                <a:latin typeface="Calibri" panose="02040503050406030204" pitchFamily="18" charset="0"/>
                <a:ea typeface="MS Mincho" panose="02020609040205080304" pitchFamily="49" charset="-128"/>
                <a:cs typeface="Times New Roman" panose="02020603050405020304" pitchFamily="18" charset="0"/>
              </a:rPr>
              <a:t>L.A. Care Health Plan</a:t>
            </a:r>
            <a:endParaRPr lang="en-US" b="1" dirty="0">
              <a:effectLst/>
              <a:latin typeface="Calibri" panose="02040503050406030204" pitchFamily="18" charset="0"/>
              <a:ea typeface="MS Mincho" panose="02020609040205080304" pitchFamily="49" charset="-128"/>
              <a:cs typeface="Times New Roman" panose="02020603050405020304" pitchFamily="18" charset="0"/>
            </a:endParaRPr>
          </a:p>
          <a:p>
            <a:pPr lvl="3">
              <a:lnSpc>
                <a:spcPct val="100000"/>
              </a:lnSpc>
              <a:spcBef>
                <a:spcPts val="0"/>
              </a:spcBef>
              <a:spcAft>
                <a:spcPts val="1000"/>
              </a:spcAft>
              <a:buFont typeface="Wingdings" panose="05000000000000000000" pitchFamily="2" charset="2"/>
              <a:buChar char="Ø"/>
              <a:tabLst>
                <a:tab pos="228600" algn="l"/>
              </a:tabLst>
            </a:pPr>
            <a:r>
              <a:rPr lang="en-US" b="1" dirty="0">
                <a:effectLst/>
                <a:latin typeface="Calibri" panose="02040503050406030204" pitchFamily="18" charset="0"/>
                <a:ea typeface="MS Mincho" panose="02020609040205080304" pitchFamily="49" charset="-128"/>
                <a:cs typeface="Times New Roman" panose="02020603050405020304" pitchFamily="18" charset="0"/>
              </a:rPr>
              <a:t>Community Supports Reference Guide: </a:t>
            </a:r>
            <a:r>
              <a:rPr lang="en-US" dirty="0">
                <a:effectLst/>
                <a:latin typeface="Calibri" panose="02040503050406030204" pitchFamily="18" charset="0"/>
                <a:ea typeface="MS Mincho" panose="02020609040205080304" pitchFamily="49" charset="-128"/>
                <a:cs typeface="Times New Roman" panose="02020603050405020304" pitchFamily="18" charset="0"/>
                <a:hlinkClick r:id="rId6"/>
              </a:rPr>
              <a:t>https://www.lacare.org/sites/default/files/la6282_comm_supports_reference_guide_202410_0.pdf</a:t>
            </a:r>
            <a:endParaRPr lang="en-US" dirty="0">
              <a:effectLst/>
              <a:latin typeface="Calibri" panose="02040503050406030204" pitchFamily="18" charset="0"/>
              <a:ea typeface="MS Mincho" panose="02020609040205080304" pitchFamily="49" charset="-128"/>
              <a:cs typeface="Times New Roman" panose="02020603050405020304" pitchFamily="18" charset="0"/>
            </a:endParaRPr>
          </a:p>
          <a:p>
            <a:pPr lvl="3">
              <a:lnSpc>
                <a:spcPct val="100000"/>
              </a:lnSpc>
              <a:spcBef>
                <a:spcPts val="0"/>
              </a:spcBef>
              <a:spcAft>
                <a:spcPts val="1000"/>
              </a:spcAft>
              <a:buFont typeface="Wingdings" panose="05000000000000000000" pitchFamily="2" charset="2"/>
              <a:buChar char="Ø"/>
              <a:tabLst>
                <a:tab pos="228600" algn="l"/>
              </a:tabLst>
            </a:pPr>
            <a:r>
              <a:rPr lang="en-US" b="1" dirty="0">
                <a:effectLst/>
                <a:latin typeface="Calibri" panose="02040503050406030204" pitchFamily="18" charset="0"/>
                <a:ea typeface="MS Mincho" panose="02020609040205080304" pitchFamily="49" charset="-128"/>
                <a:cs typeface="Times New Roman" panose="02020603050405020304" pitchFamily="18" charset="0"/>
              </a:rPr>
              <a:t>MOU Information Hub: </a:t>
            </a:r>
            <a:r>
              <a:rPr lang="en-US" dirty="0">
                <a:effectLst/>
                <a:latin typeface="Calibri" panose="02040503050406030204" pitchFamily="18" charset="0"/>
                <a:ea typeface="MS Mincho" panose="02020609040205080304" pitchFamily="49" charset="-128"/>
                <a:cs typeface="Times New Roman" panose="02020603050405020304" pitchFamily="18" charset="0"/>
                <a:hlinkClick r:id="rId7"/>
              </a:rPr>
              <a:t>https://www.lacare.org/memorandums-of-understanding</a:t>
            </a:r>
            <a:endParaRPr lang="en-US" dirty="0">
              <a:effectLst/>
              <a:latin typeface="Calibri" panose="02040503050406030204" pitchFamily="18" charset="0"/>
              <a:ea typeface="MS Mincho" panose="02020609040205080304" pitchFamily="49" charset="-128"/>
              <a:cs typeface="Times New Roman" panose="02020603050405020304" pitchFamily="18" charset="0"/>
            </a:endParaRPr>
          </a:p>
          <a:p>
            <a:pPr lvl="3">
              <a:lnSpc>
                <a:spcPct val="100000"/>
              </a:lnSpc>
              <a:spcBef>
                <a:spcPts val="0"/>
              </a:spcBef>
              <a:spcAft>
                <a:spcPts val="1000"/>
              </a:spcAft>
              <a:buFont typeface="Wingdings" panose="05000000000000000000" pitchFamily="2" charset="2"/>
              <a:buChar char="Ø"/>
              <a:tabLst>
                <a:tab pos="228600" algn="l"/>
              </a:tabLst>
            </a:pPr>
            <a:r>
              <a:rPr lang="en-US" b="1" dirty="0">
                <a:effectLst/>
                <a:latin typeface="Calibri" panose="02040503050406030204" pitchFamily="18" charset="0"/>
                <a:ea typeface="MS Mincho" panose="02020609040205080304" pitchFamily="49" charset="-128"/>
                <a:cs typeface="Times New Roman" panose="02020603050405020304" pitchFamily="18" charset="0"/>
              </a:rPr>
              <a:t>Universal Provider Manual: </a:t>
            </a:r>
            <a:r>
              <a:rPr lang="en-US" dirty="0">
                <a:effectLst/>
                <a:latin typeface="Calibri" panose="02040503050406030204" pitchFamily="18" charset="0"/>
                <a:ea typeface="MS Mincho" panose="02020609040205080304" pitchFamily="49" charset="-128"/>
                <a:cs typeface="Times New Roman" panose="02020603050405020304" pitchFamily="18" charset="0"/>
                <a:hlinkClick r:id="rId8"/>
              </a:rPr>
              <a:t>https://www.lacare.org/sites/default/</a:t>
            </a:r>
            <a:endParaRPr lang="en-US" dirty="0">
              <a:latin typeface="Calibri"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00000"/>
              </a:lnSpc>
              <a:spcBef>
                <a:spcPts val="0"/>
              </a:spcBef>
              <a:spcAft>
                <a:spcPts val="1000"/>
              </a:spcAft>
              <a:buFont typeface="Symbol" panose="05050102010706020507" pitchFamily="18" charset="2"/>
              <a:buChar char=""/>
              <a:tabLst>
                <a:tab pos="228600" algn="l"/>
              </a:tabLst>
            </a:pPr>
            <a:r>
              <a:rPr lang="en-US" b="1" dirty="0">
                <a:solidFill>
                  <a:schemeClr val="tx1"/>
                </a:solidFill>
                <a:latin typeface="Calibri" panose="02040503050406030204" pitchFamily="18" charset="0"/>
                <a:ea typeface="MS Mincho" panose="02020609040205080304" pitchFamily="49" charset="-128"/>
                <a:cs typeface="Times New Roman" panose="02020603050405020304" pitchFamily="18" charset="0"/>
                <a:hlinkClick r:id="rId9">
                  <a:extLst>
                    <a:ext uri="{A12FA001-AC4F-418D-AE19-62706E023703}">
                      <ahyp:hlinkClr xmlns:ahyp="http://schemas.microsoft.com/office/drawing/2018/hyperlinkcolor" val="tx"/>
                    </a:ext>
                  </a:extLst>
                </a:hlinkClick>
              </a:rPr>
              <a:t>Blue Shield Promise</a:t>
            </a:r>
            <a:endParaRPr lang="en-US" b="1" dirty="0">
              <a:solidFill>
                <a:schemeClr val="tx1"/>
              </a:solidFill>
              <a:latin typeface="Calibri" panose="02040503050406030204" pitchFamily="18" charset="0"/>
              <a:ea typeface="MS Mincho" panose="02020609040205080304" pitchFamily="49" charset="-128"/>
              <a:cs typeface="Times New Roman" panose="02020603050405020304" pitchFamily="18" charset="0"/>
            </a:endParaRPr>
          </a:p>
          <a:p>
            <a:pPr lvl="3">
              <a:lnSpc>
                <a:spcPct val="100000"/>
              </a:lnSpc>
              <a:spcBef>
                <a:spcPts val="0"/>
              </a:spcBef>
              <a:spcAft>
                <a:spcPts val="1000"/>
              </a:spcAft>
              <a:buFont typeface="Wingdings" panose="05000000000000000000" pitchFamily="2" charset="2"/>
              <a:buChar char="Ø"/>
              <a:tabLst>
                <a:tab pos="228600" algn="l"/>
              </a:tabLst>
            </a:pPr>
            <a:r>
              <a:rPr lang="en-US" b="1" dirty="0">
                <a:solidFill>
                  <a:schemeClr val="tx1"/>
                </a:solidFill>
                <a:latin typeface="Calibri" panose="02040503050406030204" pitchFamily="18" charset="0"/>
                <a:ea typeface="MS Mincho" panose="02020609040205080304" pitchFamily="49" charset="-128"/>
                <a:cs typeface="Times New Roman" panose="02020603050405020304" pitchFamily="18" charset="0"/>
              </a:rPr>
              <a:t>Provider Manual</a:t>
            </a:r>
            <a:r>
              <a:rPr lang="en-US" dirty="0">
                <a:solidFill>
                  <a:schemeClr val="tx1"/>
                </a:solidFill>
                <a:latin typeface="Calibri" panose="02040503050406030204" pitchFamily="18" charset="0"/>
                <a:ea typeface="MS Mincho" panose="02020609040205080304" pitchFamily="49" charset="-128"/>
                <a:cs typeface="Times New Roman" panose="02020603050405020304" pitchFamily="18" charset="0"/>
              </a:rPr>
              <a:t>: </a:t>
            </a:r>
            <a:r>
              <a:rPr lang="en-US" u="sng" dirty="0">
                <a:solidFill>
                  <a:schemeClr val="tx1"/>
                </a:solidFill>
                <a:latin typeface="Calibri" panose="02040503050406030204" pitchFamily="18" charset="0"/>
                <a:ea typeface="MS Mincho" panose="02020609040205080304" pitchFamily="49" charset="-128"/>
                <a:cs typeface="Times New Roman" panose="02020603050405020304" pitchFamily="18" charset="0"/>
                <a:hlinkClick r:id="rId10"/>
              </a:rPr>
              <a:t>https://www.blueshieldca.com/en/bsp/providers/policies-guidelines-standards-forms/provider-manuals</a:t>
            </a:r>
            <a:endParaRPr lang="en-US" u="sng" dirty="0">
              <a:solidFill>
                <a:schemeClr val="tx1"/>
              </a:solidFill>
              <a:latin typeface="Calibri" panose="02040503050406030204" pitchFamily="18" charset="0"/>
              <a:ea typeface="MS Mincho" panose="02020609040205080304" pitchFamily="49" charset="-128"/>
              <a:cs typeface="Times New Roman" panose="02020603050405020304" pitchFamily="18" charset="0"/>
            </a:endParaRPr>
          </a:p>
          <a:p>
            <a:pPr lvl="3">
              <a:lnSpc>
                <a:spcPct val="100000"/>
              </a:lnSpc>
              <a:spcBef>
                <a:spcPts val="0"/>
              </a:spcBef>
              <a:spcAft>
                <a:spcPts val="1000"/>
              </a:spcAft>
              <a:buFont typeface="Wingdings" panose="05000000000000000000" pitchFamily="2" charset="2"/>
              <a:buChar char="Ø"/>
              <a:tabLst>
                <a:tab pos="228600" algn="l"/>
              </a:tabLst>
            </a:pPr>
            <a:r>
              <a:rPr lang="en-US" b="1" dirty="0">
                <a:solidFill>
                  <a:schemeClr val="tx1"/>
                </a:solidFill>
                <a:latin typeface="Calibri" panose="02040503050406030204" pitchFamily="18" charset="0"/>
                <a:ea typeface="MS Mincho" panose="02020609040205080304" pitchFamily="49" charset="-128"/>
                <a:cs typeface="Times New Roman" panose="02020603050405020304" pitchFamily="18" charset="0"/>
              </a:rPr>
              <a:t>Community Resources</a:t>
            </a:r>
            <a:r>
              <a:rPr lang="en-US" dirty="0">
                <a:solidFill>
                  <a:schemeClr val="tx1"/>
                </a:solidFill>
                <a:latin typeface="Calibri" panose="02040503050406030204" pitchFamily="18" charset="0"/>
                <a:ea typeface="MS Mincho" panose="02020609040205080304" pitchFamily="49" charset="-128"/>
                <a:cs typeface="Times New Roman" panose="02020603050405020304" pitchFamily="18" charset="0"/>
              </a:rPr>
              <a:t>: </a:t>
            </a:r>
            <a:r>
              <a:rPr lang="en-US" dirty="0">
                <a:solidFill>
                  <a:schemeClr val="tx1"/>
                </a:solidFill>
                <a:latin typeface="Calibri" panose="02040503050406030204" pitchFamily="18" charset="0"/>
                <a:ea typeface="MS Mincho" panose="02020609040205080304" pitchFamily="49" charset="-128"/>
                <a:cs typeface="Times New Roman" panose="02020603050405020304" pitchFamily="18" charset="0"/>
                <a:hlinkClick r:id="rId11"/>
              </a:rPr>
              <a:t>https://blueshieldpromise.findhelp.com/</a:t>
            </a:r>
            <a:endParaRPr lang="en-US" dirty="0">
              <a:effectLst/>
              <a:latin typeface="Calibri" panose="02040503050406030204" pitchFamily="18" charset="0"/>
              <a:ea typeface="MS Mincho" panose="02020609040205080304" pitchFamily="49" charset="-128"/>
              <a:cs typeface="Times New Roman" panose="02020603050405020304" pitchFamily="18" charset="0"/>
            </a:endParaRPr>
          </a:p>
          <a:p>
            <a:pPr marL="342900" marR="0" lvl="0" indent="-342900">
              <a:lnSpc>
                <a:spcPct val="100000"/>
              </a:lnSpc>
              <a:spcBef>
                <a:spcPts val="0"/>
              </a:spcBef>
              <a:spcAft>
                <a:spcPts val="1000"/>
              </a:spcAft>
              <a:buFont typeface="Symbol" panose="05050102010706020507" pitchFamily="18" charset="2"/>
              <a:buChar char=""/>
              <a:tabLst>
                <a:tab pos="228600" algn="l"/>
              </a:tabLst>
            </a:pPr>
            <a:r>
              <a:rPr lang="en-US" b="1" dirty="0">
                <a:effectLst/>
                <a:latin typeface="Calibri" panose="02040503050406030204" pitchFamily="18" charset="0"/>
                <a:ea typeface="MS Mincho" panose="02020609040205080304" pitchFamily="49" charset="-128"/>
                <a:cs typeface="Times New Roman" panose="02020603050405020304" pitchFamily="18" charset="0"/>
              </a:rPr>
              <a:t>Anthem Blue Cross </a:t>
            </a:r>
          </a:p>
          <a:p>
            <a:pPr lvl="3">
              <a:lnSpc>
                <a:spcPct val="100000"/>
              </a:lnSpc>
              <a:spcBef>
                <a:spcPts val="0"/>
              </a:spcBef>
              <a:spcAft>
                <a:spcPts val="1000"/>
              </a:spcAft>
              <a:buFont typeface="Wingdings" panose="05000000000000000000" pitchFamily="2" charset="2"/>
              <a:buChar char="Ø"/>
              <a:tabLst>
                <a:tab pos="228600" algn="l"/>
              </a:tabLst>
            </a:pPr>
            <a:r>
              <a:rPr lang="en-US" b="1" dirty="0">
                <a:effectLst/>
                <a:latin typeface="Calibri" panose="02040503050406030204" pitchFamily="18" charset="0"/>
                <a:ea typeface="MS Mincho" panose="02020609040205080304" pitchFamily="49" charset="-128"/>
                <a:cs typeface="Times New Roman" panose="02020603050405020304" pitchFamily="18" charset="0"/>
              </a:rPr>
              <a:t>Provider Manual: </a:t>
            </a:r>
            <a:r>
              <a:rPr lang="en-US" sz="1450" dirty="0">
                <a:solidFill>
                  <a:schemeClr val="accent1">
                    <a:lumMod val="75000"/>
                  </a:schemeClr>
                </a:solidFill>
                <a:effectLst/>
                <a:latin typeface="Calibri" panose="02040503050406030204" pitchFamily="18" charset="0"/>
                <a:ea typeface="MS Mincho" panose="02020609040205080304" pitchFamily="49" charset="-128"/>
                <a:cs typeface="Times New Roman" panose="02020603050405020304" pitchFamily="18" charset="0"/>
                <a:hlinkClick r:id="rId12">
                  <a:extLst>
                    <a:ext uri="{A12FA001-AC4F-418D-AE19-62706E023703}">
                      <ahyp:hlinkClr xmlns:ahyp="http://schemas.microsoft.com/office/drawing/2018/hyperlinkcolor" val="tx"/>
                    </a:ext>
                  </a:extLst>
                </a:hlinkClick>
              </a:rPr>
              <a:t>https://providers.anthem.com/docs/gpp/california-provider/CA_CAID_ProviderManual.pdf?v=202507162019</a:t>
            </a:r>
            <a:endParaRPr lang="en-US" sz="1450" dirty="0">
              <a:solidFill>
                <a:schemeClr val="accent1">
                  <a:lumMod val="75000"/>
                </a:schemeClr>
              </a:solidFill>
              <a:effectLst/>
              <a:latin typeface="Calibri" panose="02040503050406030204" pitchFamily="18" charset="0"/>
              <a:ea typeface="MS Mincho" panose="02020609040205080304" pitchFamily="49" charset="-128"/>
              <a:cs typeface="Times New Roman" panose="02020603050405020304" pitchFamily="18" charset="0"/>
            </a:endParaRPr>
          </a:p>
          <a:p>
            <a:pPr lvl="3">
              <a:lnSpc>
                <a:spcPct val="100000"/>
              </a:lnSpc>
              <a:spcBef>
                <a:spcPts val="0"/>
              </a:spcBef>
              <a:spcAft>
                <a:spcPts val="1000"/>
              </a:spcAft>
              <a:buFont typeface="Wingdings" panose="05000000000000000000" pitchFamily="2" charset="2"/>
              <a:buChar char="Ø"/>
              <a:tabLst>
                <a:tab pos="228600" algn="l"/>
              </a:tabLst>
            </a:pPr>
            <a:r>
              <a:rPr lang="en-US" b="1" dirty="0">
                <a:effectLst/>
                <a:latin typeface="Calibri" panose="02040503050406030204" pitchFamily="18" charset="0"/>
                <a:ea typeface="MS Mincho" panose="02020609040205080304" pitchFamily="49" charset="-128"/>
                <a:cs typeface="Times New Roman" panose="02020603050405020304" pitchFamily="18" charset="0"/>
              </a:rPr>
              <a:t>Community Resources: </a:t>
            </a:r>
            <a:r>
              <a:rPr lang="en-US" dirty="0">
                <a:effectLst/>
                <a:latin typeface="Calibri" panose="02040503050406030204" pitchFamily="18" charset="0"/>
                <a:ea typeface="MS Mincho" panose="02020609040205080304" pitchFamily="49" charset="-128"/>
                <a:cs typeface="Times New Roman" panose="02020603050405020304" pitchFamily="18" charset="0"/>
                <a:hlinkClick r:id="rId13"/>
              </a:rPr>
              <a:t>https://mss.anthem.com/california-medicaid/get-help/community.html</a:t>
            </a:r>
            <a:endParaRPr lang="en-US" dirty="0">
              <a:effectLst/>
              <a:latin typeface="Calibri" panose="02040503050406030204" pitchFamily="18" charset="0"/>
              <a:ea typeface="MS Mincho" panose="02020609040205080304" pitchFamily="49" charset="-128"/>
              <a:cs typeface="Times New Roman" panose="02020603050405020304" pitchFamily="18" charset="0"/>
            </a:endParaRPr>
          </a:p>
          <a:p>
            <a:pPr marL="640080" lvl="3" indent="0">
              <a:lnSpc>
                <a:spcPct val="100000"/>
              </a:lnSpc>
              <a:spcBef>
                <a:spcPts val="0"/>
              </a:spcBef>
              <a:spcAft>
                <a:spcPts val="1000"/>
              </a:spcAft>
              <a:buNone/>
              <a:tabLst>
                <a:tab pos="228600" algn="l"/>
              </a:tabLst>
            </a:pPr>
            <a:endParaRPr lang="en-US" u="sng" dirty="0">
              <a:solidFill>
                <a:schemeClr val="tx1"/>
              </a:solidFill>
              <a:latin typeface="Calibri" panose="020F0502020204030204" pitchFamily="34" charset="0"/>
              <a:ea typeface="Aptos" panose="020B0004020202020204" pitchFamily="34" charset="0"/>
              <a:cs typeface="Calibri" panose="020F0502020204030204" pitchFamily="34" charset="0"/>
              <a:hlinkClick r:id="rId10">
                <a:extLst>
                  <a:ext uri="{A12FA001-AC4F-418D-AE19-62706E023703}">
                    <ahyp:hlinkClr xmlns:ahyp="http://schemas.microsoft.com/office/drawing/2018/hyperlinkcolor" val="tx"/>
                  </a:ext>
                </a:extLst>
              </a:hlinkClick>
            </a:endParaRPr>
          </a:p>
          <a:p>
            <a:pPr marL="342900" marR="0" lvl="0" indent="-342900">
              <a:lnSpc>
                <a:spcPct val="100000"/>
              </a:lnSpc>
              <a:spcBef>
                <a:spcPts val="0"/>
              </a:spcBef>
              <a:spcAft>
                <a:spcPts val="1000"/>
              </a:spcAft>
              <a:buFont typeface="Symbol" panose="05050102010706020507" pitchFamily="18" charset="2"/>
              <a:buChar char=""/>
              <a:tabLst>
                <a:tab pos="228600" algn="l"/>
              </a:tabLst>
            </a:pPr>
            <a:endParaRPr lang="en-US" dirty="0">
              <a:effectLst/>
              <a:latin typeface="Calibri" panose="02040503050406030204" pitchFamily="18" charset="0"/>
              <a:ea typeface="MS Mincho" panose="02020609040205080304" pitchFamily="49" charset="-128"/>
              <a:cs typeface="Times New Roman" panose="02020603050405020304" pitchFamily="18" charset="0"/>
            </a:endParaRPr>
          </a:p>
          <a:p>
            <a:pPr marL="182880" lvl="1" indent="0">
              <a:lnSpc>
                <a:spcPct val="150000"/>
              </a:lnSpc>
              <a:spcBef>
                <a:spcPts val="0"/>
              </a:spcBef>
              <a:buNone/>
            </a:pPr>
            <a:endParaRPr lang="en-US" sz="2000" dirty="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66081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EF23-0215-DE80-E2F8-81D60B8393B1}"/>
              </a:ext>
            </a:extLst>
          </p:cNvPr>
          <p:cNvSpPr>
            <a:spLocks noGrp="1"/>
          </p:cNvSpPr>
          <p:nvPr>
            <p:ph type="title"/>
          </p:nvPr>
        </p:nvSpPr>
        <p:spPr>
          <a:xfrm>
            <a:off x="1257299" y="157314"/>
            <a:ext cx="10515600" cy="717757"/>
          </a:xfrm>
        </p:spPr>
        <p:txBody>
          <a:bodyPr/>
          <a:lstStyle/>
          <a:p>
            <a:pPr algn="ctr"/>
            <a:r>
              <a:rPr lang="en-US" sz="4000" dirty="0">
                <a:latin typeface="Calibri"/>
              </a:rPr>
              <a:t>Thank You for Your Partnership</a:t>
            </a:r>
          </a:p>
        </p:txBody>
      </p:sp>
      <p:sp>
        <p:nvSpPr>
          <p:cNvPr id="4" name="Slide Number Placeholder 3">
            <a:extLst>
              <a:ext uri="{FF2B5EF4-FFF2-40B4-BE49-F238E27FC236}">
                <a16:creationId xmlns:a16="http://schemas.microsoft.com/office/drawing/2014/main" id="{81D2F1C6-97B4-E3BD-5510-58EBB086A21E}"/>
              </a:ext>
            </a:extLst>
          </p:cNvPr>
          <p:cNvSpPr>
            <a:spLocks noGrp="1"/>
          </p:cNvSpPr>
          <p:nvPr>
            <p:ph type="sldNum" sz="quarter" idx="12"/>
          </p:nvPr>
        </p:nvSpPr>
        <p:spPr/>
        <p:txBody>
          <a:bodyPr/>
          <a:lstStyle/>
          <a:p>
            <a:r>
              <a:rPr dirty="0"/>
              <a:t>Page 20 of 20</a:t>
            </a:r>
          </a:p>
        </p:txBody>
      </p:sp>
      <p:sp>
        <p:nvSpPr>
          <p:cNvPr id="5" name="Content Placeholder 4">
            <a:extLst>
              <a:ext uri="{FF2B5EF4-FFF2-40B4-BE49-F238E27FC236}">
                <a16:creationId xmlns:a16="http://schemas.microsoft.com/office/drawing/2014/main" id="{CDCFF37A-685E-63F1-C8CD-621509A7FC01}"/>
              </a:ext>
            </a:extLst>
          </p:cNvPr>
          <p:cNvSpPr>
            <a:spLocks noGrp="1"/>
          </p:cNvSpPr>
          <p:nvPr>
            <p:ph idx="13"/>
          </p:nvPr>
        </p:nvSpPr>
        <p:spPr>
          <a:xfrm>
            <a:off x="1219200" y="875071"/>
            <a:ext cx="10515600" cy="5570180"/>
          </a:xfrm>
        </p:spPr>
        <p:txBody>
          <a:bodyPr/>
          <a:lstStyle/>
          <a:p>
            <a:pPr marL="182880" lvl="1" indent="0">
              <a:buNone/>
            </a:pPr>
            <a:endParaRPr lang="en-US" sz="2000" dirty="0">
              <a:solidFill>
                <a:schemeClr val="tx1"/>
              </a:solidFill>
              <a:latin typeface="Calibri"/>
              <a:cs typeface="Times New Roman" panose="02020603050405020304" pitchFamily="18" charset="0"/>
            </a:endParaRPr>
          </a:p>
          <a:p>
            <a:pPr marL="182880" lvl="1" indent="0">
              <a:buNone/>
            </a:pPr>
            <a:r>
              <a:rPr lang="en-US" sz="2000" dirty="0">
                <a:solidFill>
                  <a:schemeClr val="tx1"/>
                </a:solidFill>
                <a:latin typeface="Calibri"/>
                <a:cs typeface="Times New Roman" panose="02020603050405020304" pitchFamily="18" charset="0"/>
              </a:rPr>
              <a:t>We sincerely appreciate your time, attention and ongoing collaboration.  Your partnership is vital to the success of this program and the quality of care we provide together.</a:t>
            </a:r>
          </a:p>
          <a:p>
            <a:pPr marL="182880" lvl="1" indent="0">
              <a:buNone/>
            </a:pPr>
            <a:endParaRPr lang="en-US" sz="2000" dirty="0">
              <a:solidFill>
                <a:schemeClr val="tx1"/>
              </a:solidFill>
              <a:latin typeface="Calibri"/>
              <a:cs typeface="Times New Roman" panose="02020603050405020304" pitchFamily="18" charset="0"/>
            </a:endParaRPr>
          </a:p>
          <a:p>
            <a:pPr marL="182880" lvl="1" indent="0">
              <a:buNone/>
            </a:pPr>
            <a:endParaRPr lang="en-US" sz="2000" dirty="0">
              <a:solidFill>
                <a:schemeClr val="tx1"/>
              </a:solidFill>
              <a:latin typeface="Calibri"/>
              <a:cs typeface="Times New Roman" panose="02020603050405020304" pitchFamily="18" charset="0"/>
            </a:endParaRPr>
          </a:p>
          <a:p>
            <a:pPr marL="182880" lvl="1" indent="0">
              <a:buNone/>
            </a:pPr>
            <a:endParaRPr lang="en-US" sz="2000" dirty="0">
              <a:solidFill>
                <a:schemeClr val="tx1"/>
              </a:solidFill>
              <a:latin typeface="Calibri"/>
              <a:cs typeface="Times New Roman" panose="02020603050405020304" pitchFamily="18" charset="0"/>
            </a:endParaRPr>
          </a:p>
          <a:p>
            <a:pPr marL="182880" lvl="1" indent="0">
              <a:buNone/>
            </a:pPr>
            <a:endParaRPr lang="en-US" sz="2000" dirty="0">
              <a:solidFill>
                <a:schemeClr val="tx1"/>
              </a:solidFill>
              <a:latin typeface="+mn-lt"/>
              <a:cs typeface="Times New Roman" panose="02020603050405020304" pitchFamily="18" charset="0"/>
            </a:endParaRPr>
          </a:p>
          <a:p>
            <a:pPr marL="182880" lvl="1" indent="0">
              <a:buNone/>
            </a:pPr>
            <a:endParaRPr lang="en-US" sz="2000" dirty="0">
              <a:solidFill>
                <a:schemeClr val="tx1"/>
              </a:solidFill>
              <a:latin typeface="+mn-lt"/>
              <a:cs typeface="Times New Roman" panose="02020603050405020304" pitchFamily="18" charset="0"/>
            </a:endParaRPr>
          </a:p>
          <a:p>
            <a:pPr marL="182880" lvl="1" indent="0">
              <a:buNone/>
            </a:pPr>
            <a:endParaRPr lang="en-US" sz="2000" b="1" dirty="0">
              <a:solidFill>
                <a:schemeClr val="tx1"/>
              </a:solidFill>
              <a:latin typeface="+mn-lt"/>
              <a:cs typeface="Times New Roman" panose="02020603050405020304" pitchFamily="18" charset="0"/>
            </a:endParaRPr>
          </a:p>
        </p:txBody>
      </p:sp>
      <p:sp>
        <p:nvSpPr>
          <p:cNvPr id="6" name="Rounded Rectangle 3">
            <a:extLst>
              <a:ext uri="{FF2B5EF4-FFF2-40B4-BE49-F238E27FC236}">
                <a16:creationId xmlns:a16="http://schemas.microsoft.com/office/drawing/2014/main" id="{A17481CA-2078-97D3-0C56-15BF8B038E91}"/>
              </a:ext>
            </a:extLst>
          </p:cNvPr>
          <p:cNvSpPr/>
          <p:nvPr/>
        </p:nvSpPr>
        <p:spPr>
          <a:xfrm>
            <a:off x="1981200" y="2039112"/>
            <a:ext cx="8229600" cy="1828800"/>
          </a:xfrm>
          <a:prstGeom prst="roundRect">
            <a:avLst/>
          </a:prstGeom>
          <a:solidFill>
            <a:srgbClr val="DDEBF7"/>
          </a:solidFill>
          <a:ln w="9525" cap="flat" cmpd="sng" algn="ctr">
            <a:solidFill>
              <a:srgbClr val="00467F"/>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sz="2400" b="1"/>
            </a:pPr>
            <a:r>
              <a:rPr kumimoji="0" sz="3200" b="1" i="0" u="none" strike="noStrike" kern="1200" cap="none" spc="0" normalizeH="0" baseline="0" noProof="0" dirty="0">
                <a:ln>
                  <a:noFill/>
                </a:ln>
                <a:solidFill>
                  <a:schemeClr val="tx1"/>
                </a:solidFill>
                <a:effectLst/>
                <a:uLnTx/>
                <a:uFillTx/>
                <a:latin typeface="Calibri"/>
                <a:ea typeface="+mn-ea"/>
                <a:cs typeface="+mn-cs"/>
              </a:rPr>
              <a:t>Still Have Questions?</a:t>
            </a:r>
          </a:p>
          <a:p>
            <a:pPr marL="0" marR="0" lvl="0" indent="0" algn="ctr" defTabSz="457200" rtl="0" eaLnBrk="1" fontAlgn="auto" latinLnBrk="0" hangingPunct="1">
              <a:lnSpc>
                <a:spcPct val="100000"/>
              </a:lnSpc>
              <a:spcBef>
                <a:spcPts val="0"/>
              </a:spcBef>
              <a:spcAft>
                <a:spcPts val="0"/>
              </a:spcAft>
              <a:buClrTx/>
              <a:buSzTx/>
              <a:buFontTx/>
              <a:buNone/>
              <a:tabLst/>
              <a:defRPr sz="1800"/>
            </a:pPr>
            <a:r>
              <a:rPr kumimoji="0" sz="3200" b="0" i="0" u="none" strike="noStrike" kern="1200" cap="none" spc="0" normalizeH="0" baseline="0" noProof="0" dirty="0">
                <a:ln>
                  <a:noFill/>
                </a:ln>
                <a:solidFill>
                  <a:schemeClr val="tx1"/>
                </a:solidFill>
                <a:effectLst/>
                <a:uLnTx/>
                <a:uFillTx/>
                <a:latin typeface="Calibri"/>
                <a:ea typeface="+mn-ea"/>
                <a:cs typeface="+mn-cs"/>
              </a:rPr>
              <a:t>We’re here to help.</a:t>
            </a:r>
          </a:p>
          <a:p>
            <a:pPr marL="0" marR="0" lvl="0" indent="0" algn="ctr" defTabSz="457200" rtl="0" eaLnBrk="1" fontAlgn="auto" latinLnBrk="0" hangingPunct="1">
              <a:lnSpc>
                <a:spcPct val="100000"/>
              </a:lnSpc>
              <a:spcBef>
                <a:spcPts val="0"/>
              </a:spcBef>
              <a:spcAft>
                <a:spcPts val="0"/>
              </a:spcAft>
              <a:buClrTx/>
              <a:buSzTx/>
              <a:buFontTx/>
              <a:buNone/>
              <a:tabLst/>
              <a:defRPr sz="1800">
                <a:solidFill>
                  <a:srgbClr val="0066CC"/>
                </a:solidFill>
              </a:defRPr>
            </a:pPr>
            <a:r>
              <a:rPr kumimoji="0" sz="3200" b="0" i="0" u="none" strike="noStrike" kern="1200" cap="none" spc="0" normalizeH="0" baseline="0" noProof="0" dirty="0">
                <a:ln>
                  <a:noFill/>
                </a:ln>
                <a:solidFill>
                  <a:srgbClr val="0066CC"/>
                </a:solidFill>
                <a:effectLst/>
                <a:uLnTx/>
                <a:uFillTx/>
                <a:latin typeface="Calibri"/>
                <a:ea typeface="+mn-ea"/>
                <a:cs typeface="+mn-cs"/>
              </a:rPr>
              <a:t>Email</a:t>
            </a:r>
            <a:r>
              <a:rPr kumimoji="0" lang="en-US" sz="3200" b="0" i="0" u="none" strike="noStrike" kern="1200" cap="none" spc="0" normalizeH="0" baseline="0" noProof="0" dirty="0">
                <a:ln>
                  <a:noFill/>
                </a:ln>
                <a:solidFill>
                  <a:srgbClr val="0066CC"/>
                </a:solidFill>
                <a:effectLst/>
                <a:uLnTx/>
                <a:uFillTx/>
                <a:latin typeface="Calibri"/>
                <a:ea typeface="+mn-ea"/>
                <a:cs typeface="+mn-cs"/>
              </a:rPr>
              <a:t> us </a:t>
            </a:r>
            <a:r>
              <a:rPr kumimoji="0" sz="3200" b="0" i="0" u="none" strike="noStrike" kern="1200" cap="none" spc="0" normalizeH="0" baseline="0" noProof="0" dirty="0">
                <a:ln>
                  <a:noFill/>
                </a:ln>
                <a:solidFill>
                  <a:srgbClr val="0066CC"/>
                </a:solidFill>
                <a:effectLst/>
                <a:uLnTx/>
                <a:uFillTx/>
                <a:latin typeface="Calibri"/>
                <a:ea typeface="+mn-ea"/>
                <a:cs typeface="+mn-cs"/>
              </a:rPr>
              <a:t>at: MOU-CRM@lacare.org</a:t>
            </a:r>
          </a:p>
        </p:txBody>
      </p:sp>
    </p:spTree>
    <p:extLst>
      <p:ext uri="{BB962C8B-B14F-4D97-AF65-F5344CB8AC3E}">
        <p14:creationId xmlns:p14="http://schemas.microsoft.com/office/powerpoint/2010/main" val="7468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7003"/>
            <a:ext cx="10515600" cy="579262"/>
          </a:xfrm>
        </p:spPr>
        <p:txBody>
          <a:bodyPr/>
          <a:lstStyle/>
          <a:p>
            <a:r>
              <a:rPr lang="en-US" dirty="0">
                <a:latin typeface="Calibri"/>
              </a:rPr>
              <a:t>What is Targeted Ca</a:t>
            </a:r>
            <a:r>
              <a:rPr lang="en-US" dirty="0">
                <a:solidFill>
                  <a:schemeClr val="accent1"/>
                </a:solidFill>
                <a:latin typeface="Calibri"/>
              </a:rPr>
              <a:t>s</a:t>
            </a:r>
            <a:r>
              <a:rPr lang="en-US" dirty="0">
                <a:latin typeface="Calibri"/>
              </a:rPr>
              <a:t>e Management (TCM)?</a:t>
            </a:r>
          </a:p>
        </p:txBody>
      </p:sp>
      <p:sp>
        <p:nvSpPr>
          <p:cNvPr id="4" name="Slide Number Placeholder 3"/>
          <p:cNvSpPr>
            <a:spLocks noGrp="1"/>
          </p:cNvSpPr>
          <p:nvPr>
            <p:ph type="sldNum" sz="quarter" idx="12"/>
          </p:nvPr>
        </p:nvSpPr>
        <p:spPr/>
        <p:txBody>
          <a:bodyPr/>
          <a:lstStyle/>
          <a:p>
            <a:r>
              <a:rPr dirty="0"/>
              <a:t>Page 3 of 20</a:t>
            </a:r>
          </a:p>
        </p:txBody>
      </p:sp>
      <p:sp>
        <p:nvSpPr>
          <p:cNvPr id="5" name="Content Placeholder 4"/>
          <p:cNvSpPr>
            <a:spLocks noGrp="1"/>
          </p:cNvSpPr>
          <p:nvPr>
            <p:ph idx="13"/>
          </p:nvPr>
        </p:nvSpPr>
        <p:spPr>
          <a:xfrm>
            <a:off x="1219200" y="786265"/>
            <a:ext cx="10515600" cy="5526045"/>
          </a:xfrm>
        </p:spPr>
        <p:txBody>
          <a:bodyPr/>
          <a:lstStyle/>
          <a:p>
            <a:pPr marL="0" indent="0">
              <a:lnSpc>
                <a:spcPct val="100000"/>
              </a:lnSpc>
              <a:spcBef>
                <a:spcPts val="0"/>
              </a:spcBef>
              <a:buNone/>
            </a:pPr>
            <a:r>
              <a:rPr lang="en-US" sz="2000" dirty="0">
                <a:solidFill>
                  <a:schemeClr val="tx1"/>
                </a:solidFill>
                <a:latin typeface="Calibri"/>
              </a:rPr>
              <a:t>Targeted Case Management (TCM) is a Medi-Cal benefit designed to help eligible members, particularly those in vulnerable or high-risk populations, gain access to a broad range of necessary medical, social, educational, and other supportive services.  These services are intended to address the whole person, not just isolated health conditions.</a:t>
            </a:r>
          </a:p>
          <a:p>
            <a:pPr marL="0" indent="0">
              <a:lnSpc>
                <a:spcPct val="100000"/>
              </a:lnSpc>
              <a:spcBef>
                <a:spcPts val="0"/>
              </a:spcBef>
              <a:buNone/>
            </a:pPr>
            <a:endParaRPr lang="en-US" sz="2000" dirty="0">
              <a:solidFill>
                <a:schemeClr val="tx1"/>
              </a:solidFill>
              <a:latin typeface="+mn-lt"/>
            </a:endParaRPr>
          </a:p>
          <a:p>
            <a:pPr marL="0" indent="0">
              <a:lnSpc>
                <a:spcPct val="100000"/>
              </a:lnSpc>
              <a:spcBef>
                <a:spcPts val="0"/>
              </a:spcBef>
              <a:buNone/>
            </a:pPr>
            <a:r>
              <a:rPr lang="en-US" sz="2000" dirty="0">
                <a:solidFill>
                  <a:schemeClr val="tx1"/>
                </a:solidFill>
                <a:latin typeface="Calibri"/>
              </a:rPr>
              <a:t>TCM includes personalized case management and coordination activities that:</a:t>
            </a:r>
          </a:p>
          <a:p>
            <a:pPr lvl="1">
              <a:lnSpc>
                <a:spcPct val="150000"/>
              </a:lnSpc>
              <a:spcBef>
                <a:spcPts val="0"/>
              </a:spcBef>
              <a:buFont typeface="Arial" panose="020B0604020202020204" pitchFamily="34" charset="0"/>
              <a:buChar char="•"/>
            </a:pPr>
            <a:r>
              <a:rPr lang="en-US" sz="2000" dirty="0">
                <a:solidFill>
                  <a:schemeClr val="tx1"/>
                </a:solidFill>
                <a:latin typeface="Calibri"/>
              </a:rPr>
              <a:t>Assist members in navigating complex health and social service systems.</a:t>
            </a:r>
          </a:p>
          <a:p>
            <a:pPr lvl="1">
              <a:lnSpc>
                <a:spcPct val="150000"/>
              </a:lnSpc>
              <a:spcBef>
                <a:spcPts val="0"/>
              </a:spcBef>
              <a:buFont typeface="Arial" panose="020B0604020202020204" pitchFamily="34" charset="0"/>
              <a:buChar char="•"/>
            </a:pPr>
            <a:r>
              <a:rPr lang="en-US" sz="2000" dirty="0">
                <a:solidFill>
                  <a:schemeClr val="tx1"/>
                </a:solidFill>
                <a:latin typeface="Calibri"/>
              </a:rPr>
              <a:t>Connect members with appropriate service providers.</a:t>
            </a:r>
          </a:p>
          <a:p>
            <a:pPr lvl="1">
              <a:lnSpc>
                <a:spcPct val="100000"/>
              </a:lnSpc>
              <a:spcBef>
                <a:spcPts val="0"/>
              </a:spcBef>
              <a:buFont typeface="Arial" panose="020B0604020202020204" pitchFamily="34" charset="0"/>
              <a:buChar char="•"/>
            </a:pPr>
            <a:r>
              <a:rPr lang="en-US" sz="2000" dirty="0">
                <a:solidFill>
                  <a:schemeClr val="tx1"/>
                </a:solidFill>
                <a:latin typeface="Calibri"/>
              </a:rPr>
              <a:t>Support ongoing follow-up and monitoring to ensure services meet the member’s evolving needs.</a:t>
            </a:r>
          </a:p>
          <a:p>
            <a:pPr marL="0" indent="0">
              <a:lnSpc>
                <a:spcPct val="100000"/>
              </a:lnSpc>
              <a:spcBef>
                <a:spcPts val="0"/>
              </a:spcBef>
              <a:buNone/>
            </a:pPr>
            <a:endParaRPr lang="en-US" sz="2000" dirty="0">
              <a:solidFill>
                <a:schemeClr val="tx1"/>
              </a:solidFill>
              <a:latin typeface="+mn-lt"/>
            </a:endParaRPr>
          </a:p>
          <a:p>
            <a:pPr marL="0" indent="0">
              <a:lnSpc>
                <a:spcPct val="100000"/>
              </a:lnSpc>
              <a:spcBef>
                <a:spcPts val="0"/>
              </a:spcBef>
              <a:buNone/>
            </a:pPr>
            <a:r>
              <a:rPr lang="en-US" sz="2000" b="1" dirty="0">
                <a:solidFill>
                  <a:schemeClr val="tx1"/>
                </a:solidFill>
                <a:latin typeface="Calibri"/>
              </a:rPr>
              <a:t>Key Features of TCM </a:t>
            </a:r>
            <a:r>
              <a:rPr lang="en-US" sz="2000" dirty="0">
                <a:solidFill>
                  <a:schemeClr val="tx1"/>
                </a:solidFill>
                <a:latin typeface="Calibri"/>
              </a:rPr>
              <a:t>(</a:t>
            </a:r>
            <a:r>
              <a:rPr lang="en-US" sz="2000" i="1" dirty="0">
                <a:solidFill>
                  <a:schemeClr val="tx1"/>
                </a:solidFill>
                <a:latin typeface="Calibri"/>
              </a:rPr>
              <a:t>see subsequent slides for details</a:t>
            </a:r>
            <a:r>
              <a:rPr lang="en-US" sz="2000" dirty="0">
                <a:solidFill>
                  <a:schemeClr val="tx1"/>
                </a:solidFill>
                <a:latin typeface="Calibri"/>
              </a:rPr>
              <a:t>):</a:t>
            </a:r>
          </a:p>
          <a:p>
            <a:pPr marL="731520" lvl="1" indent="-457200">
              <a:lnSpc>
                <a:spcPct val="150000"/>
              </a:lnSpc>
              <a:spcBef>
                <a:spcPts val="0"/>
              </a:spcBef>
              <a:buAutoNum type="arabicPeriod"/>
            </a:pPr>
            <a:r>
              <a:rPr lang="en-US" sz="2000" dirty="0">
                <a:solidFill>
                  <a:schemeClr val="tx1"/>
                </a:solidFill>
                <a:latin typeface="Calibri"/>
              </a:rPr>
              <a:t>Target Populations Served</a:t>
            </a:r>
          </a:p>
          <a:p>
            <a:pPr marL="731520" lvl="1" indent="-457200">
              <a:lnSpc>
                <a:spcPct val="150000"/>
              </a:lnSpc>
              <a:spcBef>
                <a:spcPts val="0"/>
              </a:spcBef>
              <a:buAutoNum type="arabicPeriod"/>
            </a:pPr>
            <a:r>
              <a:rPr lang="en-US" sz="2000" dirty="0">
                <a:solidFill>
                  <a:schemeClr val="tx1"/>
                </a:solidFill>
                <a:latin typeface="Calibri"/>
              </a:rPr>
              <a:t>Core Service Components</a:t>
            </a:r>
          </a:p>
          <a:p>
            <a:pPr marL="731520" lvl="1" indent="-457200">
              <a:lnSpc>
                <a:spcPct val="150000"/>
              </a:lnSpc>
              <a:spcBef>
                <a:spcPts val="0"/>
              </a:spcBef>
              <a:buAutoNum type="arabicPeriod"/>
            </a:pPr>
            <a:r>
              <a:rPr lang="en-US" sz="2000" dirty="0">
                <a:solidFill>
                  <a:schemeClr val="tx1"/>
                </a:solidFill>
                <a:latin typeface="Calibri"/>
              </a:rPr>
              <a:t>Who Provides TCM Services </a:t>
            </a:r>
          </a:p>
          <a:p>
            <a:pPr marL="274320" lvl="1" indent="0">
              <a:lnSpc>
                <a:spcPct val="150000"/>
              </a:lnSpc>
              <a:spcBef>
                <a:spcPts val="0"/>
              </a:spcBef>
              <a:buNone/>
            </a:pPr>
            <a:endParaRPr lang="en-US" sz="2000" dirty="0">
              <a:solidFill>
                <a:schemeClr val="tx1"/>
              </a:solidFill>
              <a:latin typeface="Calibri"/>
            </a:endParaRPr>
          </a:p>
          <a:p>
            <a:pPr marL="0" indent="0">
              <a:lnSpc>
                <a:spcPct val="150000"/>
              </a:lnSpc>
              <a:spcBef>
                <a:spcPts val="0"/>
              </a:spcBef>
              <a:buNone/>
            </a:pPr>
            <a:endParaRPr lang="en-US" sz="2000" dirty="0">
              <a:solidFill>
                <a:schemeClr val="tx1"/>
              </a:solidFill>
              <a:latin typeface="+mn-lt"/>
            </a:endParaRPr>
          </a:p>
          <a:p>
            <a:pPr>
              <a:lnSpc>
                <a:spcPct val="150000"/>
              </a:lnSpc>
              <a:spcBef>
                <a:spcPts val="0"/>
              </a:spcBef>
            </a:pPr>
            <a:endParaRPr lang="en-US" sz="2000" dirty="0">
              <a:latin typeface="+mn-lt"/>
            </a:endParaRPr>
          </a:p>
        </p:txBody>
      </p:sp>
    </p:spTree>
    <p:extLst>
      <p:ext uri="{BB962C8B-B14F-4D97-AF65-F5344CB8AC3E}">
        <p14:creationId xmlns:p14="http://schemas.microsoft.com/office/powerpoint/2010/main" val="94447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E5B3-0093-8A6E-D67D-F4BCA0BB303F}"/>
              </a:ext>
            </a:extLst>
          </p:cNvPr>
          <p:cNvSpPr>
            <a:spLocks noGrp="1"/>
          </p:cNvSpPr>
          <p:nvPr>
            <p:ph type="title"/>
          </p:nvPr>
        </p:nvSpPr>
        <p:spPr>
          <a:xfrm>
            <a:off x="1219200" y="184149"/>
            <a:ext cx="10515600" cy="662939"/>
          </a:xfrm>
        </p:spPr>
        <p:txBody>
          <a:bodyPr anchor="ctr"/>
          <a:lstStyle/>
          <a:p>
            <a:r>
              <a:rPr lang="en-US" dirty="0">
                <a:latin typeface="Calibri"/>
              </a:rPr>
              <a:t>Key Features of TCM: </a:t>
            </a:r>
            <a:r>
              <a:rPr lang="en-US" u="sng" dirty="0">
                <a:latin typeface="Calibri"/>
              </a:rPr>
              <a:t>TCM Target Populations</a:t>
            </a:r>
            <a:endParaRPr lang="en-US" u="sng" dirty="0">
              <a:solidFill>
                <a:srgbClr val="C00000"/>
              </a:solidFill>
              <a:latin typeface="Calibri"/>
            </a:endParaRPr>
          </a:p>
        </p:txBody>
      </p:sp>
      <p:sp>
        <p:nvSpPr>
          <p:cNvPr id="4" name="Slide Number Placeholder 3">
            <a:extLst>
              <a:ext uri="{FF2B5EF4-FFF2-40B4-BE49-F238E27FC236}">
                <a16:creationId xmlns:a16="http://schemas.microsoft.com/office/drawing/2014/main" id="{BAF13D25-624C-8E04-04D5-8E40C5EAC2F9}"/>
              </a:ext>
            </a:extLst>
          </p:cNvPr>
          <p:cNvSpPr>
            <a:spLocks noGrp="1"/>
          </p:cNvSpPr>
          <p:nvPr>
            <p:ph type="sldNum" sz="quarter" idx="12"/>
          </p:nvPr>
        </p:nvSpPr>
        <p:spPr/>
        <p:txBody>
          <a:bodyPr/>
          <a:lstStyle/>
          <a:p>
            <a:r>
              <a:rPr dirty="0"/>
              <a:t>Page 4 of 20</a:t>
            </a:r>
          </a:p>
        </p:txBody>
      </p:sp>
      <p:sp>
        <p:nvSpPr>
          <p:cNvPr id="5" name="Content Placeholder 4">
            <a:extLst>
              <a:ext uri="{FF2B5EF4-FFF2-40B4-BE49-F238E27FC236}">
                <a16:creationId xmlns:a16="http://schemas.microsoft.com/office/drawing/2014/main" id="{3CABAF2B-065F-6EE5-9D17-2F5C9832BF44}"/>
              </a:ext>
            </a:extLst>
          </p:cNvPr>
          <p:cNvSpPr>
            <a:spLocks noGrp="1"/>
          </p:cNvSpPr>
          <p:nvPr>
            <p:ph idx="13"/>
          </p:nvPr>
        </p:nvSpPr>
        <p:spPr>
          <a:xfrm>
            <a:off x="1219200" y="847089"/>
            <a:ext cx="10515600" cy="5598162"/>
          </a:xfrm>
        </p:spPr>
        <p:txBody>
          <a:bodyPr/>
          <a:lstStyle/>
          <a:p>
            <a:pPr marL="0" indent="0">
              <a:buNone/>
            </a:pPr>
            <a:r>
              <a:rPr lang="en-US" sz="2000" dirty="0">
                <a:solidFill>
                  <a:schemeClr val="tx1"/>
                </a:solidFill>
                <a:latin typeface="Calibri"/>
              </a:rPr>
              <a:t>TCM supports Medi-Cal eligible individuals who face increased health and social risks.  Eligible populations include:</a:t>
            </a:r>
          </a:p>
          <a:p>
            <a:pPr lvl="1"/>
            <a:r>
              <a:rPr lang="en-US" sz="2000" dirty="0">
                <a:solidFill>
                  <a:schemeClr val="tx1"/>
                </a:solidFill>
                <a:latin typeface="Calibri"/>
              </a:rPr>
              <a:t>Children under the age of 21 </a:t>
            </a:r>
            <a:endParaRPr lang="en-US" sz="2000" dirty="0">
              <a:solidFill>
                <a:srgbClr val="C00000"/>
              </a:solidFill>
              <a:latin typeface="Calibri"/>
            </a:endParaRPr>
          </a:p>
          <a:p>
            <a:pPr lvl="1"/>
            <a:r>
              <a:rPr lang="en-US" sz="2000" dirty="0">
                <a:solidFill>
                  <a:schemeClr val="tx1"/>
                </a:solidFill>
                <a:latin typeface="Calibri"/>
              </a:rPr>
              <a:t>Medically fragile individuals </a:t>
            </a:r>
            <a:endParaRPr lang="en-US" sz="2000" dirty="0">
              <a:solidFill>
                <a:srgbClr val="C00000"/>
              </a:solidFill>
              <a:latin typeface="Calibri"/>
            </a:endParaRPr>
          </a:p>
          <a:p>
            <a:pPr lvl="1"/>
            <a:r>
              <a:rPr lang="en-US" sz="2000" dirty="0">
                <a:solidFill>
                  <a:schemeClr val="tx1"/>
                </a:solidFill>
                <a:latin typeface="Calibri"/>
              </a:rPr>
              <a:t>Individuals at risk of institutionalization </a:t>
            </a:r>
            <a:endParaRPr lang="en-US" sz="2000" dirty="0">
              <a:solidFill>
                <a:srgbClr val="C00000"/>
              </a:solidFill>
              <a:latin typeface="Calibri"/>
            </a:endParaRPr>
          </a:p>
          <a:p>
            <a:pPr lvl="1"/>
            <a:r>
              <a:rPr lang="en-US" sz="2000" dirty="0">
                <a:solidFill>
                  <a:schemeClr val="tx1"/>
                </a:solidFill>
                <a:latin typeface="Calibri"/>
              </a:rPr>
              <a:t>Individuals in jeopardy of negative health or psycho-social outcomes </a:t>
            </a:r>
            <a:endParaRPr lang="en-US" sz="2000" dirty="0">
              <a:solidFill>
                <a:srgbClr val="C00000"/>
              </a:solidFill>
              <a:latin typeface="Calibri"/>
            </a:endParaRPr>
          </a:p>
          <a:p>
            <a:pPr lvl="1"/>
            <a:r>
              <a:rPr lang="en-US" sz="2000" dirty="0">
                <a:solidFill>
                  <a:schemeClr val="tx1"/>
                </a:solidFill>
                <a:latin typeface="Calibri"/>
              </a:rPr>
              <a:t>Individuals with a communicable disease </a:t>
            </a:r>
          </a:p>
          <a:p>
            <a:pPr lvl="1"/>
            <a:endParaRPr lang="en-US" sz="2000" dirty="0">
              <a:solidFill>
                <a:schemeClr val="tx1"/>
              </a:solidFill>
              <a:latin typeface="Calibri"/>
            </a:endParaRPr>
          </a:p>
          <a:p>
            <a:pPr marL="182880" lvl="1" indent="0">
              <a:buNone/>
            </a:pPr>
            <a:r>
              <a:rPr lang="en-US" sz="2000" dirty="0">
                <a:solidFill>
                  <a:schemeClr val="tx1"/>
                </a:solidFill>
                <a:latin typeface="Calibri"/>
              </a:rPr>
              <a:t>TCM Program Overview: </a:t>
            </a:r>
            <a:r>
              <a:rPr lang="en-US" sz="2000" dirty="0">
                <a:solidFill>
                  <a:schemeClr val="tx1"/>
                </a:solidFill>
                <a:latin typeface="Calibri"/>
                <a:hlinkClick r:id="rId3"/>
              </a:rPr>
              <a:t>https://www.dhcs.ca.gov/provgovpart/Documents/ACLSS/TCM/TCM_FactSheet_01212016.pdf</a:t>
            </a:r>
            <a:endParaRPr lang="en-US" sz="2000" dirty="0">
              <a:solidFill>
                <a:schemeClr val="tx1"/>
              </a:solidFill>
              <a:latin typeface="Calibri"/>
            </a:endParaRPr>
          </a:p>
          <a:p>
            <a:pPr marL="182880" lvl="1" indent="0">
              <a:buNone/>
            </a:pPr>
            <a:endParaRPr lang="en-US" sz="2000" dirty="0">
              <a:solidFill>
                <a:schemeClr val="tx1"/>
              </a:solidFill>
              <a:latin typeface="Calibri"/>
            </a:endParaRPr>
          </a:p>
          <a:p>
            <a:pPr marL="182880" lvl="1" indent="0">
              <a:buNone/>
            </a:pPr>
            <a:r>
              <a:rPr lang="en-US" sz="2000" dirty="0">
                <a:solidFill>
                  <a:schemeClr val="tx1"/>
                </a:solidFill>
                <a:latin typeface="Calibri"/>
              </a:rPr>
              <a:t>TCM Program Description:</a:t>
            </a:r>
          </a:p>
          <a:p>
            <a:pPr marL="182880" lvl="1" indent="0">
              <a:buNone/>
            </a:pPr>
            <a:r>
              <a:rPr lang="en-US" sz="2000" dirty="0">
                <a:solidFill>
                  <a:srgbClr val="C00000"/>
                </a:solidFill>
                <a:latin typeface="Calibri"/>
                <a:hlinkClick r:id="rId4"/>
              </a:rPr>
              <a:t>https://www.dhcs.ca.gov/provgovpart/Documents/Section-2-Program-Descriptions.pdf</a:t>
            </a:r>
            <a:endParaRPr lang="en-US" sz="2000" dirty="0">
              <a:solidFill>
                <a:srgbClr val="C00000"/>
              </a:solidFill>
              <a:latin typeface="Calibri"/>
            </a:endParaRPr>
          </a:p>
          <a:p>
            <a:pPr marL="182880" lvl="1" indent="0">
              <a:buNone/>
            </a:pPr>
            <a:endParaRPr lang="en-US" sz="2000" dirty="0">
              <a:solidFill>
                <a:srgbClr val="C00000"/>
              </a:solidFill>
              <a:latin typeface="Calibri"/>
            </a:endParaRPr>
          </a:p>
          <a:p>
            <a:pPr marL="0" indent="0">
              <a:buNone/>
            </a:pPr>
            <a:endParaRPr lang="en-US" sz="1800" dirty="0">
              <a:solidFill>
                <a:schemeClr val="tx1"/>
              </a:solidFill>
              <a:latin typeface="+mn-lt"/>
            </a:endParaRPr>
          </a:p>
          <a:p>
            <a:pPr marL="0" indent="0">
              <a:buNone/>
            </a:pPr>
            <a:endParaRPr lang="en-US" sz="1800" dirty="0">
              <a:solidFill>
                <a:schemeClr val="tx1"/>
              </a:solidFill>
              <a:latin typeface="+mn-lt"/>
            </a:endParaRPr>
          </a:p>
        </p:txBody>
      </p:sp>
    </p:spTree>
    <p:extLst>
      <p:ext uri="{BB962C8B-B14F-4D97-AF65-F5344CB8AC3E}">
        <p14:creationId xmlns:p14="http://schemas.microsoft.com/office/powerpoint/2010/main" val="3627934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2355-DFEB-F805-4210-C2A0DE35A99B}"/>
              </a:ext>
            </a:extLst>
          </p:cNvPr>
          <p:cNvSpPr>
            <a:spLocks noGrp="1"/>
          </p:cNvSpPr>
          <p:nvPr>
            <p:ph type="title"/>
          </p:nvPr>
        </p:nvSpPr>
        <p:spPr>
          <a:xfrm>
            <a:off x="1219200" y="184149"/>
            <a:ext cx="10515600" cy="662939"/>
          </a:xfrm>
        </p:spPr>
        <p:txBody>
          <a:bodyPr/>
          <a:lstStyle/>
          <a:p>
            <a:r>
              <a:rPr lang="en-US" dirty="0">
                <a:latin typeface="Calibri"/>
              </a:rPr>
              <a:t>Key Features of TCM: </a:t>
            </a:r>
            <a:r>
              <a:rPr lang="en-US" u="sng" dirty="0">
                <a:latin typeface="Calibri"/>
              </a:rPr>
              <a:t>Core Service Components</a:t>
            </a:r>
          </a:p>
        </p:txBody>
      </p:sp>
      <p:sp>
        <p:nvSpPr>
          <p:cNvPr id="4" name="Slide Number Placeholder 3">
            <a:extLst>
              <a:ext uri="{FF2B5EF4-FFF2-40B4-BE49-F238E27FC236}">
                <a16:creationId xmlns:a16="http://schemas.microsoft.com/office/drawing/2014/main" id="{FD78F54C-3336-50B3-A5A0-C957C33774D8}"/>
              </a:ext>
            </a:extLst>
          </p:cNvPr>
          <p:cNvSpPr>
            <a:spLocks noGrp="1"/>
          </p:cNvSpPr>
          <p:nvPr>
            <p:ph type="sldNum" sz="quarter" idx="12"/>
          </p:nvPr>
        </p:nvSpPr>
        <p:spPr/>
        <p:txBody>
          <a:bodyPr/>
          <a:lstStyle/>
          <a:p>
            <a:r>
              <a:rPr dirty="0"/>
              <a:t>Page 5 of 20</a:t>
            </a:r>
          </a:p>
        </p:txBody>
      </p:sp>
      <p:sp>
        <p:nvSpPr>
          <p:cNvPr id="5" name="Content Placeholder 4">
            <a:extLst>
              <a:ext uri="{FF2B5EF4-FFF2-40B4-BE49-F238E27FC236}">
                <a16:creationId xmlns:a16="http://schemas.microsoft.com/office/drawing/2014/main" id="{230BBBD6-AF2A-0EC1-F523-495478391416}"/>
              </a:ext>
            </a:extLst>
          </p:cNvPr>
          <p:cNvSpPr>
            <a:spLocks noGrp="1"/>
          </p:cNvSpPr>
          <p:nvPr>
            <p:ph idx="13"/>
          </p:nvPr>
        </p:nvSpPr>
        <p:spPr>
          <a:xfrm>
            <a:off x="1219200" y="847089"/>
            <a:ext cx="10515600" cy="5598162"/>
          </a:xfrm>
        </p:spPr>
        <p:txBody>
          <a:bodyPr/>
          <a:lstStyle/>
          <a:p>
            <a:pPr marL="0" indent="0">
              <a:lnSpc>
                <a:spcPct val="150000"/>
              </a:lnSpc>
              <a:spcBef>
                <a:spcPts val="0"/>
              </a:spcBef>
              <a:buNone/>
            </a:pPr>
            <a:r>
              <a:rPr lang="en-US" sz="2000" dirty="0">
                <a:solidFill>
                  <a:schemeClr val="tx1"/>
                </a:solidFill>
                <a:latin typeface="Calibri"/>
              </a:rPr>
              <a:t>TCM services must include at least one of the following during an encounter:</a:t>
            </a:r>
          </a:p>
          <a:p>
            <a:pPr lvl="1">
              <a:lnSpc>
                <a:spcPct val="150000"/>
              </a:lnSpc>
              <a:spcBef>
                <a:spcPts val="0"/>
              </a:spcBef>
            </a:pPr>
            <a:r>
              <a:rPr lang="en-US" sz="2000" dirty="0">
                <a:solidFill>
                  <a:schemeClr val="tx1"/>
                </a:solidFill>
                <a:latin typeface="Calibri"/>
              </a:rPr>
              <a:t>Comprehensive assessment and periodic reassessment </a:t>
            </a:r>
          </a:p>
          <a:p>
            <a:pPr lvl="1">
              <a:lnSpc>
                <a:spcPct val="150000"/>
              </a:lnSpc>
              <a:spcBef>
                <a:spcPts val="0"/>
              </a:spcBef>
            </a:pPr>
            <a:r>
              <a:rPr lang="en-US" sz="2000" dirty="0">
                <a:solidFill>
                  <a:schemeClr val="tx1"/>
                </a:solidFill>
                <a:latin typeface="Calibri"/>
              </a:rPr>
              <a:t>Development and periodic revision of a personalized care plan </a:t>
            </a:r>
          </a:p>
          <a:p>
            <a:pPr lvl="1">
              <a:lnSpc>
                <a:spcPct val="150000"/>
              </a:lnSpc>
              <a:spcBef>
                <a:spcPts val="0"/>
              </a:spcBef>
            </a:pPr>
            <a:r>
              <a:rPr lang="en-US" sz="2000" dirty="0">
                <a:solidFill>
                  <a:schemeClr val="tx1"/>
                </a:solidFill>
                <a:latin typeface="Calibri"/>
              </a:rPr>
              <a:t>Referral to services and coordination across systems </a:t>
            </a:r>
          </a:p>
          <a:p>
            <a:pPr lvl="1">
              <a:lnSpc>
                <a:spcPct val="150000"/>
              </a:lnSpc>
              <a:spcBef>
                <a:spcPts val="0"/>
              </a:spcBef>
            </a:pPr>
            <a:r>
              <a:rPr lang="en-US" sz="2000" dirty="0">
                <a:solidFill>
                  <a:schemeClr val="tx1"/>
                </a:solidFill>
                <a:latin typeface="Calibri"/>
              </a:rPr>
              <a:t>Monitoring and follow-up to ensure service effectiveness </a:t>
            </a:r>
          </a:p>
          <a:p>
            <a:pPr lvl="1">
              <a:lnSpc>
                <a:spcPct val="150000"/>
              </a:lnSpc>
              <a:spcBef>
                <a:spcPts val="0"/>
              </a:spcBef>
            </a:pPr>
            <a:endParaRPr lang="en-US" sz="2000" dirty="0">
              <a:solidFill>
                <a:schemeClr val="tx1"/>
              </a:solidFill>
              <a:latin typeface="Calibri"/>
            </a:endParaRPr>
          </a:p>
          <a:p>
            <a:pPr marL="182880" lvl="1" indent="0">
              <a:lnSpc>
                <a:spcPct val="150000"/>
              </a:lnSpc>
              <a:spcBef>
                <a:spcPts val="0"/>
              </a:spcBef>
              <a:buNone/>
            </a:pPr>
            <a:r>
              <a:rPr lang="en-US" sz="2000" dirty="0">
                <a:solidFill>
                  <a:schemeClr val="tx1"/>
                </a:solidFill>
                <a:latin typeface="Calibri"/>
              </a:rPr>
              <a:t>TCM Program Overview: </a:t>
            </a:r>
            <a:r>
              <a:rPr lang="en-US" sz="2000" dirty="0">
                <a:solidFill>
                  <a:schemeClr val="tx1"/>
                </a:solidFill>
                <a:latin typeface="Calibri"/>
                <a:hlinkClick r:id="rId3"/>
              </a:rPr>
              <a:t>https://www.dhcs.ca.gov/provgovpart/Documents/ACLSS/TCM/TCM_FactSheet_01212016.pdf</a:t>
            </a:r>
            <a:endParaRPr lang="en-US" sz="2000" dirty="0">
              <a:solidFill>
                <a:schemeClr val="tx1"/>
              </a:solidFill>
              <a:latin typeface="Calibri"/>
            </a:endParaRPr>
          </a:p>
          <a:p>
            <a:pPr marL="182880" lvl="1" indent="0">
              <a:lnSpc>
                <a:spcPct val="150000"/>
              </a:lnSpc>
              <a:spcBef>
                <a:spcPts val="0"/>
              </a:spcBef>
              <a:buNone/>
            </a:pPr>
            <a:r>
              <a:rPr lang="en-US" sz="2000" dirty="0">
                <a:solidFill>
                  <a:schemeClr val="tx1"/>
                </a:solidFill>
                <a:latin typeface="Calibri"/>
              </a:rPr>
              <a:t>TCM Program Description:</a:t>
            </a:r>
          </a:p>
          <a:p>
            <a:pPr marL="182880" lvl="1" indent="0">
              <a:lnSpc>
                <a:spcPct val="150000"/>
              </a:lnSpc>
              <a:spcBef>
                <a:spcPts val="0"/>
              </a:spcBef>
              <a:buNone/>
            </a:pPr>
            <a:r>
              <a:rPr lang="en-US" sz="2000" dirty="0">
                <a:solidFill>
                  <a:schemeClr val="tx1"/>
                </a:solidFill>
                <a:latin typeface="Calibri"/>
                <a:hlinkClick r:id="rId4"/>
              </a:rPr>
              <a:t>https://www.dhcs.ca.gov/provgovpart/Documents/Section-2-Program-Descriptions.pdf</a:t>
            </a:r>
            <a:endParaRPr lang="en-US" sz="2000" dirty="0">
              <a:solidFill>
                <a:schemeClr val="tx1"/>
              </a:solidFill>
              <a:latin typeface="Calibri"/>
            </a:endParaRPr>
          </a:p>
          <a:p>
            <a:pPr marL="182880" lvl="1" indent="0">
              <a:lnSpc>
                <a:spcPct val="150000"/>
              </a:lnSpc>
              <a:spcBef>
                <a:spcPts val="0"/>
              </a:spcBef>
              <a:buNone/>
            </a:pPr>
            <a:endParaRPr lang="en-US" sz="2000" dirty="0">
              <a:solidFill>
                <a:schemeClr val="tx1"/>
              </a:solidFill>
              <a:latin typeface="Calibri"/>
            </a:endParaRPr>
          </a:p>
          <a:p>
            <a:pPr marL="182880" lvl="1" indent="0">
              <a:lnSpc>
                <a:spcPct val="150000"/>
              </a:lnSpc>
              <a:spcBef>
                <a:spcPts val="0"/>
              </a:spcBef>
              <a:buNone/>
            </a:pPr>
            <a:endParaRPr lang="en-US" sz="2000" dirty="0">
              <a:solidFill>
                <a:schemeClr val="tx1"/>
              </a:solidFill>
              <a:latin typeface="Calibri"/>
            </a:endParaRPr>
          </a:p>
          <a:p>
            <a:pPr marL="182880" lvl="1" indent="0">
              <a:lnSpc>
                <a:spcPct val="150000"/>
              </a:lnSpc>
              <a:spcBef>
                <a:spcPts val="0"/>
              </a:spcBef>
              <a:buNone/>
            </a:pPr>
            <a:endParaRPr lang="en-US" sz="2000" dirty="0">
              <a:solidFill>
                <a:schemeClr val="tx1"/>
              </a:solidFill>
              <a:latin typeface="Calibri"/>
            </a:endParaRPr>
          </a:p>
        </p:txBody>
      </p:sp>
    </p:spTree>
    <p:extLst>
      <p:ext uri="{BB962C8B-B14F-4D97-AF65-F5344CB8AC3E}">
        <p14:creationId xmlns:p14="http://schemas.microsoft.com/office/powerpoint/2010/main" val="380458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998C-041D-7311-0F08-EB26C15D49E7}"/>
              </a:ext>
            </a:extLst>
          </p:cNvPr>
          <p:cNvSpPr>
            <a:spLocks noGrp="1"/>
          </p:cNvSpPr>
          <p:nvPr>
            <p:ph type="title"/>
          </p:nvPr>
        </p:nvSpPr>
        <p:spPr>
          <a:xfrm>
            <a:off x="1219200" y="184149"/>
            <a:ext cx="10515600" cy="662939"/>
          </a:xfrm>
        </p:spPr>
        <p:txBody>
          <a:bodyPr anchor="ctr"/>
          <a:lstStyle/>
          <a:p>
            <a:r>
              <a:rPr lang="en-US" dirty="0">
                <a:latin typeface="Calibri"/>
              </a:rPr>
              <a:t>Key Features of TCM: </a:t>
            </a:r>
            <a:r>
              <a:rPr lang="en-US" u="sng" dirty="0">
                <a:latin typeface="Calibri"/>
              </a:rPr>
              <a:t>Who Provides TCM Services</a:t>
            </a:r>
          </a:p>
        </p:txBody>
      </p:sp>
      <p:sp>
        <p:nvSpPr>
          <p:cNvPr id="4" name="Slide Number Placeholder 3">
            <a:extLst>
              <a:ext uri="{FF2B5EF4-FFF2-40B4-BE49-F238E27FC236}">
                <a16:creationId xmlns:a16="http://schemas.microsoft.com/office/drawing/2014/main" id="{1EA0E8B5-B8AA-E3A0-F7E3-19EC9E5AA4CF}"/>
              </a:ext>
            </a:extLst>
          </p:cNvPr>
          <p:cNvSpPr>
            <a:spLocks noGrp="1"/>
          </p:cNvSpPr>
          <p:nvPr>
            <p:ph type="sldNum" sz="quarter" idx="12"/>
          </p:nvPr>
        </p:nvSpPr>
        <p:spPr/>
        <p:txBody>
          <a:bodyPr/>
          <a:lstStyle/>
          <a:p>
            <a:r>
              <a:rPr dirty="0"/>
              <a:t>Page 6 of 20</a:t>
            </a:r>
          </a:p>
        </p:txBody>
      </p:sp>
      <p:sp>
        <p:nvSpPr>
          <p:cNvPr id="5" name="Content Placeholder 4">
            <a:extLst>
              <a:ext uri="{FF2B5EF4-FFF2-40B4-BE49-F238E27FC236}">
                <a16:creationId xmlns:a16="http://schemas.microsoft.com/office/drawing/2014/main" id="{8D06E83B-9089-3A31-2A4A-47D0D31AE86E}"/>
              </a:ext>
            </a:extLst>
          </p:cNvPr>
          <p:cNvSpPr>
            <a:spLocks noGrp="1"/>
          </p:cNvSpPr>
          <p:nvPr>
            <p:ph idx="13"/>
          </p:nvPr>
        </p:nvSpPr>
        <p:spPr>
          <a:xfrm>
            <a:off x="1219200" y="847088"/>
            <a:ext cx="10515600" cy="5598163"/>
          </a:xfrm>
        </p:spPr>
        <p:txBody>
          <a:bodyPr/>
          <a:lstStyle/>
          <a:p>
            <a:pPr marL="0" indent="0">
              <a:lnSpc>
                <a:spcPct val="150000"/>
              </a:lnSpc>
              <a:spcBef>
                <a:spcPts val="0"/>
              </a:spcBef>
              <a:buNone/>
            </a:pPr>
            <a:r>
              <a:rPr lang="en-US" sz="2000" dirty="0">
                <a:solidFill>
                  <a:schemeClr val="tx1"/>
                </a:solidFill>
                <a:latin typeface="Calibri"/>
              </a:rPr>
              <a:t>In Los Angeles County, TCM services are delivered by:</a:t>
            </a:r>
          </a:p>
          <a:p>
            <a:pPr lvl="1">
              <a:lnSpc>
                <a:spcPct val="150000"/>
              </a:lnSpc>
              <a:spcBef>
                <a:spcPts val="0"/>
              </a:spcBef>
            </a:pPr>
            <a:r>
              <a:rPr lang="en-US" sz="2000" dirty="0">
                <a:solidFill>
                  <a:schemeClr val="tx1"/>
                </a:solidFill>
                <a:latin typeface="Calibri"/>
              </a:rPr>
              <a:t>County of Los Angeles, Department of Public Health</a:t>
            </a:r>
          </a:p>
          <a:p>
            <a:pPr lvl="1">
              <a:lnSpc>
                <a:spcPct val="100000"/>
              </a:lnSpc>
              <a:spcBef>
                <a:spcPts val="0"/>
              </a:spcBef>
            </a:pPr>
            <a:r>
              <a:rPr lang="en-US" sz="2000" dirty="0">
                <a:solidFill>
                  <a:schemeClr val="tx1"/>
                </a:solidFill>
                <a:latin typeface="Calibri"/>
              </a:rPr>
              <a:t>The City of Long Beach, Department of Health and Human Services</a:t>
            </a:r>
          </a:p>
          <a:p>
            <a:pPr marL="0" indent="0">
              <a:lnSpc>
                <a:spcPct val="100000"/>
              </a:lnSpc>
              <a:spcBef>
                <a:spcPts val="0"/>
              </a:spcBef>
              <a:buNone/>
            </a:pPr>
            <a:endParaRPr lang="en-US" sz="2000" dirty="0">
              <a:solidFill>
                <a:schemeClr val="tx1"/>
              </a:solidFill>
              <a:latin typeface="+mn-lt"/>
            </a:endParaRPr>
          </a:p>
          <a:p>
            <a:pPr marL="0" indent="0">
              <a:lnSpc>
                <a:spcPct val="100000"/>
              </a:lnSpc>
              <a:spcBef>
                <a:spcPts val="0"/>
              </a:spcBef>
              <a:buNone/>
            </a:pPr>
            <a:r>
              <a:rPr lang="en-US" sz="2000" dirty="0">
                <a:solidFill>
                  <a:schemeClr val="tx1"/>
                </a:solidFill>
                <a:latin typeface="Calibri"/>
              </a:rPr>
              <a:t>These Third-Party Agencies or Local Governmental Agencies (LGAs) coordinate with MCP and Plan Partners to ensure services are delivered appropriately and without duplication.</a:t>
            </a:r>
          </a:p>
          <a:p>
            <a:pPr marL="0" indent="0">
              <a:lnSpc>
                <a:spcPct val="150000"/>
              </a:lnSpc>
              <a:spcBef>
                <a:spcPts val="0"/>
              </a:spcBef>
              <a:buNone/>
            </a:pPr>
            <a:endParaRPr lang="en-US" sz="2000" dirty="0">
              <a:solidFill>
                <a:schemeClr val="tx1"/>
              </a:solidFill>
              <a:latin typeface="+mn-lt"/>
            </a:endParaRPr>
          </a:p>
          <a:p>
            <a:pPr marL="0" indent="0">
              <a:lnSpc>
                <a:spcPct val="150000"/>
              </a:lnSpc>
              <a:spcBef>
                <a:spcPts val="0"/>
              </a:spcBef>
              <a:buNone/>
            </a:pPr>
            <a:endParaRPr lang="en-US" sz="2000" dirty="0">
              <a:solidFill>
                <a:schemeClr val="tx1"/>
              </a:solidFill>
              <a:latin typeface="+mn-lt"/>
            </a:endParaRPr>
          </a:p>
          <a:p>
            <a:pPr marL="0" indent="0">
              <a:lnSpc>
                <a:spcPct val="150000"/>
              </a:lnSpc>
              <a:spcBef>
                <a:spcPts val="0"/>
              </a:spcBef>
              <a:buNone/>
            </a:pPr>
            <a:endParaRPr lang="en-US" sz="2000" dirty="0">
              <a:solidFill>
                <a:schemeClr val="tx1"/>
              </a:solidFill>
              <a:latin typeface="+mn-lt"/>
            </a:endParaRPr>
          </a:p>
          <a:p>
            <a:pPr marL="182880" lvl="1" indent="0">
              <a:lnSpc>
                <a:spcPct val="150000"/>
              </a:lnSpc>
              <a:spcBef>
                <a:spcPts val="0"/>
              </a:spcBef>
              <a:buNone/>
            </a:pPr>
            <a:endParaRPr lang="en-US" sz="2000" dirty="0">
              <a:solidFill>
                <a:schemeClr val="tx1"/>
              </a:solidFill>
              <a:latin typeface="+mn-lt"/>
            </a:endParaRPr>
          </a:p>
        </p:txBody>
      </p:sp>
    </p:spTree>
    <p:extLst>
      <p:ext uri="{BB962C8B-B14F-4D97-AF65-F5344CB8AC3E}">
        <p14:creationId xmlns:p14="http://schemas.microsoft.com/office/powerpoint/2010/main" val="382392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998C-041D-7311-0F08-EB26C15D49E7}"/>
              </a:ext>
            </a:extLst>
          </p:cNvPr>
          <p:cNvSpPr>
            <a:spLocks noGrp="1"/>
          </p:cNvSpPr>
          <p:nvPr>
            <p:ph type="title"/>
          </p:nvPr>
        </p:nvSpPr>
        <p:spPr>
          <a:xfrm>
            <a:off x="1219200" y="184149"/>
            <a:ext cx="10515600" cy="662939"/>
          </a:xfrm>
        </p:spPr>
        <p:txBody>
          <a:bodyPr anchor="ctr"/>
          <a:lstStyle/>
          <a:p>
            <a:r>
              <a:rPr lang="en-US" dirty="0">
                <a:latin typeface="Calibri"/>
              </a:rPr>
              <a:t>Other Parties to the TCM MOU</a:t>
            </a:r>
            <a:endParaRPr lang="en-US" u="sng" dirty="0"/>
          </a:p>
        </p:txBody>
      </p:sp>
      <p:sp>
        <p:nvSpPr>
          <p:cNvPr id="4" name="Slide Number Placeholder 3">
            <a:extLst>
              <a:ext uri="{FF2B5EF4-FFF2-40B4-BE49-F238E27FC236}">
                <a16:creationId xmlns:a16="http://schemas.microsoft.com/office/drawing/2014/main" id="{1EA0E8B5-B8AA-E3A0-F7E3-19EC9E5AA4CF}"/>
              </a:ext>
            </a:extLst>
          </p:cNvPr>
          <p:cNvSpPr>
            <a:spLocks noGrp="1"/>
          </p:cNvSpPr>
          <p:nvPr>
            <p:ph type="sldNum" sz="quarter" idx="12"/>
          </p:nvPr>
        </p:nvSpPr>
        <p:spPr/>
        <p:txBody>
          <a:bodyPr/>
          <a:lstStyle/>
          <a:p>
            <a:r>
              <a:rPr dirty="0"/>
              <a:t>Page 7 of 20</a:t>
            </a:r>
          </a:p>
        </p:txBody>
      </p:sp>
      <p:sp>
        <p:nvSpPr>
          <p:cNvPr id="5" name="Content Placeholder 4">
            <a:extLst>
              <a:ext uri="{FF2B5EF4-FFF2-40B4-BE49-F238E27FC236}">
                <a16:creationId xmlns:a16="http://schemas.microsoft.com/office/drawing/2014/main" id="{8D06E83B-9089-3A31-2A4A-47D0D31AE86E}"/>
              </a:ext>
            </a:extLst>
          </p:cNvPr>
          <p:cNvSpPr>
            <a:spLocks noGrp="1"/>
          </p:cNvSpPr>
          <p:nvPr>
            <p:ph idx="13"/>
          </p:nvPr>
        </p:nvSpPr>
        <p:spPr>
          <a:xfrm>
            <a:off x="1219200" y="713738"/>
            <a:ext cx="10515600" cy="5598163"/>
          </a:xfrm>
        </p:spPr>
        <p:txBody>
          <a:bodyPr/>
          <a:lstStyle/>
          <a:p>
            <a:pPr marL="0" indent="0">
              <a:lnSpc>
                <a:spcPct val="100000"/>
              </a:lnSpc>
              <a:spcBef>
                <a:spcPts val="0"/>
              </a:spcBef>
              <a:buNone/>
            </a:pPr>
            <a:r>
              <a:rPr lang="en-US" sz="2000" dirty="0">
                <a:solidFill>
                  <a:schemeClr val="tx1"/>
                </a:solidFill>
                <a:latin typeface="Calibri"/>
              </a:rPr>
              <a:t>In addition to the Local Governmental Agencies (LGAs) who administer TCM services, the following Managed Care Plan and Plan Partners are parties to the TCM MOU:</a:t>
            </a:r>
          </a:p>
          <a:p>
            <a:pPr marL="0" indent="0">
              <a:lnSpc>
                <a:spcPct val="100000"/>
              </a:lnSpc>
              <a:spcBef>
                <a:spcPts val="0"/>
              </a:spcBef>
              <a:buNone/>
            </a:pPr>
            <a:endParaRPr lang="en-US" sz="600" dirty="0">
              <a:solidFill>
                <a:schemeClr val="tx1"/>
              </a:solidFill>
              <a:latin typeface="Calibri"/>
            </a:endParaRPr>
          </a:p>
          <a:p>
            <a:pPr lvl="1">
              <a:lnSpc>
                <a:spcPct val="100000"/>
              </a:lnSpc>
              <a:spcBef>
                <a:spcPts val="0"/>
              </a:spcBef>
            </a:pPr>
            <a:r>
              <a:rPr lang="en-US" sz="2000" dirty="0">
                <a:solidFill>
                  <a:schemeClr val="tx1"/>
                </a:solidFill>
                <a:latin typeface="Calibri"/>
              </a:rPr>
              <a:t>Managed Care Plan (MCP):</a:t>
            </a:r>
          </a:p>
          <a:p>
            <a:pPr lvl="3">
              <a:lnSpc>
                <a:spcPct val="100000"/>
              </a:lnSpc>
              <a:spcBef>
                <a:spcPts val="0"/>
              </a:spcBef>
              <a:buFont typeface="Wingdings" panose="05000000000000000000" pitchFamily="2" charset="2"/>
              <a:buChar char="§"/>
            </a:pPr>
            <a:r>
              <a:rPr lang="en-US" sz="2000" dirty="0">
                <a:solidFill>
                  <a:schemeClr val="tx1"/>
                </a:solidFill>
                <a:latin typeface="Calibri"/>
              </a:rPr>
              <a:t>	L.A. Care Health Plan </a:t>
            </a:r>
          </a:p>
          <a:p>
            <a:pPr marL="914400" lvl="3" indent="0">
              <a:lnSpc>
                <a:spcPct val="100000"/>
              </a:lnSpc>
              <a:spcBef>
                <a:spcPts val="0"/>
              </a:spcBef>
              <a:buNone/>
            </a:pPr>
            <a:r>
              <a:rPr lang="en-US" sz="1400" dirty="0">
                <a:solidFill>
                  <a:schemeClr val="tx1"/>
                </a:solidFill>
                <a:latin typeface="Calibri"/>
              </a:rPr>
              <a:t>(Local Initiative Health Authority of Los Angeles County)</a:t>
            </a:r>
          </a:p>
          <a:p>
            <a:pPr marL="914400" lvl="3" indent="0">
              <a:lnSpc>
                <a:spcPct val="100000"/>
              </a:lnSpc>
              <a:spcBef>
                <a:spcPts val="0"/>
              </a:spcBef>
              <a:buNone/>
            </a:pPr>
            <a:endParaRPr lang="en-US" sz="600" dirty="0">
              <a:solidFill>
                <a:schemeClr val="tx1"/>
              </a:solidFill>
              <a:latin typeface="Calibri"/>
            </a:endParaRPr>
          </a:p>
          <a:p>
            <a:pPr lvl="1">
              <a:lnSpc>
                <a:spcPct val="100000"/>
              </a:lnSpc>
              <a:spcBef>
                <a:spcPts val="0"/>
              </a:spcBef>
            </a:pPr>
            <a:r>
              <a:rPr lang="en-US" sz="2000" dirty="0">
                <a:solidFill>
                  <a:schemeClr val="tx1"/>
                </a:solidFill>
                <a:latin typeface="Calibri"/>
              </a:rPr>
              <a:t>Plan Partners:</a:t>
            </a:r>
          </a:p>
          <a:p>
            <a:pPr marL="862013" lvl="1" indent="-231775">
              <a:lnSpc>
                <a:spcPct val="100000"/>
              </a:lnSpc>
              <a:spcBef>
                <a:spcPts val="0"/>
              </a:spcBef>
              <a:buFont typeface="Wingdings" panose="05000000000000000000" pitchFamily="2" charset="2"/>
              <a:buChar char="§"/>
            </a:pPr>
            <a:r>
              <a:rPr lang="en-US" sz="2000" dirty="0">
                <a:solidFill>
                  <a:schemeClr val="tx1"/>
                </a:solidFill>
                <a:latin typeface="Calibri"/>
              </a:rPr>
              <a:t>Blue Shield of California Promise Health Plan (Blue Shield Promise) </a:t>
            </a:r>
          </a:p>
          <a:p>
            <a:pPr marL="914400" lvl="1" indent="0">
              <a:lnSpc>
                <a:spcPct val="100000"/>
              </a:lnSpc>
              <a:spcBef>
                <a:spcPts val="0"/>
              </a:spcBef>
              <a:buNone/>
            </a:pPr>
            <a:r>
              <a:rPr lang="en-US" sz="2000" dirty="0"/>
              <a:t>(</a:t>
            </a:r>
            <a:r>
              <a:rPr lang="en-US" sz="1400" dirty="0"/>
              <a:t>Plan Blue Shield of California Promise Health Plan is an independent licensee of the Blue Shield Association)</a:t>
            </a:r>
          </a:p>
          <a:p>
            <a:pPr lvl="1">
              <a:lnSpc>
                <a:spcPct val="100000"/>
              </a:lnSpc>
              <a:spcBef>
                <a:spcPts val="0"/>
              </a:spcBef>
            </a:pPr>
            <a:endParaRPr lang="en-US" sz="800" dirty="0">
              <a:solidFill>
                <a:schemeClr val="tx1"/>
              </a:solidFill>
              <a:latin typeface="Calibri"/>
            </a:endParaRPr>
          </a:p>
          <a:p>
            <a:pPr lvl="3">
              <a:lnSpc>
                <a:spcPct val="100000"/>
              </a:lnSpc>
              <a:spcBef>
                <a:spcPts val="0"/>
              </a:spcBef>
              <a:buFont typeface="Wingdings" panose="05000000000000000000" pitchFamily="2" charset="2"/>
              <a:buChar char="§"/>
            </a:pPr>
            <a:r>
              <a:rPr lang="en-US" sz="2000" dirty="0">
                <a:solidFill>
                  <a:schemeClr val="tx1"/>
                </a:solidFill>
                <a:latin typeface="Calibri"/>
              </a:rPr>
              <a:t>Anthem Blue Cross (Blue Cross of California) </a:t>
            </a:r>
          </a:p>
          <a:p>
            <a:pPr marL="914400" lvl="3" indent="0">
              <a:lnSpc>
                <a:spcPct val="100000"/>
              </a:lnSpc>
              <a:spcBef>
                <a:spcPts val="0"/>
              </a:spcBef>
              <a:buNone/>
            </a:pPr>
            <a:r>
              <a:rPr lang="en-US" sz="1400" dirty="0"/>
              <a:t>(Anthem Blue Cross is the trade name of Blue Cross of California. Anthem Blue Cross and Blue Cross of California Partnership Plan, Inc. are independent licensees of the Blue Cross Association. Blue Cross of California is contracted with L.A. Care Health Plan to provide Medi-Cal Managed Care services in Los Angeles County. Anthem is a registered trademark of Anthem Insurance Companies, Inc.)</a:t>
            </a:r>
            <a:endParaRPr lang="en-US" sz="1400" dirty="0">
              <a:solidFill>
                <a:schemeClr val="tx1"/>
              </a:solidFill>
              <a:latin typeface="Calibri"/>
            </a:endParaRPr>
          </a:p>
          <a:p>
            <a:pPr marL="0" indent="0">
              <a:lnSpc>
                <a:spcPct val="100000"/>
              </a:lnSpc>
              <a:spcBef>
                <a:spcPts val="0"/>
              </a:spcBef>
              <a:buNone/>
            </a:pPr>
            <a:endParaRPr lang="en-US" sz="800" dirty="0">
              <a:solidFill>
                <a:schemeClr val="tx1"/>
              </a:solidFill>
              <a:latin typeface="Calibri"/>
            </a:endParaRPr>
          </a:p>
          <a:p>
            <a:pPr marL="0" indent="0">
              <a:lnSpc>
                <a:spcPct val="100000"/>
              </a:lnSpc>
              <a:spcBef>
                <a:spcPts val="0"/>
              </a:spcBef>
              <a:buNone/>
            </a:pPr>
            <a:r>
              <a:rPr lang="en-US" sz="2000" dirty="0">
                <a:solidFill>
                  <a:schemeClr val="tx1"/>
                </a:solidFill>
                <a:latin typeface="Calibri"/>
              </a:rPr>
              <a:t>These entities collaborate with the LGAs to:</a:t>
            </a:r>
          </a:p>
          <a:p>
            <a:pPr lvl="1">
              <a:lnSpc>
                <a:spcPct val="100000"/>
              </a:lnSpc>
              <a:spcBef>
                <a:spcPts val="0"/>
              </a:spcBef>
            </a:pPr>
            <a:r>
              <a:rPr lang="en-US" sz="2000" dirty="0">
                <a:solidFill>
                  <a:schemeClr val="tx1"/>
                </a:solidFill>
                <a:latin typeface="Calibri"/>
              </a:rPr>
              <a:t>Coordinate care for Medi-Cal Members</a:t>
            </a:r>
          </a:p>
          <a:p>
            <a:pPr lvl="1">
              <a:lnSpc>
                <a:spcPct val="100000"/>
              </a:lnSpc>
              <a:spcBef>
                <a:spcPts val="0"/>
              </a:spcBef>
            </a:pPr>
            <a:r>
              <a:rPr lang="en-US" sz="2000" dirty="0">
                <a:solidFill>
                  <a:schemeClr val="tx1"/>
                </a:solidFill>
                <a:latin typeface="Calibri"/>
              </a:rPr>
              <a:t>Authorize Covered Services</a:t>
            </a:r>
          </a:p>
          <a:p>
            <a:pPr lvl="1">
              <a:lnSpc>
                <a:spcPct val="100000"/>
              </a:lnSpc>
              <a:spcBef>
                <a:spcPts val="0"/>
              </a:spcBef>
            </a:pPr>
            <a:r>
              <a:rPr lang="en-US" sz="2000" dirty="0">
                <a:solidFill>
                  <a:schemeClr val="tx1"/>
                </a:solidFill>
                <a:latin typeface="Calibri"/>
              </a:rPr>
              <a:t>Support program oversight and compliance</a:t>
            </a:r>
          </a:p>
          <a:p>
            <a:pPr lvl="1">
              <a:lnSpc>
                <a:spcPct val="100000"/>
              </a:lnSpc>
              <a:spcBef>
                <a:spcPts val="0"/>
              </a:spcBef>
            </a:pPr>
            <a:r>
              <a:rPr lang="en-US" sz="2000" dirty="0">
                <a:solidFill>
                  <a:schemeClr val="tx1"/>
                </a:solidFill>
                <a:latin typeface="Calibri"/>
              </a:rPr>
              <a:t>Ensure non-duplication of services across programs</a:t>
            </a:r>
          </a:p>
          <a:p>
            <a:pPr marL="0" indent="0">
              <a:lnSpc>
                <a:spcPct val="150000"/>
              </a:lnSpc>
              <a:spcBef>
                <a:spcPts val="0"/>
              </a:spcBef>
              <a:buNone/>
            </a:pPr>
            <a:endParaRPr lang="en-US" sz="2000" dirty="0">
              <a:solidFill>
                <a:schemeClr val="tx1"/>
              </a:solidFill>
              <a:latin typeface="+mn-lt"/>
            </a:endParaRPr>
          </a:p>
          <a:p>
            <a:pPr marL="0" indent="0">
              <a:lnSpc>
                <a:spcPct val="150000"/>
              </a:lnSpc>
              <a:spcBef>
                <a:spcPts val="0"/>
              </a:spcBef>
              <a:buNone/>
            </a:pPr>
            <a:endParaRPr lang="en-US" sz="2000" dirty="0">
              <a:solidFill>
                <a:schemeClr val="tx1"/>
              </a:solidFill>
              <a:latin typeface="+mn-lt"/>
            </a:endParaRPr>
          </a:p>
          <a:p>
            <a:pPr marL="0" indent="0">
              <a:lnSpc>
                <a:spcPct val="150000"/>
              </a:lnSpc>
              <a:spcBef>
                <a:spcPts val="0"/>
              </a:spcBef>
              <a:buNone/>
            </a:pPr>
            <a:endParaRPr lang="en-US" sz="2000" dirty="0">
              <a:solidFill>
                <a:schemeClr val="tx1"/>
              </a:solidFill>
              <a:latin typeface="+mn-lt"/>
            </a:endParaRPr>
          </a:p>
          <a:p>
            <a:pPr marL="0" indent="0">
              <a:lnSpc>
                <a:spcPct val="150000"/>
              </a:lnSpc>
              <a:spcBef>
                <a:spcPts val="0"/>
              </a:spcBef>
              <a:buNone/>
            </a:pPr>
            <a:endParaRPr lang="en-US" sz="2000" dirty="0">
              <a:solidFill>
                <a:schemeClr val="tx1"/>
              </a:solidFill>
              <a:latin typeface="+mn-lt"/>
            </a:endParaRPr>
          </a:p>
          <a:p>
            <a:pPr marL="182880" lvl="1" indent="0">
              <a:lnSpc>
                <a:spcPct val="150000"/>
              </a:lnSpc>
              <a:spcBef>
                <a:spcPts val="0"/>
              </a:spcBef>
              <a:buNone/>
            </a:pPr>
            <a:endParaRPr lang="en-US" sz="2000" dirty="0">
              <a:solidFill>
                <a:schemeClr val="tx1"/>
              </a:solidFill>
              <a:latin typeface="+mn-lt"/>
            </a:endParaRPr>
          </a:p>
        </p:txBody>
      </p:sp>
    </p:spTree>
    <p:extLst>
      <p:ext uri="{BB962C8B-B14F-4D97-AF65-F5344CB8AC3E}">
        <p14:creationId xmlns:p14="http://schemas.microsoft.com/office/powerpoint/2010/main" val="122597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998C-041D-7311-0F08-EB26C15D49E7}"/>
              </a:ext>
            </a:extLst>
          </p:cNvPr>
          <p:cNvSpPr>
            <a:spLocks noGrp="1"/>
          </p:cNvSpPr>
          <p:nvPr>
            <p:ph type="title"/>
          </p:nvPr>
        </p:nvSpPr>
        <p:spPr>
          <a:xfrm>
            <a:off x="1219200" y="184149"/>
            <a:ext cx="10515600" cy="662939"/>
          </a:xfrm>
        </p:spPr>
        <p:txBody>
          <a:bodyPr anchor="ctr"/>
          <a:lstStyle/>
          <a:p>
            <a:r>
              <a:rPr lang="en-US" dirty="0">
                <a:latin typeface="Calibri"/>
              </a:rPr>
              <a:t>Overview: Key Provisions and Requirements of the TCM MOU</a:t>
            </a:r>
          </a:p>
        </p:txBody>
      </p:sp>
      <p:sp>
        <p:nvSpPr>
          <p:cNvPr id="4" name="Slide Number Placeholder 3">
            <a:extLst>
              <a:ext uri="{FF2B5EF4-FFF2-40B4-BE49-F238E27FC236}">
                <a16:creationId xmlns:a16="http://schemas.microsoft.com/office/drawing/2014/main" id="{1EA0E8B5-B8AA-E3A0-F7E3-19EC9E5AA4CF}"/>
              </a:ext>
            </a:extLst>
          </p:cNvPr>
          <p:cNvSpPr>
            <a:spLocks noGrp="1"/>
          </p:cNvSpPr>
          <p:nvPr>
            <p:ph type="sldNum" sz="quarter" idx="12"/>
          </p:nvPr>
        </p:nvSpPr>
        <p:spPr/>
        <p:txBody>
          <a:bodyPr/>
          <a:lstStyle/>
          <a:p>
            <a:r>
              <a:rPr dirty="0"/>
              <a:t>Page 8 of 20</a:t>
            </a:r>
          </a:p>
        </p:txBody>
      </p:sp>
      <p:sp>
        <p:nvSpPr>
          <p:cNvPr id="5" name="Content Placeholder 4">
            <a:extLst>
              <a:ext uri="{FF2B5EF4-FFF2-40B4-BE49-F238E27FC236}">
                <a16:creationId xmlns:a16="http://schemas.microsoft.com/office/drawing/2014/main" id="{8D06E83B-9089-3A31-2A4A-47D0D31AE86E}"/>
              </a:ext>
            </a:extLst>
          </p:cNvPr>
          <p:cNvSpPr>
            <a:spLocks noGrp="1"/>
          </p:cNvSpPr>
          <p:nvPr>
            <p:ph idx="13"/>
          </p:nvPr>
        </p:nvSpPr>
        <p:spPr>
          <a:xfrm>
            <a:off x="1219200" y="847088"/>
            <a:ext cx="10515600" cy="5598163"/>
          </a:xfrm>
        </p:spPr>
        <p:txBody>
          <a:bodyPr/>
          <a:lstStyle/>
          <a:p>
            <a:pPr marL="0" indent="0">
              <a:lnSpc>
                <a:spcPct val="115000"/>
              </a:lnSpc>
              <a:spcBef>
                <a:spcPts val="0"/>
              </a:spcBef>
              <a:spcAft>
                <a:spcPts val="1000"/>
              </a:spcAft>
              <a:buNone/>
            </a:pPr>
            <a:r>
              <a:rPr lang="en-US" sz="2000" dirty="0">
                <a:solidFill>
                  <a:schemeClr val="tx1"/>
                </a:solidFill>
                <a:effectLst/>
                <a:latin typeface="Calibri"/>
              </a:rPr>
              <a:t>The TCM MOU establishes the foundational requirements for coordination between MCP, Plan Partners, and LGAs.  These provisions are intended to ensure that Medi-Cal members receive coordinated, non-duplicative, and timely services.</a:t>
            </a:r>
          </a:p>
          <a:p>
            <a:pPr marL="0" indent="0">
              <a:lnSpc>
                <a:spcPct val="100000"/>
              </a:lnSpc>
              <a:spcBef>
                <a:spcPts val="0"/>
              </a:spcBef>
              <a:spcAft>
                <a:spcPts val="1000"/>
              </a:spcAft>
              <a:buNone/>
            </a:pPr>
            <a:r>
              <a:rPr lang="en-US" sz="2000" b="1" dirty="0">
                <a:solidFill>
                  <a:schemeClr val="tx1"/>
                </a:solidFill>
                <a:latin typeface="Calibri"/>
              </a:rPr>
              <a:t>Key MOU Provisions include </a:t>
            </a:r>
            <a:r>
              <a:rPr lang="en-US" sz="2000" dirty="0">
                <a:solidFill>
                  <a:schemeClr val="tx1"/>
                </a:solidFill>
                <a:latin typeface="Calibri"/>
              </a:rPr>
              <a:t>(</a:t>
            </a:r>
            <a:r>
              <a:rPr lang="en-US" sz="2000" i="1" dirty="0">
                <a:solidFill>
                  <a:schemeClr val="tx1"/>
                </a:solidFill>
                <a:latin typeface="Calibri"/>
              </a:rPr>
              <a:t>details of each provision are provided in the subsequent slides</a:t>
            </a:r>
            <a:r>
              <a:rPr lang="en-US" sz="2000" dirty="0">
                <a:solidFill>
                  <a:schemeClr val="tx1"/>
                </a:solidFill>
                <a:latin typeface="Calibri"/>
              </a:rPr>
              <a:t>):</a:t>
            </a:r>
          </a:p>
          <a:p>
            <a:pPr lvl="1">
              <a:lnSpc>
                <a:spcPct val="100000"/>
              </a:lnSpc>
              <a:spcBef>
                <a:spcPts val="0"/>
              </a:spcBef>
            </a:pPr>
            <a:r>
              <a:rPr lang="en-US" sz="2000" dirty="0">
                <a:solidFill>
                  <a:schemeClr val="tx1"/>
                </a:solidFill>
                <a:effectLst/>
                <a:latin typeface="Calibri"/>
              </a:rPr>
              <a:t>Designated Points of Contact</a:t>
            </a:r>
          </a:p>
          <a:p>
            <a:pPr lvl="1">
              <a:lnSpc>
                <a:spcPct val="100000"/>
              </a:lnSpc>
              <a:spcBef>
                <a:spcPts val="0"/>
              </a:spcBef>
            </a:pPr>
            <a:r>
              <a:rPr lang="en-US" sz="2000" dirty="0">
                <a:solidFill>
                  <a:schemeClr val="tx1"/>
                </a:solidFill>
                <a:latin typeface="Calibri"/>
              </a:rPr>
              <a:t>Training and Education</a:t>
            </a:r>
          </a:p>
          <a:p>
            <a:pPr lvl="1">
              <a:lnSpc>
                <a:spcPct val="100000"/>
              </a:lnSpc>
              <a:spcBef>
                <a:spcPts val="0"/>
              </a:spcBef>
            </a:pPr>
            <a:r>
              <a:rPr lang="en-US" sz="2000" dirty="0">
                <a:solidFill>
                  <a:schemeClr val="tx1"/>
                </a:solidFill>
                <a:effectLst/>
                <a:latin typeface="Calibri"/>
              </a:rPr>
              <a:t>Referral Pathways and Non-Duplication of Services</a:t>
            </a:r>
          </a:p>
          <a:p>
            <a:pPr lvl="1">
              <a:lnSpc>
                <a:spcPct val="100000"/>
              </a:lnSpc>
              <a:spcBef>
                <a:spcPts val="0"/>
              </a:spcBef>
            </a:pPr>
            <a:r>
              <a:rPr lang="en-US" sz="2000" dirty="0">
                <a:solidFill>
                  <a:schemeClr val="tx1"/>
                </a:solidFill>
                <a:latin typeface="Calibri"/>
              </a:rPr>
              <a:t>Coordination and Collaboration</a:t>
            </a:r>
          </a:p>
          <a:p>
            <a:pPr lvl="1">
              <a:lnSpc>
                <a:spcPct val="100000"/>
              </a:lnSpc>
              <a:spcBef>
                <a:spcPts val="0"/>
              </a:spcBef>
            </a:pPr>
            <a:r>
              <a:rPr lang="en-US" sz="2000" dirty="0">
                <a:solidFill>
                  <a:schemeClr val="tx1"/>
                </a:solidFill>
                <a:effectLst/>
                <a:latin typeface="Calibri"/>
              </a:rPr>
              <a:t>Quarterly Meetings and Lo</a:t>
            </a:r>
            <a:r>
              <a:rPr lang="en-US" sz="2000" dirty="0">
                <a:solidFill>
                  <a:schemeClr val="tx1"/>
                </a:solidFill>
                <a:latin typeface="Calibri"/>
              </a:rPr>
              <a:t>cal Engagement</a:t>
            </a:r>
          </a:p>
          <a:p>
            <a:pPr lvl="1">
              <a:lnSpc>
                <a:spcPct val="100000"/>
              </a:lnSpc>
              <a:spcBef>
                <a:spcPts val="0"/>
              </a:spcBef>
            </a:pPr>
            <a:r>
              <a:rPr lang="en-US" sz="2000" dirty="0">
                <a:solidFill>
                  <a:schemeClr val="tx1"/>
                </a:solidFill>
                <a:effectLst/>
                <a:latin typeface="Calibri"/>
              </a:rPr>
              <a:t>Quality Improvement Activities</a:t>
            </a:r>
          </a:p>
          <a:p>
            <a:pPr lvl="1">
              <a:lnSpc>
                <a:spcPct val="100000"/>
              </a:lnSpc>
              <a:spcBef>
                <a:spcPts val="0"/>
              </a:spcBef>
            </a:pPr>
            <a:r>
              <a:rPr lang="en-US" sz="2000" dirty="0">
                <a:solidFill>
                  <a:schemeClr val="tx1"/>
                </a:solidFill>
                <a:latin typeface="Calibri"/>
              </a:rPr>
              <a:t>Dispute Resolution Procedures</a:t>
            </a:r>
          </a:p>
          <a:p>
            <a:pPr lvl="1">
              <a:lnSpc>
                <a:spcPct val="100000"/>
              </a:lnSpc>
              <a:spcBef>
                <a:spcPts val="0"/>
              </a:spcBef>
            </a:pPr>
            <a:r>
              <a:rPr lang="en-US" sz="2000" dirty="0">
                <a:solidFill>
                  <a:schemeClr val="tx1"/>
                </a:solidFill>
                <a:effectLst/>
                <a:latin typeface="Calibri"/>
              </a:rPr>
              <a:t>Compliance, Documentation, and Reporting </a:t>
            </a:r>
          </a:p>
          <a:p>
            <a:pPr marL="0" indent="0">
              <a:lnSpc>
                <a:spcPct val="100000"/>
              </a:lnSpc>
              <a:spcBef>
                <a:spcPts val="0"/>
              </a:spcBef>
              <a:spcAft>
                <a:spcPts val="1000"/>
              </a:spcAft>
              <a:buNone/>
            </a:pPr>
            <a:endParaRPr lang="en-US" sz="2000" dirty="0">
              <a:solidFill>
                <a:schemeClr val="tx1"/>
              </a:solidFill>
              <a:latin typeface="Calibri"/>
            </a:endParaRPr>
          </a:p>
          <a:p>
            <a:pPr marL="0" indent="0">
              <a:lnSpc>
                <a:spcPct val="100000"/>
              </a:lnSpc>
              <a:spcBef>
                <a:spcPts val="0"/>
              </a:spcBef>
              <a:spcAft>
                <a:spcPts val="1000"/>
              </a:spcAft>
              <a:buNone/>
            </a:pPr>
            <a:r>
              <a:rPr lang="en-US" sz="2000" dirty="0">
                <a:solidFill>
                  <a:schemeClr val="tx1"/>
                </a:solidFill>
                <a:latin typeface="Calibri"/>
              </a:rPr>
              <a:t>These requirements, mandated under </a:t>
            </a:r>
            <a:r>
              <a:rPr lang="en-US" sz="2000" dirty="0">
                <a:solidFill>
                  <a:schemeClr val="tx1"/>
                </a:solidFill>
                <a:latin typeface="Calibri"/>
                <a:hlinkClick r:id="rId3">
                  <a:extLst>
                    <a:ext uri="{A12FA001-AC4F-418D-AE19-62706E023703}">
                      <ahyp:hlinkClr xmlns:ahyp="http://schemas.microsoft.com/office/drawing/2018/hyperlinkcolor" val="tx"/>
                    </a:ext>
                  </a:extLst>
                </a:hlinkClick>
              </a:rPr>
              <a:t>APL 23-029</a:t>
            </a:r>
            <a:r>
              <a:rPr lang="en-US" sz="2000" dirty="0">
                <a:solidFill>
                  <a:schemeClr val="tx1"/>
                </a:solidFill>
                <a:latin typeface="Calibri"/>
              </a:rPr>
              <a:t>, must be reviewed annually by all parties to the MOU.</a:t>
            </a:r>
          </a:p>
          <a:p>
            <a:pPr marL="0" indent="0">
              <a:lnSpc>
                <a:spcPct val="100000"/>
              </a:lnSpc>
              <a:spcBef>
                <a:spcPts val="0"/>
              </a:spcBef>
              <a:spcAft>
                <a:spcPts val="1000"/>
              </a:spcAft>
              <a:buNone/>
            </a:pPr>
            <a:endParaRPr lang="en-US" sz="2000" b="1" i="1" dirty="0">
              <a:solidFill>
                <a:schemeClr val="tx1"/>
              </a:solidFill>
              <a:latin typeface="Calibri"/>
            </a:endParaRPr>
          </a:p>
          <a:p>
            <a:pPr>
              <a:lnSpc>
                <a:spcPct val="115000"/>
              </a:lnSpc>
              <a:spcBef>
                <a:spcPts val="0"/>
              </a:spcBef>
              <a:spcAft>
                <a:spcPts val="1000"/>
              </a:spcAft>
            </a:pPr>
            <a:endParaRPr lang="en-US" sz="2000" dirty="0">
              <a:solidFill>
                <a:schemeClr val="tx1"/>
              </a:solidFill>
              <a:effectLst/>
              <a:latin typeface="+mn-lt"/>
            </a:endParaRPr>
          </a:p>
          <a:p>
            <a:pPr marL="0" indent="0">
              <a:lnSpc>
                <a:spcPct val="115000"/>
              </a:lnSpc>
              <a:spcBef>
                <a:spcPts val="0"/>
              </a:spcBef>
              <a:spcAft>
                <a:spcPts val="1000"/>
              </a:spcAft>
              <a:buNone/>
            </a:pPr>
            <a:endParaRPr lang="en-US" sz="2000" dirty="0">
              <a:solidFill>
                <a:schemeClr val="tx1"/>
              </a:solidFill>
              <a:latin typeface="+mn-lt"/>
            </a:endParaRPr>
          </a:p>
        </p:txBody>
      </p:sp>
    </p:spTree>
    <p:extLst>
      <p:ext uri="{BB962C8B-B14F-4D97-AF65-F5344CB8AC3E}">
        <p14:creationId xmlns:p14="http://schemas.microsoft.com/office/powerpoint/2010/main" val="80060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E5B3-0093-8A6E-D67D-F4BCA0BB303F}"/>
              </a:ext>
            </a:extLst>
          </p:cNvPr>
          <p:cNvSpPr>
            <a:spLocks noGrp="1"/>
          </p:cNvSpPr>
          <p:nvPr>
            <p:ph type="title"/>
          </p:nvPr>
        </p:nvSpPr>
        <p:spPr>
          <a:xfrm>
            <a:off x="1219200" y="184149"/>
            <a:ext cx="10515600" cy="662939"/>
          </a:xfrm>
        </p:spPr>
        <p:txBody>
          <a:bodyPr anchor="ctr"/>
          <a:lstStyle/>
          <a:p>
            <a:r>
              <a:rPr lang="en-US" dirty="0">
                <a:latin typeface="Calibri"/>
              </a:rPr>
              <a:t>Key MOU Provisions: </a:t>
            </a:r>
            <a:r>
              <a:rPr lang="en-US" u="sng" dirty="0">
                <a:latin typeface="Calibri"/>
              </a:rPr>
              <a:t>Designated Points of Contact</a:t>
            </a:r>
            <a:endParaRPr lang="en-US" u="sng" strike="sngStrike" dirty="0">
              <a:solidFill>
                <a:srgbClr val="C00000"/>
              </a:solidFill>
              <a:latin typeface="Calibri"/>
            </a:endParaRPr>
          </a:p>
        </p:txBody>
      </p:sp>
      <p:sp>
        <p:nvSpPr>
          <p:cNvPr id="4" name="Slide Number Placeholder 3">
            <a:extLst>
              <a:ext uri="{FF2B5EF4-FFF2-40B4-BE49-F238E27FC236}">
                <a16:creationId xmlns:a16="http://schemas.microsoft.com/office/drawing/2014/main" id="{BAF13D25-624C-8E04-04D5-8E40C5EAC2F9}"/>
              </a:ext>
            </a:extLst>
          </p:cNvPr>
          <p:cNvSpPr>
            <a:spLocks noGrp="1"/>
          </p:cNvSpPr>
          <p:nvPr>
            <p:ph type="sldNum" sz="quarter" idx="12"/>
          </p:nvPr>
        </p:nvSpPr>
        <p:spPr/>
        <p:txBody>
          <a:bodyPr/>
          <a:lstStyle/>
          <a:p>
            <a:r>
              <a:rPr dirty="0"/>
              <a:t>Page 9 of 20</a:t>
            </a:r>
          </a:p>
        </p:txBody>
      </p:sp>
      <p:sp>
        <p:nvSpPr>
          <p:cNvPr id="5" name="Content Placeholder 4">
            <a:extLst>
              <a:ext uri="{FF2B5EF4-FFF2-40B4-BE49-F238E27FC236}">
                <a16:creationId xmlns:a16="http://schemas.microsoft.com/office/drawing/2014/main" id="{3CABAF2B-065F-6EE5-9D17-2F5C9832BF44}"/>
              </a:ext>
            </a:extLst>
          </p:cNvPr>
          <p:cNvSpPr>
            <a:spLocks noGrp="1"/>
          </p:cNvSpPr>
          <p:nvPr>
            <p:ph idx="13"/>
          </p:nvPr>
        </p:nvSpPr>
        <p:spPr>
          <a:xfrm>
            <a:off x="1219200" y="847089"/>
            <a:ext cx="10515600" cy="5598162"/>
          </a:xfrm>
        </p:spPr>
        <p:txBody>
          <a:bodyPr/>
          <a:lstStyle/>
          <a:p>
            <a:pPr marL="0" indent="0">
              <a:buNone/>
            </a:pPr>
            <a:r>
              <a:rPr lang="en-US" sz="2000" spc="-10" dirty="0">
                <a:solidFill>
                  <a:schemeClr val="tx1"/>
                </a:solidFill>
                <a:latin typeface="Calibri"/>
                <a:ea typeface="Arial" panose="020B0604020202020204" pitchFamily="34" charset="0"/>
                <a:cs typeface="Helvetica" panose="020B0604020202020204" pitchFamily="34" charset="0"/>
              </a:rPr>
              <a:t>As required under the MOU, each party must designate individuals responsible for the successful implementation, oversight, and day-to-day coordination of TCM services.  These roles ensure accountability, continuity, and effective communication across entities.</a:t>
            </a:r>
          </a:p>
          <a:p>
            <a:pPr marL="0" indent="0">
              <a:buNone/>
            </a:pPr>
            <a:r>
              <a:rPr lang="en-US" sz="2000" b="1" spc="-10" dirty="0">
                <a:solidFill>
                  <a:schemeClr val="tx1"/>
                </a:solidFill>
                <a:latin typeface="Calibri"/>
                <a:ea typeface="Arial" panose="020B0604020202020204" pitchFamily="34" charset="0"/>
                <a:cs typeface="Helvetica" panose="020B0604020202020204" pitchFamily="34" charset="0"/>
              </a:rPr>
              <a:t>Designated Roles</a:t>
            </a:r>
            <a:r>
              <a:rPr lang="en-US" sz="2000" spc="-10" dirty="0">
                <a:solidFill>
                  <a:schemeClr val="tx1"/>
                </a:solidFill>
                <a:latin typeface="Calibri"/>
                <a:ea typeface="Arial" panose="020B0604020202020204" pitchFamily="34" charset="0"/>
                <a:cs typeface="Helvetica" panose="020B0604020202020204" pitchFamily="34" charset="0"/>
              </a:rPr>
              <a:t>:</a:t>
            </a:r>
          </a:p>
          <a:p>
            <a:pPr lvl="1"/>
            <a:r>
              <a:rPr lang="en-US" sz="2000" spc="-10" dirty="0">
                <a:solidFill>
                  <a:schemeClr val="tx1"/>
                </a:solidFill>
                <a:latin typeface="Calibri"/>
                <a:ea typeface="Arial" panose="020B0604020202020204" pitchFamily="34" charset="0"/>
                <a:cs typeface="Helvetica" panose="020B0604020202020204" pitchFamily="34" charset="0"/>
              </a:rPr>
              <a:t>MCP &amp; Plan Partners Responsible Person: Oversees MOU compliance and strategic coordination</a:t>
            </a:r>
          </a:p>
          <a:p>
            <a:pPr lvl="1"/>
            <a:r>
              <a:rPr lang="en-US" sz="2000" spc="-10" dirty="0">
                <a:solidFill>
                  <a:schemeClr val="tx1"/>
                </a:solidFill>
                <a:latin typeface="Calibri"/>
                <a:ea typeface="Arial" panose="020B0604020202020204" pitchFamily="34" charset="0"/>
                <a:cs typeface="Helvetica" panose="020B0604020202020204" pitchFamily="34" charset="0"/>
              </a:rPr>
              <a:t>MCP &amp; Plan Partners TCM Liaison: Serves as operational point of contact for referrals and care coordination</a:t>
            </a:r>
          </a:p>
          <a:p>
            <a:pPr lvl="1"/>
            <a:r>
              <a:rPr lang="en-US" sz="2000" spc="-10" dirty="0">
                <a:solidFill>
                  <a:schemeClr val="tx1"/>
                </a:solidFill>
                <a:latin typeface="Calibri"/>
                <a:ea typeface="Arial" panose="020B0604020202020204" pitchFamily="34" charset="0"/>
                <a:cs typeface="Helvetica" panose="020B0604020202020204" pitchFamily="34" charset="0"/>
              </a:rPr>
              <a:t>LGA TCM Responsible Person: Provides oversight of LGA TCM Program operations and compliance.</a:t>
            </a:r>
          </a:p>
          <a:p>
            <a:pPr lvl="1"/>
            <a:r>
              <a:rPr lang="en-US" sz="2000" spc="-10" dirty="0">
                <a:solidFill>
                  <a:schemeClr val="tx1"/>
                </a:solidFill>
                <a:latin typeface="Calibri"/>
                <a:ea typeface="Arial" panose="020B0604020202020204" pitchFamily="34" charset="0"/>
                <a:cs typeface="Helvetica" panose="020B0604020202020204" pitchFamily="34" charset="0"/>
              </a:rPr>
              <a:t>LGA TCM Liaison: Coordinates with MCP and Plan Partners on referrals, communication, and case management</a:t>
            </a:r>
          </a:p>
          <a:p>
            <a:pPr marL="0" indent="0">
              <a:buNone/>
            </a:pPr>
            <a:endParaRPr lang="en-US" sz="2000" spc="-10" dirty="0">
              <a:solidFill>
                <a:schemeClr val="tx1"/>
              </a:solidFill>
              <a:latin typeface="+mn-lt"/>
              <a:ea typeface="Arial" panose="020B0604020202020204" pitchFamily="34" charset="0"/>
              <a:cs typeface="Helvetica" panose="020B0604020202020204" pitchFamily="34" charset="0"/>
            </a:endParaRPr>
          </a:p>
          <a:p>
            <a:pPr marL="0" indent="0">
              <a:buNone/>
            </a:pPr>
            <a:endParaRPr lang="en-US" sz="2000" spc="-10" dirty="0">
              <a:solidFill>
                <a:schemeClr val="tx1"/>
              </a:solidFill>
              <a:latin typeface="+mn-lt"/>
              <a:ea typeface="Arial" panose="020B0604020202020204" pitchFamily="34" charset="0"/>
              <a:cs typeface="Helvetica" panose="020B0604020202020204" pitchFamily="34" charset="0"/>
            </a:endParaRPr>
          </a:p>
          <a:p>
            <a:endParaRPr lang="en-US" sz="2000" spc="-10" dirty="0">
              <a:solidFill>
                <a:schemeClr val="tx1"/>
              </a:solidFill>
              <a:latin typeface="+mn-lt"/>
              <a:ea typeface="Arial"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7846617"/>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neral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eneral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0EB90D13B6A04DA7E08DDC527FEB33" ma:contentTypeVersion="4" ma:contentTypeDescription="Create a new document." ma:contentTypeScope="" ma:versionID="3b878903bfd2bb486e950d4e3a1a830f">
  <xsd:schema xmlns:xsd="http://www.w3.org/2001/XMLSchema" xmlns:xs="http://www.w3.org/2001/XMLSchema" xmlns:p="http://schemas.microsoft.com/office/2006/metadata/properties" xmlns:ns2="907786f4-4bf5-4d2c-9a7e-318e29aecf60" targetNamespace="http://schemas.microsoft.com/office/2006/metadata/properties" ma:root="true" ma:fieldsID="c1425b669203856643ef739f922951c8" ns2:_="">
    <xsd:import namespace="907786f4-4bf5-4d2c-9a7e-318e29aecf6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786f4-4bf5-4d2c-9a7e-318e29aecf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F455B2-F19C-4CA2-B28B-4D32E9077DD1}">
  <ds:schemaRefs>
    <ds:schemaRef ds:uri="http://schemas.microsoft.com/sharepoint/v3/contenttype/forms"/>
  </ds:schemaRefs>
</ds:datastoreItem>
</file>

<file path=customXml/itemProps2.xml><?xml version="1.0" encoding="utf-8"?>
<ds:datastoreItem xmlns:ds="http://schemas.openxmlformats.org/officeDocument/2006/customXml" ds:itemID="{5A6C5E2E-3FEF-4D56-913D-1DC73257E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7786f4-4bf5-4d2c-9a7e-318e29aec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F9396C-09AB-4FD5-9BAF-2E82A26FF94D}">
  <ds:schemaRefs>
    <ds:schemaRef ds:uri="http://schemas.microsoft.com/office/2006/metadata/properties"/>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424a36a3-6147-4896-8d2e-f75a27ec3ce2"/>
    <ds:schemaRef ds:uri="334aadcf-5a0b-4d9c-a5f0-2319c5a9ae6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46233</TotalTime>
  <Words>2618</Words>
  <Application>Microsoft Office PowerPoint</Application>
  <PresentationFormat>Widescreen</PresentationFormat>
  <Paragraphs>258</Paragraphs>
  <Slides>21</Slides>
  <Notes>20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3" baseType="lpstr">
      <vt:lpstr>Arial</vt:lpstr>
      <vt:lpstr>Arial Narrow</vt:lpstr>
      <vt:lpstr>Calibri</vt:lpstr>
      <vt:lpstr>Cambria</vt:lpstr>
      <vt:lpstr>Helvetica</vt:lpstr>
      <vt:lpstr>LucidaGrande</vt:lpstr>
      <vt:lpstr>Symbol</vt:lpstr>
      <vt:lpstr>Wingdings</vt:lpstr>
      <vt:lpstr>Cover Slide</vt:lpstr>
      <vt:lpstr>General Slide</vt:lpstr>
      <vt:lpstr>1_General Slide</vt:lpstr>
      <vt:lpstr>PDF Document</vt:lpstr>
      <vt:lpstr>Targeted Case Management (TCM) MOU  Network Provider Training  DHCS APL 23-029</vt:lpstr>
      <vt:lpstr> Welcome and Purpose  </vt:lpstr>
      <vt:lpstr>What is Targeted Case Management (TCM)?</vt:lpstr>
      <vt:lpstr>Key Features of TCM: TCM Target Populations</vt:lpstr>
      <vt:lpstr>Key Features of TCM: Core Service Components</vt:lpstr>
      <vt:lpstr>Key Features of TCM: Who Provides TCM Services</vt:lpstr>
      <vt:lpstr>Other Parties to the TCM MOU</vt:lpstr>
      <vt:lpstr>Overview: Key Provisions and Requirements of the TCM MOU</vt:lpstr>
      <vt:lpstr>Key MOU Provisions: Designated Points of Contact</vt:lpstr>
      <vt:lpstr>Key MOU Provisions: Training and Education</vt:lpstr>
      <vt:lpstr>Key MOU Provisions: Referrals and Non-Duplication of Services </vt:lpstr>
      <vt:lpstr>These are the LGA’s general referral forms used for all applicable programs, including the TCM Program. Right click on the referral forms below to open as a PDF.  </vt:lpstr>
      <vt:lpstr>Key MOU Provisions: Coordination and Collaboration </vt:lpstr>
      <vt:lpstr>Key MOU Provisions: Quarterly Meetings and Local Engagement</vt:lpstr>
      <vt:lpstr>Key MOU Provisions: Quality Improvement (QI)</vt:lpstr>
      <vt:lpstr>Key MOU Provisions: Data Sharing and Confidentiality</vt:lpstr>
      <vt:lpstr>Key MOU Provisions: Dispute Resolution</vt:lpstr>
      <vt:lpstr>Key MOU Provisions: Compliance and Reporting</vt:lpstr>
      <vt:lpstr>Key Takeaways</vt:lpstr>
      <vt:lpstr>Resources: Helpful Links to Support TCM Implementation &amp; Compliance   </vt:lpstr>
      <vt:lpstr>Thank You for Your Partnership</vt:lpstr>
    </vt:vector>
  </TitlesOfParts>
  <Company>L.A. Care Health Plan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Management Overview</dc:title>
  <dc:creator>Steven Chang</dc:creator>
  <cp:lastModifiedBy>Allen Casals</cp:lastModifiedBy>
  <cp:revision>272</cp:revision>
  <dcterms:created xsi:type="dcterms:W3CDTF">2023-11-01T20:58:40Z</dcterms:created>
  <dcterms:modified xsi:type="dcterms:W3CDTF">2025-10-24T16:16:51Z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0x010100B80EB90D13B6A04DA7E08DDC527FEB33</vt:lpwstr>
  </property>
  <property fmtid="{D5CDD505-2E9C-101B-9397-08002B2CF9AE}" pid="3" name="MSIP_Label_f55ccf7f-6b71-4d4d-85c9-8bd5171444a0_Enabled">
    <vt:lpwstr>true</vt:lpwstr>
  </property>
  <property fmtid="{D5CDD505-2E9C-101B-9397-08002B2CF9AE}" pid="4" name="MSIP_Label_f55ccf7f-6b71-4d4d-85c9-8bd5171444a0_SetDate">
    <vt:lpwstr>2024-08-11T19:08:51Z</vt:lpwstr>
  </property>
  <property fmtid="{D5CDD505-2E9C-101B-9397-08002B2CF9AE}" pid="5" name="MSIP_Label_f55ccf7f-6b71-4d4d-85c9-8bd5171444a0_Method">
    <vt:lpwstr>Standard</vt:lpwstr>
  </property>
  <property fmtid="{D5CDD505-2E9C-101B-9397-08002B2CF9AE}" pid="6" name="MSIP_Label_f55ccf7f-6b71-4d4d-85c9-8bd5171444a0_Name">
    <vt:lpwstr>defa4170-0d19-0005-0004-bc88714345d2</vt:lpwstr>
  </property>
  <property fmtid="{D5CDD505-2E9C-101B-9397-08002B2CF9AE}" pid="7" name="MSIP_Label_f55ccf7f-6b71-4d4d-85c9-8bd5171444a0_SiteId">
    <vt:lpwstr>14e2a5f7-0034-498c-a0fb-c060fc6f235a</vt:lpwstr>
  </property>
  <property fmtid="{D5CDD505-2E9C-101B-9397-08002B2CF9AE}" pid="8" name="MSIP_Label_f55ccf7f-6b71-4d4d-85c9-8bd5171444a0_ActionId">
    <vt:lpwstr>b55fc0e2-e6d4-469b-8402-9f2a921a9706</vt:lpwstr>
  </property>
  <property fmtid="{D5CDD505-2E9C-101B-9397-08002B2CF9AE}" pid="9" name="MSIP_Label_f55ccf7f-6b71-4d4d-85c9-8bd5171444a0_ContentBits">
    <vt:lpwstr>0</vt:lpwstr>
  </property>
</Properties>
</file>