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3" r:id="rId5"/>
    <p:sldMasterId id="2147483665" r:id="rId6"/>
  </p:sldMasterIdLst>
  <p:notesMasterIdLst>
    <p:notesMasterId r:id="rId26"/>
  </p:notesMasterIdLst>
  <p:handoutMasterIdLst>
    <p:handoutMasterId r:id="rId27"/>
  </p:handoutMasterIdLst>
  <p:sldIdLst>
    <p:sldId id="257" r:id="rId7"/>
    <p:sldId id="381" r:id="rId8"/>
    <p:sldId id="403" r:id="rId9"/>
    <p:sldId id="402" r:id="rId10"/>
    <p:sldId id="369" r:id="rId11"/>
    <p:sldId id="404" r:id="rId12"/>
    <p:sldId id="384" r:id="rId13"/>
    <p:sldId id="368" r:id="rId14"/>
    <p:sldId id="385" r:id="rId15"/>
    <p:sldId id="396" r:id="rId16"/>
    <p:sldId id="386" r:id="rId17"/>
    <p:sldId id="373" r:id="rId18"/>
    <p:sldId id="391" r:id="rId19"/>
    <p:sldId id="375" r:id="rId20"/>
    <p:sldId id="376" r:id="rId21"/>
    <p:sldId id="378" r:id="rId22"/>
    <p:sldId id="355" r:id="rId23"/>
    <p:sldId id="405" r:id="rId24"/>
    <p:sldId id="365" r:id="rId25"/>
  </p:sldIdLst>
  <p:sldSz cx="12192000" cy="6858000"/>
  <p:notesSz cx="6858000" cy="11906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297A80-FB7A-4CD9-97D7-1A891FC4BAB4}">
          <p14:sldIdLst>
            <p14:sldId id="257"/>
            <p14:sldId id="381"/>
            <p14:sldId id="403"/>
            <p14:sldId id="402"/>
            <p14:sldId id="369"/>
            <p14:sldId id="404"/>
            <p14:sldId id="384"/>
            <p14:sldId id="368"/>
            <p14:sldId id="385"/>
            <p14:sldId id="396"/>
            <p14:sldId id="386"/>
            <p14:sldId id="373"/>
            <p14:sldId id="391"/>
            <p14:sldId id="375"/>
            <p14:sldId id="376"/>
            <p14:sldId id="378"/>
            <p14:sldId id="355"/>
            <p14:sldId id="405"/>
            <p14:sldId id="3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7464C-754E-9DAA-C0B4-DDA7C793AF12}" name="Garcia, Laurie" initials="LG" userId="S::AB47443@ad.wellpoint.com::34299c36-0969-47cf-918e-5e4b2c8c5d8b" providerId="AD"/>
  <p188:author id="{2EFB8056-69A7-D743-8FAA-4A89570C6AB7}" name="Vishakha Hariawala" initials="VH" userId="S::vishakhahar@lacare.org::dcdd9be0-5a4f-4328-95cb-ede263d56337" providerId="AD"/>
  <p188:author id="{C4548692-FB7C-6284-8FAD-D0C7041617EC}" name="Allen Casals" initials="AC" userId="S::allencas@lacare.org::f1fb9707-9d03-418f-a45f-301ecaa46463" providerId="AD"/>
  <p188:author id="{4B1C51C6-1B01-ECDE-ED81-260136387BB6}" name="Jennifer Jordan" initials="JJ" userId="S::jenniferjor@lacare.org::4ce12190-5ee0-48a3-84f6-2de28c9d01f6" providerId="AD"/>
  <p188:author id="{5DD868F1-84A1-237F-4D90-03B1ED33675A}" name="LA Care" initials="LA Care" userId="LA Care" providerId="None"/>
  <p188:author id="{6FA4A8F2-E229-CD00-9385-7C4CF9AC4BD3}" name="Andres, Nila" initials="MA" userId="S::nandres@blueshieldca.com::05747ee4-37b1-4677-8888-0ff8a0397b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shakha Hariawala" initials="VH" lastIdx="8" clrIdx="0">
    <p:extLst>
      <p:ext uri="{19B8F6BF-5375-455C-9EA6-DF929625EA0E}">
        <p15:presenceInfo xmlns:p15="http://schemas.microsoft.com/office/powerpoint/2012/main" userId="S-1-5-21-1343024091-839522115-226527043-89377" providerId="AD"/>
      </p:ext>
    </p:extLst>
  </p:cmAuthor>
  <p:cmAuthor id="2" name="Joycelyn Smart-Sanchez" initials="JS" lastIdx="1" clrIdx="1">
    <p:extLst>
      <p:ext uri="{19B8F6BF-5375-455C-9EA6-DF929625EA0E}">
        <p15:presenceInfo xmlns:p15="http://schemas.microsoft.com/office/powerpoint/2012/main" userId="S-1-5-21-1343024091-839522115-226527043-84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7"/>
    <a:srgbClr val="004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1" autoAdjust="0"/>
    <p:restoredTop sz="87070" autoAdjust="0"/>
  </p:normalViewPr>
  <p:slideViewPr>
    <p:cSldViewPr snapToGrid="0">
      <p:cViewPr varScale="1">
        <p:scale>
          <a:sx n="61" d="100"/>
          <a:sy n="61" d="100"/>
        </p:scale>
        <p:origin x="808" y="56"/>
      </p:cViewPr>
      <p:guideLst/>
    </p:cSldViewPr>
  </p:slideViewPr>
  <p:outlineViewPr>
    <p:cViewPr>
      <p:scale>
        <a:sx n="33" d="100"/>
        <a:sy n="33" d="100"/>
      </p:scale>
      <p:origin x="0" y="-105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409A31-F394-FF68-7270-3C81A78FC689}"/>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A49947-C17C-58E9-F537-1549FE6D8D25}"/>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D7CE30ED-D253-40E2-B3C7-50EB14940131}" type="datetimeFigureOut">
              <a:rPr lang="en-US" smtClean="0"/>
              <a:t>10/24/2025</a:t>
            </a:fld>
            <a:endParaRPr lang="en-US" dirty="0"/>
          </a:p>
        </p:txBody>
      </p:sp>
      <p:sp>
        <p:nvSpPr>
          <p:cNvPr id="4" name="Footer Placeholder 3">
            <a:extLst>
              <a:ext uri="{FF2B5EF4-FFF2-40B4-BE49-F238E27FC236}">
                <a16:creationId xmlns:a16="http://schemas.microsoft.com/office/drawing/2014/main" id="{B333414D-B07B-AEA1-476E-11B66C0039B1}"/>
              </a:ext>
            </a:extLst>
          </p:cNvPr>
          <p:cNvSpPr>
            <a:spLocks noGrp="1"/>
          </p:cNvSpPr>
          <p:nvPr>
            <p:ph type="ftr" sz="quarter" idx="2"/>
          </p:nvPr>
        </p:nvSpPr>
        <p:spPr>
          <a:xfrm>
            <a:off x="0" y="1130300"/>
            <a:ext cx="2971800" cy="603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45FEAFA-9849-6E1F-628E-EBA10D6A8681}"/>
              </a:ext>
            </a:extLst>
          </p:cNvPr>
          <p:cNvSpPr>
            <a:spLocks noGrp="1"/>
          </p:cNvSpPr>
          <p:nvPr>
            <p:ph type="sldNum" sz="quarter" idx="3"/>
          </p:nvPr>
        </p:nvSpPr>
        <p:spPr>
          <a:xfrm>
            <a:off x="3884613" y="1130300"/>
            <a:ext cx="2971800" cy="60325"/>
          </a:xfrm>
          <a:prstGeom prst="rect">
            <a:avLst/>
          </a:prstGeom>
        </p:spPr>
        <p:txBody>
          <a:bodyPr vert="horz" lIns="91440" tIns="45720" rIns="91440" bIns="45720" rtlCol="0" anchor="b"/>
          <a:lstStyle>
            <a:lvl1pPr algn="r">
              <a:defRPr sz="1200"/>
            </a:lvl1pPr>
          </a:lstStyle>
          <a:p>
            <a:fld id="{0114FD27-4396-4B19-A92C-A47F9A765274}" type="slidenum">
              <a:rPr lang="en-US" smtClean="0"/>
              <a:t>‹#›</a:t>
            </a:fld>
            <a:endParaRPr lang="en-US" dirty="0"/>
          </a:p>
        </p:txBody>
      </p:sp>
    </p:spTree>
    <p:extLst>
      <p:ext uri="{BB962C8B-B14F-4D97-AF65-F5344CB8AC3E}">
        <p14:creationId xmlns:p14="http://schemas.microsoft.com/office/powerpoint/2010/main" val="1148011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04524-DE27-4412-A209-078E613E45E1}" type="datetimeFigureOut">
              <a:rPr lang="en-US" smtClean="0"/>
              <a:t>10/24/2025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57746-00A4-4095-8665-E14E03229B14}" type="slidenum">
              <a:rPr lang="en-US" smtClean="0"/>
              <a:t>‹#›</a:t>
            </a:fld>
            <a:endParaRPr lang="en-US" dirty="0"/>
          </a:p>
        </p:txBody>
      </p:sp>
    </p:spTree>
    <p:extLst>
      <p:ext uri="{BB962C8B-B14F-4D97-AF65-F5344CB8AC3E}">
        <p14:creationId xmlns:p14="http://schemas.microsoft.com/office/powerpoint/2010/main" val="3053861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7746-00A4-4095-8665-E14E03229B14}" type="slidenum">
              <a:rPr lang="en-US" smtClean="0"/>
              <a:t>1</a:t>
            </a:fld>
            <a:endParaRPr lang="en-US" dirty="0"/>
          </a:p>
        </p:txBody>
      </p:sp>
    </p:spTree>
    <p:extLst>
      <p:ext uri="{BB962C8B-B14F-4D97-AF65-F5344CB8AC3E}">
        <p14:creationId xmlns:p14="http://schemas.microsoft.com/office/powerpoint/2010/main" val="261337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13</a:t>
            </a:fld>
            <a:endParaRPr lang="en-US" dirty="0"/>
          </a:p>
        </p:txBody>
      </p:sp>
    </p:spTree>
    <p:extLst>
      <p:ext uri="{BB962C8B-B14F-4D97-AF65-F5344CB8AC3E}">
        <p14:creationId xmlns:p14="http://schemas.microsoft.com/office/powerpoint/2010/main" val="81234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365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15</a:t>
            </a:fld>
            <a:endParaRPr lang="en-US" dirty="0"/>
          </a:p>
        </p:txBody>
      </p:sp>
    </p:spTree>
    <p:extLst>
      <p:ext uri="{BB962C8B-B14F-4D97-AF65-F5344CB8AC3E}">
        <p14:creationId xmlns:p14="http://schemas.microsoft.com/office/powerpoint/2010/main" val="246877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16</a:t>
            </a:fld>
            <a:endParaRPr lang="en-US" dirty="0"/>
          </a:p>
        </p:txBody>
      </p:sp>
    </p:spTree>
    <p:extLst>
      <p:ext uri="{BB962C8B-B14F-4D97-AF65-F5344CB8AC3E}">
        <p14:creationId xmlns:p14="http://schemas.microsoft.com/office/powerpoint/2010/main" val="336477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17</a:t>
            </a:fld>
            <a:endParaRPr lang="en-US" dirty="0"/>
          </a:p>
        </p:txBody>
      </p:sp>
    </p:spTree>
    <p:extLst>
      <p:ext uri="{BB962C8B-B14F-4D97-AF65-F5344CB8AC3E}">
        <p14:creationId xmlns:p14="http://schemas.microsoft.com/office/powerpoint/2010/main" val="412767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51AA3-46F8-39DC-D32A-830FEAEDA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86F92-83F5-2567-2C62-89F01CD46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301FC-DF37-A99F-C7A7-D2C49E5240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A762B0-CEB5-01C3-7BE9-98D4F95336BD}"/>
              </a:ext>
            </a:extLst>
          </p:cNvPr>
          <p:cNvSpPr>
            <a:spLocks noGrp="1"/>
          </p:cNvSpPr>
          <p:nvPr>
            <p:ph type="sldNum" sz="quarter" idx="5"/>
          </p:nvPr>
        </p:nvSpPr>
        <p:spPr/>
        <p:txBody>
          <a:bodyPr/>
          <a:lstStyle/>
          <a:p>
            <a:fld id="{A3E57746-00A4-4095-8665-E14E03229B14}" type="slidenum">
              <a:rPr lang="en-US" smtClean="0"/>
              <a:t>18</a:t>
            </a:fld>
            <a:endParaRPr lang="en-US" dirty="0"/>
          </a:p>
        </p:txBody>
      </p:sp>
    </p:spTree>
    <p:extLst>
      <p:ext uri="{BB962C8B-B14F-4D97-AF65-F5344CB8AC3E}">
        <p14:creationId xmlns:p14="http://schemas.microsoft.com/office/powerpoint/2010/main" val="344602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19</a:t>
            </a:fld>
            <a:endParaRPr lang="en-US" dirty="0"/>
          </a:p>
        </p:txBody>
      </p:sp>
    </p:spTree>
    <p:extLst>
      <p:ext uri="{BB962C8B-B14F-4D97-AF65-F5344CB8AC3E}">
        <p14:creationId xmlns:p14="http://schemas.microsoft.com/office/powerpoint/2010/main" val="14199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57746-00A4-4095-8665-E14E03229B14}" type="slidenum">
              <a:rPr lang="en-US" smtClean="0"/>
              <a:t>2</a:t>
            </a:fld>
            <a:endParaRPr lang="en-US" dirty="0"/>
          </a:p>
        </p:txBody>
      </p:sp>
    </p:spTree>
    <p:extLst>
      <p:ext uri="{BB962C8B-B14F-4D97-AF65-F5344CB8AC3E}">
        <p14:creationId xmlns:p14="http://schemas.microsoft.com/office/powerpoint/2010/main" val="260075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p>
        </p:txBody>
      </p:sp>
    </p:spTree>
    <p:extLst>
      <p:ext uri="{BB962C8B-B14F-4D97-AF65-F5344CB8AC3E}">
        <p14:creationId xmlns:p14="http://schemas.microsoft.com/office/powerpoint/2010/main" val="111282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5</a:t>
            </a:fld>
            <a:endParaRPr lang="en-US" dirty="0"/>
          </a:p>
        </p:txBody>
      </p:sp>
    </p:spTree>
    <p:extLst>
      <p:ext uri="{BB962C8B-B14F-4D97-AF65-F5344CB8AC3E}">
        <p14:creationId xmlns:p14="http://schemas.microsoft.com/office/powerpoint/2010/main" val="66880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7</a:t>
            </a:fld>
            <a:endParaRPr lang="en-US" dirty="0"/>
          </a:p>
        </p:txBody>
      </p:sp>
    </p:spTree>
    <p:extLst>
      <p:ext uri="{BB962C8B-B14F-4D97-AF65-F5344CB8AC3E}">
        <p14:creationId xmlns:p14="http://schemas.microsoft.com/office/powerpoint/2010/main" val="367193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8</a:t>
            </a:fld>
            <a:endParaRPr lang="en-US" dirty="0"/>
          </a:p>
        </p:txBody>
      </p:sp>
    </p:spTree>
    <p:extLst>
      <p:ext uri="{BB962C8B-B14F-4D97-AF65-F5344CB8AC3E}">
        <p14:creationId xmlns:p14="http://schemas.microsoft.com/office/powerpoint/2010/main" val="361978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9</a:t>
            </a:fld>
            <a:endParaRPr lang="en-US" dirty="0"/>
          </a:p>
        </p:txBody>
      </p:sp>
    </p:spTree>
    <p:extLst>
      <p:ext uri="{BB962C8B-B14F-4D97-AF65-F5344CB8AC3E}">
        <p14:creationId xmlns:p14="http://schemas.microsoft.com/office/powerpoint/2010/main" val="66880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11</a:t>
            </a:fld>
            <a:endParaRPr lang="en-US" dirty="0"/>
          </a:p>
        </p:txBody>
      </p:sp>
    </p:spTree>
    <p:extLst>
      <p:ext uri="{BB962C8B-B14F-4D97-AF65-F5344CB8AC3E}">
        <p14:creationId xmlns:p14="http://schemas.microsoft.com/office/powerpoint/2010/main" val="102272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57746-00A4-4095-8665-E14E03229B14}" type="slidenum">
              <a:rPr lang="en-US" smtClean="0"/>
              <a:t>12</a:t>
            </a:fld>
            <a:endParaRPr lang="en-US" dirty="0"/>
          </a:p>
        </p:txBody>
      </p:sp>
    </p:spTree>
    <p:extLst>
      <p:ext uri="{BB962C8B-B14F-4D97-AF65-F5344CB8AC3E}">
        <p14:creationId xmlns:p14="http://schemas.microsoft.com/office/powerpoint/2010/main" val="325041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996696"/>
            <a:ext cx="9144000" cy="1124712"/>
          </a:xfrm>
          <a:prstGeom prst="rect">
            <a:avLst/>
          </a:prstGeom>
        </p:spPr>
        <p:txBody>
          <a:bodyPr wrap="none" anchor="ctr" anchorCtr="0"/>
          <a:lstStyle>
            <a:lvl1pPr algn="l">
              <a:defRPr sz="4400" b="1" i="0" baseline="0">
                <a:solidFill>
                  <a:schemeClr val="bg1"/>
                </a:solidFill>
                <a:latin typeface="Helvetica" charset="0"/>
                <a:ea typeface="Helvetica" charset="0"/>
                <a:cs typeface="Helvetica" charset="0"/>
              </a:defRPr>
            </a:lvl1pPr>
          </a:lstStyle>
          <a:p>
            <a:r>
              <a:rPr lang="en-US" dirty="0"/>
              <a:t>Click to add title</a:t>
            </a:r>
          </a:p>
        </p:txBody>
      </p:sp>
      <p:sp>
        <p:nvSpPr>
          <p:cNvPr id="3" name="Subtitle 2"/>
          <p:cNvSpPr>
            <a:spLocks noGrp="1"/>
          </p:cNvSpPr>
          <p:nvPr>
            <p:ph type="subTitle" idx="1" hasCustomPrompt="1"/>
          </p:nvPr>
        </p:nvSpPr>
        <p:spPr>
          <a:xfrm>
            <a:off x="609600" y="5029200"/>
            <a:ext cx="9144000" cy="1149724"/>
          </a:xfrm>
          <a:prstGeom prst="rect">
            <a:avLst/>
          </a:prstGeom>
        </p:spPr>
        <p:txBody>
          <a:bodyPr/>
          <a:lstStyle>
            <a:lvl1pPr marL="0" indent="0" algn="l">
              <a:buNone/>
              <a:defRPr sz="4000" b="0" i="0" baseline="0">
                <a:solidFill>
                  <a:srgbClr val="0095D4"/>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82931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996696"/>
            <a:ext cx="9144000" cy="1124712"/>
          </a:xfrm>
          <a:prstGeom prst="rect">
            <a:avLst/>
          </a:prstGeom>
        </p:spPr>
        <p:txBody>
          <a:bodyPr wrap="none" anchor="ctr" anchorCtr="0"/>
          <a:lstStyle>
            <a:lvl1pPr algn="l">
              <a:defRPr sz="5333" b="1" i="0" baseline="0">
                <a:solidFill>
                  <a:schemeClr val="bg1"/>
                </a:solidFill>
                <a:latin typeface="Helvetica" charset="0"/>
                <a:ea typeface="Helvetica" charset="0"/>
                <a:cs typeface="Helvetica" charset="0"/>
              </a:defRPr>
            </a:lvl1pPr>
          </a:lstStyle>
          <a:p>
            <a:r>
              <a:rPr lang="en-US" dirty="0"/>
              <a:t>Click to add title</a:t>
            </a:r>
          </a:p>
        </p:txBody>
      </p:sp>
    </p:spTree>
    <p:extLst>
      <p:ext uri="{BB962C8B-B14F-4D97-AF65-F5344CB8AC3E}">
        <p14:creationId xmlns:p14="http://schemas.microsoft.com/office/powerpoint/2010/main" val="362476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02286"/>
            <a:ext cx="10515600" cy="662939"/>
          </a:xfrm>
          <a:prstGeom prst="rect">
            <a:avLst/>
          </a:prstGeom>
        </p:spPr>
        <p:txBody>
          <a:bodyPr anchor="t" anchorCtr="0"/>
          <a:lstStyle>
            <a:lvl1pPr>
              <a:defRPr sz="2800" b="1" i="0" baseline="0">
                <a:solidFill>
                  <a:srgbClr val="0095D4"/>
                </a:solidFill>
                <a:latin typeface="Helvetica" charset="0"/>
                <a:ea typeface="Helvetica" charset="0"/>
                <a:cs typeface="Helvetica" charset="0"/>
              </a:defRPr>
            </a:lvl1pPr>
          </a:lstStyle>
          <a:p>
            <a:r>
              <a:rPr lang="en-US" dirty="0"/>
              <a:t>Click to add title</a:t>
            </a:r>
          </a:p>
        </p:txBody>
      </p:sp>
      <p:sp>
        <p:nvSpPr>
          <p:cNvPr id="3" name="Text Placeholder 2"/>
          <p:cNvSpPr>
            <a:spLocks noGrp="1"/>
          </p:cNvSpPr>
          <p:nvPr>
            <p:ph type="body" idx="1" hasCustomPrompt="1"/>
          </p:nvPr>
        </p:nvSpPr>
        <p:spPr>
          <a:xfrm>
            <a:off x="1219200" y="1265840"/>
            <a:ext cx="10515600" cy="391309"/>
          </a:xfrm>
          <a:prstGeom prst="rect">
            <a:avLst/>
          </a:prstGeom>
        </p:spPr>
        <p:txBody>
          <a:bodyPr wrap="none"/>
          <a:lstStyle>
            <a:lvl1pPr marL="0" indent="0">
              <a:buNone/>
              <a:defRPr sz="1600" b="0" i="0" baseline="0">
                <a:solidFill>
                  <a:srgbClr val="555555"/>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Slide Number Placeholder 5"/>
          <p:cNvSpPr>
            <a:spLocks noGrp="1"/>
          </p:cNvSpPr>
          <p:nvPr>
            <p:ph type="sldNum" sz="quarter" idx="12"/>
          </p:nvPr>
        </p:nvSpPr>
        <p:spPr>
          <a:xfrm>
            <a:off x="8425314" y="6445251"/>
            <a:ext cx="3347585" cy="228600"/>
          </a:xfrm>
          <a:prstGeom prst="rect">
            <a:avLst/>
          </a:prstGeom>
        </p:spPr>
        <p:txBody>
          <a:bodyPr wrap="none" lIns="0" tIns="0" rIns="91440" bIns="0" anchor="ctr" anchorCtr="0"/>
          <a:lstStyle>
            <a:lvl1pPr algn="r">
              <a:defRPr sz="1000">
                <a:solidFill>
                  <a:srgbClr val="F9A13A"/>
                </a:solidFill>
                <a:latin typeface="Helvetica" charset="0"/>
                <a:ea typeface="Helvetica" charset="0"/>
                <a:cs typeface="Helvetica" charset="0"/>
              </a:defRPr>
            </a:lvl1pPr>
          </a:lstStyle>
          <a:p>
            <a:r>
              <a:rPr lang="en-US" dirty="0"/>
              <a:t>  Click here to edit footer | </a:t>
            </a:r>
            <a:fld id="{7F9C2EE9-199B-184B-BB68-CD2E993A9D47}" type="slidenum">
              <a:rPr lang="en-US" smtClean="0"/>
              <a:pPr/>
              <a:t>‹#›</a:t>
            </a:fld>
            <a:endParaRPr lang="en-US" dirty="0"/>
          </a:p>
        </p:txBody>
      </p:sp>
      <p:sp>
        <p:nvSpPr>
          <p:cNvPr id="5" name="Content Placeholder 2"/>
          <p:cNvSpPr>
            <a:spLocks noGrp="1"/>
          </p:cNvSpPr>
          <p:nvPr>
            <p:ph idx="13" hasCustomPrompt="1"/>
          </p:nvPr>
        </p:nvSpPr>
        <p:spPr>
          <a:xfrm>
            <a:off x="1219200" y="1756227"/>
            <a:ext cx="10515600" cy="4351338"/>
          </a:xfrm>
          <a:prstGeom prst="rect">
            <a:avLst/>
          </a:prstGeom>
        </p:spPr>
        <p:txBody>
          <a:bodyPr/>
          <a:lstStyle>
            <a:lvl1pPr marL="137160" indent="-137160">
              <a:buClr>
                <a:srgbClr val="F9A13A"/>
              </a:buClr>
              <a:defRPr sz="1600" b="0" i="0">
                <a:solidFill>
                  <a:srgbClr val="555555"/>
                </a:solidFill>
                <a:latin typeface="Helvetica" charset="0"/>
                <a:ea typeface="Helvetica" charset="0"/>
                <a:cs typeface="Helvetica" charset="0"/>
              </a:defRPr>
            </a:lvl1pPr>
            <a:lvl2pPr marL="411480" indent="-228600">
              <a:buClr>
                <a:srgbClr val="0095D4"/>
              </a:buClr>
              <a:buSzPct val="100000"/>
              <a:buFont typeface="LucidaGrande" charset="0"/>
              <a:buChar char="-"/>
              <a:defRPr sz="1600" b="0" i="0">
                <a:solidFill>
                  <a:srgbClr val="555555"/>
                </a:solidFill>
                <a:latin typeface="Helvetica" charset="0"/>
                <a:ea typeface="Helvetica" charset="0"/>
                <a:cs typeface="Helvetica" charset="0"/>
              </a:defRPr>
            </a:lvl2pPr>
            <a:lvl3pPr marL="594360" indent="-137160">
              <a:buClr>
                <a:srgbClr val="F9A13A"/>
              </a:buClr>
              <a:defRPr sz="1600" b="0" i="0">
                <a:solidFill>
                  <a:srgbClr val="555555"/>
                </a:solidFill>
                <a:latin typeface="Helvetica" charset="0"/>
                <a:ea typeface="Helvetica" charset="0"/>
                <a:cs typeface="Helvetica" charset="0"/>
              </a:defRPr>
            </a:lvl3pPr>
            <a:lvl4pPr marL="868680" indent="-228600">
              <a:buClr>
                <a:srgbClr val="0095D4"/>
              </a:buClr>
              <a:buSzPct val="100000"/>
              <a:buFont typeface="LucidaGrande" charset="0"/>
              <a:buChar char="▫"/>
              <a:defRPr sz="1600" b="0" i="0" baseline="0">
                <a:solidFill>
                  <a:srgbClr val="555555"/>
                </a:solidFill>
                <a:latin typeface="Helvetica" charset="0"/>
                <a:ea typeface="Helvetica" charset="0"/>
                <a:cs typeface="Helvetica" charset="0"/>
              </a:defRPr>
            </a:lvl4pPr>
          </a:lstStyle>
          <a:p>
            <a:pPr lvl="0"/>
            <a:r>
              <a:rPr lang="en-US" dirty="0"/>
              <a:t>Click to add list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25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02286"/>
            <a:ext cx="10515600" cy="662939"/>
          </a:xfrm>
          <a:prstGeom prst="rect">
            <a:avLst/>
          </a:prstGeom>
        </p:spPr>
        <p:txBody>
          <a:bodyPr anchor="t" anchorCtr="0"/>
          <a:lstStyle>
            <a:lvl1pPr>
              <a:defRPr sz="2800" b="1" i="0" baseline="0">
                <a:solidFill>
                  <a:srgbClr val="0095D4"/>
                </a:solidFill>
                <a:latin typeface="Helvetica" charset="0"/>
                <a:ea typeface="Helvetica" charset="0"/>
                <a:cs typeface="Helvetica" charset="0"/>
              </a:defRPr>
            </a:lvl1pPr>
          </a:lstStyle>
          <a:p>
            <a:r>
              <a:rPr lang="en-US" dirty="0"/>
              <a:t>Click to add title</a:t>
            </a:r>
          </a:p>
        </p:txBody>
      </p:sp>
      <p:sp>
        <p:nvSpPr>
          <p:cNvPr id="3" name="Text Placeholder 2"/>
          <p:cNvSpPr>
            <a:spLocks noGrp="1"/>
          </p:cNvSpPr>
          <p:nvPr>
            <p:ph type="body" idx="1" hasCustomPrompt="1"/>
          </p:nvPr>
        </p:nvSpPr>
        <p:spPr>
          <a:xfrm>
            <a:off x="1219200" y="1265841"/>
            <a:ext cx="10515600" cy="391309"/>
          </a:xfrm>
          <a:prstGeom prst="rect">
            <a:avLst/>
          </a:prstGeom>
        </p:spPr>
        <p:txBody>
          <a:bodyPr wrap="none"/>
          <a:lstStyle>
            <a:lvl1pPr marL="0" indent="0">
              <a:buNone/>
              <a:defRPr sz="1600" b="0" i="0" baseline="0">
                <a:solidFill>
                  <a:srgbClr val="555555"/>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7" name="Slide Number Placeholder 5"/>
          <p:cNvSpPr>
            <a:spLocks noGrp="1"/>
          </p:cNvSpPr>
          <p:nvPr>
            <p:ph type="sldNum" sz="quarter" idx="12"/>
          </p:nvPr>
        </p:nvSpPr>
        <p:spPr>
          <a:xfrm>
            <a:off x="8290562" y="6445251"/>
            <a:ext cx="3347585" cy="228600"/>
          </a:xfrm>
          <a:prstGeom prst="rect">
            <a:avLst/>
          </a:prstGeom>
        </p:spPr>
        <p:txBody>
          <a:bodyPr wrap="none" lIns="0" tIns="0" rIns="91440" bIns="0" anchor="ctr" anchorCtr="0"/>
          <a:lstStyle>
            <a:lvl1pPr algn="r">
              <a:defRPr sz="1000">
                <a:solidFill>
                  <a:srgbClr val="F9A13A"/>
                </a:solidFill>
                <a:latin typeface="Helvetica" charset="0"/>
                <a:ea typeface="Helvetica" charset="0"/>
                <a:cs typeface="Helvetica" charset="0"/>
              </a:defRPr>
            </a:lvl1pPr>
          </a:lstStyle>
          <a:p>
            <a:r>
              <a:rPr lang="en-US" dirty="0"/>
              <a:t>  Click here to edit footer | </a:t>
            </a:r>
            <a:fld id="{7F9C2EE9-199B-184B-BB68-CD2E993A9D47}" type="slidenum">
              <a:rPr lang="en-US" smtClean="0"/>
              <a:pPr/>
              <a:t>‹#›</a:t>
            </a:fld>
            <a:endParaRPr lang="en-US" dirty="0"/>
          </a:p>
        </p:txBody>
      </p:sp>
      <p:sp>
        <p:nvSpPr>
          <p:cNvPr id="5" name="Content Placeholder 2"/>
          <p:cNvSpPr>
            <a:spLocks noGrp="1"/>
          </p:cNvSpPr>
          <p:nvPr>
            <p:ph idx="13" hasCustomPrompt="1"/>
          </p:nvPr>
        </p:nvSpPr>
        <p:spPr>
          <a:xfrm>
            <a:off x="1219200" y="1756226"/>
            <a:ext cx="10515600" cy="4351339"/>
          </a:xfrm>
          <a:prstGeom prst="rect">
            <a:avLst/>
          </a:prstGeom>
        </p:spPr>
        <p:txBody>
          <a:bodyPr/>
          <a:lstStyle>
            <a:lvl1pPr marL="137160" indent="-137160">
              <a:buClr>
                <a:srgbClr val="F9A13A"/>
              </a:buClr>
              <a:defRPr sz="1600" b="0" i="0">
                <a:solidFill>
                  <a:srgbClr val="555555"/>
                </a:solidFill>
                <a:latin typeface="Helvetica" charset="0"/>
                <a:ea typeface="Helvetica" charset="0"/>
                <a:cs typeface="Helvetica" charset="0"/>
              </a:defRPr>
            </a:lvl1pPr>
            <a:lvl2pPr marL="411480" indent="-228600">
              <a:buClr>
                <a:srgbClr val="0095D4"/>
              </a:buClr>
              <a:buSzPct val="100000"/>
              <a:buFont typeface="LucidaGrande" charset="0"/>
              <a:buChar char="-"/>
              <a:defRPr sz="1600" b="0" i="0">
                <a:solidFill>
                  <a:srgbClr val="555555"/>
                </a:solidFill>
                <a:latin typeface="Helvetica" charset="0"/>
                <a:ea typeface="Helvetica" charset="0"/>
                <a:cs typeface="Helvetica" charset="0"/>
              </a:defRPr>
            </a:lvl2pPr>
            <a:lvl3pPr marL="594360" indent="-137160">
              <a:buClr>
                <a:srgbClr val="F9A13A"/>
              </a:buClr>
              <a:defRPr sz="1600" b="0" i="0">
                <a:solidFill>
                  <a:srgbClr val="555555"/>
                </a:solidFill>
                <a:latin typeface="Helvetica" charset="0"/>
                <a:ea typeface="Helvetica" charset="0"/>
                <a:cs typeface="Helvetica" charset="0"/>
              </a:defRPr>
            </a:lvl3pPr>
            <a:lvl4pPr marL="868680" indent="-228600">
              <a:buClr>
                <a:srgbClr val="0095D4"/>
              </a:buClr>
              <a:buSzPct val="100000"/>
              <a:buFont typeface="LucidaGrande" charset="0"/>
              <a:buChar char="▫"/>
              <a:defRPr sz="1600" b="0" i="0" baseline="0">
                <a:solidFill>
                  <a:srgbClr val="555555"/>
                </a:solidFill>
                <a:latin typeface="Helvetica" charset="0"/>
                <a:ea typeface="Helvetica" charset="0"/>
                <a:cs typeface="Helvetica" charset="0"/>
              </a:defRPr>
            </a:lvl4pPr>
          </a:lstStyle>
          <a:p>
            <a:pPr lvl="0"/>
            <a:r>
              <a:rPr lang="en-US" dirty="0"/>
              <a:t>Click to add list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78907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8582"/>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5983"/>
      </p:ext>
    </p:extLst>
  </p:cSld>
  <p:clrMap bg1="lt1" tx1="dk1" bg2="lt2" tx2="dk2" accent1="accent1" accent2="accent2" accent3="accent3" accent4="accent4" accent5="accent5" accent6="accent6" hlink="hlink" folHlink="folHlink"/>
  <p:sldLayoutIdLst>
    <p:sldLayoutId id="214748366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967002"/>
      </p:ext>
    </p:extLst>
  </p:cSld>
  <p:clrMap bg1="lt1" tx1="dk1" bg2="lt2" tx2="dk2" accent1="accent1" accent2="accent2" accent3="accent3" accent4="accent4" accent5="accent5" accent6="accent6" hlink="hlink" folHlink="folHlink"/>
  <p:sldLayoutIdLst>
    <p:sldLayoutId id="2147483666"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lacare.org/memorandums-of-understand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care.org/memorandums-of-understand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lacare.org/sites/default/" TargetMode="External"/><Relationship Id="rId3" Type="http://schemas.openxmlformats.org/officeDocument/2006/relationships/hyperlink" Target="https://www.dhcs.ca.gov/formsandpubs/Documents/MMCDAPLsandPolicyLetters/APL2023/APL23-029.pdf" TargetMode="External"/><Relationship Id="rId7" Type="http://schemas.openxmlformats.org/officeDocument/2006/relationships/hyperlink" Target="https://www.lacare.org/memorandums-of-understand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lacare.org/sites/default/files/la6282_comm_supports_reference_guide_202410_0.pdf" TargetMode="External"/><Relationship Id="rId5" Type="http://schemas.openxmlformats.org/officeDocument/2006/relationships/hyperlink" Target="https://www.dhcs.ca.gov/CalAIM/ECM/Pages/Resources.aspx" TargetMode="External"/><Relationship Id="rId10" Type="http://schemas.openxmlformats.org/officeDocument/2006/relationships/hyperlink" Target="https://mss.anthem.com/california-medicaid/get-help/community.html" TargetMode="External"/><Relationship Id="rId4" Type="http://schemas.openxmlformats.org/officeDocument/2006/relationships/hyperlink" Target="https://www.dhcs.ca.gov/CalAIM/Documents/2023-PHM-Policy-Guide.pdf" TargetMode="External"/><Relationship Id="rId9" Type="http://schemas.openxmlformats.org/officeDocument/2006/relationships/hyperlink" Target="https://providers.anthem.com/docs/gpp/california-provider/CA_CAID_ProviderManual.pdf?v=202507162019"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blueshieldpromise.findhelp.com/" TargetMode="External"/><Relationship Id="rId3" Type="http://schemas.openxmlformats.org/officeDocument/2006/relationships/hyperlink" Target="https://www.blueshieldca.com/en/bsp/our-plans/medi-cal?utm_source=google_gs&amp;utm_medium=cpc&amp;utm_campaign=Promise2025&amp;utm_content=PR25_BrandSearch_EL&amp;gad_source=1&amp;gad_campaignid=22436162580&amp;gbraid=0AAAAACqSvwjZGL9y8BYM6E8JUsvcRVTGZ&amp;gclid=EAIaIQobChMI2MbX7cXvjQMVSyJECB14Lx-lEAAYASAAEgK4kfD_BwE" TargetMode="External"/><Relationship Id="rId7" Type="http://schemas.openxmlformats.org/officeDocument/2006/relationships/hyperlink" Target="https://www.blueshieldca.com/en/bsp/medi-cal-members/benefits/enhanced-care-managemen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blueshieldca.com/en/bsp/medi-cal-members/benefits/comm-supports" TargetMode="External"/><Relationship Id="rId5" Type="http://schemas.openxmlformats.org/officeDocument/2006/relationships/hyperlink" Target="https://www.blueshieldca.com/en/bsp/medi-cal-members/benefits/behavioral-health-services" TargetMode="External"/><Relationship Id="rId4" Type="http://schemas.openxmlformats.org/officeDocument/2006/relationships/hyperlink" Target="https://www.blueshieldca.com/en/bsp/providers/policies-guidelines-standards-forms/provider-manual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arelonbehavioralhealth.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blueshieldca.com/en/bsp/medi-cal-members/benefits/behavioral-health-servi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dhcs.ca.gov/formsandpubs/Documents/MMCDAPLsandPolicyLetters/APL2023/APL23-029.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C336-4D54-B447-B4C9-4F62777F9CFC}"/>
              </a:ext>
            </a:extLst>
          </p:cNvPr>
          <p:cNvSpPr>
            <a:spLocks noGrp="1"/>
          </p:cNvSpPr>
          <p:nvPr>
            <p:ph type="ctrTitle"/>
          </p:nvPr>
        </p:nvSpPr>
        <p:spPr>
          <a:xfrm>
            <a:off x="456203" y="464895"/>
            <a:ext cx="9253405" cy="1571170"/>
          </a:xfrm>
        </p:spPr>
        <p:txBody>
          <a:bodyPr anchor="t"/>
          <a:lstStyle/>
          <a:p>
            <a:r>
              <a:rPr lang="en-US" sz="3200" dirty="0">
                <a:latin typeface="Arial" panose="020B0604020202020204" pitchFamily="34" charset="0"/>
                <a:cs typeface="Arial" panose="020B0604020202020204" pitchFamily="34" charset="0"/>
              </a:rPr>
              <a:t>Specialty Mental Health Services (SMHS) MOU</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Network Provider Training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DHCS APL 23-029</a:t>
            </a:r>
          </a:p>
        </p:txBody>
      </p:sp>
      <p:sp>
        <p:nvSpPr>
          <p:cNvPr id="3" name="TextBox 2"/>
          <p:cNvSpPr txBox="1"/>
          <p:nvPr/>
        </p:nvSpPr>
        <p:spPr>
          <a:xfrm>
            <a:off x="4123498" y="5407784"/>
            <a:ext cx="7880612" cy="1200329"/>
          </a:xfrm>
          <a:prstGeom prst="rect">
            <a:avLst/>
          </a:prstGeom>
          <a:noFill/>
        </p:spPr>
        <p:txBody>
          <a:bodyPr wrap="square" rtlCol="0" anchor="t">
            <a:spAutoFit/>
          </a:bodyPr>
          <a:lstStyle/>
          <a:p>
            <a:r>
              <a:rPr lang="en-US" dirty="0">
                <a:solidFill>
                  <a:schemeClr val="bg1"/>
                </a:solidFill>
                <a:latin typeface="Calibri" panose="020B0604020202020204" pitchFamily="34" charset="0"/>
                <a:cs typeface="Helvetica" panose="020B0604020202020204" pitchFamily="34" charset="0"/>
              </a:rPr>
              <a:t>Prepared by: </a:t>
            </a:r>
          </a:p>
          <a:p>
            <a:r>
              <a:rPr lang="en-US" dirty="0">
                <a:solidFill>
                  <a:schemeClr val="bg1"/>
                </a:solidFill>
                <a:latin typeface="Calibri" panose="020B0604020202020204" pitchFamily="34" charset="0"/>
                <a:cs typeface="Helvetica" panose="020B0604020202020204" pitchFamily="34" charset="0"/>
              </a:rPr>
              <a:t>L.A. Care Health Plan</a:t>
            </a:r>
          </a:p>
          <a:p>
            <a:r>
              <a:rPr lang="en-US" dirty="0">
                <a:solidFill>
                  <a:schemeClr val="bg1"/>
                </a:solidFill>
                <a:latin typeface="Calibri" panose="020B0604020202020204" pitchFamily="34" charset="0"/>
                <a:cs typeface="Helvetica" panose="020B0604020202020204" pitchFamily="34" charset="0"/>
              </a:rPr>
              <a:t>Blue Shield of California Promise Health Plan</a:t>
            </a:r>
          </a:p>
          <a:p>
            <a:r>
              <a:rPr lang="en-US" dirty="0">
                <a:solidFill>
                  <a:schemeClr val="bg1"/>
                </a:solidFill>
                <a:latin typeface="Calibri" panose="020B0604020202020204" pitchFamily="34" charset="0"/>
                <a:cs typeface="Helvetica" panose="020B0604020202020204" pitchFamily="34" charset="0"/>
              </a:rPr>
              <a:t>Anthem Blue Cross  </a:t>
            </a:r>
          </a:p>
        </p:txBody>
      </p:sp>
      <p:sp>
        <p:nvSpPr>
          <p:cNvPr id="4" name="TextBox 3">
            <a:extLst>
              <a:ext uri="{FF2B5EF4-FFF2-40B4-BE49-F238E27FC236}">
                <a16:creationId xmlns:a16="http://schemas.microsoft.com/office/drawing/2014/main" id="{FAEAB46D-6D03-ED80-DE31-381A3C8BDF3E}"/>
              </a:ext>
            </a:extLst>
          </p:cNvPr>
          <p:cNvSpPr txBox="1"/>
          <p:nvPr/>
        </p:nvSpPr>
        <p:spPr>
          <a:xfrm>
            <a:off x="187890" y="6544744"/>
            <a:ext cx="1766170" cy="246221"/>
          </a:xfrm>
          <a:prstGeom prst="rect">
            <a:avLst/>
          </a:prstGeom>
          <a:noFill/>
        </p:spPr>
        <p:txBody>
          <a:bodyPr wrap="square" rtlCol="0">
            <a:spAutoFit/>
          </a:bodyPr>
          <a:lstStyle/>
          <a:p>
            <a:r>
              <a:rPr lang="en-US" sz="1000" dirty="0">
                <a:solidFill>
                  <a:schemeClr val="bg1"/>
                </a:solidFill>
              </a:rPr>
              <a:t>LA7242 0925</a:t>
            </a:r>
          </a:p>
        </p:txBody>
      </p:sp>
      <p:sp>
        <p:nvSpPr>
          <p:cNvPr id="6" name="Rectangle 5">
            <a:extLst>
              <a:ext uri="{FF2B5EF4-FFF2-40B4-BE49-F238E27FC236}">
                <a16:creationId xmlns:a16="http://schemas.microsoft.com/office/drawing/2014/main" id="{278B2B4D-6718-42E6-4A44-61D6C8FC2450}"/>
              </a:ext>
            </a:extLst>
          </p:cNvPr>
          <p:cNvSpPr/>
          <p:nvPr/>
        </p:nvSpPr>
        <p:spPr>
          <a:xfrm>
            <a:off x="10386646" y="280416"/>
            <a:ext cx="1277816" cy="2228322"/>
          </a:xfrm>
          <a:prstGeom prst="rect">
            <a:avLst/>
          </a:prstGeom>
          <a:gradFill flip="none" rotWithShape="1">
            <a:gsLst>
              <a:gs pos="0">
                <a:srgbClr val="005689"/>
              </a:gs>
              <a:gs pos="100000">
                <a:srgbClr val="004C7D"/>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AED98F2C-1B9F-BF91-2540-1D5FAE58F503}"/>
              </a:ext>
            </a:extLst>
          </p:cNvPr>
          <p:cNvSpPr/>
          <p:nvPr/>
        </p:nvSpPr>
        <p:spPr>
          <a:xfrm>
            <a:off x="6434094" y="1352680"/>
            <a:ext cx="5432396" cy="87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descr="A picture containing graphical user interface&#10;&#10;AI-generated content may be incorrect.">
            <a:extLst>
              <a:ext uri="{FF2B5EF4-FFF2-40B4-BE49-F238E27FC236}">
                <a16:creationId xmlns:a16="http://schemas.microsoft.com/office/drawing/2014/main" id="{127D495B-9CED-D4A3-E100-6F25B978A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630" y="1450216"/>
            <a:ext cx="5202711" cy="680570"/>
          </a:xfrm>
          <a:prstGeom prst="rect">
            <a:avLst/>
          </a:prstGeom>
        </p:spPr>
      </p:pic>
    </p:spTree>
    <p:extLst>
      <p:ext uri="{BB962C8B-B14F-4D97-AF65-F5344CB8AC3E}">
        <p14:creationId xmlns:p14="http://schemas.microsoft.com/office/powerpoint/2010/main" val="62166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9E47-CF80-B2A0-5A42-0DB02E7990A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Key MOU Provision: Care Coordination and Collaboration</a:t>
            </a:r>
          </a:p>
        </p:txBody>
      </p:sp>
      <p:sp>
        <p:nvSpPr>
          <p:cNvPr id="6" name="Content Placeholder 4">
            <a:extLst>
              <a:ext uri="{FF2B5EF4-FFF2-40B4-BE49-F238E27FC236}">
                <a16:creationId xmlns:a16="http://schemas.microsoft.com/office/drawing/2014/main" id="{FF117CF4-410B-D967-3455-CACF2622F651}"/>
              </a:ext>
            </a:extLst>
          </p:cNvPr>
          <p:cNvSpPr txBox="1">
            <a:spLocks noGrp="1"/>
          </p:cNvSpPr>
          <p:nvPr>
            <p:ph idx="13"/>
          </p:nvPr>
        </p:nvSpPr>
        <p:spPr>
          <a:xfrm>
            <a:off x="1219200" y="1165225"/>
            <a:ext cx="10515600" cy="5280026"/>
          </a:xfrm>
          <a:prstGeom prst="rect">
            <a:avLst/>
          </a:prstGeom>
        </p:spPr>
        <p:txBody>
          <a:bodyPr/>
          <a:lstStyle>
            <a:lvl1pPr marL="137160" indent="-137160" algn="l" defTabSz="914400" rtl="0" eaLnBrk="1" latinLnBrk="0" hangingPunct="1">
              <a:lnSpc>
                <a:spcPct val="90000"/>
              </a:lnSpc>
              <a:spcBef>
                <a:spcPts val="1000"/>
              </a:spcBef>
              <a:buClr>
                <a:srgbClr val="F9A13A"/>
              </a:buClr>
              <a:buFont typeface="Arial"/>
              <a:buChar char="•"/>
              <a:defRPr sz="1600" b="0" i="0" kern="1200">
                <a:solidFill>
                  <a:srgbClr val="555555"/>
                </a:solidFill>
                <a:latin typeface="Helvetica" charset="0"/>
                <a:ea typeface="Helvetica" charset="0"/>
                <a:cs typeface="Helvetica" charset="0"/>
              </a:defRPr>
            </a:lvl1pPr>
            <a:lvl2pPr marL="411480" indent="-228600" algn="l" defTabSz="914400" rtl="0" eaLnBrk="1" latinLnBrk="0" hangingPunct="1">
              <a:lnSpc>
                <a:spcPct val="90000"/>
              </a:lnSpc>
              <a:spcBef>
                <a:spcPts val="500"/>
              </a:spcBef>
              <a:buClr>
                <a:srgbClr val="01426A"/>
              </a:buClr>
              <a:buSzPct val="100000"/>
              <a:buFont typeface="LucidaGrande" charset="0"/>
              <a:buChar char="-"/>
              <a:defRPr sz="1600" b="0" i="0" kern="1200">
                <a:solidFill>
                  <a:srgbClr val="555555"/>
                </a:solidFill>
                <a:latin typeface="Helvetica" charset="0"/>
                <a:ea typeface="Helvetica" charset="0"/>
                <a:cs typeface="Helvetica" charset="0"/>
              </a:defRPr>
            </a:lvl2pPr>
            <a:lvl3pPr marL="594360" indent="-137160" algn="l" defTabSz="914400" rtl="0" eaLnBrk="1" latinLnBrk="0" hangingPunct="1">
              <a:lnSpc>
                <a:spcPct val="90000"/>
              </a:lnSpc>
              <a:spcBef>
                <a:spcPts val="500"/>
              </a:spcBef>
              <a:buClr>
                <a:srgbClr val="F9A13A"/>
              </a:buClr>
              <a:buFont typeface="Arial"/>
              <a:buChar char="•"/>
              <a:defRPr sz="1600" b="0" i="0" kern="1200">
                <a:solidFill>
                  <a:srgbClr val="555555"/>
                </a:solidFill>
                <a:latin typeface="Helvetica" charset="0"/>
                <a:ea typeface="Helvetica" charset="0"/>
                <a:cs typeface="Helvetica" charset="0"/>
              </a:defRPr>
            </a:lvl3pPr>
            <a:lvl4pPr marL="868680" indent="-228600" algn="l" defTabSz="914400" rtl="0" eaLnBrk="1" latinLnBrk="0" hangingPunct="1">
              <a:lnSpc>
                <a:spcPct val="90000"/>
              </a:lnSpc>
              <a:spcBef>
                <a:spcPts val="500"/>
              </a:spcBef>
              <a:buClr>
                <a:srgbClr val="01426A"/>
              </a:buClr>
              <a:buSzPct val="100000"/>
              <a:buFont typeface="LucidaGrande" charset="0"/>
              <a:buChar char="▫"/>
              <a:defRPr sz="1600" b="0" i="0" kern="1200" baseline="0">
                <a:solidFill>
                  <a:srgbClr val="555555"/>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solidFill>
                  <a:schemeClr val="tx1"/>
                </a:solidFill>
                <a:latin typeface="Calibri" panose="020F0502020204030204" pitchFamily="34" charset="0"/>
                <a:cs typeface="Calibri" panose="020F0502020204030204" pitchFamily="34" charset="0"/>
              </a:rPr>
              <a:t>Care coordination activities between MCP, Plan Partners and DMH will include, but is not limited to: </a:t>
            </a:r>
          </a:p>
          <a:p>
            <a:r>
              <a:rPr lang="en-US" sz="2000" dirty="0">
                <a:solidFill>
                  <a:schemeClr val="tx1"/>
                </a:solidFill>
                <a:latin typeface="Calibri" panose="020F0502020204030204" pitchFamily="34" charset="0"/>
                <a:cs typeface="Calibri" panose="020F0502020204030204" pitchFamily="34" charset="0"/>
              </a:rPr>
              <a:t>Individual issues and/or barriers to Member’s access to care </a:t>
            </a:r>
          </a:p>
          <a:p>
            <a:r>
              <a:rPr lang="en-US" sz="2000" dirty="0">
                <a:solidFill>
                  <a:schemeClr val="tx1"/>
                </a:solidFill>
                <a:latin typeface="Calibri" panose="020F0502020204030204" pitchFamily="34" charset="0"/>
                <a:cs typeface="Calibri" panose="020F0502020204030204" pitchFamily="34" charset="0"/>
              </a:rPr>
              <a:t>Inpatient and outpatient medical and mental health care </a:t>
            </a:r>
          </a:p>
          <a:p>
            <a:r>
              <a:rPr lang="en-US" sz="2000" dirty="0">
                <a:solidFill>
                  <a:schemeClr val="tx1"/>
                </a:solidFill>
                <a:latin typeface="Calibri" panose="020F0502020204030204" pitchFamily="34" charset="0"/>
                <a:cs typeface="Calibri" panose="020F0502020204030204" pitchFamily="34" charset="0"/>
              </a:rPr>
              <a:t>Any Medically Necessary services for Members </a:t>
            </a:r>
          </a:p>
          <a:p>
            <a:pPr lvl="1"/>
            <a:r>
              <a:rPr lang="en-US" sz="2000" dirty="0">
                <a:solidFill>
                  <a:schemeClr val="tx1"/>
                </a:solidFill>
                <a:latin typeface="Calibri" panose="020F0502020204030204" pitchFamily="34" charset="0"/>
                <a:cs typeface="Calibri" panose="020F0502020204030204" pitchFamily="34" charset="0"/>
              </a:rPr>
              <a:t>Connection to Primary Care Providers</a:t>
            </a:r>
          </a:p>
          <a:p>
            <a:pPr lvl="1"/>
            <a:r>
              <a:rPr lang="en-US" sz="2000" dirty="0">
                <a:solidFill>
                  <a:schemeClr val="tx1"/>
                </a:solidFill>
                <a:latin typeface="Calibri" panose="020F0502020204030204" pitchFamily="34" charset="0"/>
                <a:cs typeface="Calibri" panose="020F0502020204030204" pitchFamily="34" charset="0"/>
              </a:rPr>
              <a:t>Transportation services</a:t>
            </a:r>
          </a:p>
          <a:p>
            <a:pPr lvl="1"/>
            <a:r>
              <a:rPr lang="en-US" sz="2000" dirty="0">
                <a:solidFill>
                  <a:schemeClr val="tx1"/>
                </a:solidFill>
                <a:latin typeface="Calibri" panose="020F0502020204030204" pitchFamily="34" charset="0"/>
                <a:cs typeface="Calibri" panose="020F0502020204030204" pitchFamily="34" charset="0"/>
              </a:rPr>
              <a:t>Home Health services </a:t>
            </a:r>
          </a:p>
          <a:p>
            <a:r>
              <a:rPr lang="en-US" sz="2000" dirty="0">
                <a:solidFill>
                  <a:schemeClr val="tx1"/>
                </a:solidFill>
                <a:latin typeface="Calibri" panose="020F0502020204030204" pitchFamily="34" charset="0"/>
                <a:cs typeface="Calibri" panose="020F0502020204030204" pitchFamily="34" charset="0"/>
              </a:rPr>
              <a:t>Collaborative treatment planning and coordination activities: </a:t>
            </a:r>
          </a:p>
          <a:p>
            <a:pPr lvl="1"/>
            <a:r>
              <a:rPr lang="en-US" sz="2000" dirty="0">
                <a:solidFill>
                  <a:schemeClr val="tx1"/>
                </a:solidFill>
                <a:latin typeface="Calibri" panose="020F0502020204030204" pitchFamily="34" charset="0"/>
                <a:cs typeface="Calibri" panose="020F0502020204030204" pitchFamily="34" charset="0"/>
              </a:rPr>
              <a:t>Services that are concurrent need to be coordinated</a:t>
            </a:r>
          </a:p>
          <a:p>
            <a:pPr lvl="1"/>
            <a:r>
              <a:rPr lang="en-US" sz="2000" dirty="0">
                <a:solidFill>
                  <a:schemeClr val="tx1"/>
                </a:solidFill>
                <a:latin typeface="Calibri" panose="020F0502020204030204" pitchFamily="34" charset="0"/>
                <a:cs typeface="Calibri" panose="020F0502020204030204" pitchFamily="34" charset="0"/>
              </a:rPr>
              <a:t>Services can NOT be duplicative</a:t>
            </a:r>
          </a:p>
          <a:p>
            <a:pPr lvl="1"/>
            <a:r>
              <a:rPr lang="en-US" sz="2000" dirty="0">
                <a:solidFill>
                  <a:schemeClr val="tx1"/>
                </a:solidFill>
                <a:latin typeface="Calibri" panose="020F0502020204030204" pitchFamily="34" charset="0"/>
                <a:cs typeface="Calibri" panose="020F0502020204030204" pitchFamily="34" charset="0"/>
              </a:rPr>
              <a:t>Ensure care is clinically appropriate</a:t>
            </a:r>
          </a:p>
          <a:p>
            <a:pPr lvl="1"/>
            <a:r>
              <a:rPr lang="en-US" sz="2000" dirty="0">
                <a:solidFill>
                  <a:schemeClr val="tx1"/>
                </a:solidFill>
                <a:latin typeface="Calibri" panose="020F0502020204030204" pitchFamily="34" charset="0"/>
                <a:cs typeface="Calibri" panose="020F0502020204030204" pitchFamily="34" charset="0"/>
              </a:rPr>
              <a:t>Considers member’s therapeutic relationships</a:t>
            </a:r>
          </a:p>
          <a:p>
            <a:pPr lvl="1"/>
            <a:r>
              <a:rPr lang="en-US" sz="2000" dirty="0">
                <a:solidFill>
                  <a:schemeClr val="tx1"/>
                </a:solidFill>
                <a:latin typeface="Calibri" panose="020F0502020204030204" pitchFamily="34" charset="0"/>
                <a:cs typeface="Calibri" panose="020F0502020204030204" pitchFamily="34" charset="0"/>
              </a:rPr>
              <a:t>Involving member, caregivers and providers in care program</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6BF7839-131B-4732-EE56-06F7AD7799C5}"/>
              </a:ext>
            </a:extLst>
          </p:cNvPr>
          <p:cNvSpPr>
            <a:spLocks noGrp="1"/>
          </p:cNvSpPr>
          <p:nvPr>
            <p:ph type="sldNum" sz="quarter" idx="12"/>
          </p:nvPr>
        </p:nvSpPr>
        <p:spPr>
          <a:xfrm>
            <a:off x="8425314" y="6445251"/>
            <a:ext cx="3347585" cy="228600"/>
          </a:xfrm>
        </p:spPr>
        <p:txBody>
          <a:bodyPr/>
          <a:lstStyle/>
          <a:p>
            <a:r>
              <a:rPr dirty="0"/>
              <a:t>Page 10 of </a:t>
            </a:r>
            <a:r>
              <a:rPr lang="en-US" dirty="0"/>
              <a:t>19</a:t>
            </a:r>
            <a:endParaRPr dirty="0"/>
          </a:p>
        </p:txBody>
      </p:sp>
    </p:spTree>
    <p:extLst>
      <p:ext uri="{BB962C8B-B14F-4D97-AF65-F5344CB8AC3E}">
        <p14:creationId xmlns:p14="http://schemas.microsoft.com/office/powerpoint/2010/main" val="35655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255238"/>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 </a:t>
            </a:r>
            <a:r>
              <a:rPr lang="en-US" dirty="0">
                <a:latin typeface="Calibri"/>
              </a:rPr>
              <a:t>Quarterly Meetings and Local Engagement</a:t>
            </a:r>
            <a:endParaRPr lang="en-US" dirty="0">
              <a:solidFill>
                <a:srgbClr val="C00000"/>
              </a:solidFill>
            </a:endParaRP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918177"/>
            <a:ext cx="10515600" cy="5527074"/>
          </a:xfrm>
        </p:spPr>
        <p:txBody>
          <a:bodyPr/>
          <a:lstStyle/>
          <a:p>
            <a:pPr marL="0" indent="0">
              <a:buNone/>
            </a:pPr>
            <a:r>
              <a:rPr lang="en-US" sz="2000" dirty="0">
                <a:latin typeface="Calibri"/>
              </a:rPr>
              <a:t>MCP, Plan Partners, and DMH must convene </a:t>
            </a:r>
            <a:r>
              <a:rPr lang="en-US" sz="2000" b="1" dirty="0">
                <a:latin typeface="Calibri"/>
              </a:rPr>
              <a:t>at least quarterly </a:t>
            </a:r>
            <a:r>
              <a:rPr lang="en-US" sz="2000" dirty="0">
                <a:latin typeface="Calibri"/>
              </a:rPr>
              <a:t>to review MOU implementation, share insights, and resolve coordination issues.</a:t>
            </a:r>
          </a:p>
          <a:p>
            <a:pPr marL="0" indent="0">
              <a:buNone/>
            </a:pPr>
            <a:r>
              <a:rPr lang="en-US" sz="2000" b="1" dirty="0">
                <a:latin typeface="Calibri"/>
              </a:rPr>
              <a:t>Quarterly Meetings must:</a:t>
            </a:r>
          </a:p>
          <a:p>
            <a:pPr lvl="1"/>
            <a:r>
              <a:rPr lang="en-US" sz="2000" dirty="0">
                <a:latin typeface="Calibri"/>
              </a:rPr>
              <a:t>Address care coordination challenges and successes.</a:t>
            </a:r>
          </a:p>
          <a:p>
            <a:pPr lvl="1"/>
            <a:r>
              <a:rPr lang="en-US" sz="2000" dirty="0">
                <a:latin typeface="Calibri"/>
              </a:rPr>
              <a:t>Review QI activities and outcome trends.</a:t>
            </a:r>
          </a:p>
          <a:p>
            <a:pPr lvl="1"/>
            <a:r>
              <a:rPr lang="en-US" sz="2000" dirty="0">
                <a:latin typeface="Calibri"/>
              </a:rPr>
              <a:t>Include local representation from each party.</a:t>
            </a:r>
          </a:p>
          <a:p>
            <a:pPr lvl="1">
              <a:lnSpc>
                <a:spcPct val="100000"/>
              </a:lnSpc>
            </a:pPr>
            <a:r>
              <a:rPr lang="en-US" sz="2000" dirty="0">
                <a:latin typeface="Calibri"/>
              </a:rPr>
              <a:t>Allow participation by subcontractors and network providers as needed.</a:t>
            </a:r>
          </a:p>
          <a:p>
            <a:pPr marL="0" marR="0" lvl="0" indent="0" algn="l" defTabSz="914400" rtl="0" eaLnBrk="1" fontAlgn="auto" latinLnBrk="0" hangingPunct="1">
              <a:lnSpc>
                <a:spcPct val="100000"/>
              </a:lnSpc>
              <a:spcBef>
                <a:spcPts val="1000"/>
              </a:spcBef>
              <a:spcAft>
                <a:spcPts val="0"/>
              </a:spcAft>
              <a:buClr>
                <a:srgbClr val="F9A13A"/>
              </a:buClr>
              <a:buSzTx/>
              <a:buNone/>
              <a:tabLst/>
              <a:defRPr/>
            </a:pPr>
            <a:r>
              <a:rPr lang="en-US" sz="2000" dirty="0">
                <a:latin typeface="Calibri"/>
              </a:rPr>
              <a:t>MCP must post the meeting date and time within </a:t>
            </a:r>
            <a:r>
              <a:rPr lang="en-US" sz="2000" b="1" dirty="0">
                <a:latin typeface="Calibri"/>
              </a:rPr>
              <a:t>30 working days </a:t>
            </a:r>
            <a:r>
              <a:rPr kumimoji="0" lang="en-US" sz="2000" b="0" i="0" u="none" strike="noStrike" kern="1200" cap="none" spc="0" normalizeH="0" baseline="0" noProof="0" dirty="0">
                <a:ln>
                  <a:noFill/>
                </a:ln>
                <a:solidFill>
                  <a:prstClr val="black"/>
                </a:solidFill>
                <a:effectLst/>
                <a:uLnTx/>
                <a:uFillTx/>
                <a:latin typeface="Calibri"/>
                <a:cs typeface="Helvetica" charset="0"/>
              </a:rPr>
              <a:t>on its website at: </a:t>
            </a:r>
            <a:r>
              <a:rPr kumimoji="0" lang="en-US" sz="2000" b="0" i="0" u="none" strike="noStrike" kern="1200" cap="none" spc="0" normalizeH="0" baseline="0" noProof="0" dirty="0">
                <a:ln>
                  <a:noFill/>
                </a:ln>
                <a:solidFill>
                  <a:prstClr val="black"/>
                </a:solidFill>
                <a:effectLst/>
                <a:uLnTx/>
                <a:uFillTx/>
                <a:latin typeface="Calibri"/>
                <a:cs typeface="Helvetica" charset="0"/>
                <a:hlinkClick r:id="rId3"/>
              </a:rPr>
              <a:t>https://www.lacare.org/memorandums-of-understanding</a:t>
            </a:r>
            <a:r>
              <a:rPr kumimoji="0" lang="en-US" sz="2000" b="0" i="0" u="none" strike="noStrike" kern="1200" cap="none" spc="0" normalizeH="0" baseline="0" noProof="0" dirty="0">
                <a:ln>
                  <a:noFill/>
                </a:ln>
                <a:solidFill>
                  <a:prstClr val="black"/>
                </a:solidFill>
                <a:effectLst/>
                <a:uLnTx/>
                <a:uFillTx/>
                <a:latin typeface="Calibri"/>
                <a:cs typeface="Helvetica" charset="0"/>
              </a:rPr>
              <a:t>, </a:t>
            </a:r>
            <a:r>
              <a:rPr lang="en-US" sz="2000" dirty="0">
                <a:latin typeface="Calibri"/>
              </a:rPr>
              <a:t>and report updates to DHCS.</a:t>
            </a:r>
          </a:p>
        </p:txBody>
      </p:sp>
      <p:sp>
        <p:nvSpPr>
          <p:cNvPr id="4" name="Slide Number Placeholder 3">
            <a:extLst>
              <a:ext uri="{FF2B5EF4-FFF2-40B4-BE49-F238E27FC236}">
                <a16:creationId xmlns:a16="http://schemas.microsoft.com/office/drawing/2014/main" id="{63A617CC-F3AB-0FFC-9640-B1A610DC2DD7}"/>
              </a:ext>
            </a:extLst>
          </p:cNvPr>
          <p:cNvSpPr>
            <a:spLocks noGrp="1"/>
          </p:cNvSpPr>
          <p:nvPr>
            <p:ph type="sldNum" sz="quarter" idx="12"/>
          </p:nvPr>
        </p:nvSpPr>
        <p:spPr>
          <a:xfrm>
            <a:off x="8425314" y="6445251"/>
            <a:ext cx="3347585" cy="228600"/>
          </a:xfrm>
        </p:spPr>
        <p:txBody>
          <a:bodyPr/>
          <a:lstStyle/>
          <a:p>
            <a:r>
              <a:rPr dirty="0"/>
              <a:t>Page 1</a:t>
            </a:r>
            <a:r>
              <a:rPr lang="en-US" dirty="0"/>
              <a:t>1</a:t>
            </a:r>
            <a:r>
              <a:rPr dirty="0"/>
              <a:t> of </a:t>
            </a:r>
            <a:r>
              <a:rPr lang="en-US" dirty="0"/>
              <a:t>19</a:t>
            </a:r>
            <a:endParaRPr dirty="0"/>
          </a:p>
        </p:txBody>
      </p:sp>
    </p:spTree>
    <p:extLst>
      <p:ext uri="{BB962C8B-B14F-4D97-AF65-F5344CB8AC3E}">
        <p14:creationId xmlns:p14="http://schemas.microsoft.com/office/powerpoint/2010/main" val="217010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184149"/>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 </a:t>
            </a:r>
            <a:r>
              <a:rPr kumimoji="0" lang="en-US" b="1" i="0" strike="noStrike" kern="1200" cap="none" spc="0" normalizeH="0" baseline="0" noProof="0" dirty="0">
                <a:ln>
                  <a:noFill/>
                </a:ln>
                <a:solidFill>
                  <a:srgbClr val="0095D4"/>
                </a:solidFill>
                <a:effectLst/>
                <a:uLnTx/>
                <a:uFillTx/>
                <a:latin typeface="Calibri" charset="0"/>
                <a:cs typeface="Helvetica" charset="0"/>
              </a:rPr>
              <a:t>Quality Improvement (QI)</a:t>
            </a:r>
            <a:endParaRPr lang="en-US" dirty="0">
              <a:solidFill>
                <a:srgbClr val="C00000"/>
              </a:solidFill>
            </a:endParaRP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847087"/>
            <a:ext cx="10515600" cy="5598163"/>
          </a:xfrm>
        </p:spPr>
        <p:txBody>
          <a:bodyPr/>
          <a:lstStyle/>
          <a:p>
            <a:pPr marL="182880" lvl="1" indent="0">
              <a:lnSpc>
                <a:spcPct val="150000"/>
              </a:lnSpc>
              <a:spcBef>
                <a:spcPts val="0"/>
              </a:spcBef>
              <a:buNone/>
            </a:pPr>
            <a:r>
              <a:rPr lang="en-US" sz="2000" dirty="0">
                <a:solidFill>
                  <a:schemeClr val="tx1"/>
                </a:solidFill>
                <a:latin typeface="Calibri"/>
              </a:rPr>
              <a:t>The MOU requires the development of targeted QI activities to monitor, evaluate, and improve service coordination under the MOU.</a:t>
            </a:r>
          </a:p>
          <a:p>
            <a:pPr marL="0" indent="0">
              <a:lnSpc>
                <a:spcPct val="150000"/>
              </a:lnSpc>
              <a:spcBef>
                <a:spcPts val="0"/>
              </a:spcBef>
              <a:buNone/>
            </a:pPr>
            <a:r>
              <a:rPr lang="en-US" sz="2000" b="1" dirty="0">
                <a:solidFill>
                  <a:schemeClr val="tx1"/>
                </a:solidFill>
                <a:latin typeface="Calibri"/>
              </a:rPr>
              <a:t>QI activities must</a:t>
            </a:r>
            <a:r>
              <a:rPr lang="en-US" sz="2000" dirty="0">
                <a:solidFill>
                  <a:schemeClr val="tx1"/>
                </a:solidFill>
                <a:latin typeface="Calibri"/>
              </a:rPr>
              <a:t>:</a:t>
            </a:r>
          </a:p>
          <a:p>
            <a:pPr lvl="1">
              <a:lnSpc>
                <a:spcPct val="150000"/>
              </a:lnSpc>
              <a:spcBef>
                <a:spcPts val="0"/>
              </a:spcBef>
            </a:pPr>
            <a:r>
              <a:rPr lang="en-US" sz="2000" dirty="0">
                <a:solidFill>
                  <a:schemeClr val="tx1"/>
                </a:solidFill>
                <a:latin typeface="Calibri"/>
              </a:rPr>
              <a:t>Prevent service duplication.</a:t>
            </a:r>
          </a:p>
          <a:p>
            <a:pPr lvl="1">
              <a:lnSpc>
                <a:spcPct val="150000"/>
              </a:lnSpc>
              <a:spcBef>
                <a:spcPts val="0"/>
              </a:spcBef>
            </a:pPr>
            <a:r>
              <a:rPr lang="en-US" sz="2000" dirty="0">
                <a:solidFill>
                  <a:schemeClr val="tx1"/>
                </a:solidFill>
                <a:latin typeface="Calibri"/>
              </a:rPr>
              <a:t>Track key metrics such as referrals, member engagement, and service utilization.</a:t>
            </a:r>
          </a:p>
          <a:p>
            <a:pPr lvl="1">
              <a:lnSpc>
                <a:spcPct val="150000"/>
              </a:lnSpc>
              <a:spcBef>
                <a:spcPts val="0"/>
              </a:spcBef>
            </a:pPr>
            <a:r>
              <a:rPr lang="en-US" sz="2000" dirty="0">
                <a:solidFill>
                  <a:schemeClr val="tx1"/>
                </a:solidFill>
                <a:latin typeface="Calibri"/>
              </a:rPr>
              <a:t>Be documented in MCP/Plan Partners and DMH internal policies and procedures.</a:t>
            </a:r>
          </a:p>
          <a:p>
            <a:pPr lvl="1">
              <a:lnSpc>
                <a:spcPct val="150000"/>
              </a:lnSpc>
              <a:spcBef>
                <a:spcPts val="0"/>
              </a:spcBef>
            </a:pPr>
            <a:r>
              <a:rPr lang="en-US" sz="2000" dirty="0">
                <a:solidFill>
                  <a:schemeClr val="tx1"/>
                </a:solidFill>
                <a:latin typeface="Calibri"/>
              </a:rPr>
              <a:t>Align with performance measures and clinical standards.</a:t>
            </a:r>
          </a:p>
          <a:p>
            <a:pPr marL="0" indent="0">
              <a:lnSpc>
                <a:spcPct val="100000"/>
              </a:lnSpc>
              <a:spcBef>
                <a:spcPts val="0"/>
              </a:spcBef>
              <a:buNone/>
            </a:pPr>
            <a:endParaRPr lang="en-US" sz="2000" dirty="0">
              <a:solidFill>
                <a:schemeClr val="tx1"/>
              </a:solidFill>
              <a:latin typeface="Calibri"/>
            </a:endParaRPr>
          </a:p>
          <a:p>
            <a:pPr marL="0" indent="0">
              <a:lnSpc>
                <a:spcPct val="100000"/>
              </a:lnSpc>
              <a:spcBef>
                <a:spcPts val="0"/>
              </a:spcBef>
              <a:buNone/>
            </a:pPr>
            <a:r>
              <a:rPr lang="en-US" sz="2000" dirty="0">
                <a:solidFill>
                  <a:schemeClr val="tx1"/>
                </a:solidFill>
                <a:latin typeface="Calibri"/>
              </a:rPr>
              <a:t>Parties are expected to use these metrics to inform operational improvements and ensure program effectiveness.  </a:t>
            </a:r>
          </a:p>
          <a:p>
            <a:pPr marL="0" indent="0">
              <a:lnSpc>
                <a:spcPct val="100000"/>
              </a:lnSpc>
              <a:spcBef>
                <a:spcPts val="0"/>
              </a:spcBef>
              <a:buNone/>
            </a:pPr>
            <a:endParaRPr lang="en-US" sz="2000" dirty="0">
              <a:solidFill>
                <a:schemeClr val="tx1"/>
              </a:solidFill>
              <a:latin typeface="Calibri"/>
            </a:endParaRPr>
          </a:p>
          <a:p>
            <a:pPr marL="0" indent="0">
              <a:lnSpc>
                <a:spcPct val="100000"/>
              </a:lnSpc>
              <a:spcBef>
                <a:spcPts val="0"/>
              </a:spcBef>
              <a:buNone/>
            </a:pPr>
            <a:endParaRPr lang="en-US" sz="2000" dirty="0">
              <a:solidFill>
                <a:schemeClr val="tx1"/>
              </a:solidFill>
              <a:latin typeface="Calibri"/>
            </a:endParaRPr>
          </a:p>
          <a:p>
            <a:pPr marL="0" indent="0">
              <a:lnSpc>
                <a:spcPct val="150000"/>
              </a:lnSpc>
              <a:spcBef>
                <a:spcPts val="0"/>
              </a:spcBef>
              <a:buNone/>
            </a:pPr>
            <a:endParaRPr lang="en-US" dirty="0"/>
          </a:p>
        </p:txBody>
      </p:sp>
      <p:sp>
        <p:nvSpPr>
          <p:cNvPr id="4" name="Slide Number Placeholder 3">
            <a:extLst>
              <a:ext uri="{FF2B5EF4-FFF2-40B4-BE49-F238E27FC236}">
                <a16:creationId xmlns:a16="http://schemas.microsoft.com/office/drawing/2014/main" id="{5EA55D08-280C-6010-8344-8AFD26627E92}"/>
              </a:ext>
            </a:extLst>
          </p:cNvPr>
          <p:cNvSpPr>
            <a:spLocks noGrp="1"/>
          </p:cNvSpPr>
          <p:nvPr>
            <p:ph type="sldNum" sz="quarter" idx="12"/>
          </p:nvPr>
        </p:nvSpPr>
        <p:spPr>
          <a:xfrm>
            <a:off x="8425314" y="6445251"/>
            <a:ext cx="3347585" cy="228600"/>
          </a:xfrm>
        </p:spPr>
        <p:txBody>
          <a:bodyPr/>
          <a:lstStyle/>
          <a:p>
            <a:r>
              <a:rPr dirty="0"/>
              <a:t>Page 1</a:t>
            </a:r>
            <a:r>
              <a:rPr lang="en-US" dirty="0"/>
              <a:t>2</a:t>
            </a:r>
            <a:r>
              <a:rPr dirty="0"/>
              <a:t> of </a:t>
            </a:r>
            <a:r>
              <a:rPr lang="en-US" dirty="0"/>
              <a:t>19</a:t>
            </a:r>
            <a:endParaRPr dirty="0"/>
          </a:p>
        </p:txBody>
      </p:sp>
    </p:spTree>
    <p:extLst>
      <p:ext uri="{BB962C8B-B14F-4D97-AF65-F5344CB8AC3E}">
        <p14:creationId xmlns:p14="http://schemas.microsoft.com/office/powerpoint/2010/main" val="357975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48697" y="184149"/>
            <a:ext cx="10515600" cy="662939"/>
          </a:xfrm>
        </p:spPr>
        <p:txBody>
          <a:bodyPr/>
          <a:lstStyle/>
          <a:p>
            <a:r>
              <a:rPr lang="en-US" dirty="0">
                <a:latin typeface="Calibri"/>
              </a:rPr>
              <a:t>Key MOU Provision: Data Sharing and Confidentiality</a:t>
            </a:r>
            <a:endParaRPr lang="en-US" dirty="0">
              <a:solidFill>
                <a:srgbClr val="C00000"/>
              </a:solidFill>
            </a:endParaRP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847087"/>
            <a:ext cx="10515600" cy="5598163"/>
          </a:xfrm>
        </p:spPr>
        <p:txBody>
          <a:bodyPr/>
          <a:lstStyle/>
          <a:p>
            <a:pPr marL="0" indent="0">
              <a:buNone/>
            </a:pPr>
            <a:r>
              <a:rPr lang="en-US" sz="2000" dirty="0">
                <a:solidFill>
                  <a:schemeClr val="tx1"/>
                </a:solidFill>
                <a:latin typeface="+mn-lt"/>
              </a:rPr>
              <a:t>To support referrals and coordination of care, the MOU requires secure and timely exchange of only the </a:t>
            </a:r>
            <a:r>
              <a:rPr lang="en-US" sz="2000" b="1" dirty="0">
                <a:solidFill>
                  <a:schemeClr val="tx1"/>
                </a:solidFill>
                <a:latin typeface="+mn-lt"/>
              </a:rPr>
              <a:t>minimum necessary</a:t>
            </a:r>
            <a:r>
              <a:rPr lang="en-US" sz="2000" dirty="0">
                <a:solidFill>
                  <a:schemeClr val="tx1"/>
                </a:solidFill>
                <a:latin typeface="+mn-lt"/>
              </a:rPr>
              <a:t> member data.</a:t>
            </a:r>
          </a:p>
          <a:p>
            <a:pPr marL="0" indent="0">
              <a:buNone/>
            </a:pPr>
            <a:r>
              <a:rPr lang="en-US" sz="2000" dirty="0">
                <a:solidFill>
                  <a:schemeClr val="tx1"/>
                </a:solidFill>
                <a:latin typeface="+mn-lt"/>
              </a:rPr>
              <a:t>Data sharing must comply with HIPAA, 42 CFR Part 2, and State privacy laws.</a:t>
            </a:r>
          </a:p>
          <a:p>
            <a:pPr marL="0" indent="0">
              <a:buNone/>
            </a:pPr>
            <a:endParaRPr lang="en-US" sz="2000" b="1" dirty="0">
              <a:solidFill>
                <a:schemeClr val="tx1"/>
              </a:solidFill>
              <a:latin typeface="+mn-lt"/>
            </a:endParaRPr>
          </a:p>
          <a:p>
            <a:pPr marL="0" indent="0">
              <a:spcBef>
                <a:spcPts val="600"/>
              </a:spcBef>
              <a:buNone/>
            </a:pPr>
            <a:r>
              <a:rPr lang="en-US" sz="2000" b="1" dirty="0">
                <a:solidFill>
                  <a:schemeClr val="tx1"/>
                </a:solidFill>
                <a:latin typeface="+mn-lt"/>
              </a:rPr>
              <a:t>File Exchange Process:</a:t>
            </a:r>
          </a:p>
          <a:p>
            <a:pPr>
              <a:spcBef>
                <a:spcPts val="600"/>
              </a:spcBef>
            </a:pPr>
            <a:r>
              <a:rPr lang="en-US" sz="2000" dirty="0">
                <a:solidFill>
                  <a:schemeClr val="tx1"/>
                </a:solidFill>
                <a:latin typeface="+mn-lt"/>
              </a:rPr>
              <a:t>L.A. Care and DMH have a weekly file exchange process that contains information about which members are accessing services through DMH </a:t>
            </a:r>
          </a:p>
          <a:p>
            <a:pPr>
              <a:spcBef>
                <a:spcPts val="600"/>
              </a:spcBef>
            </a:pPr>
            <a:r>
              <a:rPr lang="en-US" sz="2000" dirty="0">
                <a:solidFill>
                  <a:schemeClr val="tx1"/>
                </a:solidFill>
                <a:latin typeface="+mn-lt"/>
              </a:rPr>
              <a:t>L.A. Care shares member match files with the appropriate Plan Partners based on assigned membership</a:t>
            </a:r>
          </a:p>
          <a:p>
            <a:pPr>
              <a:spcBef>
                <a:spcPts val="600"/>
              </a:spcBef>
            </a:pPr>
            <a:r>
              <a:rPr lang="en-US" sz="2000" dirty="0">
                <a:solidFill>
                  <a:schemeClr val="tx1"/>
                </a:solidFill>
                <a:latin typeface="+mn-lt"/>
              </a:rPr>
              <a:t>L.A. Care shares this information with PPGs and PCPs to facilitate care coordination amongst behavioral and physical health care providers </a:t>
            </a:r>
          </a:p>
          <a:p>
            <a:pPr marL="0" indent="0">
              <a:buNone/>
            </a:pPr>
            <a:endParaRPr lang="en-US" sz="2000" dirty="0">
              <a:latin typeface="+mn-lt"/>
            </a:endParaRPr>
          </a:p>
          <a:p>
            <a:pPr marL="0" indent="0">
              <a:buNone/>
            </a:pPr>
            <a:endParaRPr lang="en-US" dirty="0"/>
          </a:p>
        </p:txBody>
      </p:sp>
      <p:sp>
        <p:nvSpPr>
          <p:cNvPr id="4" name="Slide Number Placeholder 3">
            <a:extLst>
              <a:ext uri="{FF2B5EF4-FFF2-40B4-BE49-F238E27FC236}">
                <a16:creationId xmlns:a16="http://schemas.microsoft.com/office/drawing/2014/main" id="{99C25163-6DCB-10EA-F4FC-6AE6BCA7C551}"/>
              </a:ext>
            </a:extLst>
          </p:cNvPr>
          <p:cNvSpPr>
            <a:spLocks noGrp="1"/>
          </p:cNvSpPr>
          <p:nvPr>
            <p:ph type="sldNum" sz="quarter" idx="12"/>
          </p:nvPr>
        </p:nvSpPr>
        <p:spPr>
          <a:xfrm>
            <a:off x="8425314" y="6445251"/>
            <a:ext cx="3347585" cy="228600"/>
          </a:xfrm>
        </p:spPr>
        <p:txBody>
          <a:bodyPr/>
          <a:lstStyle/>
          <a:p>
            <a:r>
              <a:rPr dirty="0"/>
              <a:t>Page 1</a:t>
            </a:r>
            <a:r>
              <a:rPr lang="en-US" dirty="0"/>
              <a:t>3</a:t>
            </a:r>
            <a:r>
              <a:rPr dirty="0"/>
              <a:t> of </a:t>
            </a:r>
            <a:r>
              <a:rPr lang="en-US" dirty="0"/>
              <a:t>19</a:t>
            </a:r>
            <a:endParaRPr dirty="0"/>
          </a:p>
        </p:txBody>
      </p:sp>
    </p:spTree>
    <p:extLst>
      <p:ext uri="{BB962C8B-B14F-4D97-AF65-F5344CB8AC3E}">
        <p14:creationId xmlns:p14="http://schemas.microsoft.com/office/powerpoint/2010/main" val="158343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57299" y="184149"/>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 </a:t>
            </a:r>
            <a:r>
              <a:rPr kumimoji="0" lang="en-US" b="1" i="0" strike="noStrike" kern="1200" cap="none" spc="0" normalizeH="0" baseline="0" noProof="0" dirty="0">
                <a:ln>
                  <a:noFill/>
                </a:ln>
                <a:solidFill>
                  <a:srgbClr val="0095D4"/>
                </a:solidFill>
                <a:effectLst/>
                <a:uLnTx/>
                <a:uFillTx/>
                <a:latin typeface="Calibri" charset="0"/>
                <a:cs typeface="Helvetica" charset="0"/>
              </a:rPr>
              <a:t>Dispute Resolution</a:t>
            </a:r>
            <a:endParaRPr lang="en-US" dirty="0">
              <a:solidFill>
                <a:srgbClr val="C00000"/>
              </a:solidFill>
            </a:endParaRP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847087"/>
            <a:ext cx="10515600" cy="5598163"/>
          </a:xfrm>
        </p:spPr>
        <p:txBody>
          <a:bodyPr/>
          <a:lstStyle/>
          <a:p>
            <a:pPr marL="0" indent="0">
              <a:buNone/>
            </a:pPr>
            <a:r>
              <a:rPr lang="en-US" sz="2000" dirty="0">
                <a:latin typeface="Calibri"/>
              </a:rPr>
              <a:t>When disagreements arise between parties on service responsibilities or coordination, the MOU outlines a structured dispute resolution process.</a:t>
            </a:r>
          </a:p>
          <a:p>
            <a:pPr marL="0" indent="0">
              <a:buNone/>
            </a:pPr>
            <a:r>
              <a:rPr lang="en-US" sz="2000" b="1" dirty="0">
                <a:latin typeface="Calibri"/>
              </a:rPr>
              <a:t>Steps include</a:t>
            </a:r>
            <a:r>
              <a:rPr lang="en-US" sz="2000" dirty="0">
                <a:latin typeface="Calibri"/>
              </a:rPr>
              <a:t>:</a:t>
            </a:r>
          </a:p>
          <a:p>
            <a:pPr lvl="1"/>
            <a:r>
              <a:rPr lang="en-US" sz="2000" dirty="0">
                <a:latin typeface="Calibri"/>
              </a:rPr>
              <a:t>Parties must first attempt to resolve issues internally within </a:t>
            </a:r>
            <a:r>
              <a:rPr lang="en-US" sz="2000" b="1" dirty="0">
                <a:latin typeface="Calibri"/>
              </a:rPr>
              <a:t>15 working days</a:t>
            </a:r>
            <a:r>
              <a:rPr lang="en-US" sz="2000" dirty="0">
                <a:latin typeface="Calibri"/>
              </a:rPr>
              <a:t>.</a:t>
            </a:r>
          </a:p>
          <a:p>
            <a:pPr lvl="1"/>
            <a:r>
              <a:rPr lang="en-US" sz="2000" dirty="0">
                <a:latin typeface="Calibri"/>
              </a:rPr>
              <a:t>If unresolved, escalate to executive leadership and then to </a:t>
            </a:r>
            <a:r>
              <a:rPr lang="en-US" sz="2000" b="1" dirty="0">
                <a:latin typeface="Calibri"/>
              </a:rPr>
              <a:t>DHCS within 3 working days</a:t>
            </a:r>
            <a:r>
              <a:rPr lang="en-US" sz="2000" dirty="0">
                <a:latin typeface="Calibri"/>
              </a:rPr>
              <a:t>.</a:t>
            </a:r>
          </a:p>
          <a:p>
            <a:pPr lvl="1"/>
            <a:r>
              <a:rPr lang="en-US" sz="2000" dirty="0">
                <a:latin typeface="Calibri"/>
              </a:rPr>
              <a:t>While the dispute is pending, all parties must continue fulfilling their obligations under the MOU to avoid service disruption.</a:t>
            </a:r>
          </a:p>
          <a:p>
            <a:pPr marL="0" indent="0">
              <a:buNone/>
            </a:pPr>
            <a:r>
              <a:rPr lang="en-US" sz="2000" dirty="0">
                <a:latin typeface="Calibri"/>
              </a:rPr>
              <a:t>Written policies must document these procedures, and all steps should be logged for compliance.</a:t>
            </a:r>
          </a:p>
        </p:txBody>
      </p:sp>
      <p:sp>
        <p:nvSpPr>
          <p:cNvPr id="6" name="Slide Number Placeholder 3">
            <a:extLst>
              <a:ext uri="{FF2B5EF4-FFF2-40B4-BE49-F238E27FC236}">
                <a16:creationId xmlns:a16="http://schemas.microsoft.com/office/drawing/2014/main" id="{0C50A950-C85A-E902-03DF-99EF27A4B17C}"/>
              </a:ext>
            </a:extLst>
          </p:cNvPr>
          <p:cNvSpPr>
            <a:spLocks noGrp="1"/>
          </p:cNvSpPr>
          <p:nvPr>
            <p:ph type="sldNum" sz="quarter" idx="12"/>
          </p:nvPr>
        </p:nvSpPr>
        <p:spPr>
          <a:xfrm>
            <a:off x="8425314" y="6445251"/>
            <a:ext cx="3347585" cy="228600"/>
          </a:xfrm>
        </p:spPr>
        <p:txBody>
          <a:bodyPr/>
          <a:lstStyle/>
          <a:p>
            <a:r>
              <a:rPr dirty="0"/>
              <a:t>Page 1</a:t>
            </a:r>
            <a:r>
              <a:rPr lang="en-US" dirty="0"/>
              <a:t>4 </a:t>
            </a:r>
            <a:r>
              <a:rPr dirty="0"/>
              <a:t>of </a:t>
            </a:r>
            <a:r>
              <a:rPr lang="en-US" dirty="0"/>
              <a:t>19</a:t>
            </a:r>
            <a:endParaRPr dirty="0"/>
          </a:p>
        </p:txBody>
      </p:sp>
    </p:spTree>
    <p:extLst>
      <p:ext uri="{BB962C8B-B14F-4D97-AF65-F5344CB8AC3E}">
        <p14:creationId xmlns:p14="http://schemas.microsoft.com/office/powerpoint/2010/main" val="35090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19200" y="250122"/>
            <a:ext cx="10515600" cy="662939"/>
          </a:xfrm>
        </p:spPr>
        <p:txBody>
          <a:bodyP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Key MOU Provision: </a:t>
            </a:r>
            <a:r>
              <a:rPr lang="en-US" dirty="0">
                <a:latin typeface="Calibri"/>
              </a:rPr>
              <a:t>Compliance and Reporting</a:t>
            </a:r>
            <a:endParaRPr lang="en-US" dirty="0">
              <a:solidFill>
                <a:srgbClr val="C00000"/>
              </a:solidFill>
            </a:endParaRP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219200" y="913061"/>
            <a:ext cx="10515600" cy="5532190"/>
          </a:xfrm>
        </p:spPr>
        <p:txBody>
          <a:bodyPr/>
          <a:lstStyle/>
          <a:p>
            <a:pPr marL="0" indent="0">
              <a:buNone/>
            </a:pPr>
            <a:r>
              <a:rPr lang="en-US" sz="2000" dirty="0">
                <a:solidFill>
                  <a:schemeClr val="tx1"/>
                </a:solidFill>
                <a:latin typeface="Calibri"/>
              </a:rPr>
              <a:t>Each party is responsible for maintaining documentation and ensuring full compliance with MOU obligations.</a:t>
            </a:r>
          </a:p>
          <a:p>
            <a:pPr marL="0" indent="0">
              <a:buNone/>
            </a:pPr>
            <a:r>
              <a:rPr lang="en-US" sz="2000" b="1" dirty="0">
                <a:solidFill>
                  <a:schemeClr val="tx1"/>
                </a:solidFill>
                <a:latin typeface="Calibri"/>
              </a:rPr>
              <a:t>Key requirements</a:t>
            </a:r>
            <a:r>
              <a:rPr lang="en-US" sz="2000" dirty="0">
                <a:solidFill>
                  <a:schemeClr val="tx1"/>
                </a:solidFill>
                <a:latin typeface="Calibri"/>
              </a:rPr>
              <a:t>:</a:t>
            </a:r>
          </a:p>
          <a:p>
            <a:r>
              <a:rPr lang="en-US" sz="2000" dirty="0">
                <a:solidFill>
                  <a:schemeClr val="tx1"/>
                </a:solidFill>
                <a:latin typeface="Calibri"/>
              </a:rPr>
              <a:t>Maintain training records, meeting summaries, and MOU documentation for </a:t>
            </a:r>
            <a:r>
              <a:rPr lang="en-US" sz="2000" b="1" dirty="0">
                <a:solidFill>
                  <a:schemeClr val="tx1"/>
                </a:solidFill>
                <a:latin typeface="Calibri"/>
              </a:rPr>
              <a:t>at least 10 years</a:t>
            </a:r>
            <a:r>
              <a:rPr lang="en-US" sz="2000" dirty="0">
                <a:solidFill>
                  <a:schemeClr val="tx1"/>
                </a:solidFill>
                <a:latin typeface="Calibri"/>
              </a:rPr>
              <a:t>.</a:t>
            </a:r>
          </a:p>
          <a:p>
            <a:r>
              <a:rPr lang="en-US" sz="2000" dirty="0">
                <a:solidFill>
                  <a:schemeClr val="tx1"/>
                </a:solidFill>
                <a:latin typeface="Calibri"/>
              </a:rPr>
              <a:t>MCP must post the fully executed MOUs on its website at: </a:t>
            </a:r>
            <a:r>
              <a:rPr lang="en-US" sz="2000" dirty="0">
                <a:solidFill>
                  <a:schemeClr val="tx1"/>
                </a:solidFill>
                <a:latin typeface="Calibri"/>
                <a:hlinkClick r:id="rId3"/>
              </a:rPr>
              <a:t>https://www.lacare.org/memorandums-of-understanding</a:t>
            </a:r>
            <a:endParaRPr lang="en-US" dirty="0">
              <a:solidFill>
                <a:schemeClr val="tx1"/>
              </a:solidFill>
            </a:endParaRPr>
          </a:p>
          <a:p>
            <a:r>
              <a:rPr lang="en-US" sz="2000" dirty="0">
                <a:solidFill>
                  <a:schemeClr val="tx1"/>
                </a:solidFill>
                <a:latin typeface="Calibri"/>
              </a:rPr>
              <a:t>MCP must submit an </a:t>
            </a:r>
            <a:r>
              <a:rPr lang="en-US" sz="2000" b="1" dirty="0">
                <a:solidFill>
                  <a:schemeClr val="tx1"/>
                </a:solidFill>
                <a:latin typeface="Calibri"/>
              </a:rPr>
              <a:t>Annual MOU Report </a:t>
            </a:r>
            <a:r>
              <a:rPr lang="en-US" sz="2000" dirty="0">
                <a:solidFill>
                  <a:schemeClr val="tx1"/>
                </a:solidFill>
                <a:latin typeface="Calibri"/>
              </a:rPr>
              <a:t>to DHCS, including any amendments or updates.</a:t>
            </a:r>
          </a:p>
          <a:p>
            <a:r>
              <a:rPr lang="en-US" sz="2000" dirty="0">
                <a:solidFill>
                  <a:schemeClr val="tx1"/>
                </a:solidFill>
                <a:latin typeface="Calibri"/>
              </a:rPr>
              <a:t>All parties must participate in the annual MOU review process to determine if the MOU should be amended, renewed, or replaced.</a:t>
            </a:r>
          </a:p>
          <a:p>
            <a:pPr marL="0" indent="0">
              <a:buNone/>
            </a:pPr>
            <a:r>
              <a:rPr lang="en-US" sz="2000" dirty="0">
                <a:solidFill>
                  <a:schemeClr val="tx1"/>
                </a:solidFill>
                <a:latin typeface="Calibri"/>
              </a:rPr>
              <a:t>Timely documentation and review are essential for regulatory alignment and accountability.</a:t>
            </a:r>
          </a:p>
        </p:txBody>
      </p:sp>
      <p:sp>
        <p:nvSpPr>
          <p:cNvPr id="4" name="Slide Number Placeholder 3">
            <a:extLst>
              <a:ext uri="{FF2B5EF4-FFF2-40B4-BE49-F238E27FC236}">
                <a16:creationId xmlns:a16="http://schemas.microsoft.com/office/drawing/2014/main" id="{59D4567D-EF05-3C08-8ED6-4CE330E66AC3}"/>
              </a:ext>
            </a:extLst>
          </p:cNvPr>
          <p:cNvSpPr>
            <a:spLocks noGrp="1"/>
          </p:cNvSpPr>
          <p:nvPr>
            <p:ph type="sldNum" sz="quarter" idx="12"/>
          </p:nvPr>
        </p:nvSpPr>
        <p:spPr>
          <a:xfrm>
            <a:off x="8425314" y="6445251"/>
            <a:ext cx="3347585" cy="228600"/>
          </a:xfrm>
        </p:spPr>
        <p:txBody>
          <a:bodyPr/>
          <a:lstStyle/>
          <a:p>
            <a:r>
              <a:rPr dirty="0"/>
              <a:t>Page 1</a:t>
            </a:r>
            <a:r>
              <a:rPr lang="en-US" dirty="0"/>
              <a:t>5 </a:t>
            </a:r>
            <a:r>
              <a:rPr dirty="0"/>
              <a:t> of </a:t>
            </a:r>
            <a:r>
              <a:rPr lang="en-US" dirty="0"/>
              <a:t>19</a:t>
            </a:r>
            <a:endParaRPr dirty="0"/>
          </a:p>
        </p:txBody>
      </p:sp>
    </p:spTree>
    <p:extLst>
      <p:ext uri="{BB962C8B-B14F-4D97-AF65-F5344CB8AC3E}">
        <p14:creationId xmlns:p14="http://schemas.microsoft.com/office/powerpoint/2010/main" val="139591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D7AA-3765-A4B4-EA82-072AF044EB58}"/>
              </a:ext>
            </a:extLst>
          </p:cNvPr>
          <p:cNvSpPr>
            <a:spLocks noGrp="1"/>
          </p:cNvSpPr>
          <p:nvPr>
            <p:ph type="title"/>
          </p:nvPr>
        </p:nvSpPr>
        <p:spPr>
          <a:xfrm>
            <a:off x="1257299" y="253278"/>
            <a:ext cx="10515600" cy="662939"/>
          </a:xfrm>
        </p:spPr>
        <p:txBody>
          <a:bodyPr/>
          <a:lstStyle/>
          <a:p>
            <a:r>
              <a:rPr lang="en-US" dirty="0">
                <a:latin typeface="Calibri"/>
              </a:rPr>
              <a:t>Key Takeaways</a:t>
            </a:r>
            <a:endParaRPr lang="en-US" dirty="0">
              <a:solidFill>
                <a:srgbClr val="C00000"/>
              </a:solidFill>
            </a:endParaRPr>
          </a:p>
        </p:txBody>
      </p:sp>
      <p:sp>
        <p:nvSpPr>
          <p:cNvPr id="5" name="Content Placeholder 4">
            <a:extLst>
              <a:ext uri="{FF2B5EF4-FFF2-40B4-BE49-F238E27FC236}">
                <a16:creationId xmlns:a16="http://schemas.microsoft.com/office/drawing/2014/main" id="{45EF91C5-DD5B-9874-1BE9-B90C00BE36ED}"/>
              </a:ext>
            </a:extLst>
          </p:cNvPr>
          <p:cNvSpPr>
            <a:spLocks noGrp="1"/>
          </p:cNvSpPr>
          <p:nvPr>
            <p:ph idx="13"/>
          </p:nvPr>
        </p:nvSpPr>
        <p:spPr>
          <a:xfrm>
            <a:off x="1130710" y="958886"/>
            <a:ext cx="10515600" cy="5645836"/>
          </a:xfrm>
        </p:spPr>
        <p:txBody>
          <a:bodyPr/>
          <a:lstStyle/>
          <a:p>
            <a:pPr marL="0" indent="0">
              <a:lnSpc>
                <a:spcPct val="100000"/>
              </a:lnSpc>
              <a:spcBef>
                <a:spcPts val="0"/>
              </a:spcBef>
              <a:buNone/>
            </a:pPr>
            <a:r>
              <a:rPr lang="en-US" sz="2000" dirty="0">
                <a:solidFill>
                  <a:schemeClr val="tx1"/>
                </a:solidFill>
                <a:latin typeface="Calibri"/>
              </a:rPr>
              <a:t>As a Network Provider, your partnership and active engagement is essential to ensuring that Medi-Cal members receive coordinated, high-quality care to support their well-being.  Below are the key points to remember:</a:t>
            </a:r>
          </a:p>
          <a:p>
            <a:pPr marL="0" indent="0">
              <a:lnSpc>
                <a:spcPct val="100000"/>
              </a:lnSpc>
              <a:spcBef>
                <a:spcPts val="0"/>
              </a:spcBef>
              <a:buNone/>
            </a:pPr>
            <a:endParaRPr lang="en-US" sz="2000" dirty="0">
              <a:solidFill>
                <a:schemeClr val="tx1"/>
              </a:solidFill>
              <a:latin typeface="Calibri"/>
            </a:endParaRPr>
          </a:p>
          <a:p>
            <a:pPr marL="182880" lvl="1" indent="0">
              <a:lnSpc>
                <a:spcPct val="100000"/>
              </a:lnSpc>
              <a:spcBef>
                <a:spcPts val="0"/>
              </a:spcBef>
              <a:buNone/>
            </a:pPr>
            <a:r>
              <a:rPr lang="en-US" sz="2000" b="1" dirty="0">
                <a:solidFill>
                  <a:schemeClr val="tx1"/>
                </a:solidFill>
                <a:latin typeface="Calibri"/>
              </a:rPr>
              <a:t>✅ Understand the MOU’s Purpose: </a:t>
            </a:r>
            <a:r>
              <a:rPr lang="en-US" sz="2000" dirty="0">
                <a:solidFill>
                  <a:schemeClr val="tx1"/>
                </a:solidFill>
                <a:latin typeface="Calibri"/>
              </a:rPr>
              <a:t>It formalizes coordination between MCP, Plan Partners, and MHP to support whole-person care and avoid service duplication.</a:t>
            </a:r>
          </a:p>
          <a:p>
            <a:pPr marL="182880" lvl="1" indent="0">
              <a:lnSpc>
                <a:spcPct val="100000"/>
              </a:lnSpc>
              <a:spcBef>
                <a:spcPts val="0"/>
              </a:spcBef>
              <a:buNone/>
            </a:pPr>
            <a:r>
              <a:rPr lang="en-US" sz="2000" b="1" dirty="0">
                <a:solidFill>
                  <a:schemeClr val="tx1"/>
                </a:solidFill>
                <a:latin typeface="Calibri"/>
              </a:rPr>
              <a:t>✅ Know Your Role in SMHS:</a:t>
            </a:r>
            <a:r>
              <a:rPr lang="en-US" sz="2000" dirty="0">
                <a:solidFill>
                  <a:schemeClr val="tx1"/>
                </a:solidFill>
                <a:latin typeface="Calibri"/>
              </a:rPr>
              <a:t> You may be involved in referrals, supporting care plans.</a:t>
            </a:r>
          </a:p>
          <a:p>
            <a:pPr marL="182880" lvl="1" indent="0">
              <a:lnSpc>
                <a:spcPct val="100000"/>
              </a:lnSpc>
              <a:spcBef>
                <a:spcPts val="0"/>
              </a:spcBef>
              <a:buNone/>
            </a:pPr>
            <a:r>
              <a:rPr lang="en-US" sz="2000" b="1" dirty="0">
                <a:solidFill>
                  <a:schemeClr val="tx1"/>
                </a:solidFill>
                <a:latin typeface="Calibri"/>
              </a:rPr>
              <a:t>✅ Avoid Duplication of Services</a:t>
            </a:r>
            <a:r>
              <a:rPr lang="en-US" sz="2000" dirty="0">
                <a:solidFill>
                  <a:schemeClr val="tx1"/>
                </a:solidFill>
                <a:latin typeface="+mn-lt"/>
              </a:rPr>
              <a:t>: If connected to services, encourage continued care with current provider to avoid duplication.</a:t>
            </a:r>
          </a:p>
          <a:p>
            <a:pPr marL="182880" lvl="1" indent="0">
              <a:lnSpc>
                <a:spcPct val="100000"/>
              </a:lnSpc>
              <a:spcBef>
                <a:spcPts val="0"/>
              </a:spcBef>
              <a:buNone/>
            </a:pPr>
            <a:r>
              <a:rPr lang="en-US" sz="2000" b="1" dirty="0">
                <a:solidFill>
                  <a:schemeClr val="tx1"/>
                </a:solidFill>
                <a:latin typeface="Calibri"/>
              </a:rPr>
              <a:t>✅ Refer Members Appropriately:</a:t>
            </a:r>
            <a:r>
              <a:rPr lang="en-US" sz="2000" dirty="0">
                <a:solidFill>
                  <a:schemeClr val="tx1"/>
                </a:solidFill>
                <a:latin typeface="Calibri"/>
              </a:rPr>
              <a:t> Refer to MCP-led programs like ECM, CCM, or Community Supports for medical care management needs.</a:t>
            </a:r>
          </a:p>
          <a:p>
            <a:pPr marL="182880" lvl="1" indent="0">
              <a:lnSpc>
                <a:spcPct val="100000"/>
              </a:lnSpc>
              <a:spcBef>
                <a:spcPts val="0"/>
              </a:spcBef>
              <a:buNone/>
            </a:pPr>
            <a:r>
              <a:rPr lang="en-US" sz="2000" b="1" dirty="0">
                <a:solidFill>
                  <a:schemeClr val="tx1"/>
                </a:solidFill>
                <a:latin typeface="Calibri"/>
              </a:rPr>
              <a:t>✅ Know Who to Contact: </a:t>
            </a:r>
            <a:r>
              <a:rPr lang="en-US" sz="2000" dirty="0">
                <a:solidFill>
                  <a:schemeClr val="tx1"/>
                </a:solidFill>
                <a:latin typeface="Calibri"/>
              </a:rPr>
              <a:t>If you have questions about referrals, coordination, or responsibilities, contact L.A. Care or the Plan Partner you are contracted with for the specific member assignment.  They will connect you to the appropriate Liaison.</a:t>
            </a:r>
          </a:p>
          <a:p>
            <a:pPr marL="182880" lvl="1" indent="0">
              <a:lnSpc>
                <a:spcPct val="100000"/>
              </a:lnSpc>
              <a:spcBef>
                <a:spcPts val="0"/>
              </a:spcBef>
              <a:buNone/>
            </a:pPr>
            <a:r>
              <a:rPr lang="en-US" sz="2000" b="1" dirty="0">
                <a:solidFill>
                  <a:schemeClr val="tx1"/>
                </a:solidFill>
                <a:latin typeface="Calibri"/>
              </a:rPr>
              <a:t>✅Stay Informed: </a:t>
            </a:r>
            <a:r>
              <a:rPr lang="en-US" sz="2000" dirty="0">
                <a:solidFill>
                  <a:schemeClr val="tx1"/>
                </a:solidFill>
                <a:latin typeface="Calibri"/>
              </a:rPr>
              <a:t>Training must be reviewed annually, and updated guidance will be shared as needed to maintain compliance with the MOU.</a:t>
            </a:r>
          </a:p>
          <a:p>
            <a:pPr marL="0" indent="0">
              <a:lnSpc>
                <a:spcPct val="150000"/>
              </a:lnSpc>
              <a:spcBef>
                <a:spcPts val="0"/>
              </a:spcBef>
              <a:buNone/>
            </a:pPr>
            <a:endParaRPr lang="en-US" sz="2000" b="1" dirty="0">
              <a:solidFill>
                <a:schemeClr val="tx1"/>
              </a:solidFill>
              <a:latin typeface="+mn-lt"/>
            </a:endParaRPr>
          </a:p>
          <a:p>
            <a:pPr marL="0" indent="0">
              <a:lnSpc>
                <a:spcPct val="150000"/>
              </a:lnSpc>
              <a:spcBef>
                <a:spcPts val="0"/>
              </a:spcBef>
              <a:buNone/>
            </a:pPr>
            <a:endParaRPr lang="en-US" sz="2000" b="1" dirty="0">
              <a:solidFill>
                <a:schemeClr val="tx1"/>
              </a:solidFill>
              <a:latin typeface="+mn-lt"/>
            </a:endParaRPr>
          </a:p>
        </p:txBody>
      </p:sp>
      <p:sp>
        <p:nvSpPr>
          <p:cNvPr id="4" name="Slide Number Placeholder 3">
            <a:extLst>
              <a:ext uri="{FF2B5EF4-FFF2-40B4-BE49-F238E27FC236}">
                <a16:creationId xmlns:a16="http://schemas.microsoft.com/office/drawing/2014/main" id="{AB890E2F-4C94-6548-BD09-67CBB193FB03}"/>
              </a:ext>
            </a:extLst>
          </p:cNvPr>
          <p:cNvSpPr>
            <a:spLocks noGrp="1"/>
          </p:cNvSpPr>
          <p:nvPr>
            <p:ph type="sldNum" sz="quarter" idx="12"/>
          </p:nvPr>
        </p:nvSpPr>
        <p:spPr>
          <a:xfrm>
            <a:off x="8425314" y="6445251"/>
            <a:ext cx="3347585" cy="228600"/>
          </a:xfrm>
        </p:spPr>
        <p:txBody>
          <a:bodyPr/>
          <a:lstStyle/>
          <a:p>
            <a:r>
              <a:rPr dirty="0"/>
              <a:t>Page 1</a:t>
            </a:r>
            <a:r>
              <a:rPr lang="en-US" dirty="0"/>
              <a:t>6</a:t>
            </a:r>
            <a:r>
              <a:rPr dirty="0"/>
              <a:t> of </a:t>
            </a:r>
            <a:r>
              <a:rPr lang="en-US" dirty="0"/>
              <a:t>19</a:t>
            </a:r>
            <a:endParaRPr dirty="0"/>
          </a:p>
        </p:txBody>
      </p:sp>
    </p:spTree>
    <p:extLst>
      <p:ext uri="{BB962C8B-B14F-4D97-AF65-F5344CB8AC3E}">
        <p14:creationId xmlns:p14="http://schemas.microsoft.com/office/powerpoint/2010/main" val="2233023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EF23-0215-DE80-E2F8-81D60B8393B1}"/>
              </a:ext>
            </a:extLst>
          </p:cNvPr>
          <p:cNvSpPr>
            <a:spLocks noGrp="1"/>
          </p:cNvSpPr>
          <p:nvPr>
            <p:ph type="title"/>
          </p:nvPr>
        </p:nvSpPr>
        <p:spPr>
          <a:xfrm>
            <a:off x="1219200" y="68620"/>
            <a:ext cx="10972800" cy="769580"/>
          </a:xfrm>
        </p:spPr>
        <p:txBody>
          <a:bodyPr/>
          <a:lstStyle/>
          <a:p>
            <a:pPr marL="0" marR="0">
              <a:lnSpc>
                <a:spcPct val="115000"/>
              </a:lnSpc>
              <a:spcBef>
                <a:spcPts val="1000"/>
              </a:spcBef>
              <a:spcAft>
                <a:spcPts val="1400"/>
              </a:spcAft>
            </a:pPr>
            <a:r>
              <a:rPr lang="en-US" dirty="0">
                <a:latin typeface="Calibri"/>
              </a:rPr>
              <a:t>Resources: Helpful Links to Support SMHS Implementation &amp; Complia</a:t>
            </a:r>
            <a:r>
              <a:rPr lang="en-US" sz="2400" dirty="0">
                <a:latin typeface="Calibri"/>
              </a:rPr>
              <a:t>nce</a:t>
            </a:r>
            <a:br>
              <a:rPr lang="en-US" sz="2400" dirty="0">
                <a:latin typeface="Calibri"/>
              </a:rPr>
            </a:br>
            <a:br>
              <a:rPr lang="en-US" sz="2400" dirty="0">
                <a:latin typeface="Calibri"/>
              </a:rPr>
            </a:br>
            <a:br>
              <a:rPr lang="en-US" b="1" dirty="0">
                <a:solidFill>
                  <a:srgbClr val="4F81BD"/>
                </a:solidFill>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CDCFF37A-685E-63F1-C8CD-621509A7FC01}"/>
              </a:ext>
            </a:extLst>
          </p:cNvPr>
          <p:cNvSpPr>
            <a:spLocks noGrp="1"/>
          </p:cNvSpPr>
          <p:nvPr>
            <p:ph idx="13"/>
          </p:nvPr>
        </p:nvSpPr>
        <p:spPr>
          <a:xfrm>
            <a:off x="1219200" y="838200"/>
            <a:ext cx="10515600" cy="5607051"/>
          </a:xfrm>
        </p:spPr>
        <p:txBody>
          <a:bodyPr/>
          <a:lstStyle/>
          <a:p>
            <a:pPr marL="342900" indent="-342900">
              <a:lnSpc>
                <a:spcPct val="100000"/>
              </a:lnSpc>
              <a:spcBef>
                <a:spcPts val="0"/>
              </a:spcBef>
              <a:spcAft>
                <a:spcPts val="1000"/>
              </a:spcAft>
              <a:buFont typeface="Symbol" panose="05050102010706020507" pitchFamily="18" charset="2"/>
              <a:buChar char=""/>
              <a:tabLst>
                <a:tab pos="228600" algn="l"/>
              </a:tabLst>
            </a:pPr>
            <a:r>
              <a:rPr lang="en-US" b="1" dirty="0">
                <a:solidFill>
                  <a:schemeClr val="tx1"/>
                </a:solidFill>
                <a:effectLst/>
                <a:latin typeface="+mn-lt"/>
                <a:ea typeface="MS Mincho" panose="02020609040205080304" pitchFamily="49" charset="-128"/>
                <a:cs typeface="Times New Roman" panose="02020603050405020304" pitchFamily="18" charset="0"/>
              </a:rPr>
              <a:t>APL 23-029: </a:t>
            </a:r>
            <a:r>
              <a:rPr lang="en-US" dirty="0">
                <a:effectLst/>
                <a:latin typeface="+mn-lt"/>
                <a:ea typeface="MS Mincho" panose="02020609040205080304" pitchFamily="49" charset="-128"/>
                <a:cs typeface="Times New Roman" panose="02020603050405020304" pitchFamily="18" charset="0"/>
                <a:hlinkClick r:id="rId3"/>
              </a:rPr>
              <a:t>https://www.dhcs.ca.gov/formsandpubs/Documents/MMCDAPLsandPolicyLetters/APL2023/APL23-029.pdf</a:t>
            </a:r>
            <a:endParaRPr lang="en-US" dirty="0">
              <a:effectLst/>
              <a:latin typeface="+mn-lt"/>
              <a:ea typeface="MS Mincho" panose="02020609040205080304" pitchFamily="49" charset="-128"/>
              <a:cs typeface="Times New Roman" panose="02020603050405020304" pitchFamily="18" charset="0"/>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r>
              <a:rPr lang="en-US" b="1" dirty="0">
                <a:solidFill>
                  <a:schemeClr val="tx1"/>
                </a:solidFill>
                <a:effectLst/>
                <a:latin typeface="+mn-lt"/>
                <a:ea typeface="Arial" panose="020B0604020202020204" pitchFamily="34" charset="0"/>
                <a:cs typeface="Times New Roman" panose="02020603050405020304" pitchFamily="18" charset="0"/>
              </a:rPr>
              <a:t>CalAIM Population Health Management Policy Guide: </a:t>
            </a:r>
            <a:r>
              <a:rPr lang="en-US" u="sng" dirty="0">
                <a:solidFill>
                  <a:srgbClr val="0563C1"/>
                </a:solidFill>
                <a:effectLst/>
                <a:latin typeface="+mn-lt"/>
                <a:ea typeface="Arial" panose="020B0604020202020204" pitchFamily="34" charset="0"/>
                <a:cs typeface="Times New Roman" panose="02020603050405020304" pitchFamily="18" charset="0"/>
                <a:hlinkClick r:id="rId4"/>
              </a:rPr>
              <a:t>https://www.dhcs.ca.gov/CalAIM/Documents/2023-PHM-Policy-Guide.pdf</a:t>
            </a:r>
            <a:r>
              <a:rPr lang="en-US" dirty="0">
                <a:solidFill>
                  <a:srgbClr val="0000FF"/>
                </a:solidFill>
                <a:effectLst/>
                <a:latin typeface="+mn-lt"/>
                <a:ea typeface="Arial" panose="020B0604020202020204" pitchFamily="34"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1000"/>
              </a:spcAft>
              <a:buClr>
                <a:srgbClr val="F9A13A"/>
              </a:buClr>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rPr>
              <a:t>CalAIM Enhanced Care Management Policy Guide: </a:t>
            </a:r>
            <a:r>
              <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hlinkClick r:id="rId5"/>
              </a:rPr>
              <a:t>https://www.dhcs.ca.gov/CalAIM/ECM/Pages/Resources.aspx</a:t>
            </a:r>
            <a:endPar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000"/>
              </a:spcAft>
              <a:buClr>
                <a:srgbClr val="F9A13A"/>
              </a:buClr>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rPr>
              <a:t>L.A. Care Health Plan</a:t>
            </a:r>
          </a:p>
          <a:p>
            <a:pPr marL="868680" marR="0" lvl="3" indent="-228600" algn="l" defTabSz="914400" rtl="0" eaLnBrk="1" fontAlgn="auto" latinLnBrk="0" hangingPunct="1">
              <a:lnSpc>
                <a:spcPct val="100000"/>
              </a:lnSpc>
              <a:spcBef>
                <a:spcPts val="0"/>
              </a:spcBef>
              <a:spcAft>
                <a:spcPts val="1000"/>
              </a:spcAft>
              <a:buClr>
                <a:srgbClr val="0095D4"/>
              </a:buClr>
              <a:buSzPct val="100000"/>
              <a:buFont typeface="Wingdings" panose="05000000000000000000" pitchFamily="2" charset="2"/>
              <a:buChar char="Ø"/>
              <a:tabLst>
                <a:tab pos="228600" algn="l"/>
              </a:tabLst>
              <a:defRPr/>
            </a:pPr>
            <a:r>
              <a:rPr kumimoji="0" lang="en-US" sz="1600" b="1"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rPr>
              <a:t>Community Supports Reference Guide: </a:t>
            </a:r>
            <a:r>
              <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hlinkClick r:id="rId6"/>
              </a:rPr>
              <a:t>https://www.lacare.org/sites/default/files/la6282_comm_supports_reference_guide_202410_0.pdf</a:t>
            </a:r>
            <a:endPar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endParaRPr>
          </a:p>
          <a:p>
            <a:pPr marL="868680" marR="0" lvl="3" indent="-228600" algn="l" defTabSz="914400" rtl="0" eaLnBrk="1" fontAlgn="auto" latinLnBrk="0" hangingPunct="1">
              <a:lnSpc>
                <a:spcPct val="100000"/>
              </a:lnSpc>
              <a:spcBef>
                <a:spcPts val="0"/>
              </a:spcBef>
              <a:spcAft>
                <a:spcPts val="1000"/>
              </a:spcAft>
              <a:buClr>
                <a:srgbClr val="0095D4"/>
              </a:buClr>
              <a:buSzPct val="100000"/>
              <a:buFont typeface="Wingdings" panose="05000000000000000000" pitchFamily="2" charset="2"/>
              <a:buChar char="Ø"/>
              <a:tabLst>
                <a:tab pos="228600" algn="l"/>
              </a:tabLst>
              <a:defRPr/>
            </a:pPr>
            <a:r>
              <a:rPr kumimoji="0" lang="en-US" sz="1600" b="1"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rPr>
              <a:t>MOU Information Hub: </a:t>
            </a:r>
            <a:r>
              <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hlinkClick r:id="rId7"/>
              </a:rPr>
              <a:t>https://www.lacare.org/memorandums-of-understanding</a:t>
            </a:r>
            <a:endPar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endParaRPr>
          </a:p>
          <a:p>
            <a:pPr marL="868680" marR="0" lvl="3" indent="-228600" algn="l" defTabSz="914400" rtl="0" eaLnBrk="1" fontAlgn="auto" latinLnBrk="0" hangingPunct="1">
              <a:lnSpc>
                <a:spcPct val="100000"/>
              </a:lnSpc>
              <a:spcBef>
                <a:spcPts val="0"/>
              </a:spcBef>
              <a:spcAft>
                <a:spcPts val="1000"/>
              </a:spcAft>
              <a:buClr>
                <a:srgbClr val="0095D4"/>
              </a:buClr>
              <a:buSzPct val="100000"/>
              <a:buFont typeface="Wingdings" panose="05000000000000000000" pitchFamily="2" charset="2"/>
              <a:buChar char="Ø"/>
              <a:tabLst>
                <a:tab pos="228600" algn="l"/>
              </a:tabLst>
              <a:defRPr/>
            </a:pPr>
            <a:r>
              <a:rPr kumimoji="0" lang="en-US" sz="1600" b="1"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rPr>
              <a:t>Universal Provider Manual: </a:t>
            </a:r>
            <a:r>
              <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hlinkClick r:id="rId8"/>
              </a:rPr>
              <a:t>https://www.lacare.org/sites/default/</a:t>
            </a:r>
            <a:endPar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000"/>
              </a:spcAft>
              <a:buClr>
                <a:srgbClr val="F9A13A"/>
              </a:buClr>
              <a:buSzTx/>
              <a:buFont typeface="Symbol" panose="05050102010706020507" pitchFamily="18" charset="2"/>
              <a:buChar char=""/>
              <a:tabLst>
                <a:tab pos="228600" algn="l"/>
              </a:tabLst>
              <a:defRPr/>
            </a:pPr>
            <a:r>
              <a:rPr kumimoji="0" lang="en-US" sz="1600" b="1"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rPr>
              <a:t>Anthem Blue Cross </a:t>
            </a:r>
          </a:p>
          <a:p>
            <a:pPr marL="868680" marR="0" lvl="3" indent="-228600" algn="l" defTabSz="914400" rtl="0" eaLnBrk="1" fontAlgn="auto" latinLnBrk="0" hangingPunct="1">
              <a:lnSpc>
                <a:spcPct val="100000"/>
              </a:lnSpc>
              <a:spcBef>
                <a:spcPts val="0"/>
              </a:spcBef>
              <a:spcAft>
                <a:spcPts val="1000"/>
              </a:spcAft>
              <a:buClr>
                <a:srgbClr val="0095D4"/>
              </a:buClr>
              <a:buSzPct val="100000"/>
              <a:buFont typeface="Wingdings" panose="05000000000000000000" pitchFamily="2" charset="2"/>
              <a:buChar char="Ø"/>
              <a:tabLst>
                <a:tab pos="228600" algn="l"/>
              </a:tabLst>
              <a:defRPr/>
            </a:pPr>
            <a:r>
              <a:rPr kumimoji="0" lang="en-US" sz="1600" b="1"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rPr>
              <a:t>Provider Manual: </a:t>
            </a:r>
            <a:r>
              <a:rPr kumimoji="0" lang="en-US" sz="1450" b="0" i="0" u="none" strike="noStrike" kern="1200" cap="none" spc="0" normalizeH="0" baseline="0" noProof="0" dirty="0">
                <a:ln>
                  <a:noFill/>
                </a:ln>
                <a:solidFill>
                  <a:srgbClr val="5B9BD5">
                    <a:lumMod val="75000"/>
                  </a:srgbClr>
                </a:solidFill>
                <a:effectLst/>
                <a:uLnTx/>
                <a:uFillTx/>
                <a:latin typeface="Calibri" panose="02040503050406030204" pitchFamily="18" charset="0"/>
                <a:ea typeface="MS Mincho" panose="02020609040205080304" pitchFamily="49" charset="-128"/>
                <a:cs typeface="Times New Roman" panose="02020603050405020304" pitchFamily="18" charset="0"/>
                <a:hlinkClick r:id="rId9">
                  <a:extLst>
                    <a:ext uri="{A12FA001-AC4F-418D-AE19-62706E023703}">
                      <ahyp:hlinkClr xmlns:ahyp="http://schemas.microsoft.com/office/drawing/2018/hyperlinkcolor" val="tx"/>
                    </a:ext>
                  </a:extLst>
                </a:hlinkClick>
              </a:rPr>
              <a:t>https://providers.anthem.com/docs/gpp/california-provider/CA_CAID_ProviderManual.pdf?v=202507162019</a:t>
            </a:r>
            <a:endParaRPr kumimoji="0" lang="en-US" sz="1450" b="0" i="0" u="none" strike="noStrike" kern="1200" cap="none" spc="0" normalizeH="0" baseline="0" noProof="0" dirty="0">
              <a:ln>
                <a:noFill/>
              </a:ln>
              <a:solidFill>
                <a:srgbClr val="5B9BD5">
                  <a:lumMod val="75000"/>
                </a:srgbClr>
              </a:solidFill>
              <a:effectLst/>
              <a:uLnTx/>
              <a:uFillTx/>
              <a:latin typeface="Calibri" panose="02040503050406030204" pitchFamily="18" charset="0"/>
              <a:ea typeface="MS Mincho" panose="02020609040205080304" pitchFamily="49" charset="-128"/>
              <a:cs typeface="Times New Roman" panose="02020603050405020304" pitchFamily="18" charset="0"/>
            </a:endParaRPr>
          </a:p>
          <a:p>
            <a:pPr marL="868680" marR="0" lvl="3" indent="-228600" algn="l" defTabSz="914400" rtl="0" eaLnBrk="1" fontAlgn="auto" latinLnBrk="0" hangingPunct="1">
              <a:lnSpc>
                <a:spcPct val="100000"/>
              </a:lnSpc>
              <a:spcBef>
                <a:spcPts val="0"/>
              </a:spcBef>
              <a:spcAft>
                <a:spcPts val="1000"/>
              </a:spcAft>
              <a:buClr>
                <a:srgbClr val="0095D4"/>
              </a:buClr>
              <a:buSzPct val="100000"/>
              <a:buFont typeface="Wingdings" panose="05000000000000000000" pitchFamily="2" charset="2"/>
              <a:buChar char="Ø"/>
              <a:tabLst>
                <a:tab pos="228600" algn="l"/>
              </a:tabLst>
              <a:defRPr/>
            </a:pPr>
            <a:r>
              <a:rPr kumimoji="0" lang="en-US" sz="1600" b="1"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rPr>
              <a:t>Community Resources: </a:t>
            </a:r>
            <a:r>
              <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hlinkClick r:id="rId10"/>
              </a:rPr>
              <a:t>https://mss.anthem.com/california-medicaid/get-help/community.html</a:t>
            </a:r>
            <a:endParaRPr kumimoji="0" lang="en-US" sz="1600" b="0" i="0" u="none" strike="noStrike" kern="1200" cap="none" spc="0" normalizeH="0" baseline="0" noProof="0" dirty="0">
              <a:ln>
                <a:noFill/>
              </a:ln>
              <a:solidFill>
                <a:srgbClr val="555555"/>
              </a:solidFill>
              <a:effectLst/>
              <a:uLnTx/>
              <a:uFillTx/>
              <a:latin typeface="Calibri" panose="02040503050406030204" pitchFamily="18" charset="0"/>
              <a:ea typeface="MS Mincho" panose="02020609040205080304" pitchFamily="49" charset="-128"/>
              <a:cs typeface="Times New Roman" panose="02020603050405020304" pitchFamily="18" charset="0"/>
            </a:endParaRPr>
          </a:p>
          <a:p>
            <a:pPr marL="0" marR="0" lvl="0" indent="0">
              <a:lnSpc>
                <a:spcPct val="100000"/>
              </a:lnSpc>
              <a:spcBef>
                <a:spcPts val="0"/>
              </a:spcBef>
              <a:spcAft>
                <a:spcPts val="1000"/>
              </a:spcAft>
              <a:buNone/>
              <a:tabLst>
                <a:tab pos="228600" algn="l"/>
              </a:tabLst>
            </a:pPr>
            <a:endParaRPr lang="en-US" sz="1400" dirty="0">
              <a:effectLst/>
              <a:latin typeface="+mn-lt"/>
              <a:ea typeface="MS Mincho" panose="02020609040205080304" pitchFamily="49" charset="-128"/>
              <a:cs typeface="Times New Roman" panose="02020603050405020304" pitchFamily="18" charset="0"/>
            </a:endParaRPr>
          </a:p>
          <a:p>
            <a:pPr marL="182880" lvl="1" indent="0">
              <a:lnSpc>
                <a:spcPct val="150000"/>
              </a:lnSpc>
              <a:spcBef>
                <a:spcPts val="0"/>
              </a:spcBef>
              <a:buNone/>
            </a:pPr>
            <a:endParaRPr lang="en-US" sz="1800" dirty="0">
              <a:solidFill>
                <a:schemeClr val="tx1"/>
              </a:solidFill>
              <a:latin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0FEF1273-A685-78CF-85B1-03BCBA44818D}"/>
              </a:ext>
            </a:extLst>
          </p:cNvPr>
          <p:cNvSpPr>
            <a:spLocks noGrp="1"/>
          </p:cNvSpPr>
          <p:nvPr>
            <p:ph type="sldNum" sz="quarter" idx="12"/>
          </p:nvPr>
        </p:nvSpPr>
        <p:spPr>
          <a:xfrm>
            <a:off x="8425314" y="6445251"/>
            <a:ext cx="3347585" cy="228600"/>
          </a:xfrm>
        </p:spPr>
        <p:txBody>
          <a:bodyPr/>
          <a:lstStyle/>
          <a:p>
            <a:r>
              <a:rPr dirty="0"/>
              <a:t>Page 1</a:t>
            </a:r>
            <a:r>
              <a:rPr lang="en-US" dirty="0"/>
              <a:t>7 </a:t>
            </a:r>
            <a:r>
              <a:rPr dirty="0"/>
              <a:t>of </a:t>
            </a:r>
            <a:r>
              <a:rPr lang="en-US" dirty="0"/>
              <a:t>19</a:t>
            </a:r>
            <a:endParaRPr dirty="0"/>
          </a:p>
        </p:txBody>
      </p:sp>
    </p:spTree>
    <p:extLst>
      <p:ext uri="{BB962C8B-B14F-4D97-AF65-F5344CB8AC3E}">
        <p14:creationId xmlns:p14="http://schemas.microsoft.com/office/powerpoint/2010/main" val="66081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5B662-A9B0-A019-E1F4-4DB8411E4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231DC-FA31-9AEE-C528-2B16F338E649}"/>
              </a:ext>
            </a:extLst>
          </p:cNvPr>
          <p:cNvSpPr>
            <a:spLocks noGrp="1"/>
          </p:cNvSpPr>
          <p:nvPr>
            <p:ph type="title"/>
          </p:nvPr>
        </p:nvSpPr>
        <p:spPr>
          <a:xfrm>
            <a:off x="1219200" y="68620"/>
            <a:ext cx="10972800" cy="769580"/>
          </a:xfrm>
        </p:spPr>
        <p:txBody>
          <a:bodyPr/>
          <a:lstStyle/>
          <a:p>
            <a:pPr marL="0" marR="0">
              <a:lnSpc>
                <a:spcPct val="115000"/>
              </a:lnSpc>
              <a:spcBef>
                <a:spcPts val="1000"/>
              </a:spcBef>
              <a:spcAft>
                <a:spcPts val="1400"/>
              </a:spcAft>
            </a:pPr>
            <a:r>
              <a:rPr lang="en-US" dirty="0">
                <a:latin typeface="Calibri"/>
              </a:rPr>
              <a:t>Resources: Helpful Links to Support SMHS Implementation &amp; Complia</a:t>
            </a:r>
            <a:r>
              <a:rPr lang="en-US" sz="2400" dirty="0">
                <a:latin typeface="Calibri"/>
              </a:rPr>
              <a:t>nce</a:t>
            </a:r>
            <a:br>
              <a:rPr lang="en-US" sz="2400" dirty="0">
                <a:latin typeface="Calibri"/>
              </a:rPr>
            </a:br>
            <a:br>
              <a:rPr lang="en-US" sz="2400" dirty="0">
                <a:latin typeface="Calibri"/>
              </a:rPr>
            </a:br>
            <a:br>
              <a:rPr lang="en-US" b="1" dirty="0">
                <a:solidFill>
                  <a:srgbClr val="4F81BD"/>
                </a:solidFill>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C2F6D4D0-297D-D0B2-43C9-98B9E95D9688}"/>
              </a:ext>
            </a:extLst>
          </p:cNvPr>
          <p:cNvSpPr>
            <a:spLocks noGrp="1"/>
          </p:cNvSpPr>
          <p:nvPr>
            <p:ph idx="13"/>
          </p:nvPr>
        </p:nvSpPr>
        <p:spPr>
          <a:xfrm>
            <a:off x="1219200" y="838200"/>
            <a:ext cx="10515600" cy="5607051"/>
          </a:xfrm>
        </p:spPr>
        <p:txBody>
          <a:bodyPr/>
          <a:lstStyle/>
          <a:p>
            <a:pPr marL="342900" marR="0" lvl="0" indent="-342900" algn="l" defTabSz="914400" rtl="0" eaLnBrk="1" fontAlgn="auto" latinLnBrk="0" hangingPunct="1">
              <a:lnSpc>
                <a:spcPct val="100000"/>
              </a:lnSpc>
              <a:spcBef>
                <a:spcPts val="0"/>
              </a:spcBef>
              <a:spcAft>
                <a:spcPts val="1000"/>
              </a:spcAft>
              <a:buClr>
                <a:srgbClr val="F9A13A"/>
              </a:buClr>
              <a:buSzTx/>
              <a:buFont typeface="Symbol" panose="05050102010706020507" pitchFamily="18" charset="2"/>
              <a:buChar char=""/>
              <a:tabLst>
                <a:tab pos="228600" algn="l"/>
              </a:tabLst>
              <a:defRPr/>
            </a:pPr>
            <a:r>
              <a:rPr kumimoji="0" lang="en-US" b="1" i="0" u="none" strike="noStrike" kern="1200" cap="none" spc="0" normalizeH="0" baseline="0" noProof="0" dirty="0">
                <a:ln>
                  <a:noFill/>
                </a:ln>
                <a:solidFill>
                  <a:prstClr val="black"/>
                </a:solidFill>
                <a:effectLst/>
                <a:uLnTx/>
                <a:uFillTx/>
                <a:latin typeface="Calibri" panose="02040503050406030204" pitchFamily="18" charset="0"/>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Blue Shield Promise</a:t>
            </a:r>
            <a:endParaRPr kumimoji="0" lang="en-US" b="1" i="0" u="none" strike="noStrike" kern="1200" cap="none" spc="0" normalizeH="0" baseline="0" noProof="0" dirty="0">
              <a:ln>
                <a:noFill/>
              </a:ln>
              <a:solidFill>
                <a:prstClr val="black"/>
              </a:solidFill>
              <a:effectLst/>
              <a:uLnTx/>
              <a:uFillTx/>
              <a:latin typeface="Calibri" panose="02040503050406030204" pitchFamily="18" charset="0"/>
              <a:ea typeface="MS Mincho" panose="02020609040205080304" pitchFamily="49" charset="-128"/>
              <a:cs typeface="Times New Roman" panose="02020603050405020304" pitchFamily="18" charset="0"/>
            </a:endParaRPr>
          </a:p>
          <a:p>
            <a:pPr lvl="3">
              <a:lnSpc>
                <a:spcPct val="100000"/>
              </a:lnSpc>
              <a:spcBef>
                <a:spcPts val="0"/>
              </a:spcBef>
              <a:spcAft>
                <a:spcPts val="1000"/>
              </a:spcAft>
              <a:buFont typeface="Wingdings" panose="05000000000000000000" pitchFamily="2" charset="2"/>
              <a:buChar char="Ø"/>
              <a:tabLst>
                <a:tab pos="228600" algn="l"/>
              </a:tabLst>
              <a:defRPr/>
            </a:pPr>
            <a:r>
              <a:rPr lang="en-US" b="1" dirty="0">
                <a:latin typeface="Calibri" panose="02040503050406030204" pitchFamily="18" charset="0"/>
                <a:ea typeface="MS Mincho" panose="02020609040205080304" pitchFamily="49" charset="-128"/>
                <a:cs typeface="Times New Roman" panose="02020603050405020304" pitchFamily="18" charset="0"/>
              </a:rPr>
              <a:t>Provider Manual: </a:t>
            </a:r>
            <a:r>
              <a:rPr kumimoji="0" lang="en-US" b="0" i="0" u="sng"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hlinkClick r:id="rId4"/>
              </a:rPr>
              <a:t>Blue Shield Promise Provider Manual</a:t>
            </a:r>
            <a:endParaRPr kumimoji="0" lang="en-US" b="0" i="0" u="sng"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p>
            <a:pPr lvl="3">
              <a:lnSpc>
                <a:spcPct val="100000"/>
              </a:lnSpc>
              <a:spcBef>
                <a:spcPts val="0"/>
              </a:spcBef>
              <a:spcAft>
                <a:spcPts val="1000"/>
              </a:spcAft>
              <a:buFont typeface="Wingdings" panose="05000000000000000000" pitchFamily="2" charset="2"/>
              <a:buChar char="Ø"/>
              <a:tabLst>
                <a:tab pos="228600" algn="l"/>
              </a:tabLst>
              <a:defRPr/>
            </a:pPr>
            <a:r>
              <a:rPr lang="en-US" b="1" dirty="0">
                <a:latin typeface="Calibri" panose="02040503050406030204" pitchFamily="18" charset="0"/>
                <a:ea typeface="MS Mincho" panose="02020609040205080304" pitchFamily="49" charset="-128"/>
                <a:cs typeface="Times New Roman" panose="02020603050405020304" pitchFamily="18" charset="0"/>
              </a:rPr>
              <a:t>Behavioral Health Services Benefits: </a:t>
            </a:r>
            <a:r>
              <a:rPr lang="en-US" u="sng" dirty="0">
                <a:solidFill>
                  <a:srgbClr val="0563C1"/>
                </a:solidFill>
                <a:latin typeface="+mn-lt"/>
                <a:hlinkClick r:id="rId5" tooltip="https://www.blueshieldca.com/en/bsp/medi-cal-members/benefits/behavioral-health-services">
                  <a:extLst>
                    <a:ext uri="{A12FA001-AC4F-418D-AE19-62706E023703}">
                      <ahyp:hlinkClr xmlns:ahyp="http://schemas.microsoft.com/office/drawing/2018/hyperlinkcolor" val="tx"/>
                    </a:ext>
                  </a:extLst>
                </a:hlinkClick>
              </a:rPr>
              <a:t>Behavioral Health Services | Blue Shield of CA Promise Health Plan</a:t>
            </a:r>
            <a:endParaRPr lang="en-US" dirty="0">
              <a:latin typeface="+mn-lt"/>
            </a:endParaRPr>
          </a:p>
          <a:p>
            <a:pPr lvl="3">
              <a:lnSpc>
                <a:spcPct val="100000"/>
              </a:lnSpc>
              <a:spcBef>
                <a:spcPts val="0"/>
              </a:spcBef>
              <a:spcAft>
                <a:spcPts val="1000"/>
              </a:spcAft>
              <a:buFont typeface="Wingdings" panose="05000000000000000000" pitchFamily="2" charset="2"/>
              <a:buChar char="Ø"/>
              <a:tabLst>
                <a:tab pos="228600" algn="l"/>
              </a:tabLst>
              <a:defRPr/>
            </a:pPr>
            <a:r>
              <a:rPr lang="en-US" b="1" dirty="0">
                <a:latin typeface="Calibri" panose="02040503050406030204" pitchFamily="18" charset="0"/>
                <a:ea typeface="MS Mincho" panose="02020609040205080304" pitchFamily="49" charset="-128"/>
                <a:cs typeface="Times New Roman" panose="02020603050405020304" pitchFamily="18" charset="0"/>
              </a:rPr>
              <a:t>Community Support Benefits: </a:t>
            </a:r>
            <a:r>
              <a:rPr lang="en-US" u="sng" dirty="0">
                <a:latin typeface="+mn-lt"/>
                <a:hlinkClick r:id="rId6" tooltip="https://www.blueshieldca.com/en/bsp/medi-cal-members/benefits/comm-supports"/>
              </a:rPr>
              <a:t>Community Supports Eligibility | Blue Shield of CA Promise</a:t>
            </a:r>
            <a:endParaRPr lang="en-US" dirty="0">
              <a:latin typeface="+mn-lt"/>
            </a:endParaRPr>
          </a:p>
          <a:p>
            <a:pPr lvl="3">
              <a:lnSpc>
                <a:spcPct val="100000"/>
              </a:lnSpc>
              <a:spcBef>
                <a:spcPts val="0"/>
              </a:spcBef>
              <a:spcAft>
                <a:spcPts val="1000"/>
              </a:spcAft>
              <a:buFont typeface="Wingdings" panose="05000000000000000000" pitchFamily="2" charset="2"/>
              <a:buChar char="Ø"/>
              <a:tabLst>
                <a:tab pos="228600" algn="l"/>
              </a:tabLst>
              <a:defRPr/>
            </a:pPr>
            <a:r>
              <a:rPr lang="en-US" b="1" dirty="0">
                <a:latin typeface="Calibri" panose="02040503050406030204" pitchFamily="18" charset="0"/>
                <a:ea typeface="MS Mincho" panose="02020609040205080304" pitchFamily="49" charset="-128"/>
                <a:cs typeface="Times New Roman" panose="02020603050405020304" pitchFamily="18" charset="0"/>
              </a:rPr>
              <a:t>Enhanced Care Management Benefits: </a:t>
            </a:r>
            <a:r>
              <a:rPr lang="en-US" u="sng" dirty="0">
                <a:latin typeface="+mn-lt"/>
                <a:hlinkClick r:id="rId7" tooltip="https://www.blueshieldca.com/en/bsp/medi-cal-members/benefits/enhanced-care-management"/>
              </a:rPr>
              <a:t>Enhanced Care Management | Blue Shield of CA Promise Health Plan</a:t>
            </a:r>
            <a:endParaRPr lang="en-US" dirty="0">
              <a:latin typeface="+mn-lt"/>
            </a:endParaRPr>
          </a:p>
          <a:p>
            <a:pPr lvl="3">
              <a:lnSpc>
                <a:spcPct val="100000"/>
              </a:lnSpc>
              <a:spcBef>
                <a:spcPts val="0"/>
              </a:spcBef>
              <a:spcAft>
                <a:spcPts val="1000"/>
              </a:spcAft>
              <a:buFont typeface="Wingdings" panose="05000000000000000000" pitchFamily="2" charset="2"/>
              <a:buChar char="Ø"/>
              <a:tabLst>
                <a:tab pos="228600" algn="l"/>
              </a:tabLst>
              <a:defRPr/>
            </a:pPr>
            <a:r>
              <a:rPr lang="en-US" b="1" dirty="0">
                <a:latin typeface="Calibri" panose="02040503050406030204" pitchFamily="18" charset="0"/>
                <a:ea typeface="MS Mincho" panose="02020609040205080304" pitchFamily="49" charset="-128"/>
                <a:cs typeface="Times New Roman" panose="02020603050405020304" pitchFamily="18" charset="0"/>
              </a:rPr>
              <a:t>Community Resources: </a:t>
            </a:r>
            <a:r>
              <a:rPr kumimoji="0" lang="en-US"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hlinkClick r:id="rId8"/>
              </a:rPr>
              <a:t>Blue Shield Promise Community Resources</a:t>
            </a:r>
            <a:endParaRPr kumimoji="0" lang="en-US"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p>
            <a:pPr marL="342900" marR="0" lvl="0" indent="-342900">
              <a:lnSpc>
                <a:spcPct val="100000"/>
              </a:lnSpc>
              <a:spcBef>
                <a:spcPts val="0"/>
              </a:spcBef>
              <a:spcAft>
                <a:spcPts val="1000"/>
              </a:spcAft>
              <a:buFont typeface="Symbol" panose="05050102010706020507" pitchFamily="18" charset="2"/>
              <a:buChar char=""/>
              <a:tabLst>
                <a:tab pos="228600" algn="l"/>
              </a:tabLst>
            </a:pPr>
            <a:endParaRPr lang="en-US" dirty="0">
              <a:effectLst/>
              <a:latin typeface="+mn-lt"/>
              <a:ea typeface="MS Mincho" panose="02020609040205080304" pitchFamily="49" charset="-128"/>
              <a:cs typeface="Times New Roman" panose="02020603050405020304" pitchFamily="18" charset="0"/>
            </a:endParaRPr>
          </a:p>
          <a:p>
            <a:pPr marL="182880" lvl="1" indent="0">
              <a:lnSpc>
                <a:spcPct val="150000"/>
              </a:lnSpc>
              <a:spcBef>
                <a:spcPts val="0"/>
              </a:spcBef>
              <a:buNone/>
            </a:pPr>
            <a:endParaRPr lang="en-US" sz="1800" dirty="0">
              <a:solidFill>
                <a:schemeClr val="tx1"/>
              </a:solidFill>
              <a:latin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8ED6287A-F130-69D4-653B-3620D13D4ED7}"/>
              </a:ext>
            </a:extLst>
          </p:cNvPr>
          <p:cNvSpPr>
            <a:spLocks noGrp="1"/>
          </p:cNvSpPr>
          <p:nvPr>
            <p:ph type="sldNum" sz="quarter" idx="12"/>
          </p:nvPr>
        </p:nvSpPr>
        <p:spPr>
          <a:xfrm>
            <a:off x="8425314" y="6445251"/>
            <a:ext cx="3347585" cy="228600"/>
          </a:xfrm>
        </p:spPr>
        <p:txBody>
          <a:bodyPr/>
          <a:lstStyle/>
          <a:p>
            <a:r>
              <a:rPr dirty="0"/>
              <a:t>Page 1</a:t>
            </a:r>
            <a:r>
              <a:rPr lang="en-US" dirty="0"/>
              <a:t>8</a:t>
            </a:r>
            <a:r>
              <a:rPr dirty="0"/>
              <a:t> of </a:t>
            </a:r>
            <a:r>
              <a:rPr lang="en-US" dirty="0"/>
              <a:t>19</a:t>
            </a:r>
            <a:endParaRPr dirty="0"/>
          </a:p>
        </p:txBody>
      </p:sp>
    </p:spTree>
    <p:extLst>
      <p:ext uri="{BB962C8B-B14F-4D97-AF65-F5344CB8AC3E}">
        <p14:creationId xmlns:p14="http://schemas.microsoft.com/office/powerpoint/2010/main" val="1844494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EF23-0215-DE80-E2F8-81D60B8393B1}"/>
              </a:ext>
            </a:extLst>
          </p:cNvPr>
          <p:cNvSpPr>
            <a:spLocks noGrp="1"/>
          </p:cNvSpPr>
          <p:nvPr>
            <p:ph type="title"/>
          </p:nvPr>
        </p:nvSpPr>
        <p:spPr>
          <a:xfrm>
            <a:off x="1257299" y="157314"/>
            <a:ext cx="10515600" cy="717757"/>
          </a:xfrm>
        </p:spPr>
        <p:txBody>
          <a:bodyPr/>
          <a:lstStyle/>
          <a:p>
            <a:pPr algn="ctr"/>
            <a:r>
              <a:rPr lang="en-US" sz="4000" dirty="0">
                <a:latin typeface="Calibri"/>
              </a:rPr>
              <a:t>Thank You for Your Partnership</a:t>
            </a:r>
          </a:p>
        </p:txBody>
      </p:sp>
      <p:sp>
        <p:nvSpPr>
          <p:cNvPr id="5" name="Content Placeholder 4">
            <a:extLst>
              <a:ext uri="{FF2B5EF4-FFF2-40B4-BE49-F238E27FC236}">
                <a16:creationId xmlns:a16="http://schemas.microsoft.com/office/drawing/2014/main" id="{CDCFF37A-685E-63F1-C8CD-621509A7FC01}"/>
              </a:ext>
            </a:extLst>
          </p:cNvPr>
          <p:cNvSpPr>
            <a:spLocks noGrp="1"/>
          </p:cNvSpPr>
          <p:nvPr>
            <p:ph idx="13"/>
          </p:nvPr>
        </p:nvSpPr>
        <p:spPr>
          <a:xfrm>
            <a:off x="1219200" y="875071"/>
            <a:ext cx="10515600" cy="5570180"/>
          </a:xfrm>
        </p:spPr>
        <p:txBody>
          <a:bodyPr/>
          <a:lstStyle/>
          <a:p>
            <a:pPr marL="182880" lvl="1" indent="0">
              <a:buNone/>
            </a:pPr>
            <a:endParaRPr lang="en-US" sz="2000" dirty="0">
              <a:solidFill>
                <a:schemeClr val="tx1"/>
              </a:solidFill>
              <a:latin typeface="Calibri"/>
              <a:cs typeface="Times New Roman" panose="02020603050405020304" pitchFamily="18" charset="0"/>
            </a:endParaRPr>
          </a:p>
          <a:p>
            <a:pPr marL="182880" lvl="1" indent="0">
              <a:buNone/>
            </a:pPr>
            <a:r>
              <a:rPr lang="en-US" sz="2000" dirty="0">
                <a:solidFill>
                  <a:schemeClr val="tx1"/>
                </a:solidFill>
                <a:latin typeface="Calibri"/>
                <a:cs typeface="Times New Roman" panose="02020603050405020304" pitchFamily="18" charset="0"/>
              </a:rPr>
              <a:t>We sincerely appreciate your time, attention and ongoing collaboration.  Your partnership is vital to the success of this program and the quality of care we provide together.</a:t>
            </a:r>
          </a:p>
          <a:p>
            <a:pPr marL="182880" lvl="1" indent="0">
              <a:buNone/>
            </a:pPr>
            <a:endParaRPr lang="en-US" sz="2000" dirty="0">
              <a:solidFill>
                <a:schemeClr val="tx1"/>
              </a:solidFill>
              <a:latin typeface="Calibri"/>
              <a:cs typeface="Times New Roman" panose="02020603050405020304" pitchFamily="18" charset="0"/>
            </a:endParaRPr>
          </a:p>
          <a:p>
            <a:pPr marL="182880" lvl="1" indent="0">
              <a:buNone/>
            </a:pPr>
            <a:endParaRPr lang="en-US" sz="2000" dirty="0">
              <a:solidFill>
                <a:schemeClr val="tx1"/>
              </a:solidFill>
              <a:latin typeface="Calibri"/>
              <a:cs typeface="Times New Roman" panose="02020603050405020304" pitchFamily="18" charset="0"/>
            </a:endParaRPr>
          </a:p>
          <a:p>
            <a:pPr marL="182880" lvl="1" indent="0">
              <a:buNone/>
            </a:pPr>
            <a:endParaRPr lang="en-US" sz="2000" dirty="0">
              <a:solidFill>
                <a:schemeClr val="tx1"/>
              </a:solidFill>
              <a:latin typeface="Calibri"/>
              <a:cs typeface="Times New Roman" panose="02020603050405020304" pitchFamily="18" charset="0"/>
            </a:endParaRPr>
          </a:p>
          <a:p>
            <a:pPr marL="182880" lvl="1" indent="0">
              <a:buNone/>
            </a:pPr>
            <a:endParaRPr lang="en-US" sz="2000" dirty="0">
              <a:solidFill>
                <a:schemeClr val="tx1"/>
              </a:solidFill>
              <a:latin typeface="+mn-lt"/>
              <a:cs typeface="Times New Roman" panose="02020603050405020304" pitchFamily="18" charset="0"/>
            </a:endParaRPr>
          </a:p>
          <a:p>
            <a:pPr marL="182880" lvl="1" indent="0">
              <a:buNone/>
            </a:pPr>
            <a:endParaRPr lang="en-US" sz="2000" dirty="0">
              <a:solidFill>
                <a:schemeClr val="tx1"/>
              </a:solidFill>
              <a:latin typeface="+mn-lt"/>
              <a:cs typeface="Times New Roman" panose="02020603050405020304" pitchFamily="18" charset="0"/>
            </a:endParaRPr>
          </a:p>
          <a:p>
            <a:pPr marL="182880" lvl="1" indent="0">
              <a:buNone/>
            </a:pPr>
            <a:endParaRPr lang="en-US" sz="2000" b="1" dirty="0">
              <a:solidFill>
                <a:schemeClr val="tx1"/>
              </a:solidFill>
              <a:latin typeface="+mn-lt"/>
              <a:cs typeface="Times New Roman" panose="02020603050405020304" pitchFamily="18" charset="0"/>
            </a:endParaRPr>
          </a:p>
        </p:txBody>
      </p:sp>
      <p:sp>
        <p:nvSpPr>
          <p:cNvPr id="6" name="Rounded Rectangle 3">
            <a:extLst>
              <a:ext uri="{FF2B5EF4-FFF2-40B4-BE49-F238E27FC236}">
                <a16:creationId xmlns:a16="http://schemas.microsoft.com/office/drawing/2014/main" id="{A17481CA-2078-97D3-0C56-15BF8B038E91}"/>
              </a:ext>
            </a:extLst>
          </p:cNvPr>
          <p:cNvSpPr/>
          <p:nvPr/>
        </p:nvSpPr>
        <p:spPr>
          <a:xfrm>
            <a:off x="1981200" y="2039112"/>
            <a:ext cx="8229600" cy="1828800"/>
          </a:xfrm>
          <a:prstGeom prst="roundRect">
            <a:avLst/>
          </a:prstGeom>
          <a:solidFill>
            <a:srgbClr val="DDEBF7"/>
          </a:solidFill>
          <a:ln w="9525" cap="flat" cmpd="sng" algn="ctr">
            <a:solidFill>
              <a:srgbClr val="00467F"/>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sz="2400" b="1"/>
            </a:pPr>
            <a:r>
              <a:rPr kumimoji="0" sz="3200" b="1" i="0" u="none" strike="noStrike" kern="1200" cap="none" spc="0" normalizeH="0" baseline="0" noProof="0" dirty="0">
                <a:ln>
                  <a:noFill/>
                </a:ln>
                <a:solidFill>
                  <a:schemeClr val="tx1"/>
                </a:solidFill>
                <a:effectLst/>
                <a:uLnTx/>
                <a:uFillTx/>
                <a:latin typeface="Calibri"/>
                <a:ea typeface="+mn-ea"/>
                <a:cs typeface="+mn-cs"/>
              </a:rPr>
              <a:t>Still Have Questions?</a:t>
            </a:r>
          </a:p>
          <a:p>
            <a:pPr marL="0" marR="0" lvl="0" indent="0" algn="ctr" defTabSz="457200" rtl="0" eaLnBrk="1" fontAlgn="auto" latinLnBrk="0" hangingPunct="1">
              <a:lnSpc>
                <a:spcPct val="100000"/>
              </a:lnSpc>
              <a:spcBef>
                <a:spcPts val="0"/>
              </a:spcBef>
              <a:spcAft>
                <a:spcPts val="0"/>
              </a:spcAft>
              <a:buClrTx/>
              <a:buSzTx/>
              <a:buFontTx/>
              <a:buNone/>
              <a:tabLst/>
              <a:defRPr sz="1800"/>
            </a:pPr>
            <a:r>
              <a:rPr kumimoji="0" sz="3200" b="0" i="0" u="none" strike="noStrike" kern="1200" cap="none" spc="0" normalizeH="0" baseline="0" noProof="0" dirty="0">
                <a:ln>
                  <a:noFill/>
                </a:ln>
                <a:solidFill>
                  <a:schemeClr val="tx1"/>
                </a:solidFill>
                <a:effectLst/>
                <a:uLnTx/>
                <a:uFillTx/>
                <a:latin typeface="Calibri"/>
                <a:ea typeface="+mn-ea"/>
                <a:cs typeface="+mn-cs"/>
              </a:rPr>
              <a:t>We’re here to help.</a:t>
            </a:r>
          </a:p>
          <a:p>
            <a:pPr marL="0" marR="0" lvl="0" indent="0" algn="ctr" defTabSz="457200" rtl="0" eaLnBrk="1" fontAlgn="auto" latinLnBrk="0" hangingPunct="1">
              <a:lnSpc>
                <a:spcPct val="100000"/>
              </a:lnSpc>
              <a:spcBef>
                <a:spcPts val="0"/>
              </a:spcBef>
              <a:spcAft>
                <a:spcPts val="0"/>
              </a:spcAft>
              <a:buClrTx/>
              <a:buSzTx/>
              <a:buFontTx/>
              <a:buNone/>
              <a:tabLst/>
              <a:defRPr sz="1800">
                <a:solidFill>
                  <a:srgbClr val="0066CC"/>
                </a:solidFill>
              </a:defRPr>
            </a:pPr>
            <a:r>
              <a:rPr kumimoji="0" sz="3200" b="0" i="0" u="none" strike="noStrike" kern="1200" cap="none" spc="0" normalizeH="0" baseline="0" noProof="0" dirty="0">
                <a:ln>
                  <a:noFill/>
                </a:ln>
                <a:solidFill>
                  <a:srgbClr val="0066CC"/>
                </a:solidFill>
                <a:effectLst/>
                <a:uLnTx/>
                <a:uFillTx/>
                <a:latin typeface="Calibri"/>
                <a:ea typeface="+mn-ea"/>
                <a:cs typeface="+mn-cs"/>
              </a:rPr>
              <a:t>Email</a:t>
            </a:r>
            <a:r>
              <a:rPr kumimoji="0" lang="en-US" sz="3200" b="0" i="0" u="none" strike="noStrike" kern="1200" cap="none" spc="0" normalizeH="0" baseline="0" noProof="0" dirty="0">
                <a:ln>
                  <a:noFill/>
                </a:ln>
                <a:solidFill>
                  <a:srgbClr val="0066CC"/>
                </a:solidFill>
                <a:effectLst/>
                <a:uLnTx/>
                <a:uFillTx/>
                <a:latin typeface="Calibri"/>
                <a:ea typeface="+mn-ea"/>
                <a:cs typeface="+mn-cs"/>
              </a:rPr>
              <a:t> us </a:t>
            </a:r>
            <a:r>
              <a:rPr kumimoji="0" sz="3200" b="0" i="0" u="none" strike="noStrike" kern="1200" cap="none" spc="0" normalizeH="0" baseline="0" noProof="0" dirty="0">
                <a:ln>
                  <a:noFill/>
                </a:ln>
                <a:solidFill>
                  <a:srgbClr val="0066CC"/>
                </a:solidFill>
                <a:effectLst/>
                <a:uLnTx/>
                <a:uFillTx/>
                <a:latin typeface="Calibri"/>
                <a:ea typeface="+mn-ea"/>
                <a:cs typeface="+mn-cs"/>
              </a:rPr>
              <a:t>at: MOU-CRM@lacare.org</a:t>
            </a:r>
          </a:p>
        </p:txBody>
      </p:sp>
      <p:sp>
        <p:nvSpPr>
          <p:cNvPr id="4" name="Slide Number Placeholder 3">
            <a:extLst>
              <a:ext uri="{FF2B5EF4-FFF2-40B4-BE49-F238E27FC236}">
                <a16:creationId xmlns:a16="http://schemas.microsoft.com/office/drawing/2014/main" id="{F601A108-65AE-68DD-D0AC-0985A7F82266}"/>
              </a:ext>
            </a:extLst>
          </p:cNvPr>
          <p:cNvSpPr>
            <a:spLocks noGrp="1"/>
          </p:cNvSpPr>
          <p:nvPr>
            <p:ph type="sldNum" sz="quarter" idx="12"/>
          </p:nvPr>
        </p:nvSpPr>
        <p:spPr>
          <a:xfrm>
            <a:off x="8425314" y="6445251"/>
            <a:ext cx="3347585" cy="228600"/>
          </a:xfrm>
        </p:spPr>
        <p:txBody>
          <a:bodyPr/>
          <a:lstStyle/>
          <a:p>
            <a:r>
              <a:rPr dirty="0"/>
              <a:t>Page </a:t>
            </a:r>
            <a:r>
              <a:rPr lang="en-US" dirty="0"/>
              <a:t>19 </a:t>
            </a:r>
            <a:r>
              <a:rPr dirty="0"/>
              <a:t>of </a:t>
            </a:r>
            <a:r>
              <a:rPr lang="en-US" dirty="0"/>
              <a:t>19</a:t>
            </a:r>
            <a:endParaRPr dirty="0"/>
          </a:p>
        </p:txBody>
      </p:sp>
    </p:spTree>
    <p:extLst>
      <p:ext uri="{BB962C8B-B14F-4D97-AF65-F5344CB8AC3E}">
        <p14:creationId xmlns:p14="http://schemas.microsoft.com/office/powerpoint/2010/main" val="7468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25100"/>
            <a:ext cx="10515600" cy="520269"/>
          </a:xfrm>
        </p:spPr>
        <p:txBody>
          <a:bodyPr/>
          <a:lstStyle/>
          <a:p>
            <a:r>
              <a:rPr lang="en-US" dirty="0">
                <a:latin typeface="Calibri"/>
              </a:rPr>
              <a:t>Welcome and Purpose</a:t>
            </a:r>
            <a:endParaRPr lang="en-US" dirty="0"/>
          </a:p>
        </p:txBody>
      </p:sp>
      <p:sp>
        <p:nvSpPr>
          <p:cNvPr id="5" name="Content Placeholder 4"/>
          <p:cNvSpPr>
            <a:spLocks noGrp="1"/>
          </p:cNvSpPr>
          <p:nvPr>
            <p:ph idx="13"/>
          </p:nvPr>
        </p:nvSpPr>
        <p:spPr>
          <a:xfrm>
            <a:off x="1219200" y="933018"/>
            <a:ext cx="10515600" cy="5580012"/>
          </a:xfrm>
        </p:spPr>
        <p:txBody>
          <a:bodyPr/>
          <a:lstStyle/>
          <a:p>
            <a:pPr marL="0" indent="0">
              <a:lnSpc>
                <a:spcPct val="100000"/>
              </a:lnSpc>
              <a:spcBef>
                <a:spcPts val="0"/>
              </a:spcBef>
              <a:buNone/>
            </a:pPr>
            <a:r>
              <a:rPr lang="en-US" sz="2000" dirty="0">
                <a:solidFill>
                  <a:schemeClr val="tx1"/>
                </a:solidFill>
                <a:latin typeface="Calibri"/>
              </a:rPr>
              <a:t>Welcome, and thank you for reviewing this provider training material.  This training is provided as a self-paced resource to support our Network Providers in understanding the Specialty Mental Health Services (SMHS) Memorandum of Understanding (MOU).</a:t>
            </a:r>
          </a:p>
          <a:p>
            <a:pPr marL="0" indent="0">
              <a:lnSpc>
                <a:spcPct val="100000"/>
              </a:lnSpc>
              <a:spcBef>
                <a:spcPts val="0"/>
              </a:spcBef>
              <a:buNone/>
            </a:pPr>
            <a:endParaRPr lang="en-US" sz="2000" dirty="0">
              <a:solidFill>
                <a:schemeClr val="tx1"/>
              </a:solidFill>
              <a:latin typeface="Calibri"/>
            </a:endParaRPr>
          </a:p>
          <a:p>
            <a:pPr marL="0" indent="0">
              <a:lnSpc>
                <a:spcPct val="100000"/>
              </a:lnSpc>
              <a:spcBef>
                <a:spcPts val="0"/>
              </a:spcBef>
              <a:buNone/>
            </a:pPr>
            <a:r>
              <a:rPr lang="en-US" sz="2000" b="1" dirty="0">
                <a:solidFill>
                  <a:schemeClr val="tx1"/>
                </a:solidFill>
                <a:latin typeface="Calibri"/>
              </a:rPr>
              <a:t>Purpose of this Training Material:</a:t>
            </a:r>
          </a:p>
          <a:p>
            <a:pPr lvl="1">
              <a:lnSpc>
                <a:spcPct val="150000"/>
              </a:lnSpc>
              <a:spcBef>
                <a:spcPts val="0"/>
              </a:spcBef>
            </a:pPr>
            <a:r>
              <a:rPr lang="en-US" sz="2000" dirty="0">
                <a:solidFill>
                  <a:schemeClr val="tx1"/>
                </a:solidFill>
                <a:latin typeface="Calibri"/>
              </a:rPr>
              <a:t>To fulfill the requirements outlined in California Department of Health Care Services (DHCS) All Plan Letter (APL) 23-029. </a:t>
            </a:r>
          </a:p>
          <a:p>
            <a:pPr lvl="1">
              <a:lnSpc>
                <a:spcPct val="150000"/>
              </a:lnSpc>
              <a:spcBef>
                <a:spcPts val="0"/>
              </a:spcBef>
            </a:pPr>
            <a:r>
              <a:rPr lang="en-US" sz="2000" dirty="0">
                <a:solidFill>
                  <a:schemeClr val="tx1"/>
                </a:solidFill>
                <a:latin typeface="Calibri"/>
              </a:rPr>
              <a:t>To clearly define the respective roles and responsibilities of Managed Care Plan (MCP), Plan Partners, and Third-Party Agencies. </a:t>
            </a:r>
          </a:p>
          <a:p>
            <a:pPr lvl="1">
              <a:lnSpc>
                <a:spcPct val="150000"/>
              </a:lnSpc>
              <a:spcBef>
                <a:spcPts val="0"/>
              </a:spcBef>
            </a:pPr>
            <a:r>
              <a:rPr lang="en-US" sz="2000" dirty="0">
                <a:solidFill>
                  <a:schemeClr val="tx1"/>
                </a:solidFill>
                <a:latin typeface="Calibri"/>
              </a:rPr>
              <a:t>To outline procedures for resolving inter-agency disputes in a timely and collaborative manner.</a:t>
            </a:r>
          </a:p>
          <a:p>
            <a:pPr lvl="1">
              <a:lnSpc>
                <a:spcPct val="150000"/>
              </a:lnSpc>
              <a:spcBef>
                <a:spcPts val="0"/>
              </a:spcBef>
            </a:pPr>
            <a:r>
              <a:rPr lang="en-US" sz="2000" dirty="0">
                <a:solidFill>
                  <a:schemeClr val="tx1"/>
                </a:solidFill>
                <a:latin typeface="Calibri"/>
              </a:rPr>
              <a:t>To foster effective partnerships with Third-Party Agencies in delivering comprehensive, whole-person care to Medi-Cal members.</a:t>
            </a:r>
          </a:p>
          <a:p>
            <a:pPr marL="0" indent="0">
              <a:lnSpc>
                <a:spcPct val="100000"/>
              </a:lnSpc>
              <a:spcBef>
                <a:spcPts val="0"/>
              </a:spcBef>
              <a:buNone/>
            </a:pPr>
            <a:endParaRPr lang="en-US" sz="2000" dirty="0">
              <a:solidFill>
                <a:schemeClr val="tx1"/>
              </a:solidFill>
              <a:latin typeface="Calibri"/>
            </a:endParaRPr>
          </a:p>
          <a:p>
            <a:pPr marL="0" indent="0">
              <a:lnSpc>
                <a:spcPct val="100000"/>
              </a:lnSpc>
              <a:spcBef>
                <a:spcPts val="0"/>
              </a:spcBef>
              <a:buNone/>
            </a:pPr>
            <a:endParaRPr lang="en-US" sz="2000" dirty="0">
              <a:solidFill>
                <a:schemeClr val="tx1"/>
              </a:solidFill>
              <a:latin typeface="Calibri"/>
            </a:endParaRPr>
          </a:p>
          <a:p>
            <a:pPr marL="0" indent="0">
              <a:lnSpc>
                <a:spcPct val="100000"/>
              </a:lnSpc>
              <a:spcBef>
                <a:spcPts val="0"/>
              </a:spcBef>
              <a:buNone/>
            </a:pPr>
            <a:endParaRPr lang="en-US" sz="2000" b="1" dirty="0">
              <a:solidFill>
                <a:schemeClr val="tx1"/>
              </a:solidFill>
              <a:latin typeface="+mn-lt"/>
            </a:endParaRPr>
          </a:p>
        </p:txBody>
      </p:sp>
      <p:sp>
        <p:nvSpPr>
          <p:cNvPr id="4" name="Slide Number Placeholder 3">
            <a:extLst>
              <a:ext uri="{FF2B5EF4-FFF2-40B4-BE49-F238E27FC236}">
                <a16:creationId xmlns:a16="http://schemas.microsoft.com/office/drawing/2014/main" id="{6D3A75D6-0D66-9C5E-025F-7FA604BF039D}"/>
              </a:ext>
            </a:extLst>
          </p:cNvPr>
          <p:cNvSpPr>
            <a:spLocks noGrp="1"/>
          </p:cNvSpPr>
          <p:nvPr>
            <p:ph type="sldNum" sz="quarter" idx="12"/>
          </p:nvPr>
        </p:nvSpPr>
        <p:spPr>
          <a:xfrm>
            <a:off x="8425314" y="6445251"/>
            <a:ext cx="3347585" cy="228600"/>
          </a:xfrm>
        </p:spPr>
        <p:txBody>
          <a:bodyPr/>
          <a:lstStyle/>
          <a:p>
            <a:r>
              <a:rPr dirty="0"/>
              <a:t>Page </a:t>
            </a:r>
            <a:r>
              <a:rPr lang="en-US" dirty="0"/>
              <a:t>2</a:t>
            </a:r>
            <a:r>
              <a:rPr dirty="0"/>
              <a:t> of </a:t>
            </a:r>
            <a:r>
              <a:rPr lang="en-US" dirty="0"/>
              <a:t>19</a:t>
            </a:r>
            <a:endParaRPr dirty="0"/>
          </a:p>
        </p:txBody>
      </p:sp>
    </p:spTree>
    <p:extLst>
      <p:ext uri="{BB962C8B-B14F-4D97-AF65-F5344CB8AC3E}">
        <p14:creationId xmlns:p14="http://schemas.microsoft.com/office/powerpoint/2010/main" val="348678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15BA-435D-BA23-8FB6-B4516869016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Two Pathways of Mental Health Services in Medi-Cal</a:t>
            </a:r>
          </a:p>
        </p:txBody>
      </p:sp>
      <p:sp>
        <p:nvSpPr>
          <p:cNvPr id="4" name="Content Placeholder 3">
            <a:extLst>
              <a:ext uri="{FF2B5EF4-FFF2-40B4-BE49-F238E27FC236}">
                <a16:creationId xmlns:a16="http://schemas.microsoft.com/office/drawing/2014/main" id="{A462951D-5873-8239-9300-0AE8CD8FB788}"/>
              </a:ext>
            </a:extLst>
          </p:cNvPr>
          <p:cNvSpPr>
            <a:spLocks noGrp="1"/>
          </p:cNvSpPr>
          <p:nvPr>
            <p:ph idx="13"/>
          </p:nvPr>
        </p:nvSpPr>
        <p:spPr>
          <a:xfrm>
            <a:off x="1219200" y="1165226"/>
            <a:ext cx="10515600" cy="4942340"/>
          </a:xfrm>
        </p:spPr>
        <p:txBody>
          <a:bodyPr/>
          <a:lstStyle/>
          <a:p>
            <a:pPr marL="0" indent="0">
              <a:lnSpc>
                <a:spcPct val="150000"/>
              </a:lnSpc>
              <a:buNone/>
            </a:pPr>
            <a:r>
              <a:rPr lang="en-US" sz="2000" dirty="0">
                <a:solidFill>
                  <a:schemeClr val="tx1"/>
                </a:solidFill>
                <a:latin typeface="Calibri" panose="020F0502020204030204" pitchFamily="34" charset="0"/>
                <a:cs typeface="Calibri" panose="020F0502020204030204" pitchFamily="34" charset="0"/>
              </a:rPr>
              <a:t>The Medi-Cal Program organizes mental health services into two pathways: </a:t>
            </a:r>
            <a:r>
              <a:rPr lang="en-US" sz="2000" b="1" dirty="0">
                <a:solidFill>
                  <a:schemeClr val="tx1"/>
                </a:solidFill>
                <a:latin typeface="Calibri" panose="020F0502020204030204" pitchFamily="34" charset="0"/>
                <a:cs typeface="Calibri" panose="020F0502020204030204" pitchFamily="34" charset="0"/>
              </a:rPr>
              <a:t>Specialty Mental Health Services (SMHS) </a:t>
            </a:r>
            <a:r>
              <a:rPr lang="en-US" sz="2000" dirty="0">
                <a:solidFill>
                  <a:schemeClr val="tx1"/>
                </a:solidFill>
                <a:latin typeface="Calibri" panose="020F0502020204030204" pitchFamily="34" charset="0"/>
                <a:cs typeface="Calibri" panose="020F0502020204030204" pitchFamily="34" charset="0"/>
              </a:rPr>
              <a:t>and </a:t>
            </a:r>
            <a:r>
              <a:rPr lang="en-US" sz="2000" b="1" dirty="0">
                <a:solidFill>
                  <a:schemeClr val="tx1"/>
                </a:solidFill>
                <a:latin typeface="Calibri" panose="020F0502020204030204" pitchFamily="34" charset="0"/>
                <a:cs typeface="Calibri" panose="020F0502020204030204" pitchFamily="34" charset="0"/>
              </a:rPr>
              <a:t>Non-Specialty Mental Health Services (NSMHS)</a:t>
            </a:r>
            <a:r>
              <a:rPr lang="en-US" sz="2000" dirty="0">
                <a:solidFill>
                  <a:schemeClr val="tx1"/>
                </a:solidFill>
                <a:latin typeface="Calibri" panose="020F0502020204030204" pitchFamily="34" charset="0"/>
                <a:cs typeface="Calibri" panose="020F0502020204030204" pitchFamily="34" charset="0"/>
              </a:rPr>
              <a:t>.  SMHS is designed for individuals with more severe or complex needs, while NSMHS supports those with mild to moderate conditions.  Understanding these differences is essential to meeting the Memorandum of Understanding (MOU) requirements and ensuring members receive the right care at the right level.</a:t>
            </a:r>
          </a:p>
        </p:txBody>
      </p:sp>
      <p:sp>
        <p:nvSpPr>
          <p:cNvPr id="5" name="Slide Number Placeholder 3">
            <a:extLst>
              <a:ext uri="{FF2B5EF4-FFF2-40B4-BE49-F238E27FC236}">
                <a16:creationId xmlns:a16="http://schemas.microsoft.com/office/drawing/2014/main" id="{00BEF651-DBE0-35A0-3B1E-3BE1DD2D056F}"/>
              </a:ext>
            </a:extLst>
          </p:cNvPr>
          <p:cNvSpPr>
            <a:spLocks noGrp="1"/>
          </p:cNvSpPr>
          <p:nvPr>
            <p:ph type="sldNum" sz="quarter" idx="12"/>
          </p:nvPr>
        </p:nvSpPr>
        <p:spPr>
          <a:xfrm>
            <a:off x="8425314" y="6445251"/>
            <a:ext cx="3347585" cy="228600"/>
          </a:xfrm>
        </p:spPr>
        <p:txBody>
          <a:bodyPr/>
          <a:lstStyle/>
          <a:p>
            <a:r>
              <a:rPr dirty="0"/>
              <a:t>Page </a:t>
            </a:r>
            <a:r>
              <a:rPr lang="en-US" dirty="0"/>
              <a:t>3 </a:t>
            </a:r>
            <a:r>
              <a:rPr dirty="0"/>
              <a:t>of </a:t>
            </a:r>
            <a:r>
              <a:rPr lang="en-US" dirty="0"/>
              <a:t>19</a:t>
            </a:r>
            <a:endParaRPr dirty="0"/>
          </a:p>
        </p:txBody>
      </p:sp>
    </p:spTree>
    <p:extLst>
      <p:ext uri="{BB962C8B-B14F-4D97-AF65-F5344CB8AC3E}">
        <p14:creationId xmlns:p14="http://schemas.microsoft.com/office/powerpoint/2010/main" val="251919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A00D-AFE5-16B8-68BC-EA52E690EA51}"/>
              </a:ext>
            </a:extLst>
          </p:cNvPr>
          <p:cNvSpPr>
            <a:spLocks noGrp="1"/>
          </p:cNvSpPr>
          <p:nvPr>
            <p:ph type="title"/>
          </p:nvPr>
        </p:nvSpPr>
        <p:spPr>
          <a:xfrm>
            <a:off x="1219199" y="132416"/>
            <a:ext cx="10515600" cy="589095"/>
          </a:xfrm>
        </p:spPr>
        <p:txBody>
          <a:bodyPr/>
          <a:lstStyle/>
          <a:p>
            <a:r>
              <a:rPr lang="en-US" dirty="0">
                <a:latin typeface="Calibri" panose="020F0502020204030204" pitchFamily="34" charset="0"/>
                <a:cs typeface="Calibri" panose="020F0502020204030204" pitchFamily="34" charset="0"/>
              </a:rPr>
              <a:t>SMHS vs. NSMHS - Overview of Services and Coordination Differences </a:t>
            </a:r>
          </a:p>
        </p:txBody>
      </p:sp>
      <p:graphicFrame>
        <p:nvGraphicFramePr>
          <p:cNvPr id="8" name="Content Placeholder 7">
            <a:extLst>
              <a:ext uri="{FF2B5EF4-FFF2-40B4-BE49-F238E27FC236}">
                <a16:creationId xmlns:a16="http://schemas.microsoft.com/office/drawing/2014/main" id="{BA849810-3452-6994-2C81-66E09C95CA01}"/>
              </a:ext>
            </a:extLst>
          </p:cNvPr>
          <p:cNvGraphicFramePr>
            <a:graphicFrameLocks noGrp="1"/>
          </p:cNvGraphicFramePr>
          <p:nvPr>
            <p:ph idx="13"/>
            <p:extLst>
              <p:ext uri="{D42A27DB-BD31-4B8C-83A1-F6EECF244321}">
                <p14:modId xmlns:p14="http://schemas.microsoft.com/office/powerpoint/2010/main" val="233483293"/>
              </p:ext>
            </p:extLst>
          </p:nvPr>
        </p:nvGraphicFramePr>
        <p:xfrm>
          <a:off x="1075360" y="626725"/>
          <a:ext cx="10965951" cy="3678149"/>
        </p:xfrm>
        <a:graphic>
          <a:graphicData uri="http://schemas.openxmlformats.org/drawingml/2006/table">
            <a:tbl>
              <a:tblPr firstRow="1" bandRow="1">
                <a:tableStyleId>{5C22544A-7EE6-4342-B048-85BDC9FD1C3A}</a:tableStyleId>
              </a:tblPr>
              <a:tblGrid>
                <a:gridCol w="1318519">
                  <a:extLst>
                    <a:ext uri="{9D8B030D-6E8A-4147-A177-3AD203B41FA5}">
                      <a16:colId xmlns:a16="http://schemas.microsoft.com/office/drawing/2014/main" val="874628037"/>
                    </a:ext>
                  </a:extLst>
                </a:gridCol>
                <a:gridCol w="4664467">
                  <a:extLst>
                    <a:ext uri="{9D8B030D-6E8A-4147-A177-3AD203B41FA5}">
                      <a16:colId xmlns:a16="http://schemas.microsoft.com/office/drawing/2014/main" val="548827602"/>
                    </a:ext>
                  </a:extLst>
                </a:gridCol>
                <a:gridCol w="4982965">
                  <a:extLst>
                    <a:ext uri="{9D8B030D-6E8A-4147-A177-3AD203B41FA5}">
                      <a16:colId xmlns:a16="http://schemas.microsoft.com/office/drawing/2014/main" val="1562517940"/>
                    </a:ext>
                  </a:extLst>
                </a:gridCol>
              </a:tblGrid>
              <a:tr h="378240">
                <a:tc>
                  <a:txBody>
                    <a:bodyPr/>
                    <a:lstStyle/>
                    <a:p>
                      <a:pPr algn="ctr"/>
                      <a:r>
                        <a:rPr lang="en-US" dirty="0">
                          <a:solidFill>
                            <a:schemeClr val="tx1"/>
                          </a:solidFill>
                        </a:rPr>
                        <a:t>Category</a:t>
                      </a:r>
                    </a:p>
                  </a:txBody>
                  <a:tcPr/>
                </a:tc>
                <a:tc>
                  <a:txBody>
                    <a:bodyPr/>
                    <a:lstStyle/>
                    <a:p>
                      <a:pPr algn="ctr"/>
                      <a:r>
                        <a:rPr lang="en-US" dirty="0">
                          <a:solidFill>
                            <a:schemeClr val="tx1"/>
                          </a:solidFill>
                        </a:rPr>
                        <a:t>Specialty Mental Health Services (SMHS)</a:t>
                      </a:r>
                    </a:p>
                  </a:txBody>
                  <a:tcPr/>
                </a:tc>
                <a:tc>
                  <a:txBody>
                    <a:bodyPr/>
                    <a:lstStyle/>
                    <a:p>
                      <a:pPr algn="ctr"/>
                      <a:r>
                        <a:rPr lang="en-US" dirty="0">
                          <a:solidFill>
                            <a:schemeClr val="tx1"/>
                          </a:solidFill>
                        </a:rPr>
                        <a:t>Non-Specialty Mental Health Services (NSMHS)</a:t>
                      </a:r>
                    </a:p>
                  </a:txBody>
                  <a:tcPr/>
                </a:tc>
                <a:extLst>
                  <a:ext uri="{0D108BD9-81ED-4DB2-BD59-A6C34878D82A}">
                    <a16:rowId xmlns:a16="http://schemas.microsoft.com/office/drawing/2014/main" val="218179103"/>
                  </a:ext>
                </a:extLst>
              </a:tr>
              <a:tr h="616116">
                <a:tc>
                  <a:txBody>
                    <a:bodyPr/>
                    <a:lstStyle/>
                    <a:p>
                      <a:r>
                        <a:rPr lang="en-US" sz="1600" dirty="0"/>
                        <a:t>Provider </a:t>
                      </a:r>
                    </a:p>
                  </a:txBody>
                  <a:tcPr/>
                </a:tc>
                <a:tc>
                  <a:txBody>
                    <a:bodyPr/>
                    <a:lstStyle/>
                    <a:p>
                      <a:r>
                        <a:rPr lang="en-US" sz="1600" dirty="0"/>
                        <a:t>County Mental Health Plan (DMH, contractors)</a:t>
                      </a:r>
                    </a:p>
                  </a:txBody>
                  <a:tcPr/>
                </a:tc>
                <a:tc>
                  <a:txBody>
                    <a:bodyPr/>
                    <a:lstStyle/>
                    <a:p>
                      <a:r>
                        <a:rPr lang="en-US" sz="1600" dirty="0"/>
                        <a:t>Medi-Cal Managed Care Plans (MCPs) and their provider networks</a:t>
                      </a:r>
                    </a:p>
                  </a:txBody>
                  <a:tcPr/>
                </a:tc>
                <a:extLst>
                  <a:ext uri="{0D108BD9-81ED-4DB2-BD59-A6C34878D82A}">
                    <a16:rowId xmlns:a16="http://schemas.microsoft.com/office/drawing/2014/main" val="1571596812"/>
                  </a:ext>
                </a:extLst>
              </a:tr>
              <a:tr h="616116">
                <a:tc>
                  <a:txBody>
                    <a:bodyPr/>
                    <a:lstStyle/>
                    <a:p>
                      <a:r>
                        <a:rPr lang="en-US" sz="1600" dirty="0"/>
                        <a:t>Population </a:t>
                      </a:r>
                    </a:p>
                  </a:txBody>
                  <a:tcPr/>
                </a:tc>
                <a:tc>
                  <a:txBody>
                    <a:bodyPr/>
                    <a:lstStyle/>
                    <a:p>
                      <a:r>
                        <a:rPr lang="en-US" sz="1600" dirty="0"/>
                        <a:t>Serious mental illness, serious emotional disturbance</a:t>
                      </a:r>
                    </a:p>
                  </a:txBody>
                  <a:tcPr/>
                </a:tc>
                <a:tc>
                  <a:txBody>
                    <a:bodyPr/>
                    <a:lstStyle/>
                    <a:p>
                      <a:r>
                        <a:rPr lang="en-US" sz="1600" dirty="0"/>
                        <a:t>Mild to moderate mental health conditions (depression, anxiety)</a:t>
                      </a:r>
                    </a:p>
                  </a:txBody>
                  <a:tcPr/>
                </a:tc>
                <a:extLst>
                  <a:ext uri="{0D108BD9-81ED-4DB2-BD59-A6C34878D82A}">
                    <a16:rowId xmlns:a16="http://schemas.microsoft.com/office/drawing/2014/main" val="4234256338"/>
                  </a:ext>
                </a:extLst>
              </a:tr>
              <a:tr h="659412">
                <a:tc>
                  <a:txBody>
                    <a:bodyPr/>
                    <a:lstStyle/>
                    <a:p>
                      <a:r>
                        <a:rPr lang="en-US" sz="1600" dirty="0"/>
                        <a:t>Services</a:t>
                      </a:r>
                    </a:p>
                  </a:txBody>
                  <a:tcPr/>
                </a:tc>
                <a:tc>
                  <a:txBody>
                    <a:bodyPr/>
                    <a:lstStyle/>
                    <a:p>
                      <a:r>
                        <a:rPr lang="en-US" sz="1600" dirty="0"/>
                        <a:t>Intensive outpatient, crisis intervention, inpatient psych, case management, day rehab</a:t>
                      </a:r>
                    </a:p>
                  </a:txBody>
                  <a:tcPr/>
                </a:tc>
                <a:tc>
                  <a:txBody>
                    <a:bodyPr/>
                    <a:lstStyle/>
                    <a:p>
                      <a:r>
                        <a:rPr lang="en-US" sz="1600" dirty="0"/>
                        <a:t>Therapy (individual/group), medication management, psych testing</a:t>
                      </a:r>
                    </a:p>
                  </a:txBody>
                  <a:tcPr/>
                </a:tc>
                <a:extLst>
                  <a:ext uri="{0D108BD9-81ED-4DB2-BD59-A6C34878D82A}">
                    <a16:rowId xmlns:a16="http://schemas.microsoft.com/office/drawing/2014/main" val="552770099"/>
                  </a:ext>
                </a:extLst>
              </a:tr>
              <a:tr h="1408265">
                <a:tc>
                  <a:txBody>
                    <a:bodyPr/>
                    <a:lstStyle/>
                    <a:p>
                      <a:r>
                        <a:rPr lang="en-US" sz="1600" dirty="0"/>
                        <a:t>Coordination</a:t>
                      </a:r>
                    </a:p>
                  </a:txBody>
                  <a:tcPr/>
                </a:tc>
                <a:tc>
                  <a:txBody>
                    <a:bodyPr/>
                    <a:lstStyle/>
                    <a:p>
                      <a:r>
                        <a:rPr lang="en-US" sz="1600" dirty="0"/>
                        <a:t>Led by County Mental Health Plan, intensive cross-system case management</a:t>
                      </a:r>
                    </a:p>
                    <a:p>
                      <a:endParaRPr lang="en-US" sz="1600" dirty="0"/>
                    </a:p>
                    <a:p>
                      <a:r>
                        <a:rPr lang="en-US" sz="1600" dirty="0"/>
                        <a:t>High-intensity needs, frequent coordination with crisis and hospital services</a:t>
                      </a:r>
                    </a:p>
                  </a:txBody>
                  <a:tcPr/>
                </a:tc>
                <a:tc>
                  <a:txBody>
                    <a:bodyPr/>
                    <a:lstStyle/>
                    <a:p>
                      <a:r>
                        <a:rPr lang="en-US" sz="1600" dirty="0"/>
                        <a:t>Led by MCPs, integrated with primary care and behavioral health providers </a:t>
                      </a:r>
                    </a:p>
                    <a:p>
                      <a:endParaRPr lang="en-US" sz="1600" dirty="0"/>
                    </a:p>
                    <a:p>
                      <a:r>
                        <a:rPr lang="en-US" sz="1600" dirty="0"/>
                        <a:t>Lower-intensity needs, outpatient focused </a:t>
                      </a:r>
                    </a:p>
                  </a:txBody>
                  <a:tcPr/>
                </a:tc>
                <a:extLst>
                  <a:ext uri="{0D108BD9-81ED-4DB2-BD59-A6C34878D82A}">
                    <a16:rowId xmlns:a16="http://schemas.microsoft.com/office/drawing/2014/main" val="1978213165"/>
                  </a:ext>
                </a:extLst>
              </a:tr>
            </a:tbl>
          </a:graphicData>
        </a:graphic>
      </p:graphicFrame>
      <p:graphicFrame>
        <p:nvGraphicFramePr>
          <p:cNvPr id="5" name="Table 4">
            <a:extLst>
              <a:ext uri="{FF2B5EF4-FFF2-40B4-BE49-F238E27FC236}">
                <a16:creationId xmlns:a16="http://schemas.microsoft.com/office/drawing/2014/main" id="{BC82C8C4-9AE5-CFAF-425B-022B80199879}"/>
              </a:ext>
            </a:extLst>
          </p:cNvPr>
          <p:cNvGraphicFramePr>
            <a:graphicFrameLocks noGrp="1"/>
          </p:cNvGraphicFramePr>
          <p:nvPr>
            <p:extLst>
              <p:ext uri="{D42A27DB-BD31-4B8C-83A1-F6EECF244321}">
                <p14:modId xmlns:p14="http://schemas.microsoft.com/office/powerpoint/2010/main" val="3220636825"/>
              </p:ext>
            </p:extLst>
          </p:nvPr>
        </p:nvGraphicFramePr>
        <p:xfrm>
          <a:off x="1075359" y="4310023"/>
          <a:ext cx="10965951" cy="1995760"/>
        </p:xfrm>
        <a:graphic>
          <a:graphicData uri="http://schemas.openxmlformats.org/drawingml/2006/table">
            <a:tbl>
              <a:tblPr firstRow="1" bandRow="1">
                <a:tableStyleId>{5C22544A-7EE6-4342-B048-85BDC9FD1C3A}</a:tableStyleId>
              </a:tblPr>
              <a:tblGrid>
                <a:gridCol w="3239786">
                  <a:extLst>
                    <a:ext uri="{9D8B030D-6E8A-4147-A177-3AD203B41FA5}">
                      <a16:colId xmlns:a16="http://schemas.microsoft.com/office/drawing/2014/main" val="3898756652"/>
                    </a:ext>
                  </a:extLst>
                </a:gridCol>
                <a:gridCol w="3441843">
                  <a:extLst>
                    <a:ext uri="{9D8B030D-6E8A-4147-A177-3AD203B41FA5}">
                      <a16:colId xmlns:a16="http://schemas.microsoft.com/office/drawing/2014/main" val="1870771057"/>
                    </a:ext>
                  </a:extLst>
                </a:gridCol>
                <a:gridCol w="4284322">
                  <a:extLst>
                    <a:ext uri="{9D8B030D-6E8A-4147-A177-3AD203B41FA5}">
                      <a16:colId xmlns:a16="http://schemas.microsoft.com/office/drawing/2014/main" val="2624095650"/>
                    </a:ext>
                  </a:extLst>
                </a:gridCol>
              </a:tblGrid>
              <a:tr h="2722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Network Providers may refer members to MCP and Plan Partners for NSMHS using the contact information provided below:</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453983440"/>
                  </a:ext>
                </a:extLst>
              </a:tr>
              <a:tr h="1660480">
                <a:tc>
                  <a:txBody>
                    <a:bodyPr/>
                    <a:lstStyle/>
                    <a:p>
                      <a:r>
                        <a:rPr lang="en-US" sz="1600" dirty="0"/>
                        <a:t>L.A. Care’s </a:t>
                      </a:r>
                      <a:r>
                        <a:rPr lang="en-US" sz="1600" dirty="0">
                          <a:solidFill>
                            <a:schemeClr val="tx1"/>
                          </a:solidFill>
                        </a:rPr>
                        <a:t>vendor for NSMHS: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Carelon Behavioral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(877) 344-2858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hlinkClick r:id="rId3"/>
                        </a:rPr>
                        <a:t>www.CarelonBehavioralHealth.com </a:t>
                      </a:r>
                      <a:endParaRPr lang="en-US" sz="1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txBody>
                  <a:tcPr/>
                </a:tc>
                <a:tc>
                  <a:txBody>
                    <a:bodyPr/>
                    <a:lstStyle/>
                    <a:p>
                      <a:r>
                        <a:rPr lang="en-US" sz="1600" dirty="0"/>
                        <a:t>Anthem Customer Call Center:</a:t>
                      </a:r>
                    </a:p>
                    <a:p>
                      <a:r>
                        <a:rPr lang="en-US" sz="1600" dirty="0"/>
                        <a:t>(888) 285-7801</a:t>
                      </a:r>
                    </a:p>
                    <a:p>
                      <a:r>
                        <a:rPr lang="en-US" sz="1600" dirty="0"/>
                        <a:t>Anthem Behavior Health Intake:</a:t>
                      </a:r>
                    </a:p>
                    <a:p>
                      <a:r>
                        <a:rPr lang="en-US" sz="1600" dirty="0"/>
                        <a:t>(800) 407-4627</a:t>
                      </a:r>
                    </a:p>
                    <a:p>
                      <a:endParaRPr lang="en-US" sz="1600" dirty="0"/>
                    </a:p>
                  </a:txBody>
                  <a:tcPr/>
                </a:tc>
                <a:tc>
                  <a:txBody>
                    <a:bodyPr/>
                    <a:lstStyle/>
                    <a:p>
                      <a:pPr lvl="0"/>
                      <a:r>
                        <a:rPr lang="en-US" sz="1400" dirty="0"/>
                        <a:t>Blue Shield Promise </a:t>
                      </a:r>
                      <a:r>
                        <a:rPr lang="en-US" sz="1400" kern="1200" dirty="0">
                          <a:solidFill>
                            <a:schemeClr val="dk1"/>
                          </a:solidFill>
                          <a:effectLst/>
                          <a:latin typeface="+mn-lt"/>
                          <a:ea typeface="+mn-ea"/>
                          <a:cs typeface="+mn-cs"/>
                        </a:rPr>
                        <a:t>Customer Call Center</a:t>
                      </a:r>
                      <a:r>
                        <a:rPr lang="en-US" sz="1400" dirty="0"/>
                        <a:t>: </a:t>
                      </a:r>
                    </a:p>
                    <a:p>
                      <a:pPr lvl="0"/>
                      <a:r>
                        <a:rPr lang="en-US" sz="1400" dirty="0"/>
                        <a:t>(800) 605-2556 </a:t>
                      </a:r>
                    </a:p>
                    <a:p>
                      <a:pPr lvl="0"/>
                      <a:r>
                        <a:rPr lang="en-US" sz="1400" dirty="0"/>
                        <a:t>Blue Shield Promise Behavioral Health: </a:t>
                      </a:r>
                    </a:p>
                    <a:p>
                      <a:pPr lvl="0"/>
                      <a:r>
                        <a:rPr lang="en-US" sz="1400" dirty="0"/>
                        <a:t>(855) 765-9701 </a:t>
                      </a:r>
                    </a:p>
                    <a:p>
                      <a:pPr lvl="0"/>
                      <a:r>
                        <a:rPr lang="en-US" sz="1400" dirty="0"/>
                        <a:t>Behavioral Health website: </a:t>
                      </a:r>
                      <a:r>
                        <a:rPr lang="en-US" sz="1400" u="sng" dirty="0">
                          <a:hlinkClick r:id="rId4"/>
                        </a:rPr>
                        <a:t>https://www.blueshieldca.com/en/bsp/medi-cal-members/benefits/behavioral-health-services</a:t>
                      </a:r>
                      <a:endParaRPr lang="en-US" sz="1400" dirty="0"/>
                    </a:p>
                  </a:txBody>
                  <a:tcPr/>
                </a:tc>
                <a:extLst>
                  <a:ext uri="{0D108BD9-81ED-4DB2-BD59-A6C34878D82A}">
                    <a16:rowId xmlns:a16="http://schemas.microsoft.com/office/drawing/2014/main" val="1399792904"/>
                  </a:ext>
                </a:extLst>
              </a:tr>
            </a:tbl>
          </a:graphicData>
        </a:graphic>
      </p:graphicFrame>
      <p:sp>
        <p:nvSpPr>
          <p:cNvPr id="3" name="TextBox 2">
            <a:extLst>
              <a:ext uri="{FF2B5EF4-FFF2-40B4-BE49-F238E27FC236}">
                <a16:creationId xmlns:a16="http://schemas.microsoft.com/office/drawing/2014/main" id="{CE6E9383-F119-028E-4B66-7AF0BD578385}"/>
              </a:ext>
            </a:extLst>
          </p:cNvPr>
          <p:cNvSpPr txBox="1"/>
          <p:nvPr/>
        </p:nvSpPr>
        <p:spPr>
          <a:xfrm>
            <a:off x="5638800" y="2754085"/>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D4D0919D-7463-E263-6C6C-25213DA06D67}"/>
              </a:ext>
            </a:extLst>
          </p:cNvPr>
          <p:cNvSpPr txBox="1"/>
          <p:nvPr/>
        </p:nvSpPr>
        <p:spPr>
          <a:xfrm>
            <a:off x="2950029" y="6673850"/>
            <a:ext cx="184731" cy="369332"/>
          </a:xfrm>
          <a:prstGeom prst="rect">
            <a:avLst/>
          </a:prstGeom>
          <a:noFill/>
        </p:spPr>
        <p:txBody>
          <a:bodyPr wrap="none" rtlCol="0">
            <a:spAutoFit/>
          </a:bodyPr>
          <a:lstStyle/>
          <a:p>
            <a:endParaRPr lang="en-US" dirty="0"/>
          </a:p>
        </p:txBody>
      </p:sp>
      <p:sp>
        <p:nvSpPr>
          <p:cNvPr id="9" name="Slide Number Placeholder 3">
            <a:extLst>
              <a:ext uri="{FF2B5EF4-FFF2-40B4-BE49-F238E27FC236}">
                <a16:creationId xmlns:a16="http://schemas.microsoft.com/office/drawing/2014/main" id="{6D41BAD4-409E-1D42-25BE-5AEE5ECB733D}"/>
              </a:ext>
            </a:extLst>
          </p:cNvPr>
          <p:cNvSpPr>
            <a:spLocks noGrp="1"/>
          </p:cNvSpPr>
          <p:nvPr>
            <p:ph type="sldNum" sz="quarter" idx="12"/>
          </p:nvPr>
        </p:nvSpPr>
        <p:spPr>
          <a:xfrm>
            <a:off x="8425314" y="6445251"/>
            <a:ext cx="3347585" cy="228600"/>
          </a:xfrm>
        </p:spPr>
        <p:txBody>
          <a:bodyPr/>
          <a:lstStyle/>
          <a:p>
            <a:r>
              <a:rPr dirty="0"/>
              <a:t>Page </a:t>
            </a:r>
            <a:r>
              <a:rPr lang="en-US" dirty="0"/>
              <a:t>4 </a:t>
            </a:r>
            <a:r>
              <a:rPr dirty="0"/>
              <a:t>of </a:t>
            </a:r>
            <a:r>
              <a:rPr lang="en-US" dirty="0"/>
              <a:t>19</a:t>
            </a:r>
            <a:endParaRPr dirty="0"/>
          </a:p>
        </p:txBody>
      </p:sp>
    </p:spTree>
    <p:extLst>
      <p:ext uri="{BB962C8B-B14F-4D97-AF65-F5344CB8AC3E}">
        <p14:creationId xmlns:p14="http://schemas.microsoft.com/office/powerpoint/2010/main" val="209748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E5B3-0093-8A6E-D67D-F4BCA0BB303F}"/>
              </a:ext>
            </a:extLst>
          </p:cNvPr>
          <p:cNvSpPr>
            <a:spLocks noGrp="1"/>
          </p:cNvSpPr>
          <p:nvPr>
            <p:ph type="title"/>
          </p:nvPr>
        </p:nvSpPr>
        <p:spPr>
          <a:xfrm>
            <a:off x="1247467" y="184149"/>
            <a:ext cx="10515600" cy="662939"/>
          </a:xfrm>
        </p:spPr>
        <p:txBody>
          <a:bodyPr anchor="ctr"/>
          <a:lstStyle/>
          <a:p>
            <a:r>
              <a:rPr kumimoji="0" lang="en-US" b="1" i="0" u="none" strike="noStrike" kern="1200" cap="none" spc="0" normalizeH="0" baseline="0" noProof="0" dirty="0">
                <a:ln>
                  <a:noFill/>
                </a:ln>
                <a:solidFill>
                  <a:srgbClr val="0095D4"/>
                </a:solidFill>
                <a:effectLst/>
                <a:uLnTx/>
                <a:uFillTx/>
                <a:latin typeface="Calibri" charset="0"/>
                <a:cs typeface="Helvetica" charset="0"/>
              </a:rPr>
              <a:t>Specialty Mental Health Services (SMHS)</a:t>
            </a:r>
            <a:endParaRPr lang="en-US" dirty="0"/>
          </a:p>
        </p:txBody>
      </p:sp>
      <p:sp>
        <p:nvSpPr>
          <p:cNvPr id="5" name="Content Placeholder 4">
            <a:extLst>
              <a:ext uri="{FF2B5EF4-FFF2-40B4-BE49-F238E27FC236}">
                <a16:creationId xmlns:a16="http://schemas.microsoft.com/office/drawing/2014/main" id="{3CABAF2B-065F-6EE5-9D17-2F5C9832BF44}"/>
              </a:ext>
            </a:extLst>
          </p:cNvPr>
          <p:cNvSpPr>
            <a:spLocks noGrp="1"/>
          </p:cNvSpPr>
          <p:nvPr>
            <p:ph idx="13"/>
          </p:nvPr>
        </p:nvSpPr>
        <p:spPr>
          <a:xfrm>
            <a:off x="1257299" y="847088"/>
            <a:ext cx="10515600" cy="5713732"/>
          </a:xfrm>
        </p:spPr>
        <p:txBody>
          <a:bodyPr/>
          <a:lstStyle/>
          <a:p>
            <a:pPr marL="0" indent="0">
              <a:lnSpc>
                <a:spcPct val="115000"/>
              </a:lnSpc>
              <a:spcBef>
                <a:spcPts val="0"/>
              </a:spcBef>
              <a:spcAft>
                <a:spcPts val="1000"/>
              </a:spcAft>
              <a:buNone/>
            </a:pPr>
            <a:r>
              <a:rPr lang="en-US" sz="2000" dirty="0">
                <a:solidFill>
                  <a:schemeClr val="tx1"/>
                </a:solidFill>
                <a:latin typeface="+mn-lt"/>
              </a:rPr>
              <a:t>Medi-Cal eligible members who meet the criteria for Specialty Mental Health Services (SMHS) can access mental health services through the </a:t>
            </a:r>
            <a:r>
              <a:rPr lang="en-US" sz="2000" b="1" dirty="0">
                <a:solidFill>
                  <a:schemeClr val="tx1"/>
                </a:solidFill>
                <a:latin typeface="+mn-lt"/>
              </a:rPr>
              <a:t>Los Angeles County, Department of Mental Health (DMH), </a:t>
            </a:r>
            <a:r>
              <a:rPr lang="en-US" sz="2000" dirty="0">
                <a:solidFill>
                  <a:schemeClr val="tx1"/>
                </a:solidFill>
                <a:latin typeface="+mn-lt"/>
              </a:rPr>
              <a:t>the designated Mental Health Plan (MHP) in Los Angeles County.  Services can include: </a:t>
            </a:r>
          </a:p>
          <a:p>
            <a:pPr marL="0" indent="0">
              <a:lnSpc>
                <a:spcPct val="115000"/>
              </a:lnSpc>
              <a:spcBef>
                <a:spcPts val="0"/>
              </a:spcBef>
              <a:spcAft>
                <a:spcPts val="1000"/>
              </a:spcAft>
              <a:buNone/>
            </a:pPr>
            <a:endParaRPr lang="en-US" sz="2000" b="1" dirty="0">
              <a:solidFill>
                <a:schemeClr val="tx1"/>
              </a:solidFill>
              <a:latin typeface="+mn-lt"/>
            </a:endParaRPr>
          </a:p>
          <a:p>
            <a:pPr marL="0" indent="0">
              <a:lnSpc>
                <a:spcPct val="115000"/>
              </a:lnSpc>
              <a:spcBef>
                <a:spcPts val="0"/>
              </a:spcBef>
              <a:spcAft>
                <a:spcPts val="1000"/>
              </a:spcAft>
              <a:buNone/>
            </a:pPr>
            <a:endParaRPr lang="en-US" sz="2000" spc="-10" dirty="0">
              <a:solidFill>
                <a:schemeClr val="tx1"/>
              </a:solidFill>
              <a:latin typeface="+mn-lt"/>
              <a:ea typeface="Arial" panose="020B0604020202020204" pitchFamily="34" charset="0"/>
              <a:cs typeface="Helvetica" panose="020B0604020202020204" pitchFamily="34" charset="0"/>
            </a:endParaRPr>
          </a:p>
          <a:p>
            <a:pPr marL="0" indent="0">
              <a:lnSpc>
                <a:spcPct val="150000"/>
              </a:lnSpc>
              <a:spcBef>
                <a:spcPts val="0"/>
              </a:spcBef>
              <a:buNone/>
            </a:pPr>
            <a:endParaRPr lang="en-US" sz="2000" spc="-10" dirty="0">
              <a:solidFill>
                <a:schemeClr val="tx1"/>
              </a:solidFill>
              <a:latin typeface="+mn-lt"/>
              <a:ea typeface="Arial" panose="020B0604020202020204" pitchFamily="34" charset="0"/>
              <a:cs typeface="Helvetica" panose="020B0604020202020204" pitchFamily="34" charset="0"/>
            </a:endParaRPr>
          </a:p>
          <a:p>
            <a:endParaRPr lang="en-US" sz="2000" spc="-10" dirty="0">
              <a:solidFill>
                <a:schemeClr val="tx1"/>
              </a:solidFill>
              <a:latin typeface="+mn-lt"/>
              <a:ea typeface="Arial" panose="020B060402020202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E028E3EC-D885-C5A8-974E-85CE5E93B3B1}"/>
              </a:ext>
            </a:extLst>
          </p:cNvPr>
          <p:cNvPicPr>
            <a:picLocks noChangeAspect="1"/>
          </p:cNvPicPr>
          <p:nvPr/>
        </p:nvPicPr>
        <p:blipFill>
          <a:blip r:embed="rId3"/>
          <a:stretch>
            <a:fillRect/>
          </a:stretch>
        </p:blipFill>
        <p:spPr>
          <a:xfrm>
            <a:off x="2795599" y="5594555"/>
            <a:ext cx="6974428" cy="1013142"/>
          </a:xfrm>
          <a:prstGeom prst="rect">
            <a:avLst/>
          </a:prstGeom>
        </p:spPr>
      </p:pic>
      <p:graphicFrame>
        <p:nvGraphicFramePr>
          <p:cNvPr id="4" name="Table 3">
            <a:extLst>
              <a:ext uri="{FF2B5EF4-FFF2-40B4-BE49-F238E27FC236}">
                <a16:creationId xmlns:a16="http://schemas.microsoft.com/office/drawing/2014/main" id="{6F2F4350-DE8D-E421-A87E-2C784FBD0E91}"/>
              </a:ext>
            </a:extLst>
          </p:cNvPr>
          <p:cNvGraphicFramePr>
            <a:graphicFrameLocks noGrp="1"/>
          </p:cNvGraphicFramePr>
          <p:nvPr>
            <p:extLst>
              <p:ext uri="{D42A27DB-BD31-4B8C-83A1-F6EECF244321}">
                <p14:modId xmlns:p14="http://schemas.microsoft.com/office/powerpoint/2010/main" val="2424983413"/>
              </p:ext>
            </p:extLst>
          </p:nvPr>
        </p:nvGraphicFramePr>
        <p:xfrm>
          <a:off x="1240021" y="1968242"/>
          <a:ext cx="10296305" cy="2542932"/>
        </p:xfrm>
        <a:graphic>
          <a:graphicData uri="http://schemas.openxmlformats.org/drawingml/2006/table">
            <a:tbl>
              <a:tblPr firstRow="1" bandRow="1">
                <a:tableStyleId>{5C22544A-7EE6-4342-B048-85BDC9FD1C3A}</a:tableStyleId>
              </a:tblPr>
              <a:tblGrid>
                <a:gridCol w="4597253">
                  <a:extLst>
                    <a:ext uri="{9D8B030D-6E8A-4147-A177-3AD203B41FA5}">
                      <a16:colId xmlns:a16="http://schemas.microsoft.com/office/drawing/2014/main" val="2777475364"/>
                    </a:ext>
                  </a:extLst>
                </a:gridCol>
                <a:gridCol w="5699052">
                  <a:extLst>
                    <a:ext uri="{9D8B030D-6E8A-4147-A177-3AD203B41FA5}">
                      <a16:colId xmlns:a16="http://schemas.microsoft.com/office/drawing/2014/main" val="971682095"/>
                    </a:ext>
                  </a:extLst>
                </a:gridCol>
              </a:tblGrid>
              <a:tr h="365410">
                <a:tc>
                  <a:txBody>
                    <a:bodyPr/>
                    <a:lstStyle/>
                    <a:p>
                      <a:pPr algn="l"/>
                      <a:r>
                        <a:rPr lang="en-US" sz="1700" b="0" dirty="0">
                          <a:solidFill>
                            <a:schemeClr val="tx1"/>
                          </a:solidFill>
                        </a:rPr>
                        <a:t>Adult Residential Treatment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1700" b="0" dirty="0">
                          <a:solidFill>
                            <a:schemeClr val="tx1"/>
                          </a:solidFill>
                        </a:rPr>
                        <a:t>Crisis Interventional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5989469"/>
                  </a:ext>
                </a:extLst>
              </a:tr>
              <a:tr h="341745">
                <a:tc>
                  <a:txBody>
                    <a:bodyPr/>
                    <a:lstStyle/>
                    <a:p>
                      <a:pPr algn="l"/>
                      <a:r>
                        <a:rPr lang="en-US" sz="1700" dirty="0"/>
                        <a:t>Crisis Residential Treatment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700" dirty="0"/>
                        <a:t>Crisis Stabilization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323423"/>
                  </a:ext>
                </a:extLst>
              </a:tr>
              <a:tr h="420535">
                <a:tc>
                  <a:txBody>
                    <a:bodyPr/>
                    <a:lstStyle/>
                    <a:p>
                      <a:pPr algn="l"/>
                      <a:r>
                        <a:rPr lang="en-US" sz="1700" dirty="0"/>
                        <a:t>Day Rehabilitation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1700" dirty="0"/>
                        <a:t>Day Treatment Intensive Services – Intensive Outpatient (IOP)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23093581"/>
                  </a:ext>
                </a:extLst>
              </a:tr>
              <a:tr h="341745">
                <a:tc>
                  <a:txBody>
                    <a:bodyPr/>
                    <a:lstStyle/>
                    <a:p>
                      <a:pPr algn="l"/>
                      <a:r>
                        <a:rPr lang="en-US" sz="1700" dirty="0"/>
                        <a:t>Medication Support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700" dirty="0"/>
                        <a:t>Mental Health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2523958"/>
                  </a:ext>
                </a:extLst>
              </a:tr>
              <a:tr h="341745">
                <a:tc>
                  <a:txBody>
                    <a:bodyPr/>
                    <a:lstStyle/>
                    <a:p>
                      <a:pPr algn="l"/>
                      <a:r>
                        <a:rPr lang="en-US" sz="1700" dirty="0"/>
                        <a:t>Mobile Crisis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1700" dirty="0"/>
                        <a:t>Peer Support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0173197"/>
                  </a:ext>
                </a:extLst>
              </a:tr>
              <a:tr h="354907">
                <a:tc>
                  <a:txBody>
                    <a:bodyPr/>
                    <a:lstStyle/>
                    <a:p>
                      <a:pPr algn="l"/>
                      <a:r>
                        <a:rPr lang="en-US" sz="1700" dirty="0"/>
                        <a:t>Psychiatric Health Facility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700" dirty="0"/>
                        <a:t>Psychiatric Inpatient Hospital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798837"/>
                  </a:ext>
                </a:extLst>
              </a:tr>
              <a:tr h="341745">
                <a:tc gridSpan="2">
                  <a:txBody>
                    <a:bodyPr/>
                    <a:lstStyle/>
                    <a:p>
                      <a:pPr algn="l"/>
                      <a:r>
                        <a:rPr lang="en-US" sz="1700" dirty="0"/>
                        <a:t>                                                                       Targeted Case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3343643082"/>
                  </a:ext>
                </a:extLst>
              </a:tr>
            </a:tbl>
          </a:graphicData>
        </a:graphic>
      </p:graphicFrame>
      <p:graphicFrame>
        <p:nvGraphicFramePr>
          <p:cNvPr id="6" name="Table 5">
            <a:extLst>
              <a:ext uri="{FF2B5EF4-FFF2-40B4-BE49-F238E27FC236}">
                <a16:creationId xmlns:a16="http://schemas.microsoft.com/office/drawing/2014/main" id="{7722F1E3-5745-AFE3-5964-6AC57833C570}"/>
              </a:ext>
            </a:extLst>
          </p:cNvPr>
          <p:cNvGraphicFramePr>
            <a:graphicFrameLocks noGrp="1"/>
          </p:cNvGraphicFramePr>
          <p:nvPr>
            <p:extLst>
              <p:ext uri="{D42A27DB-BD31-4B8C-83A1-F6EECF244321}">
                <p14:modId xmlns:p14="http://schemas.microsoft.com/office/powerpoint/2010/main" val="1592661266"/>
              </p:ext>
            </p:extLst>
          </p:nvPr>
        </p:nvGraphicFramePr>
        <p:xfrm>
          <a:off x="1240021" y="4511174"/>
          <a:ext cx="10296305" cy="1051560"/>
        </p:xfrm>
        <a:graphic>
          <a:graphicData uri="http://schemas.openxmlformats.org/drawingml/2006/table">
            <a:tbl>
              <a:tblPr firstRow="1" bandRow="1">
                <a:tableStyleId>{00A15C55-8517-42AA-B614-E9B94910E393}</a:tableStyleId>
              </a:tblPr>
              <a:tblGrid>
                <a:gridCol w="4554723">
                  <a:extLst>
                    <a:ext uri="{9D8B030D-6E8A-4147-A177-3AD203B41FA5}">
                      <a16:colId xmlns:a16="http://schemas.microsoft.com/office/drawing/2014/main" val="1322323214"/>
                    </a:ext>
                  </a:extLst>
                </a:gridCol>
                <a:gridCol w="5741582">
                  <a:extLst>
                    <a:ext uri="{9D8B030D-6E8A-4147-A177-3AD203B41FA5}">
                      <a16:colId xmlns:a16="http://schemas.microsoft.com/office/drawing/2014/main" val="3718968026"/>
                    </a:ext>
                  </a:extLst>
                </a:gridCol>
              </a:tblGrid>
              <a:tr h="279089">
                <a:tc rowSpan="3">
                  <a:txBody>
                    <a:bodyPr/>
                    <a:lstStyle/>
                    <a:p>
                      <a:pPr algn="ctr"/>
                      <a:endParaRPr lang="en-US" sz="1700" b="0" dirty="0">
                        <a:solidFill>
                          <a:schemeClr val="tx1"/>
                        </a:solidFill>
                      </a:endParaRPr>
                    </a:p>
                    <a:p>
                      <a:pPr algn="l"/>
                      <a:r>
                        <a:rPr lang="en-US" sz="1700" b="0" dirty="0">
                          <a:solidFill>
                            <a:schemeClr val="tx1"/>
                          </a:solidFill>
                        </a:rPr>
                        <a:t>Additional Services for members under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700" b="0" kern="1200" dirty="0">
                          <a:solidFill>
                            <a:schemeClr val="dk1"/>
                          </a:solidFill>
                          <a:latin typeface="+mn-lt"/>
                          <a:ea typeface="+mn-ea"/>
                          <a:cs typeface="+mn-cs"/>
                        </a:rPr>
                        <a:t>Intensive Home-Based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09205016"/>
                  </a:ext>
                </a:extLst>
              </a:tr>
              <a:tr h="279089">
                <a:tc vMerge="1">
                  <a:txBody>
                    <a:bodyPr/>
                    <a:lstStyle/>
                    <a:p>
                      <a:endParaRPr lang="en-US" dirty="0"/>
                    </a:p>
                  </a:txBody>
                  <a:tcPr>
                    <a:solidFill>
                      <a:schemeClr val="bg1"/>
                    </a:solidFill>
                  </a:tcPr>
                </a:tc>
                <a:tc>
                  <a:txBody>
                    <a:bodyPr/>
                    <a:lstStyle/>
                    <a:p>
                      <a:r>
                        <a:rPr lang="en-US" sz="1700" dirty="0"/>
                        <a:t>Intensive Care Coordination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5859109"/>
                  </a:ext>
                </a:extLst>
              </a:tr>
              <a:tr h="148414">
                <a:tc vMerge="1">
                  <a:txBody>
                    <a:bodyPr/>
                    <a:lstStyle/>
                    <a:p>
                      <a:endParaRPr lang="en-US" dirty="0"/>
                    </a:p>
                  </a:txBody>
                  <a:tcPr>
                    <a:solidFill>
                      <a:schemeClr val="accent4">
                        <a:lumMod val="40000"/>
                        <a:lumOff val="60000"/>
                      </a:schemeClr>
                    </a:solidFill>
                  </a:tcPr>
                </a:tc>
                <a:tc>
                  <a:txBody>
                    <a:bodyPr/>
                    <a:lstStyle/>
                    <a:p>
                      <a:r>
                        <a:rPr lang="en-US" sz="1700" dirty="0"/>
                        <a:t>Therapeutic Behavioral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9468046"/>
                  </a:ext>
                </a:extLst>
              </a:tr>
            </a:tbl>
          </a:graphicData>
        </a:graphic>
      </p:graphicFrame>
      <p:sp>
        <p:nvSpPr>
          <p:cNvPr id="9" name="Slide Number Placeholder 3">
            <a:extLst>
              <a:ext uri="{FF2B5EF4-FFF2-40B4-BE49-F238E27FC236}">
                <a16:creationId xmlns:a16="http://schemas.microsoft.com/office/drawing/2014/main" id="{A2DB3AAA-1DBE-FDF3-EFA6-1C8E0AF3DBFC}"/>
              </a:ext>
            </a:extLst>
          </p:cNvPr>
          <p:cNvSpPr>
            <a:spLocks noGrp="1"/>
          </p:cNvSpPr>
          <p:nvPr>
            <p:ph type="sldNum" sz="quarter" idx="12"/>
          </p:nvPr>
        </p:nvSpPr>
        <p:spPr>
          <a:xfrm>
            <a:off x="8425314" y="6445251"/>
            <a:ext cx="3347585" cy="228600"/>
          </a:xfrm>
        </p:spPr>
        <p:txBody>
          <a:bodyPr/>
          <a:lstStyle/>
          <a:p>
            <a:r>
              <a:rPr dirty="0"/>
              <a:t>Page </a:t>
            </a:r>
            <a:r>
              <a:rPr lang="en-US" dirty="0"/>
              <a:t>5</a:t>
            </a:r>
            <a:r>
              <a:rPr dirty="0"/>
              <a:t> of </a:t>
            </a:r>
            <a:r>
              <a:rPr lang="en-US" dirty="0"/>
              <a:t>19</a:t>
            </a:r>
            <a:endParaRPr dirty="0"/>
          </a:p>
        </p:txBody>
      </p:sp>
    </p:spTree>
    <p:extLst>
      <p:ext uri="{BB962C8B-B14F-4D97-AF65-F5344CB8AC3E}">
        <p14:creationId xmlns:p14="http://schemas.microsoft.com/office/powerpoint/2010/main" val="143286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DBE1-71FE-91E8-1350-5C0C11475AB2}"/>
              </a:ext>
            </a:extLst>
          </p:cNvPr>
          <p:cNvSpPr>
            <a:spLocks noGrp="1"/>
          </p:cNvSpPr>
          <p:nvPr>
            <p:ph type="title"/>
          </p:nvPr>
        </p:nvSpPr>
        <p:spPr>
          <a:xfrm>
            <a:off x="1219200" y="184149"/>
            <a:ext cx="10515600" cy="662939"/>
          </a:xfrm>
        </p:spPr>
        <p:txBody>
          <a:bodyPr/>
          <a:lstStyle/>
          <a:p>
            <a:r>
              <a:rPr lang="en-US" dirty="0">
                <a:latin typeface="Calibri" panose="020F0502020204030204" pitchFamily="34" charset="0"/>
                <a:cs typeface="Calibri" panose="020F0502020204030204" pitchFamily="34" charset="0"/>
              </a:rPr>
              <a:t>Parties to the SMHS MOU</a:t>
            </a:r>
          </a:p>
        </p:txBody>
      </p:sp>
      <p:sp>
        <p:nvSpPr>
          <p:cNvPr id="4" name="Content Placeholder 3">
            <a:extLst>
              <a:ext uri="{FF2B5EF4-FFF2-40B4-BE49-F238E27FC236}">
                <a16:creationId xmlns:a16="http://schemas.microsoft.com/office/drawing/2014/main" id="{E2783FFD-EDD3-18AC-6D32-E73C6C1C1D67}"/>
              </a:ext>
            </a:extLst>
          </p:cNvPr>
          <p:cNvSpPr>
            <a:spLocks noGrp="1"/>
          </p:cNvSpPr>
          <p:nvPr>
            <p:ph idx="13"/>
          </p:nvPr>
        </p:nvSpPr>
        <p:spPr>
          <a:xfrm>
            <a:off x="1219200" y="590594"/>
            <a:ext cx="10515600" cy="4942340"/>
          </a:xfrm>
        </p:spPr>
        <p:txBody>
          <a:bodyPr/>
          <a:lstStyle/>
          <a:p>
            <a:pPr marL="0" marR="0" lvl="0" indent="0" algn="l" defTabSz="914400" rtl="0" eaLnBrk="1" fontAlgn="auto" latinLnBrk="0" hangingPunct="1">
              <a:lnSpc>
                <a:spcPct val="100000"/>
              </a:lnSpc>
              <a:spcBef>
                <a:spcPts val="0"/>
              </a:spcBef>
              <a:spcAft>
                <a:spcPts val="0"/>
              </a:spcAft>
              <a:buClr>
                <a:srgbClr val="F9A13A"/>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a:cs typeface="Helvetica" charset="0"/>
              </a:rPr>
              <a:t>In addition to Los Angeles County, Department of Mental Health (DMH), who administer the Specialty Mental Health Services (SMHS) in Los Angeles County as the designated Mental Health Plan, the following Managed Care Plan and Plan Partners are parties to the SMHS MOU:</a:t>
            </a:r>
          </a:p>
          <a:p>
            <a:pPr marL="0" marR="0" lvl="0" indent="0" algn="l" defTabSz="914400" rtl="0" eaLnBrk="1" fontAlgn="auto" latinLnBrk="0" hangingPunct="1">
              <a:lnSpc>
                <a:spcPct val="100000"/>
              </a:lnSpc>
              <a:spcBef>
                <a:spcPts val="0"/>
              </a:spcBef>
              <a:spcAft>
                <a:spcPts val="0"/>
              </a:spcAft>
              <a:buClr>
                <a:srgbClr val="F9A13A"/>
              </a:buClr>
              <a:buSzTx/>
              <a:buFont typeface="Arial"/>
              <a:buNone/>
              <a:tabLst/>
              <a:defRPr/>
            </a:pPr>
            <a:endParaRPr kumimoji="0" lang="en-US" sz="800" b="0" i="0" u="none" strike="noStrike" kern="1200" cap="none" spc="0" normalizeH="0" baseline="0" noProof="0" dirty="0">
              <a:ln>
                <a:noFill/>
              </a:ln>
              <a:solidFill>
                <a:prstClr val="black"/>
              </a:solidFill>
              <a:effectLst/>
              <a:uLnTx/>
              <a:uFillTx/>
              <a:latin typeface="Calibri"/>
              <a:cs typeface="Helvetica" charset="0"/>
            </a:endParaRPr>
          </a:p>
          <a:p>
            <a:pPr marL="411480" marR="0" lvl="1" indent="-228600" algn="l" defTabSz="914400" rtl="0" eaLnBrk="1" fontAlgn="auto" latinLnBrk="0" hangingPunct="1">
              <a:lnSpc>
                <a:spcPct val="100000"/>
              </a:lnSpc>
              <a:spcBef>
                <a:spcPts val="0"/>
              </a:spcBef>
              <a:spcAft>
                <a:spcPts val="0"/>
              </a:spcAft>
              <a:buClr>
                <a:srgbClr val="0095D4"/>
              </a:buClr>
              <a:buSzPct val="100000"/>
              <a:buFont typeface="LucidaGrande" charset="0"/>
              <a:buChar char="-"/>
              <a:tabLst/>
              <a:defRPr/>
            </a:pPr>
            <a:r>
              <a:rPr kumimoji="0" lang="en-US" sz="2000" b="0" i="0" u="none" strike="noStrike" kern="1200" cap="none" spc="0" normalizeH="0" baseline="0" noProof="0" dirty="0">
                <a:ln>
                  <a:noFill/>
                </a:ln>
                <a:solidFill>
                  <a:prstClr val="black"/>
                </a:solidFill>
                <a:effectLst/>
                <a:uLnTx/>
                <a:uFillTx/>
                <a:latin typeface="Calibri"/>
                <a:cs typeface="Helvetica" charset="0"/>
              </a:rPr>
              <a:t>Managed Care Plan (MCP):</a:t>
            </a:r>
          </a:p>
          <a:p>
            <a:pPr lvl="3">
              <a:lnSpc>
                <a:spcPct val="100000"/>
              </a:lnSpc>
              <a:spcBef>
                <a:spcPts val="0"/>
              </a:spcBef>
              <a:buFont typeface="Wingdings" panose="05000000000000000000" pitchFamily="2" charset="2"/>
              <a:buChar char="§"/>
            </a:pPr>
            <a:r>
              <a:rPr lang="en-US" sz="2000" dirty="0">
                <a:solidFill>
                  <a:schemeClr val="tx1"/>
                </a:solidFill>
                <a:latin typeface="Calibri"/>
              </a:rPr>
              <a:t>L.A. Care Health Plan </a:t>
            </a:r>
          </a:p>
          <a:p>
            <a:pPr marL="862013" lvl="3" indent="0">
              <a:lnSpc>
                <a:spcPct val="100000"/>
              </a:lnSpc>
              <a:spcBef>
                <a:spcPts val="0"/>
              </a:spcBef>
              <a:buNone/>
            </a:pPr>
            <a:r>
              <a:rPr lang="en-US" sz="1400" dirty="0">
                <a:solidFill>
                  <a:schemeClr val="tx1"/>
                </a:solidFill>
                <a:latin typeface="Calibri"/>
              </a:rPr>
              <a:t>(Local Initiative Health Authority of Los Angeles County)</a:t>
            </a:r>
          </a:p>
          <a:p>
            <a:pPr lvl="1">
              <a:lnSpc>
                <a:spcPct val="100000"/>
              </a:lnSpc>
              <a:spcBef>
                <a:spcPts val="0"/>
              </a:spcBef>
            </a:pPr>
            <a:r>
              <a:rPr lang="en-US" sz="2000" dirty="0">
                <a:solidFill>
                  <a:schemeClr val="tx1"/>
                </a:solidFill>
                <a:latin typeface="Calibri"/>
              </a:rPr>
              <a:t>Plan Partners:</a:t>
            </a:r>
          </a:p>
          <a:p>
            <a:pPr marL="862013" lvl="1" indent="-231775">
              <a:lnSpc>
                <a:spcPct val="100000"/>
              </a:lnSpc>
              <a:spcBef>
                <a:spcPts val="0"/>
              </a:spcBef>
              <a:buFont typeface="Wingdings" panose="05000000000000000000" pitchFamily="2" charset="2"/>
              <a:buChar char="§"/>
            </a:pPr>
            <a:r>
              <a:rPr lang="en-US" sz="2000" dirty="0">
                <a:solidFill>
                  <a:schemeClr val="tx1"/>
                </a:solidFill>
                <a:latin typeface="Calibri"/>
              </a:rPr>
              <a:t>Blue Shield of California Promise Health Plan (Blue Shield Promise) </a:t>
            </a:r>
          </a:p>
          <a:p>
            <a:pPr marL="914400" lvl="1" indent="-284163">
              <a:lnSpc>
                <a:spcPct val="100000"/>
              </a:lnSpc>
              <a:spcBef>
                <a:spcPts val="0"/>
              </a:spcBef>
              <a:buNone/>
            </a:pPr>
            <a:r>
              <a:rPr lang="en-US" sz="2000" dirty="0">
                <a:solidFill>
                  <a:schemeClr val="tx1"/>
                </a:solidFill>
                <a:latin typeface="Calibri"/>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(Blue Shield of California Promise Health Plan is an independent licensee of the Blue Shield Association)</a:t>
            </a:r>
          </a:p>
          <a:p>
            <a:pPr lvl="3">
              <a:lnSpc>
                <a:spcPct val="100000"/>
              </a:lnSpc>
              <a:spcBef>
                <a:spcPts val="0"/>
              </a:spcBef>
              <a:buFont typeface="Wingdings" panose="05000000000000000000" pitchFamily="2" charset="2"/>
              <a:buChar char="§"/>
            </a:pPr>
            <a:r>
              <a:rPr lang="en-US" sz="2000" dirty="0">
                <a:solidFill>
                  <a:schemeClr val="tx1"/>
                </a:solidFill>
                <a:latin typeface="Calibri"/>
              </a:rPr>
              <a:t>Anthem Blue Cross (Blue Cross of California) </a:t>
            </a:r>
          </a:p>
          <a:p>
            <a:pPr marL="914400" lvl="3" indent="-274638">
              <a:lnSpc>
                <a:spcPct val="100000"/>
              </a:lnSpc>
              <a:spcBef>
                <a:spcPts val="0"/>
              </a:spcBef>
              <a:buNone/>
            </a:pPr>
            <a:r>
              <a:rPr lang="en-US" sz="1400" dirty="0">
                <a:latin typeface="Calibri" panose="020F0502020204030204" pitchFamily="34" charset="0"/>
                <a:ea typeface="Calibri" panose="020F0502020204030204" pitchFamily="34" charset="0"/>
                <a:cs typeface="Calibri" panose="020F0502020204030204" pitchFamily="34" charset="0"/>
              </a:rPr>
              <a:t>      (Anthem Blue Cross is the trade name of Blue Cross of California. Anthem Blue Cross and Blue Cross of California Partnership Plan, Inc. are independent licensees of the Blue Cross Association. Blue Cross of California is contracted with L.A. Care Health Plan to provide Medi-Cal Managed Care services in Los Angeles County. Anthem is a registered trademark of Anthem Insurance Companies, Inc.)</a:t>
            </a:r>
          </a:p>
          <a:p>
            <a:pPr marL="0" marR="0" lvl="0" indent="0" algn="l" defTabSz="914400" rtl="0" eaLnBrk="1" fontAlgn="auto" latinLnBrk="0" hangingPunct="1">
              <a:lnSpc>
                <a:spcPct val="100000"/>
              </a:lnSpc>
              <a:spcBef>
                <a:spcPts val="0"/>
              </a:spcBef>
              <a:spcAft>
                <a:spcPts val="0"/>
              </a:spcAft>
              <a:buClr>
                <a:srgbClr val="F9A13A"/>
              </a:buClr>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a:cs typeface="Helvetica" charset="0"/>
            </a:endParaRPr>
          </a:p>
          <a:p>
            <a:pPr marL="0" marR="0" lvl="0" indent="0" algn="l" defTabSz="914400" rtl="0" eaLnBrk="1" fontAlgn="auto" latinLnBrk="0" hangingPunct="1">
              <a:lnSpc>
                <a:spcPct val="100000"/>
              </a:lnSpc>
              <a:spcBef>
                <a:spcPts val="0"/>
              </a:spcBef>
              <a:spcAft>
                <a:spcPts val="0"/>
              </a:spcAft>
              <a:buClr>
                <a:srgbClr val="F9A13A"/>
              </a:buClr>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a:cs typeface="Helvetica" charset="0"/>
              </a:rPr>
              <a:t>These entities collaborate with </a:t>
            </a:r>
            <a:r>
              <a:rPr lang="en-US" sz="2000" dirty="0">
                <a:solidFill>
                  <a:prstClr val="black"/>
                </a:solidFill>
                <a:latin typeface="Calibri"/>
              </a:rPr>
              <a:t>DMH </a:t>
            </a:r>
            <a:r>
              <a:rPr kumimoji="0" lang="en-US" sz="2000" b="0" i="0" u="none" strike="noStrike" kern="1200" cap="none" spc="0" normalizeH="0" baseline="0" noProof="0" dirty="0">
                <a:ln>
                  <a:noFill/>
                </a:ln>
                <a:solidFill>
                  <a:prstClr val="black"/>
                </a:solidFill>
                <a:effectLst/>
                <a:uLnTx/>
                <a:uFillTx/>
                <a:latin typeface="Calibri"/>
                <a:cs typeface="Helvetica" charset="0"/>
              </a:rPr>
              <a:t>to:</a:t>
            </a:r>
          </a:p>
          <a:p>
            <a:pPr marL="411480" marR="0" lvl="1" indent="-228600" algn="l" defTabSz="914400" rtl="0" eaLnBrk="1" fontAlgn="auto" latinLnBrk="0" hangingPunct="1">
              <a:lnSpc>
                <a:spcPct val="100000"/>
              </a:lnSpc>
              <a:spcBef>
                <a:spcPts val="0"/>
              </a:spcBef>
              <a:spcAft>
                <a:spcPts val="0"/>
              </a:spcAft>
              <a:buClr>
                <a:srgbClr val="0095D4"/>
              </a:buClr>
              <a:buSzPct val="100000"/>
              <a:buFont typeface="LucidaGrande" charset="0"/>
              <a:buChar char="-"/>
              <a:tabLst/>
              <a:defRPr/>
            </a:pPr>
            <a:r>
              <a:rPr kumimoji="0" lang="en-US" sz="2000" b="0" i="0" u="none" strike="noStrike" kern="1200" cap="none" spc="0" normalizeH="0" baseline="0" noProof="0" dirty="0">
                <a:ln>
                  <a:noFill/>
                </a:ln>
                <a:solidFill>
                  <a:prstClr val="black"/>
                </a:solidFill>
                <a:effectLst/>
                <a:uLnTx/>
                <a:uFillTx/>
                <a:latin typeface="Calibri"/>
                <a:cs typeface="Helvetica" charset="0"/>
              </a:rPr>
              <a:t>Coordinate care for Medi-Cal Members</a:t>
            </a:r>
          </a:p>
          <a:p>
            <a:pPr marL="411480" marR="0" lvl="1" indent="-228600" algn="l" defTabSz="914400" rtl="0" eaLnBrk="1" fontAlgn="auto" latinLnBrk="0" hangingPunct="1">
              <a:lnSpc>
                <a:spcPct val="100000"/>
              </a:lnSpc>
              <a:spcBef>
                <a:spcPts val="0"/>
              </a:spcBef>
              <a:spcAft>
                <a:spcPts val="0"/>
              </a:spcAft>
              <a:buClr>
                <a:srgbClr val="0095D4"/>
              </a:buClr>
              <a:buSzPct val="100000"/>
              <a:buFont typeface="LucidaGrande" charset="0"/>
              <a:buChar char="-"/>
              <a:tabLst/>
              <a:defRPr/>
            </a:pPr>
            <a:r>
              <a:rPr kumimoji="0" lang="en-US" sz="2000" b="0" i="0" u="none" strike="noStrike" kern="1200" cap="none" spc="0" normalizeH="0" baseline="0" noProof="0" dirty="0">
                <a:ln>
                  <a:noFill/>
                </a:ln>
                <a:solidFill>
                  <a:prstClr val="black"/>
                </a:solidFill>
                <a:effectLst/>
                <a:uLnTx/>
                <a:uFillTx/>
                <a:latin typeface="Calibri"/>
                <a:cs typeface="Helvetica" charset="0"/>
              </a:rPr>
              <a:t>Authorize Covered Services</a:t>
            </a:r>
          </a:p>
          <a:p>
            <a:pPr marL="411480" marR="0" lvl="1" indent="-228600" algn="l" defTabSz="914400" rtl="0" eaLnBrk="1" fontAlgn="auto" latinLnBrk="0" hangingPunct="1">
              <a:lnSpc>
                <a:spcPct val="100000"/>
              </a:lnSpc>
              <a:spcBef>
                <a:spcPts val="0"/>
              </a:spcBef>
              <a:spcAft>
                <a:spcPts val="0"/>
              </a:spcAft>
              <a:buClr>
                <a:srgbClr val="0095D4"/>
              </a:buClr>
              <a:buSzPct val="100000"/>
              <a:buFont typeface="LucidaGrande" charset="0"/>
              <a:buChar char="-"/>
              <a:tabLst/>
              <a:defRPr/>
            </a:pPr>
            <a:r>
              <a:rPr kumimoji="0" lang="en-US" sz="2000" b="0" i="0" u="none" strike="noStrike" kern="1200" cap="none" spc="0" normalizeH="0" baseline="0" noProof="0" dirty="0">
                <a:ln>
                  <a:noFill/>
                </a:ln>
                <a:solidFill>
                  <a:prstClr val="black"/>
                </a:solidFill>
                <a:effectLst/>
                <a:uLnTx/>
                <a:uFillTx/>
                <a:latin typeface="Calibri"/>
                <a:cs typeface="Helvetica" charset="0"/>
              </a:rPr>
              <a:t>Support program oversight and compliance</a:t>
            </a:r>
          </a:p>
          <a:p>
            <a:pPr marL="411480" marR="0" lvl="1" indent="-228600" algn="l" defTabSz="914400" rtl="0" eaLnBrk="1" fontAlgn="auto" latinLnBrk="0" hangingPunct="1">
              <a:lnSpc>
                <a:spcPct val="100000"/>
              </a:lnSpc>
              <a:spcBef>
                <a:spcPts val="0"/>
              </a:spcBef>
              <a:spcAft>
                <a:spcPts val="0"/>
              </a:spcAft>
              <a:buClr>
                <a:srgbClr val="0095D4"/>
              </a:buClr>
              <a:buSzPct val="100000"/>
              <a:buFont typeface="LucidaGrande" charset="0"/>
              <a:buChar char="-"/>
              <a:tabLst/>
              <a:defRPr/>
            </a:pPr>
            <a:r>
              <a:rPr kumimoji="0" lang="en-US" sz="2000" b="0" i="0" u="none" strike="noStrike" kern="1200" cap="none" spc="0" normalizeH="0" baseline="0" noProof="0" dirty="0">
                <a:ln>
                  <a:noFill/>
                </a:ln>
                <a:solidFill>
                  <a:prstClr val="black"/>
                </a:solidFill>
                <a:effectLst/>
                <a:uLnTx/>
                <a:uFillTx/>
                <a:latin typeface="Calibri"/>
                <a:cs typeface="Helvetica" charset="0"/>
              </a:rPr>
              <a:t>Ensure non-duplication of services across programs</a:t>
            </a:r>
          </a:p>
          <a:p>
            <a:pPr marL="0" indent="0">
              <a:buNone/>
            </a:pPr>
            <a:endParaRPr lang="en-US" dirty="0"/>
          </a:p>
        </p:txBody>
      </p:sp>
      <p:sp>
        <p:nvSpPr>
          <p:cNvPr id="5" name="Slide Number Placeholder 3">
            <a:extLst>
              <a:ext uri="{FF2B5EF4-FFF2-40B4-BE49-F238E27FC236}">
                <a16:creationId xmlns:a16="http://schemas.microsoft.com/office/drawing/2014/main" id="{6188E70D-EE8D-10A7-C08A-717BD66C107F}"/>
              </a:ext>
            </a:extLst>
          </p:cNvPr>
          <p:cNvSpPr>
            <a:spLocks noGrp="1"/>
          </p:cNvSpPr>
          <p:nvPr>
            <p:ph type="sldNum" sz="quarter" idx="12"/>
          </p:nvPr>
        </p:nvSpPr>
        <p:spPr>
          <a:xfrm>
            <a:off x="8425314" y="6445251"/>
            <a:ext cx="3347585" cy="228600"/>
          </a:xfrm>
        </p:spPr>
        <p:txBody>
          <a:bodyPr/>
          <a:lstStyle/>
          <a:p>
            <a:r>
              <a:rPr dirty="0"/>
              <a:t>Page </a:t>
            </a:r>
            <a:r>
              <a:rPr lang="en-US" dirty="0"/>
              <a:t>6</a:t>
            </a:r>
            <a:r>
              <a:rPr dirty="0"/>
              <a:t> of </a:t>
            </a:r>
            <a:r>
              <a:rPr lang="en-US" dirty="0"/>
              <a:t>19</a:t>
            </a:r>
            <a:endParaRPr dirty="0"/>
          </a:p>
        </p:txBody>
      </p:sp>
    </p:spTree>
    <p:extLst>
      <p:ext uri="{BB962C8B-B14F-4D97-AF65-F5344CB8AC3E}">
        <p14:creationId xmlns:p14="http://schemas.microsoft.com/office/powerpoint/2010/main" val="331691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998C-041D-7311-0F08-EB26C15D49E7}"/>
              </a:ext>
            </a:extLst>
          </p:cNvPr>
          <p:cNvSpPr>
            <a:spLocks noGrp="1"/>
          </p:cNvSpPr>
          <p:nvPr>
            <p:ph type="title"/>
          </p:nvPr>
        </p:nvSpPr>
        <p:spPr>
          <a:xfrm>
            <a:off x="1219200" y="184149"/>
            <a:ext cx="10515600" cy="662939"/>
          </a:xfrm>
        </p:spPr>
        <p:txBody>
          <a:bodyPr anchor="ctr"/>
          <a:lstStyle/>
          <a:p>
            <a:r>
              <a:rPr lang="en-US" dirty="0">
                <a:latin typeface="Calibri"/>
              </a:rPr>
              <a:t>Key Provisions and Requirements of the SMHS MOU</a:t>
            </a:r>
          </a:p>
        </p:txBody>
      </p:sp>
      <p:sp>
        <p:nvSpPr>
          <p:cNvPr id="5" name="Content Placeholder 4">
            <a:extLst>
              <a:ext uri="{FF2B5EF4-FFF2-40B4-BE49-F238E27FC236}">
                <a16:creationId xmlns:a16="http://schemas.microsoft.com/office/drawing/2014/main" id="{8D06E83B-9089-3A31-2A4A-47D0D31AE86E}"/>
              </a:ext>
            </a:extLst>
          </p:cNvPr>
          <p:cNvSpPr>
            <a:spLocks noGrp="1"/>
          </p:cNvSpPr>
          <p:nvPr>
            <p:ph idx="13"/>
          </p:nvPr>
        </p:nvSpPr>
        <p:spPr>
          <a:xfrm>
            <a:off x="1219200" y="847088"/>
            <a:ext cx="10515600" cy="5598163"/>
          </a:xfrm>
        </p:spPr>
        <p:txBody>
          <a:bodyPr/>
          <a:lstStyle/>
          <a:p>
            <a:pPr marL="0" indent="0">
              <a:lnSpc>
                <a:spcPct val="115000"/>
              </a:lnSpc>
              <a:spcBef>
                <a:spcPts val="0"/>
              </a:spcBef>
              <a:spcAft>
                <a:spcPts val="1000"/>
              </a:spcAft>
              <a:buNone/>
            </a:pPr>
            <a:r>
              <a:rPr lang="en-US" sz="2000" dirty="0">
                <a:solidFill>
                  <a:schemeClr val="tx1"/>
                </a:solidFill>
                <a:effectLst/>
                <a:latin typeface="Calibri"/>
              </a:rPr>
              <a:t>The SMHS MOU establishes the foundational requirements for coordination between MCP, Plan Partners, and DMH.  These provisions are intended to ensure that Medi-Cal members receive coordinated, non-duplicative, and timely services.</a:t>
            </a:r>
          </a:p>
          <a:p>
            <a:pPr marL="0" indent="0">
              <a:lnSpc>
                <a:spcPct val="100000"/>
              </a:lnSpc>
              <a:spcBef>
                <a:spcPts val="0"/>
              </a:spcBef>
              <a:spcAft>
                <a:spcPts val="1000"/>
              </a:spcAft>
              <a:buNone/>
            </a:pPr>
            <a:r>
              <a:rPr lang="en-US" sz="2000" b="1" dirty="0">
                <a:solidFill>
                  <a:schemeClr val="tx1"/>
                </a:solidFill>
                <a:latin typeface="Calibri"/>
              </a:rPr>
              <a:t>Key MOU Provisions include </a:t>
            </a:r>
            <a:r>
              <a:rPr lang="en-US" sz="2000" dirty="0">
                <a:solidFill>
                  <a:schemeClr val="tx1"/>
                </a:solidFill>
                <a:latin typeface="Calibri"/>
              </a:rPr>
              <a:t>(</a:t>
            </a:r>
            <a:r>
              <a:rPr lang="en-US" sz="2000" i="1" dirty="0">
                <a:solidFill>
                  <a:schemeClr val="tx1"/>
                </a:solidFill>
                <a:latin typeface="Calibri"/>
              </a:rPr>
              <a:t>details of each provision are provided in the subsequent slides</a:t>
            </a:r>
            <a:r>
              <a:rPr lang="en-US" sz="2000" dirty="0">
                <a:solidFill>
                  <a:schemeClr val="tx1"/>
                </a:solidFill>
                <a:latin typeface="Calibri"/>
              </a:rPr>
              <a:t>):</a:t>
            </a:r>
          </a:p>
          <a:p>
            <a:pPr lvl="1">
              <a:lnSpc>
                <a:spcPct val="100000"/>
              </a:lnSpc>
              <a:spcBef>
                <a:spcPts val="0"/>
              </a:spcBef>
            </a:pPr>
            <a:r>
              <a:rPr lang="en-US" sz="2000" dirty="0">
                <a:solidFill>
                  <a:schemeClr val="tx1"/>
                </a:solidFill>
                <a:effectLst/>
                <a:latin typeface="Calibri"/>
              </a:rPr>
              <a:t>Designated Points of Contact</a:t>
            </a:r>
          </a:p>
          <a:p>
            <a:pPr lvl="1">
              <a:lnSpc>
                <a:spcPct val="100000"/>
              </a:lnSpc>
              <a:spcBef>
                <a:spcPts val="0"/>
              </a:spcBef>
            </a:pPr>
            <a:r>
              <a:rPr lang="en-US" sz="2000" dirty="0">
                <a:solidFill>
                  <a:schemeClr val="tx1"/>
                </a:solidFill>
                <a:latin typeface="Calibri"/>
              </a:rPr>
              <a:t>Training and Education</a:t>
            </a:r>
          </a:p>
          <a:p>
            <a:pPr lvl="1">
              <a:lnSpc>
                <a:spcPct val="100000"/>
              </a:lnSpc>
              <a:spcBef>
                <a:spcPts val="0"/>
              </a:spcBef>
            </a:pPr>
            <a:r>
              <a:rPr lang="en-US" sz="2000" dirty="0">
                <a:solidFill>
                  <a:schemeClr val="tx1"/>
                </a:solidFill>
                <a:latin typeface="Calibri"/>
              </a:rPr>
              <a:t>Care Coordination and Collaboration</a:t>
            </a:r>
          </a:p>
          <a:p>
            <a:pPr lvl="1">
              <a:lnSpc>
                <a:spcPct val="100000"/>
              </a:lnSpc>
              <a:spcBef>
                <a:spcPts val="0"/>
              </a:spcBef>
            </a:pPr>
            <a:r>
              <a:rPr lang="en-US" sz="2000" dirty="0">
                <a:solidFill>
                  <a:schemeClr val="tx1"/>
                </a:solidFill>
                <a:effectLst/>
                <a:latin typeface="Calibri"/>
              </a:rPr>
              <a:t>Quarterly Meetings and Lo</a:t>
            </a:r>
            <a:r>
              <a:rPr lang="en-US" sz="2000" dirty="0">
                <a:solidFill>
                  <a:schemeClr val="tx1"/>
                </a:solidFill>
                <a:latin typeface="Calibri"/>
              </a:rPr>
              <a:t>cal Engagement</a:t>
            </a:r>
          </a:p>
          <a:p>
            <a:pPr lvl="1">
              <a:lnSpc>
                <a:spcPct val="100000"/>
              </a:lnSpc>
              <a:spcBef>
                <a:spcPts val="0"/>
              </a:spcBef>
            </a:pPr>
            <a:r>
              <a:rPr lang="en-US" sz="2000" dirty="0">
                <a:solidFill>
                  <a:schemeClr val="tx1"/>
                </a:solidFill>
                <a:effectLst/>
                <a:latin typeface="Calibri"/>
              </a:rPr>
              <a:t>Quality Improvement Activities</a:t>
            </a:r>
          </a:p>
          <a:p>
            <a:pPr lvl="1">
              <a:lnSpc>
                <a:spcPct val="100000"/>
              </a:lnSpc>
              <a:spcBef>
                <a:spcPts val="0"/>
              </a:spcBef>
            </a:pPr>
            <a:r>
              <a:rPr lang="en-US" sz="2000" dirty="0">
                <a:solidFill>
                  <a:schemeClr val="tx1"/>
                </a:solidFill>
                <a:latin typeface="Calibri"/>
              </a:rPr>
              <a:t>Data Sharing and Confidentiality</a:t>
            </a:r>
            <a:endParaRPr lang="en-US" sz="2000" dirty="0">
              <a:solidFill>
                <a:schemeClr val="tx1"/>
              </a:solidFill>
              <a:effectLst/>
              <a:latin typeface="Calibri"/>
            </a:endParaRPr>
          </a:p>
          <a:p>
            <a:pPr lvl="1">
              <a:lnSpc>
                <a:spcPct val="100000"/>
              </a:lnSpc>
              <a:spcBef>
                <a:spcPts val="0"/>
              </a:spcBef>
            </a:pPr>
            <a:r>
              <a:rPr lang="en-US" sz="2000" dirty="0">
                <a:solidFill>
                  <a:schemeClr val="tx1"/>
                </a:solidFill>
                <a:latin typeface="Calibri"/>
              </a:rPr>
              <a:t>Dispute Resolution Procedures</a:t>
            </a:r>
          </a:p>
          <a:p>
            <a:pPr lvl="1">
              <a:lnSpc>
                <a:spcPct val="100000"/>
              </a:lnSpc>
              <a:spcBef>
                <a:spcPts val="0"/>
              </a:spcBef>
            </a:pPr>
            <a:r>
              <a:rPr lang="en-US" sz="2000" dirty="0">
                <a:solidFill>
                  <a:schemeClr val="tx1"/>
                </a:solidFill>
                <a:effectLst/>
                <a:latin typeface="Calibri"/>
              </a:rPr>
              <a:t>Compliance, Documentation, and Reporting </a:t>
            </a:r>
          </a:p>
          <a:p>
            <a:pPr marL="0" indent="0">
              <a:lnSpc>
                <a:spcPct val="100000"/>
              </a:lnSpc>
              <a:spcBef>
                <a:spcPts val="0"/>
              </a:spcBef>
              <a:spcAft>
                <a:spcPts val="1000"/>
              </a:spcAft>
              <a:buNone/>
            </a:pPr>
            <a:endParaRPr lang="en-US" sz="2000" dirty="0">
              <a:solidFill>
                <a:schemeClr val="tx1"/>
              </a:solidFill>
              <a:latin typeface="Calibri"/>
            </a:endParaRPr>
          </a:p>
          <a:p>
            <a:pPr marL="0" indent="0">
              <a:lnSpc>
                <a:spcPct val="100000"/>
              </a:lnSpc>
              <a:spcBef>
                <a:spcPts val="0"/>
              </a:spcBef>
              <a:spcAft>
                <a:spcPts val="1000"/>
              </a:spcAft>
              <a:buNone/>
            </a:pPr>
            <a:r>
              <a:rPr lang="en-US" sz="2000" dirty="0">
                <a:solidFill>
                  <a:schemeClr val="tx1"/>
                </a:solidFill>
                <a:latin typeface="Calibri"/>
              </a:rPr>
              <a:t>These requirements are mandated under </a:t>
            </a:r>
            <a:r>
              <a:rPr lang="en-US" sz="2000" dirty="0">
                <a:solidFill>
                  <a:schemeClr val="tx1"/>
                </a:solidFill>
                <a:latin typeface="Calibri"/>
                <a:hlinkClick r:id="rId3">
                  <a:extLst>
                    <a:ext uri="{A12FA001-AC4F-418D-AE19-62706E023703}">
                      <ahyp:hlinkClr xmlns:ahyp="http://schemas.microsoft.com/office/drawing/2018/hyperlinkcolor" val="tx"/>
                    </a:ext>
                  </a:extLst>
                </a:hlinkClick>
              </a:rPr>
              <a:t>APL 23-029</a:t>
            </a:r>
            <a:r>
              <a:rPr lang="en-US" sz="2000" dirty="0">
                <a:solidFill>
                  <a:schemeClr val="tx1"/>
                </a:solidFill>
                <a:latin typeface="Calibri"/>
              </a:rPr>
              <a:t> and must be reviewed annually by all parties to the MOU.</a:t>
            </a:r>
          </a:p>
          <a:p>
            <a:pPr marL="0" indent="0">
              <a:lnSpc>
                <a:spcPct val="100000"/>
              </a:lnSpc>
              <a:spcBef>
                <a:spcPts val="0"/>
              </a:spcBef>
              <a:spcAft>
                <a:spcPts val="1000"/>
              </a:spcAft>
              <a:buNone/>
            </a:pPr>
            <a:endParaRPr lang="en-US" sz="2000" b="1" i="1" dirty="0">
              <a:solidFill>
                <a:schemeClr val="tx1"/>
              </a:solidFill>
              <a:latin typeface="Calibri"/>
            </a:endParaRPr>
          </a:p>
          <a:p>
            <a:pPr>
              <a:lnSpc>
                <a:spcPct val="115000"/>
              </a:lnSpc>
              <a:spcBef>
                <a:spcPts val="0"/>
              </a:spcBef>
              <a:spcAft>
                <a:spcPts val="1000"/>
              </a:spcAft>
            </a:pPr>
            <a:endParaRPr lang="en-US" sz="2000" dirty="0">
              <a:solidFill>
                <a:schemeClr val="tx1"/>
              </a:solidFill>
              <a:effectLst/>
              <a:latin typeface="+mn-lt"/>
            </a:endParaRPr>
          </a:p>
          <a:p>
            <a:pPr marL="0" indent="0">
              <a:lnSpc>
                <a:spcPct val="115000"/>
              </a:lnSpc>
              <a:spcBef>
                <a:spcPts val="0"/>
              </a:spcBef>
              <a:spcAft>
                <a:spcPts val="1000"/>
              </a:spcAft>
              <a:buNone/>
            </a:pPr>
            <a:endParaRPr lang="en-US" sz="2000" dirty="0">
              <a:solidFill>
                <a:schemeClr val="tx1"/>
              </a:solidFill>
              <a:latin typeface="+mn-lt"/>
            </a:endParaRPr>
          </a:p>
        </p:txBody>
      </p:sp>
      <p:sp>
        <p:nvSpPr>
          <p:cNvPr id="4" name="Slide Number Placeholder 3">
            <a:extLst>
              <a:ext uri="{FF2B5EF4-FFF2-40B4-BE49-F238E27FC236}">
                <a16:creationId xmlns:a16="http://schemas.microsoft.com/office/drawing/2014/main" id="{74AF07F8-D4A1-5E87-BE19-AB874BCE9A21}"/>
              </a:ext>
            </a:extLst>
          </p:cNvPr>
          <p:cNvSpPr>
            <a:spLocks noGrp="1"/>
          </p:cNvSpPr>
          <p:nvPr>
            <p:ph type="sldNum" sz="quarter" idx="12"/>
          </p:nvPr>
        </p:nvSpPr>
        <p:spPr>
          <a:xfrm>
            <a:off x="8425314" y="6445251"/>
            <a:ext cx="3347585" cy="228600"/>
          </a:xfrm>
        </p:spPr>
        <p:txBody>
          <a:bodyPr/>
          <a:lstStyle/>
          <a:p>
            <a:r>
              <a:rPr dirty="0"/>
              <a:t>Page </a:t>
            </a:r>
            <a:r>
              <a:rPr lang="en-US" dirty="0"/>
              <a:t>7 </a:t>
            </a:r>
            <a:r>
              <a:rPr dirty="0"/>
              <a:t>of </a:t>
            </a:r>
            <a:r>
              <a:rPr lang="en-US" dirty="0"/>
              <a:t>19</a:t>
            </a:r>
            <a:endParaRPr dirty="0"/>
          </a:p>
        </p:txBody>
      </p:sp>
    </p:spTree>
    <p:extLst>
      <p:ext uri="{BB962C8B-B14F-4D97-AF65-F5344CB8AC3E}">
        <p14:creationId xmlns:p14="http://schemas.microsoft.com/office/powerpoint/2010/main" val="30058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E5B3-0093-8A6E-D67D-F4BCA0BB303F}"/>
              </a:ext>
            </a:extLst>
          </p:cNvPr>
          <p:cNvSpPr>
            <a:spLocks noGrp="1"/>
          </p:cNvSpPr>
          <p:nvPr>
            <p:ph type="title"/>
          </p:nvPr>
        </p:nvSpPr>
        <p:spPr>
          <a:xfrm>
            <a:off x="1219200" y="184149"/>
            <a:ext cx="10515600" cy="662939"/>
          </a:xfrm>
        </p:spPr>
        <p:txBody>
          <a:bodyPr anchor="ctr"/>
          <a:lstStyle/>
          <a:p>
            <a:r>
              <a:rPr lang="en-US" dirty="0">
                <a:latin typeface="Calibri"/>
              </a:rPr>
              <a:t>Key MOU Provision: Designated Points of Contact</a:t>
            </a:r>
            <a:endParaRPr lang="en-US" strike="sngStrike" dirty="0">
              <a:solidFill>
                <a:srgbClr val="C00000"/>
              </a:solidFill>
              <a:latin typeface="Calibri"/>
            </a:endParaRPr>
          </a:p>
        </p:txBody>
      </p:sp>
      <p:sp>
        <p:nvSpPr>
          <p:cNvPr id="5" name="Content Placeholder 4">
            <a:extLst>
              <a:ext uri="{FF2B5EF4-FFF2-40B4-BE49-F238E27FC236}">
                <a16:creationId xmlns:a16="http://schemas.microsoft.com/office/drawing/2014/main" id="{3CABAF2B-065F-6EE5-9D17-2F5C9832BF44}"/>
              </a:ext>
            </a:extLst>
          </p:cNvPr>
          <p:cNvSpPr>
            <a:spLocks noGrp="1"/>
          </p:cNvSpPr>
          <p:nvPr>
            <p:ph idx="13"/>
          </p:nvPr>
        </p:nvSpPr>
        <p:spPr>
          <a:xfrm>
            <a:off x="1219200" y="847088"/>
            <a:ext cx="10515600" cy="5598163"/>
          </a:xfrm>
        </p:spPr>
        <p:txBody>
          <a:bodyPr/>
          <a:lstStyle/>
          <a:p>
            <a:pPr marL="0" indent="0">
              <a:buNone/>
            </a:pPr>
            <a:r>
              <a:rPr lang="en-US" sz="2000" spc="-10" dirty="0">
                <a:solidFill>
                  <a:schemeClr val="tx1"/>
                </a:solidFill>
                <a:latin typeface="Calibri"/>
                <a:ea typeface="Arial" panose="020B0604020202020204" pitchFamily="34" charset="0"/>
                <a:cs typeface="Helvetica" panose="020B0604020202020204" pitchFamily="34" charset="0"/>
              </a:rPr>
              <a:t>As required under the MOU, each party must designate individuals responsible for the successful implementation, oversight, and day-to-day coordination of SMHS.  These roles ensure accountability, continuity, and effective communication across entities.</a:t>
            </a:r>
          </a:p>
          <a:p>
            <a:pPr marL="0" indent="0">
              <a:buNone/>
            </a:pPr>
            <a:r>
              <a:rPr lang="en-US" sz="2000" b="1" spc="-10" dirty="0">
                <a:solidFill>
                  <a:schemeClr val="tx1"/>
                </a:solidFill>
                <a:latin typeface="Calibri"/>
                <a:ea typeface="Arial" panose="020B0604020202020204" pitchFamily="34" charset="0"/>
                <a:cs typeface="Helvetica" panose="020B0604020202020204" pitchFamily="34" charset="0"/>
              </a:rPr>
              <a:t>Designated Roles</a:t>
            </a:r>
            <a:r>
              <a:rPr lang="en-US" sz="2000" spc="-10" dirty="0">
                <a:solidFill>
                  <a:schemeClr val="tx1"/>
                </a:solidFill>
                <a:latin typeface="Calibri"/>
                <a:ea typeface="Arial" panose="020B0604020202020204" pitchFamily="34" charset="0"/>
                <a:cs typeface="Helvetica" panose="020B0604020202020204" pitchFamily="34" charset="0"/>
              </a:rPr>
              <a:t>:</a:t>
            </a:r>
          </a:p>
          <a:p>
            <a:pPr lvl="1"/>
            <a:r>
              <a:rPr lang="en-US" sz="2000" spc="-10" dirty="0">
                <a:solidFill>
                  <a:schemeClr val="tx1"/>
                </a:solidFill>
                <a:latin typeface="Calibri"/>
                <a:ea typeface="Arial" panose="020B0604020202020204" pitchFamily="34" charset="0"/>
                <a:cs typeface="Helvetica" panose="020B0604020202020204" pitchFamily="34" charset="0"/>
              </a:rPr>
              <a:t>MCP &amp; Plan Partners Responsible Person: Oversees MOU compliance and strategic coordination</a:t>
            </a:r>
          </a:p>
          <a:p>
            <a:pPr lvl="2"/>
            <a:r>
              <a:rPr lang="en-US" sz="2000" spc="-10" dirty="0">
                <a:solidFill>
                  <a:schemeClr val="tx1"/>
                </a:solidFill>
                <a:latin typeface="Calibri"/>
                <a:cs typeface="Helvetica" panose="020B0604020202020204" pitchFamily="34" charset="0"/>
              </a:rPr>
              <a:t>L.A. Care - Behavioral Health Services Department</a:t>
            </a:r>
          </a:p>
          <a:p>
            <a:pPr lvl="2"/>
            <a:r>
              <a:rPr lang="en-US" sz="2000" spc="-10" dirty="0">
                <a:solidFill>
                  <a:schemeClr val="tx1"/>
                </a:solidFill>
                <a:latin typeface="Calibri"/>
                <a:cs typeface="Helvetica" panose="020B0604020202020204" pitchFamily="34" charset="0"/>
              </a:rPr>
              <a:t>Anthem Blue Cross - Director, Program Management</a:t>
            </a:r>
          </a:p>
          <a:p>
            <a:pPr lvl="2"/>
            <a:r>
              <a:rPr lang="en-US" sz="2000" spc="-10" dirty="0">
                <a:solidFill>
                  <a:schemeClr val="tx1"/>
                </a:solidFill>
                <a:latin typeface="Calibri"/>
                <a:cs typeface="Helvetica" panose="020B0604020202020204" pitchFamily="34" charset="0"/>
              </a:rPr>
              <a:t>Blue Shield Promise – Director, Behavioral Health; Program Manager, Behavioral Health</a:t>
            </a:r>
          </a:p>
          <a:p>
            <a:pPr lvl="1"/>
            <a:r>
              <a:rPr lang="en-US" sz="2000" spc="-10" dirty="0">
                <a:solidFill>
                  <a:schemeClr val="tx1"/>
                </a:solidFill>
                <a:latin typeface="Calibri"/>
                <a:ea typeface="Arial" panose="020B0604020202020204" pitchFamily="34" charset="0"/>
                <a:cs typeface="Helvetica" panose="020B0604020202020204" pitchFamily="34" charset="0"/>
              </a:rPr>
              <a:t>MCP &amp; Plan Partners SMHS Liaison: Serves as operational point of contact for referrals and care coordination</a:t>
            </a:r>
          </a:p>
          <a:p>
            <a:pPr lvl="2"/>
            <a:r>
              <a:rPr lang="en-US" sz="2000" spc="-10" dirty="0">
                <a:solidFill>
                  <a:schemeClr val="tx1"/>
                </a:solidFill>
                <a:latin typeface="Calibri"/>
                <a:cs typeface="Helvetica" panose="020B0604020202020204" pitchFamily="34" charset="0"/>
              </a:rPr>
              <a:t>L.A. Care - Behavioral Health Services Department</a:t>
            </a:r>
          </a:p>
          <a:p>
            <a:pPr lvl="2"/>
            <a:r>
              <a:rPr lang="en-US" sz="2000" spc="-10" dirty="0">
                <a:solidFill>
                  <a:schemeClr val="tx1"/>
                </a:solidFill>
                <a:latin typeface="Calibri"/>
                <a:cs typeface="Helvetica" panose="020B0604020202020204" pitchFamily="34" charset="0"/>
              </a:rPr>
              <a:t>Anthem Blue Cross -</a:t>
            </a:r>
            <a:r>
              <a:rPr lang="en-US" sz="2000" b="1" spc="-10" dirty="0">
                <a:solidFill>
                  <a:schemeClr val="tx1"/>
                </a:solidFill>
                <a:latin typeface="Calibri"/>
                <a:cs typeface="Helvetica" panose="020B0604020202020204" pitchFamily="34" charset="0"/>
              </a:rPr>
              <a:t> </a:t>
            </a:r>
            <a:r>
              <a:rPr lang="en-US" sz="2000" spc="-10" dirty="0">
                <a:solidFill>
                  <a:schemeClr val="tx1"/>
                </a:solidFill>
                <a:latin typeface="Calibri"/>
                <a:cs typeface="Helvetica" panose="020B0604020202020204" pitchFamily="34" charset="0"/>
              </a:rPr>
              <a:t>Program Director</a:t>
            </a:r>
          </a:p>
          <a:p>
            <a:pPr lvl="2"/>
            <a:r>
              <a:rPr lang="en-US" sz="2000" spc="-10" dirty="0">
                <a:solidFill>
                  <a:schemeClr val="tx1"/>
                </a:solidFill>
                <a:latin typeface="Calibri"/>
                <a:ea typeface="Arial" panose="020B0604020202020204" pitchFamily="34" charset="0"/>
                <a:cs typeface="Helvetica" panose="020B0604020202020204" pitchFamily="34" charset="0"/>
              </a:rPr>
              <a:t>Blue Shield Promise – Director, Behavioral Health; Program Manager, Behavioral Health</a:t>
            </a:r>
          </a:p>
          <a:p>
            <a:pPr lvl="1"/>
            <a:r>
              <a:rPr lang="en-US" sz="2000" spc="-10" dirty="0">
                <a:solidFill>
                  <a:schemeClr val="tx1"/>
                </a:solidFill>
                <a:latin typeface="Calibri"/>
                <a:ea typeface="Arial" panose="020B0604020202020204" pitchFamily="34" charset="0"/>
                <a:cs typeface="Helvetica" panose="020B0604020202020204" pitchFamily="34" charset="0"/>
              </a:rPr>
              <a:t>DMH SMHS Responsible Person: Provides oversight of DMH SMHS Program operations and compliance.</a:t>
            </a:r>
          </a:p>
          <a:p>
            <a:pPr lvl="1"/>
            <a:r>
              <a:rPr lang="en-US" sz="2000" spc="-10" dirty="0">
                <a:solidFill>
                  <a:schemeClr val="tx1"/>
                </a:solidFill>
                <a:latin typeface="Calibri"/>
                <a:ea typeface="Arial" panose="020B0604020202020204" pitchFamily="34" charset="0"/>
                <a:cs typeface="Helvetica" panose="020B0604020202020204" pitchFamily="34" charset="0"/>
              </a:rPr>
              <a:t>DMH SMHS Liaison: Coordinates with MCP and Plan Partners on referrals, communication, and case management</a:t>
            </a:r>
          </a:p>
          <a:p>
            <a:pPr marL="0" indent="0">
              <a:buNone/>
            </a:pPr>
            <a:endParaRPr lang="en-US" sz="2000" spc="-10" dirty="0">
              <a:solidFill>
                <a:schemeClr val="tx1"/>
              </a:solidFill>
              <a:latin typeface="+mn-lt"/>
              <a:ea typeface="Arial" panose="020B0604020202020204" pitchFamily="34" charset="0"/>
              <a:cs typeface="Helvetica" panose="020B0604020202020204" pitchFamily="34" charset="0"/>
            </a:endParaRPr>
          </a:p>
          <a:p>
            <a:pPr marL="0" indent="0">
              <a:buNone/>
            </a:pPr>
            <a:endParaRPr lang="en-US" sz="2000" spc="-10" dirty="0">
              <a:solidFill>
                <a:schemeClr val="tx1"/>
              </a:solidFill>
              <a:latin typeface="+mn-lt"/>
              <a:ea typeface="Arial" panose="020B0604020202020204" pitchFamily="34" charset="0"/>
              <a:cs typeface="Helvetica" panose="020B0604020202020204" pitchFamily="34" charset="0"/>
            </a:endParaRPr>
          </a:p>
          <a:p>
            <a:endParaRPr lang="en-US" sz="2000" spc="-10" dirty="0">
              <a:solidFill>
                <a:schemeClr val="tx1"/>
              </a:solidFill>
              <a:latin typeface="+mn-lt"/>
              <a:ea typeface="Arial"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C821244D-AC2E-90EE-39D1-547BD0DA68FE}"/>
              </a:ext>
            </a:extLst>
          </p:cNvPr>
          <p:cNvSpPr>
            <a:spLocks noGrp="1"/>
          </p:cNvSpPr>
          <p:nvPr>
            <p:ph type="sldNum" sz="quarter" idx="12"/>
          </p:nvPr>
        </p:nvSpPr>
        <p:spPr>
          <a:xfrm>
            <a:off x="8425314" y="6445251"/>
            <a:ext cx="3347585" cy="228600"/>
          </a:xfrm>
        </p:spPr>
        <p:txBody>
          <a:bodyPr/>
          <a:lstStyle/>
          <a:p>
            <a:r>
              <a:rPr dirty="0"/>
              <a:t>Page </a:t>
            </a:r>
            <a:r>
              <a:rPr lang="en-US" dirty="0"/>
              <a:t>8</a:t>
            </a:r>
            <a:r>
              <a:rPr dirty="0"/>
              <a:t> of </a:t>
            </a:r>
            <a:r>
              <a:rPr lang="en-US" dirty="0"/>
              <a:t>19</a:t>
            </a:r>
            <a:endParaRPr dirty="0"/>
          </a:p>
        </p:txBody>
      </p:sp>
    </p:spTree>
    <p:extLst>
      <p:ext uri="{BB962C8B-B14F-4D97-AF65-F5344CB8AC3E}">
        <p14:creationId xmlns:p14="http://schemas.microsoft.com/office/powerpoint/2010/main" val="362784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E5B3-0093-8A6E-D67D-F4BCA0BB303F}"/>
              </a:ext>
            </a:extLst>
          </p:cNvPr>
          <p:cNvSpPr>
            <a:spLocks noGrp="1"/>
          </p:cNvSpPr>
          <p:nvPr>
            <p:ph type="title"/>
          </p:nvPr>
        </p:nvSpPr>
        <p:spPr>
          <a:xfrm>
            <a:off x="1247467" y="184149"/>
            <a:ext cx="10515600" cy="662939"/>
          </a:xfrm>
        </p:spPr>
        <p:txBody>
          <a:bodyPr anchor="ctr"/>
          <a:lstStyle/>
          <a:p>
            <a:r>
              <a:rPr lang="en-US" dirty="0">
                <a:latin typeface="Calibri"/>
              </a:rPr>
              <a:t>Key MOU Provision: Training and Education</a:t>
            </a:r>
            <a:endParaRPr lang="en-US" dirty="0"/>
          </a:p>
        </p:txBody>
      </p:sp>
      <p:sp>
        <p:nvSpPr>
          <p:cNvPr id="5" name="Content Placeholder 4">
            <a:extLst>
              <a:ext uri="{FF2B5EF4-FFF2-40B4-BE49-F238E27FC236}">
                <a16:creationId xmlns:a16="http://schemas.microsoft.com/office/drawing/2014/main" id="{3CABAF2B-065F-6EE5-9D17-2F5C9832BF44}"/>
              </a:ext>
            </a:extLst>
          </p:cNvPr>
          <p:cNvSpPr>
            <a:spLocks noGrp="1"/>
          </p:cNvSpPr>
          <p:nvPr>
            <p:ph idx="13"/>
          </p:nvPr>
        </p:nvSpPr>
        <p:spPr>
          <a:xfrm>
            <a:off x="1219200" y="847089"/>
            <a:ext cx="10515600" cy="5598162"/>
          </a:xfrm>
        </p:spPr>
        <p:txBody>
          <a:bodyPr/>
          <a:lstStyle/>
          <a:p>
            <a:pPr marL="0" indent="0">
              <a:lnSpc>
                <a:spcPct val="100000"/>
              </a:lnSpc>
              <a:spcBef>
                <a:spcPts val="0"/>
              </a:spcBef>
              <a:buNone/>
            </a:pPr>
            <a:r>
              <a:rPr lang="en-US" sz="2000" spc="-10" dirty="0">
                <a:solidFill>
                  <a:schemeClr val="tx1"/>
                </a:solidFill>
                <a:latin typeface="Calibri"/>
                <a:ea typeface="Arial" panose="020B0604020202020204" pitchFamily="34" charset="0"/>
                <a:cs typeface="Helvetica" panose="020B0604020202020204" pitchFamily="34" charset="0"/>
              </a:rPr>
              <a:t>To ensure effective coordination and compliance, the MOU requires all parties, including MCP, Plan Partners, and DMH, to provide training and education on SMHS Program expectations.</a:t>
            </a:r>
          </a:p>
          <a:p>
            <a:pPr marL="0" indent="0">
              <a:lnSpc>
                <a:spcPct val="150000"/>
              </a:lnSpc>
              <a:spcBef>
                <a:spcPts val="0"/>
              </a:spcBef>
              <a:buNone/>
            </a:pPr>
            <a:r>
              <a:rPr lang="en-US" sz="2000" b="1" spc="-10" dirty="0">
                <a:solidFill>
                  <a:schemeClr val="tx1"/>
                </a:solidFill>
                <a:latin typeface="Calibri"/>
                <a:ea typeface="Arial" panose="020B0604020202020204" pitchFamily="34" charset="0"/>
                <a:cs typeface="Helvetica" panose="020B0604020202020204" pitchFamily="34" charset="0"/>
              </a:rPr>
              <a:t>Training and education must</a:t>
            </a:r>
            <a:r>
              <a:rPr lang="en-US" sz="2000" spc="-10" dirty="0">
                <a:solidFill>
                  <a:schemeClr val="tx1"/>
                </a:solidFill>
                <a:latin typeface="Calibri"/>
                <a:ea typeface="Arial" panose="020B0604020202020204" pitchFamily="34" charset="0"/>
                <a:cs typeface="Helvetica" panose="020B0604020202020204" pitchFamily="34" charset="0"/>
              </a:rPr>
              <a:t>:</a:t>
            </a:r>
          </a:p>
          <a:p>
            <a:pPr lvl="1">
              <a:lnSpc>
                <a:spcPct val="100000"/>
              </a:lnSpc>
              <a:spcBef>
                <a:spcPts val="0"/>
              </a:spcBef>
            </a:pPr>
            <a:r>
              <a:rPr lang="en-US" sz="2000" spc="-10" dirty="0">
                <a:solidFill>
                  <a:schemeClr val="tx1"/>
                </a:solidFill>
                <a:latin typeface="Calibri"/>
                <a:ea typeface="Arial" panose="020B0604020202020204" pitchFamily="34" charset="0"/>
                <a:cs typeface="Helvetica" panose="020B0604020202020204" pitchFamily="34" charset="0"/>
              </a:rPr>
              <a:t>Be provided to employees, Network Providers, and Downstream Subcontractors responsible for implementing the MOU.</a:t>
            </a:r>
          </a:p>
          <a:p>
            <a:pPr lvl="1">
              <a:lnSpc>
                <a:spcPct val="100000"/>
              </a:lnSpc>
              <a:spcBef>
                <a:spcPts val="0"/>
              </a:spcBef>
            </a:pPr>
            <a:r>
              <a:rPr lang="en-US" sz="2000" spc="-10" dirty="0">
                <a:solidFill>
                  <a:schemeClr val="tx1"/>
                </a:solidFill>
                <a:latin typeface="Calibri"/>
                <a:ea typeface="Arial" panose="020B0604020202020204" pitchFamily="34" charset="0"/>
                <a:cs typeface="Helvetica" panose="020B0604020202020204" pitchFamily="34" charset="0"/>
              </a:rPr>
              <a:t>Be conducted within </a:t>
            </a:r>
            <a:r>
              <a:rPr lang="en-US" sz="2000" b="1" spc="-10" dirty="0">
                <a:solidFill>
                  <a:schemeClr val="tx1"/>
                </a:solidFill>
                <a:latin typeface="Calibri"/>
                <a:ea typeface="Arial" panose="020B0604020202020204" pitchFamily="34" charset="0"/>
                <a:cs typeface="Helvetica" panose="020B0604020202020204" pitchFamily="34" charset="0"/>
              </a:rPr>
              <a:t>60 working days of the MOU the effective date</a:t>
            </a:r>
            <a:r>
              <a:rPr lang="en-US" sz="2000" spc="-10" dirty="0">
                <a:solidFill>
                  <a:schemeClr val="tx1"/>
                </a:solidFill>
                <a:latin typeface="Calibri"/>
                <a:cs typeface="Helvetica" panose="020B0604020202020204" pitchFamily="34" charset="0"/>
              </a:rPr>
              <a:t>,</a:t>
            </a:r>
            <a:r>
              <a:rPr lang="en-US" sz="2000" spc="-10" dirty="0">
                <a:solidFill>
                  <a:schemeClr val="tx1"/>
                </a:solidFill>
                <a:latin typeface="Calibri"/>
                <a:ea typeface="Arial" panose="020B0604020202020204" pitchFamily="34" charset="0"/>
                <a:cs typeface="Helvetica" panose="020B0604020202020204" pitchFamily="34" charset="0"/>
              </a:rPr>
              <a:t> and </a:t>
            </a:r>
            <a:r>
              <a:rPr lang="en-US" sz="2000" b="1" spc="-10" dirty="0">
                <a:solidFill>
                  <a:schemeClr val="tx1"/>
                </a:solidFill>
                <a:latin typeface="Calibri"/>
                <a:ea typeface="Arial" panose="020B0604020202020204" pitchFamily="34" charset="0"/>
                <a:cs typeface="Helvetica" panose="020B0604020202020204" pitchFamily="34" charset="0"/>
              </a:rPr>
              <a:t>prior to any new staff or subcontractor</a:t>
            </a:r>
            <a:r>
              <a:rPr lang="en-US" sz="2000" spc="-10" dirty="0">
                <a:solidFill>
                  <a:schemeClr val="tx1"/>
                </a:solidFill>
                <a:latin typeface="Calibri"/>
                <a:ea typeface="Arial" panose="020B0604020202020204" pitchFamily="34" charset="0"/>
                <a:cs typeface="Helvetica" panose="020B0604020202020204" pitchFamily="34" charset="0"/>
              </a:rPr>
              <a:t> performing MOU-related duties.</a:t>
            </a:r>
          </a:p>
          <a:p>
            <a:pPr lvl="1">
              <a:lnSpc>
                <a:spcPct val="100000"/>
              </a:lnSpc>
              <a:spcBef>
                <a:spcPts val="0"/>
              </a:spcBef>
            </a:pPr>
            <a:r>
              <a:rPr lang="en-US" sz="2000" spc="-10" dirty="0">
                <a:solidFill>
                  <a:schemeClr val="tx1"/>
                </a:solidFill>
                <a:latin typeface="Calibri"/>
                <a:ea typeface="Arial" panose="020B0604020202020204" pitchFamily="34" charset="0"/>
                <a:cs typeface="Helvetica" panose="020B0604020202020204" pitchFamily="34" charset="0"/>
              </a:rPr>
              <a:t>Be conducted </a:t>
            </a:r>
            <a:r>
              <a:rPr lang="en-US" sz="2000" b="1" spc="-10" dirty="0">
                <a:solidFill>
                  <a:schemeClr val="tx1"/>
                </a:solidFill>
                <a:latin typeface="Calibri"/>
                <a:ea typeface="Arial" panose="020B0604020202020204" pitchFamily="34" charset="0"/>
                <a:cs typeface="Helvetica" panose="020B0604020202020204" pitchFamily="34" charset="0"/>
              </a:rPr>
              <a:t>at least annually </a:t>
            </a:r>
            <a:r>
              <a:rPr lang="en-US" sz="2000" spc="-10" dirty="0">
                <a:solidFill>
                  <a:schemeClr val="tx1"/>
                </a:solidFill>
                <a:latin typeface="Calibri"/>
                <a:ea typeface="Arial" panose="020B0604020202020204" pitchFamily="34" charset="0"/>
                <a:cs typeface="Helvetica" panose="020B0604020202020204" pitchFamily="34" charset="0"/>
              </a:rPr>
              <a:t>for all applicable Network Providers, or individuals thereafter.</a:t>
            </a:r>
          </a:p>
          <a:p>
            <a:pPr marL="0" indent="0">
              <a:lnSpc>
                <a:spcPct val="150000"/>
              </a:lnSpc>
              <a:spcBef>
                <a:spcPts val="0"/>
              </a:spcBef>
              <a:buNone/>
            </a:pPr>
            <a:endParaRPr lang="en-US" sz="2000" spc="-10" dirty="0">
              <a:solidFill>
                <a:schemeClr val="tx1"/>
              </a:solidFill>
              <a:latin typeface="+mn-lt"/>
              <a:ea typeface="Arial" panose="020B0604020202020204" pitchFamily="34" charset="0"/>
              <a:cs typeface="Helvetica" panose="020B0604020202020204" pitchFamily="34" charset="0"/>
            </a:endParaRPr>
          </a:p>
          <a:p>
            <a:pPr marL="0" indent="0">
              <a:lnSpc>
                <a:spcPct val="150000"/>
              </a:lnSpc>
              <a:spcBef>
                <a:spcPts val="0"/>
              </a:spcBef>
              <a:buNone/>
            </a:pPr>
            <a:endParaRPr lang="en-US" sz="2000" spc="-10" dirty="0">
              <a:solidFill>
                <a:schemeClr val="tx1"/>
              </a:solidFill>
              <a:latin typeface="+mn-lt"/>
              <a:ea typeface="Arial" panose="020B0604020202020204" pitchFamily="34" charset="0"/>
              <a:cs typeface="Helvetica" panose="020B0604020202020204" pitchFamily="34" charset="0"/>
            </a:endParaRPr>
          </a:p>
          <a:p>
            <a:endParaRPr lang="en-US" sz="2000" spc="-10" dirty="0">
              <a:solidFill>
                <a:schemeClr val="tx1"/>
              </a:solidFill>
              <a:latin typeface="+mn-lt"/>
              <a:ea typeface="Arial"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7600B9D1-4B9F-2D89-C2AC-D6B421391A35}"/>
              </a:ext>
            </a:extLst>
          </p:cNvPr>
          <p:cNvSpPr>
            <a:spLocks noGrp="1"/>
          </p:cNvSpPr>
          <p:nvPr>
            <p:ph type="sldNum" sz="quarter" idx="12"/>
          </p:nvPr>
        </p:nvSpPr>
        <p:spPr>
          <a:xfrm>
            <a:off x="8425314" y="6445251"/>
            <a:ext cx="3347585" cy="228600"/>
          </a:xfrm>
        </p:spPr>
        <p:txBody>
          <a:bodyPr/>
          <a:lstStyle/>
          <a:p>
            <a:r>
              <a:rPr dirty="0"/>
              <a:t>Page </a:t>
            </a:r>
            <a:r>
              <a:rPr lang="en-US" dirty="0"/>
              <a:t>9</a:t>
            </a:r>
            <a:r>
              <a:rPr dirty="0"/>
              <a:t> of </a:t>
            </a:r>
            <a:r>
              <a:rPr lang="en-US" dirty="0"/>
              <a:t>19</a:t>
            </a:r>
            <a:endParaRPr dirty="0"/>
          </a:p>
        </p:txBody>
      </p:sp>
      <p:graphicFrame>
        <p:nvGraphicFramePr>
          <p:cNvPr id="3" name="Table 2">
            <a:extLst>
              <a:ext uri="{FF2B5EF4-FFF2-40B4-BE49-F238E27FC236}">
                <a16:creationId xmlns:a16="http://schemas.microsoft.com/office/drawing/2014/main" id="{65445E3E-771B-F7EF-087F-83123ABFEB7A}"/>
              </a:ext>
            </a:extLst>
          </p:cNvPr>
          <p:cNvGraphicFramePr>
            <a:graphicFrameLocks noGrp="1"/>
          </p:cNvGraphicFramePr>
          <p:nvPr>
            <p:extLst>
              <p:ext uri="{D42A27DB-BD31-4B8C-83A1-F6EECF244321}">
                <p14:modId xmlns:p14="http://schemas.microsoft.com/office/powerpoint/2010/main" val="2411643277"/>
              </p:ext>
            </p:extLst>
          </p:nvPr>
        </p:nvGraphicFramePr>
        <p:xfrm>
          <a:off x="1382437" y="4279785"/>
          <a:ext cx="9695466" cy="655956"/>
        </p:xfrm>
        <a:graphic>
          <a:graphicData uri="http://schemas.openxmlformats.org/drawingml/2006/table">
            <a:tbl>
              <a:tblPr firstRow="1" firstCol="1" bandRow="1">
                <a:tableStyleId>{5C22544A-7EE6-4342-B048-85BDC9FD1C3A}</a:tableStyleId>
              </a:tblPr>
              <a:tblGrid>
                <a:gridCol w="6371306">
                  <a:extLst>
                    <a:ext uri="{9D8B030D-6E8A-4147-A177-3AD203B41FA5}">
                      <a16:colId xmlns:a16="http://schemas.microsoft.com/office/drawing/2014/main" val="281971817"/>
                    </a:ext>
                  </a:extLst>
                </a:gridCol>
                <a:gridCol w="3324160">
                  <a:extLst>
                    <a:ext uri="{9D8B030D-6E8A-4147-A177-3AD203B41FA5}">
                      <a16:colId xmlns:a16="http://schemas.microsoft.com/office/drawing/2014/main" val="3530335225"/>
                    </a:ext>
                  </a:extLst>
                </a:gridCol>
              </a:tblGrid>
              <a:tr h="0">
                <a:tc>
                  <a:txBody>
                    <a:bodyPr/>
                    <a:lstStyle/>
                    <a:p>
                      <a:pPr marL="0" marR="0" algn="ctr">
                        <a:lnSpc>
                          <a:spcPct val="115000"/>
                        </a:lnSpc>
                        <a:spcAft>
                          <a:spcPts val="1000"/>
                        </a:spcAft>
                        <a:buNone/>
                      </a:pPr>
                      <a:r>
                        <a:rPr lang="en-US" sz="2000" b="1" u="none" dirty="0">
                          <a:solidFill>
                            <a:schemeClr val="tx1"/>
                          </a:solidFill>
                          <a:effectLst/>
                        </a:rPr>
                        <a:t>County Behavioral Health Department  </a:t>
                      </a:r>
                      <a:endParaRPr lang="en-US" sz="2000" b="1" u="none"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Aft>
                          <a:spcPts val="1000"/>
                        </a:spcAft>
                        <a:buNone/>
                      </a:pPr>
                      <a:r>
                        <a:rPr lang="en-US" sz="2000" b="1" u="none" dirty="0">
                          <a:solidFill>
                            <a:schemeClr val="tx1"/>
                          </a:solidFill>
                          <a:effectLst/>
                        </a:rPr>
                        <a:t>Effective Date</a:t>
                      </a:r>
                      <a:endParaRPr lang="en-US" sz="2000" b="1" u="none"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453941"/>
                  </a:ext>
                </a:extLst>
              </a:tr>
              <a:tr h="0">
                <a:tc>
                  <a:txBody>
                    <a:bodyPr/>
                    <a:lstStyle/>
                    <a:p>
                      <a:pPr marL="0" marR="0" algn="ctr">
                        <a:lnSpc>
                          <a:spcPct val="115000"/>
                        </a:lnSpc>
                        <a:spcAft>
                          <a:spcPts val="1000"/>
                        </a:spcAft>
                        <a:buNone/>
                      </a:pPr>
                      <a:r>
                        <a:rPr lang="en-US" sz="2000" b="0" dirty="0">
                          <a:solidFill>
                            <a:schemeClr val="tx1"/>
                          </a:solidFill>
                          <a:effectLst/>
                        </a:rPr>
                        <a:t>Los Angeles County, Department of Mental Health</a:t>
                      </a:r>
                      <a:endParaRPr lang="en-US" sz="20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1000"/>
                        </a:spcAft>
                        <a:buNone/>
                      </a:pPr>
                      <a:r>
                        <a:rPr lang="en-US" sz="2000" b="0" dirty="0">
                          <a:solidFill>
                            <a:schemeClr val="tx1"/>
                          </a:solidFill>
                          <a:effectLst/>
                        </a:rPr>
                        <a:t>September 1, 2025</a:t>
                      </a:r>
                      <a:endParaRPr lang="en-US" sz="20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272103"/>
                  </a:ext>
                </a:extLst>
              </a:tr>
            </a:tbl>
          </a:graphicData>
        </a:graphic>
      </p:graphicFrame>
      <p:sp>
        <p:nvSpPr>
          <p:cNvPr id="6" name="Rectangle 1">
            <a:extLst>
              <a:ext uri="{FF2B5EF4-FFF2-40B4-BE49-F238E27FC236}">
                <a16:creationId xmlns:a16="http://schemas.microsoft.com/office/drawing/2014/main" id="{D751615D-BD10-692F-A552-F1591B986128}"/>
              </a:ext>
            </a:extLst>
          </p:cNvPr>
          <p:cNvSpPr>
            <a:spLocks noChangeArrowheads="1"/>
          </p:cNvSpPr>
          <p:nvPr/>
        </p:nvSpPr>
        <p:spPr bwMode="auto">
          <a:xfrm>
            <a:off x="1247467" y="3740549"/>
            <a:ext cx="303801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strike="noStrike" cap="none" normalizeH="0" baseline="0" dirty="0">
                <a:ln>
                  <a:noFill/>
                </a:ln>
                <a:solidFill>
                  <a:schemeClr val="tx1"/>
                </a:solidFill>
                <a:effectLst/>
                <a:ea typeface="MS Mincho" panose="02020609040205080304" pitchFamily="49" charset="-128"/>
                <a:cs typeface="Arial" panose="020B0604020202020204" pitchFamily="34" charset="0"/>
              </a:rPr>
              <a:t>SMHS MOU Effective Date:</a:t>
            </a:r>
            <a:endParaRPr kumimoji="0" lang="en-US" altLang="en-US" sz="20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088025"/>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ener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0EB90D13B6A04DA7E08DDC527FEB33" ma:contentTypeVersion="4" ma:contentTypeDescription="Create a new document." ma:contentTypeScope="" ma:versionID="3b878903bfd2bb486e950d4e3a1a830f">
  <xsd:schema xmlns:xsd="http://www.w3.org/2001/XMLSchema" xmlns:xs="http://www.w3.org/2001/XMLSchema" xmlns:p="http://schemas.microsoft.com/office/2006/metadata/properties" xmlns:ns2="907786f4-4bf5-4d2c-9a7e-318e29aecf60" targetNamespace="http://schemas.microsoft.com/office/2006/metadata/properties" ma:root="true" ma:fieldsID="c1425b669203856643ef739f922951c8" ns2:_="">
    <xsd:import namespace="907786f4-4bf5-4d2c-9a7e-318e29aecf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786f4-4bf5-4d2c-9a7e-318e29aecf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6C5E2E-3FEF-4D56-913D-1DC73257E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786f4-4bf5-4d2c-9a7e-318e29aec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F455B2-F19C-4CA2-B28B-4D32E9077DD1}">
  <ds:schemaRefs>
    <ds:schemaRef ds:uri="http://schemas.microsoft.com/sharepoint/v3/contenttype/forms"/>
  </ds:schemaRefs>
</ds:datastoreItem>
</file>

<file path=customXml/itemProps3.xml><?xml version="1.0" encoding="utf-8"?>
<ds:datastoreItem xmlns:ds="http://schemas.openxmlformats.org/officeDocument/2006/customXml" ds:itemID="{E3F9396C-09AB-4FD5-9BAF-2E82A26FF94D}">
  <ds:schemaRefs>
    <ds:schemaRef ds:uri="http://schemas.microsoft.com/office/2006/metadata/propertie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424a36a3-6147-4896-8d2e-f75a27ec3ce2"/>
    <ds:schemaRef ds:uri="334aadcf-5a0b-4d9c-a5f0-2319c5a9ae6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35502</TotalTime>
  <Words>2477</Words>
  <Application>Microsoft Office PowerPoint</Application>
  <PresentationFormat>Widescreen</PresentationFormat>
  <Paragraphs>255</Paragraphs>
  <Slides>19</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MS Mincho</vt:lpstr>
      <vt:lpstr>Aptos</vt:lpstr>
      <vt:lpstr>Arial</vt:lpstr>
      <vt:lpstr>Calibri</vt:lpstr>
      <vt:lpstr>Cambria</vt:lpstr>
      <vt:lpstr>Helvetica</vt:lpstr>
      <vt:lpstr>LucidaGrande</vt:lpstr>
      <vt:lpstr>Symbol</vt:lpstr>
      <vt:lpstr>Wingdings</vt:lpstr>
      <vt:lpstr>Cover Slide</vt:lpstr>
      <vt:lpstr>General Slide</vt:lpstr>
      <vt:lpstr>1_General Slide</vt:lpstr>
      <vt:lpstr>Specialty Mental Health Services (SMHS) MOU Network Provider Training   DHCS APL 23-029</vt:lpstr>
      <vt:lpstr>Welcome and Purpose</vt:lpstr>
      <vt:lpstr>Two Pathways of Mental Health Services in Medi-Cal</vt:lpstr>
      <vt:lpstr>SMHS vs. NSMHS - Overview of Services and Coordination Differences </vt:lpstr>
      <vt:lpstr>Specialty Mental Health Services (SMHS)</vt:lpstr>
      <vt:lpstr>Parties to the SMHS MOU</vt:lpstr>
      <vt:lpstr>Key Provisions and Requirements of the SMHS MOU</vt:lpstr>
      <vt:lpstr>Key MOU Provision: Designated Points of Contact</vt:lpstr>
      <vt:lpstr>Key MOU Provision: Training and Education</vt:lpstr>
      <vt:lpstr>Key MOU Provision: Care Coordination and Collaboration</vt:lpstr>
      <vt:lpstr>Key MOU Provision: Quarterly Meetings and Local Engagement</vt:lpstr>
      <vt:lpstr>Key MOU Provision: Quality Improvement (QI)</vt:lpstr>
      <vt:lpstr>Key MOU Provision: Data Sharing and Confidentiality</vt:lpstr>
      <vt:lpstr>Key MOU Provision: Dispute Resolution</vt:lpstr>
      <vt:lpstr>Key MOU Provision: Compliance and Reporting</vt:lpstr>
      <vt:lpstr>Key Takeaways</vt:lpstr>
      <vt:lpstr>Resources: Helpful Links to Support SMHS Implementation &amp; Compliance   </vt:lpstr>
      <vt:lpstr>Resources: Helpful Links to Support SMHS Implementation &amp; Compliance   </vt:lpstr>
      <vt:lpstr>Thank You for Your Partnership</vt:lpstr>
    </vt:vector>
  </TitlesOfParts>
  <Company>L.A. Care Health Plan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Management Overview</dc:title>
  <dc:creator>Steven Chang</dc:creator>
  <cp:lastModifiedBy>Allen Casals</cp:lastModifiedBy>
  <cp:revision>306</cp:revision>
  <dcterms:created xsi:type="dcterms:W3CDTF">2023-11-01T20:58:40Z</dcterms:created>
  <dcterms:modified xsi:type="dcterms:W3CDTF">2025-10-25T05:52:35Z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0x010100B80EB90D13B6A04DA7E08DDC527FEB33</vt:lpwstr>
  </property>
  <property fmtid="{D5CDD505-2E9C-101B-9397-08002B2CF9AE}" pid="3" name="MSIP_Label_f55ccf7f-6b71-4d4d-85c9-8bd5171444a0_Enabled">
    <vt:lpwstr>true</vt:lpwstr>
  </property>
  <property fmtid="{D5CDD505-2E9C-101B-9397-08002B2CF9AE}" pid="4" name="MSIP_Label_f55ccf7f-6b71-4d4d-85c9-8bd5171444a0_SetDate">
    <vt:lpwstr>2024-08-11T19:08:51Z</vt:lpwstr>
  </property>
  <property fmtid="{D5CDD505-2E9C-101B-9397-08002B2CF9AE}" pid="5" name="MSIP_Label_f55ccf7f-6b71-4d4d-85c9-8bd5171444a0_Method">
    <vt:lpwstr>Standard</vt:lpwstr>
  </property>
  <property fmtid="{D5CDD505-2E9C-101B-9397-08002B2CF9AE}" pid="6" name="MSIP_Label_f55ccf7f-6b71-4d4d-85c9-8bd5171444a0_Name">
    <vt:lpwstr>defa4170-0d19-0005-0004-bc88714345d2</vt:lpwstr>
  </property>
  <property fmtid="{D5CDD505-2E9C-101B-9397-08002B2CF9AE}" pid="7" name="MSIP_Label_f55ccf7f-6b71-4d4d-85c9-8bd5171444a0_SiteId">
    <vt:lpwstr>14e2a5f7-0034-498c-a0fb-c060fc6f235a</vt:lpwstr>
  </property>
  <property fmtid="{D5CDD505-2E9C-101B-9397-08002B2CF9AE}" pid="8" name="MSIP_Label_f55ccf7f-6b71-4d4d-85c9-8bd5171444a0_ActionId">
    <vt:lpwstr>b55fc0e2-e6d4-469b-8402-9f2a921a9706</vt:lpwstr>
  </property>
  <property fmtid="{D5CDD505-2E9C-101B-9397-08002B2CF9AE}" pid="9" name="MSIP_Label_f55ccf7f-6b71-4d4d-85c9-8bd5171444a0_ContentBits">
    <vt:lpwstr>0</vt:lpwstr>
  </property>
  <property fmtid="{D5CDD505-2E9C-101B-9397-08002B2CF9AE}" pid="10" name="MSIP_Label_cce6c6c3-7989-4dfe-877e-1e5d29353dd0_Enabled">
    <vt:lpwstr>true</vt:lpwstr>
  </property>
  <property fmtid="{D5CDD505-2E9C-101B-9397-08002B2CF9AE}" pid="11" name="MSIP_Label_cce6c6c3-7989-4dfe-877e-1e5d29353dd0_SetDate">
    <vt:lpwstr>2025-09-12T18:24:32Z</vt:lpwstr>
  </property>
  <property fmtid="{D5CDD505-2E9C-101B-9397-08002B2CF9AE}" pid="12" name="MSIP_Label_cce6c6c3-7989-4dfe-877e-1e5d29353dd0_Method">
    <vt:lpwstr>Standard</vt:lpwstr>
  </property>
  <property fmtid="{D5CDD505-2E9C-101B-9397-08002B2CF9AE}" pid="13" name="MSIP_Label_cce6c6c3-7989-4dfe-877e-1e5d29353dd0_Name">
    <vt:lpwstr>Company Internal Use</vt:lpwstr>
  </property>
  <property fmtid="{D5CDD505-2E9C-101B-9397-08002B2CF9AE}" pid="14" name="MSIP_Label_cce6c6c3-7989-4dfe-877e-1e5d29353dd0_SiteId">
    <vt:lpwstr>1ccc79e9-1dda-45b4-8335-a298cbe52241</vt:lpwstr>
  </property>
  <property fmtid="{D5CDD505-2E9C-101B-9397-08002B2CF9AE}" pid="15" name="MSIP_Label_cce6c6c3-7989-4dfe-877e-1e5d29353dd0_ActionId">
    <vt:lpwstr>3b7eba94-53f9-4be3-9c94-c54d9cc443c6</vt:lpwstr>
  </property>
  <property fmtid="{D5CDD505-2E9C-101B-9397-08002B2CF9AE}" pid="16" name="MSIP_Label_cce6c6c3-7989-4dfe-877e-1e5d29353dd0_ContentBits">
    <vt:lpwstr>0</vt:lpwstr>
  </property>
  <property fmtid="{D5CDD505-2E9C-101B-9397-08002B2CF9AE}" pid="17" name="MSIP_Label_cce6c6c3-7989-4dfe-877e-1e5d29353dd0_Tag">
    <vt:lpwstr>10, 3, 0, 1</vt:lpwstr>
  </property>
</Properties>
</file>