
<file path=[Content_Types].xml><?xml version="1.0" encoding="utf-8"?>
<Types xmlns="http://schemas.openxmlformats.org/package/2006/content-types">
  <Default Extension="jpeg" ContentType="image/jpeg"/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6" r:id="rId30"/>
  </p:sldIdLst>
  <p:sldSz cx="9144000" cy="6858000" type="screen4x3"/>
  <p:notesSz cx="7010400" cy="9296400"/>
  <p:defaultTextStyle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23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B4B58E7-F4ED-4666-A2BE-980E9CACB3F0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FE735F6-8709-48BC-8797-670BAD26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476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735F6-8709-48BC-8797-670BAD26C62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13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850900"/>
            <a:ext cx="9144000" cy="28524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30175" rIns="0" bIns="0" anchor="t">
            <a:normAutofit fontScale="85000"/>
          </a:bodyPr>
          <a:lstStyle/>
          <a:p>
            <a:pPr marL="868680" marR="0" indent="0" algn="l">
              <a:lnSpc>
                <a:spcPts val="5500"/>
              </a:lnSpc>
              <a:spcAft>
                <a:spcPts val="0"/>
              </a:spcAft>
            </a:pPr>
            <a:r>
              <a:rPr lang="en-US" sz="4800" b="1" spc="110">
                <a:solidFill>
                  <a:srgbClr val="FFFFFF"/>
                </a:solidFill>
                <a:latin typeface="Tahoma" panose="02020603050405020304" pitchFamily="2"/>
              </a:rPr>
              <a:t>HIPAA PRIVACY, </a:t>
            </a:r>
          </a:p>
          <a:p>
            <a:pPr marL="868680" marR="0" indent="0" algn="l">
              <a:lnSpc>
                <a:spcPts val="5500"/>
              </a:lnSpc>
              <a:spcBef>
                <a:spcPts val="955"/>
              </a:spcBef>
              <a:spcAft>
                <a:spcPts val="0"/>
              </a:spcAft>
            </a:pPr>
            <a:r>
              <a:rPr lang="en-US" sz="4800" b="1" spc="140">
                <a:solidFill>
                  <a:srgbClr val="FFFFFF"/>
                </a:solidFill>
                <a:latin typeface="Tahoma" panose="02020603050405020304" pitchFamily="2"/>
              </a:rPr>
              <a:t>BREACH NOTIFICATION, </a:t>
            </a:r>
          </a:p>
          <a:p>
            <a:pPr marL="868680" marR="0" indent="0" algn="l">
              <a:lnSpc>
                <a:spcPts val="5500"/>
              </a:lnSpc>
              <a:spcBef>
                <a:spcPts val="955"/>
              </a:spcBef>
              <a:spcAft>
                <a:spcPts val="2950"/>
              </a:spcAft>
            </a:pPr>
            <a:r>
              <a:rPr lang="en-US" sz="4800" b="1" spc="260">
                <a:solidFill>
                  <a:srgbClr val="FFFFFF"/>
                </a:solidFill>
                <a:latin typeface="Tahoma" panose="02020603050405020304" pitchFamily="2"/>
              </a:rPr>
              <a:t>AND SECURITY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609600" y="3970020"/>
            <a:ext cx="3636010" cy="7302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445" rIns="0" bIns="0" anchor="t"/>
          <a:lstStyle/>
          <a:p>
            <a:pPr marL="0" marR="0" indent="0" algn="l">
              <a:lnSpc>
                <a:spcPts val="2500"/>
              </a:lnSpc>
              <a:spcAft>
                <a:spcPts val="0"/>
              </a:spcAft>
            </a:pPr>
            <a:r>
              <a:rPr lang="en-US" sz="2150" spc="-25">
                <a:solidFill>
                  <a:srgbClr val="1F487C"/>
                </a:solidFill>
                <a:latin typeface="Tahoma" panose="02020603050405020304" pitchFamily="2"/>
              </a:rPr>
              <a:t>Presented by : </a:t>
            </a:r>
          </a:p>
          <a:p>
            <a:pPr marL="0" marR="0" indent="0" algn="l">
              <a:lnSpc>
                <a:spcPts val="2500"/>
              </a:lnSpc>
              <a:spcBef>
                <a:spcPts val="620"/>
              </a:spcBef>
              <a:spcAft>
                <a:spcPts val="10"/>
              </a:spcAft>
            </a:pPr>
            <a:r>
              <a:rPr lang="en-US" sz="2150" spc="5">
                <a:solidFill>
                  <a:srgbClr val="1F487C"/>
                </a:solidFill>
                <a:latin typeface="Tahoma" panose="02020603050405020304" pitchFamily="2"/>
              </a:rPr>
              <a:t>the Compliance Department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548640" y="1473200"/>
            <a:ext cx="8509000" cy="9226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>
            <a:normAutofit fontScale="85000"/>
          </a:bodyPr>
          <a:lstStyle/>
          <a:p>
            <a:pPr marL="0" marR="0" indent="0" algn="l">
              <a:lnSpc>
                <a:spcPts val="3300"/>
              </a:lnSpc>
              <a:spcAft>
                <a:spcPts val="3910"/>
              </a:spcAft>
            </a:pPr>
            <a:r>
              <a:rPr lang="en-US" sz="2800" b="1" spc="165">
                <a:solidFill>
                  <a:srgbClr val="1F487C"/>
                </a:solidFill>
                <a:latin typeface="Tahoma" panose="02020603050405020304" pitchFamily="2"/>
              </a:rPr>
              <a:t>TPO Exceptions to Authorization Requirement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548640" y="2395855"/>
            <a:ext cx="8509000" cy="38309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137160" marR="0" indent="0" algn="just">
              <a:lnSpc>
                <a:spcPts val="2400"/>
              </a:lnSpc>
              <a:spcAft>
                <a:spcPts val="0"/>
              </a:spcAft>
            </a:pPr>
            <a:r>
              <a:rPr lang="en-US" sz="2500" b="1" spc="80">
                <a:solidFill>
                  <a:srgbClr val="000000"/>
                </a:solidFill>
                <a:latin typeface="Tahoma" panose="02020603050405020304" pitchFamily="2"/>
              </a:rPr>
              <a:t>No patient authorization required to disclose PHI for: </a:t>
            </a:r>
          </a:p>
          <a:p>
            <a:pPr marL="137160" marR="0" indent="228600" algn="just">
              <a:lnSpc>
                <a:spcPts val="3000"/>
              </a:lnSpc>
              <a:spcBef>
                <a:spcPts val="710"/>
              </a:spcBef>
              <a:spcAft>
                <a:spcPts val="0"/>
              </a:spcAft>
              <a:buFont typeface="Symbol"/>
              <a:buChar char="·"/>
            </a:pPr>
            <a:r>
              <a:rPr lang="en-US" sz="2500" b="1" spc="110">
                <a:solidFill>
                  <a:srgbClr val="000000"/>
                </a:solidFill>
                <a:latin typeface="Tahoma" panose="02020603050405020304" pitchFamily="2"/>
              </a:rPr>
              <a:t>Treatment: Hospital faxes medical record to </a:t>
            </a:r>
          </a:p>
          <a:p>
            <a:pPr marL="365760" marR="0" indent="0" algn="just">
              <a:lnSpc>
                <a:spcPts val="3000"/>
              </a:lnSpc>
              <a:spcBef>
                <a:spcPts val="415"/>
              </a:spcBef>
              <a:spcAft>
                <a:spcPts val="0"/>
              </a:spcAft>
            </a:pPr>
            <a:r>
              <a:rPr lang="en-US" sz="2500" b="1" spc="90">
                <a:solidFill>
                  <a:srgbClr val="000000"/>
                </a:solidFill>
                <a:latin typeface="Tahoma" panose="02020603050405020304" pitchFamily="2"/>
              </a:rPr>
              <a:t>attending physician who plans to continue to treat </a:t>
            </a:r>
          </a:p>
          <a:p>
            <a:pPr marL="365760" marR="0" indent="0" algn="just">
              <a:lnSpc>
                <a:spcPts val="2900"/>
              </a:lnSpc>
              <a:spcBef>
                <a:spcPts val="370"/>
              </a:spcBef>
              <a:spcAft>
                <a:spcPts val="0"/>
              </a:spcAft>
            </a:pPr>
            <a:r>
              <a:rPr lang="en-US" sz="2500" b="1" spc="60">
                <a:solidFill>
                  <a:srgbClr val="000000"/>
                </a:solidFill>
                <a:latin typeface="Tahoma" panose="02020603050405020304" pitchFamily="2"/>
              </a:rPr>
              <a:t>patient </a:t>
            </a:r>
          </a:p>
          <a:p>
            <a:pPr marL="137160" marR="0" indent="228600" algn="just">
              <a:lnSpc>
                <a:spcPts val="3000"/>
              </a:lnSpc>
              <a:spcBef>
                <a:spcPts val="690"/>
              </a:spcBef>
              <a:spcAft>
                <a:spcPts val="0"/>
              </a:spcAft>
              <a:buFont typeface="Symbol"/>
              <a:buChar char="·"/>
            </a:pPr>
            <a:r>
              <a:rPr lang="en-US" sz="2500" b="1" spc="125">
                <a:solidFill>
                  <a:srgbClr val="000000"/>
                </a:solidFill>
                <a:latin typeface="Tahoma" panose="02020603050405020304" pitchFamily="2"/>
              </a:rPr>
              <a:t>Payment: Hospital emails health plan medical </a:t>
            </a:r>
          </a:p>
          <a:p>
            <a:pPr marL="365760" marR="0" indent="0" algn="just">
              <a:lnSpc>
                <a:spcPts val="3000"/>
              </a:lnSpc>
              <a:spcBef>
                <a:spcPts val="395"/>
              </a:spcBef>
              <a:spcAft>
                <a:spcPts val="0"/>
              </a:spcAft>
            </a:pPr>
            <a:r>
              <a:rPr lang="en-US" sz="2500" b="1" spc="95">
                <a:solidFill>
                  <a:srgbClr val="000000"/>
                </a:solidFill>
                <a:latin typeface="Tahoma" panose="02020603050405020304" pitchFamily="2"/>
              </a:rPr>
              <a:t>information to ensure payment for services </a:t>
            </a:r>
          </a:p>
          <a:p>
            <a:pPr marL="137160" marR="0" indent="228600" algn="just">
              <a:lnSpc>
                <a:spcPts val="3000"/>
              </a:lnSpc>
              <a:spcBef>
                <a:spcPts val="690"/>
              </a:spcBef>
              <a:spcAft>
                <a:spcPts val="0"/>
              </a:spcAft>
              <a:buFont typeface="Symbol"/>
              <a:buChar char="·"/>
            </a:pPr>
            <a:r>
              <a:rPr lang="en-US" sz="2500" b="1" spc="114">
                <a:solidFill>
                  <a:srgbClr val="000000"/>
                </a:solidFill>
                <a:latin typeface="Tahoma" panose="02020603050405020304" pitchFamily="2"/>
              </a:rPr>
              <a:t>Operations: Hospital mails discharge paperwork to </a:t>
            </a:r>
          </a:p>
          <a:p>
            <a:pPr marL="365760" marR="0" indent="0" algn="just">
              <a:lnSpc>
                <a:spcPts val="3000"/>
              </a:lnSpc>
              <a:spcBef>
                <a:spcPts val="370"/>
              </a:spcBef>
              <a:spcAft>
                <a:spcPts val="3215"/>
              </a:spcAft>
            </a:pPr>
            <a:r>
              <a:rPr lang="en-US" sz="2500" b="1" spc="110">
                <a:solidFill>
                  <a:srgbClr val="000000"/>
                </a:solidFill>
                <a:latin typeface="Tahoma" panose="02020603050405020304" pitchFamily="2"/>
              </a:rPr>
              <a:t>third party vendor for case management services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548640" y="1179195"/>
            <a:ext cx="7162800" cy="4730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0" marR="0" indent="0" algn="l">
              <a:lnSpc>
                <a:spcPts val="3700"/>
              </a:lnSpc>
              <a:spcAft>
                <a:spcPts val="0"/>
              </a:spcAft>
            </a:pPr>
            <a:r>
              <a:rPr lang="en-US" sz="3100" b="1" spc="195">
                <a:solidFill>
                  <a:srgbClr val="1F487C"/>
                </a:solidFill>
                <a:latin typeface="Tahoma" panose="02020603050405020304" pitchFamily="2"/>
              </a:rPr>
              <a:t>Allowable public interest disclosures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548640" y="1652270"/>
            <a:ext cx="1874520" cy="11328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4930" rIns="0" bIns="0" anchor="t">
            <a:normAutofit fontScale="85000"/>
          </a:bodyPr>
          <a:lstStyle/>
          <a:p>
            <a:pPr marL="0" marR="0" indent="0" algn="l">
              <a:lnSpc>
                <a:spcPts val="3700"/>
              </a:lnSpc>
              <a:spcAft>
                <a:spcPts val="0"/>
              </a:spcAft>
            </a:pPr>
            <a:r>
              <a:rPr lang="en-US" sz="3100" b="1" spc="170">
                <a:solidFill>
                  <a:srgbClr val="1F487C"/>
                </a:solidFill>
                <a:latin typeface="Tahoma" panose="02020603050405020304" pitchFamily="2"/>
              </a:rPr>
              <a:t>examples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548640" y="2785110"/>
            <a:ext cx="3999230" cy="9880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1595" rIns="0" bIns="0" anchor="t">
            <a:normAutofit fontScale="85000"/>
          </a:bodyPr>
          <a:lstStyle/>
          <a:p>
            <a:pPr marL="13716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3100" spc="70">
                <a:solidFill>
                  <a:srgbClr val="9BBA58"/>
                </a:solidFill>
                <a:latin typeface="Lucida Console" panose="02020603050405020304"/>
              </a:rPr>
              <a:t></a:t>
            </a:r>
            <a:r>
              <a:rPr lang="en-US" sz="2500" spc="70">
                <a:solidFill>
                  <a:srgbClr val="000000"/>
                </a:solidFill>
                <a:latin typeface="Tahoma" panose="02020603050405020304" pitchFamily="2"/>
              </a:rPr>
              <a:t> CMS or CDPH audits </a:t>
            </a:r>
          </a:p>
          <a:p>
            <a:pPr marL="137160" marR="0" indent="0" algn="l">
              <a:lnSpc>
                <a:spcPts val="2700"/>
              </a:lnSpc>
              <a:spcBef>
                <a:spcPts val="925"/>
              </a:spcBef>
              <a:spcAft>
                <a:spcPts val="0"/>
              </a:spcAft>
            </a:pPr>
            <a:r>
              <a:rPr lang="en-US" sz="3100" spc="45">
                <a:solidFill>
                  <a:srgbClr val="9BBA58"/>
                </a:solidFill>
                <a:latin typeface="Lucida Console" panose="02020603050405020304"/>
              </a:rPr>
              <a:t></a:t>
            </a:r>
            <a:r>
              <a:rPr lang="en-US" sz="2500" spc="45">
                <a:solidFill>
                  <a:srgbClr val="000000"/>
                </a:solidFill>
                <a:latin typeface="Tahoma" panose="02020603050405020304" pitchFamily="2"/>
              </a:rPr>
              <a:t> Court signed subpoenas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548640" y="3773170"/>
            <a:ext cx="7162800" cy="329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>
            <a:normAutofit fontScale="85000"/>
          </a:bodyPr>
          <a:lstStyle/>
          <a:p>
            <a:pPr marL="137160" marR="0" indent="0" algn="l">
              <a:lnSpc>
                <a:spcPts val="3700"/>
              </a:lnSpc>
              <a:spcAft>
                <a:spcPts val="0"/>
              </a:spcAft>
            </a:pPr>
            <a:r>
              <a:rPr lang="en-US" sz="3100" spc="0">
                <a:solidFill>
                  <a:srgbClr val="9BBA58"/>
                </a:solidFill>
                <a:latin typeface="Lucida Console" panose="02020603050405020304"/>
              </a:rPr>
              <a:t></a:t>
            </a:r>
            <a:r>
              <a:rPr lang="en-US" sz="2500" spc="0">
                <a:solidFill>
                  <a:srgbClr val="000000"/>
                </a:solidFill>
                <a:latin typeface="Tahoma" panose="02020603050405020304" pitchFamily="2"/>
              </a:rPr>
              <a:t> Serious threat to health or safety of individual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548640" y="4102735"/>
            <a:ext cx="5419090" cy="10052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137160" marR="0" indent="0" algn="l">
              <a:lnSpc>
                <a:spcPts val="3700"/>
              </a:lnSpc>
              <a:spcAft>
                <a:spcPts val="4095"/>
              </a:spcAft>
            </a:pPr>
            <a:r>
              <a:rPr lang="en-US" sz="3100" spc="0">
                <a:solidFill>
                  <a:srgbClr val="9BBA58"/>
                </a:solidFill>
                <a:latin typeface="Lucida Console" panose="02020603050405020304"/>
              </a:rPr>
              <a:t></a:t>
            </a:r>
            <a:r>
              <a:rPr lang="en-US" sz="2500" spc="0">
                <a:solidFill>
                  <a:srgbClr val="000000"/>
                </a:solidFill>
                <a:latin typeface="Tahoma" panose="02020603050405020304" pitchFamily="2"/>
              </a:rPr>
              <a:t> Certain law enforcement requests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548640" y="5107940"/>
            <a:ext cx="7162800" cy="11188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255" rIns="0" bIns="0" anchor="t">
            <a:normAutofit fontScale="85000"/>
          </a:bodyPr>
          <a:lstStyle/>
          <a:p>
            <a:pPr marL="0" marR="0" indent="0" algn="l">
              <a:lnSpc>
                <a:spcPts val="3000"/>
              </a:lnSpc>
              <a:spcAft>
                <a:spcPts val="0"/>
              </a:spcAft>
            </a:pPr>
            <a:r>
              <a:rPr lang="en-US" sz="2500" b="1" u="sng" spc="15">
                <a:solidFill>
                  <a:srgbClr val="000000"/>
                </a:solidFill>
                <a:latin typeface="Tahoma" panose="02020603050405020304" pitchFamily="2"/>
              </a:rPr>
              <a:t>NOTE</a:t>
            </a:r>
            <a:r>
              <a:rPr lang="en-US" sz="2500" spc="15">
                <a:solidFill>
                  <a:srgbClr val="000000"/>
                </a:solidFill>
                <a:latin typeface="Tahoma" panose="02020603050405020304" pitchFamily="2"/>
              </a:rPr>
              <a:t>: THESE ARE </a:t>
            </a:r>
            <a:r>
              <a:rPr lang="en-US" sz="2500" b="1" u="sng" spc="15">
                <a:solidFill>
                  <a:srgbClr val="000000"/>
                </a:solidFill>
                <a:latin typeface="Tahoma" panose="02020603050405020304" pitchFamily="2"/>
              </a:rPr>
              <a:t>NARROWLY</a:t>
            </a:r>
            <a:r>
              <a:rPr lang="en-US" sz="2500" spc="15">
                <a:solidFill>
                  <a:srgbClr val="000000"/>
                </a:solidFill>
                <a:latin typeface="Tahoma" panose="02020603050405020304" pitchFamily="2"/>
              </a:rPr>
              <a:t> DEFINED UNDER </a:t>
            </a:r>
          </a:p>
          <a:p>
            <a:pPr marL="0" marR="0" indent="0" algn="l">
              <a:lnSpc>
                <a:spcPts val="3000"/>
              </a:lnSpc>
              <a:spcBef>
                <a:spcPts val="385"/>
              </a:spcBef>
              <a:spcAft>
                <a:spcPts val="2340"/>
              </a:spcAft>
            </a:pPr>
            <a:r>
              <a:rPr lang="en-US" sz="2500" spc="-25">
                <a:solidFill>
                  <a:srgbClr val="000000"/>
                </a:solidFill>
                <a:latin typeface="Tahoma" panose="02020603050405020304" pitchFamily="2"/>
              </a:rPr>
              <a:t>HIPAA, CHECK WITH COMPLIANCE FIRST 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548640" y="1421130"/>
            <a:ext cx="8509000" cy="30714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05" rIns="0" bIns="0" anchor="t">
            <a:normAutofit fontScale="85000"/>
          </a:bodyPr>
          <a:lstStyle/>
          <a:p>
            <a:pPr marL="0" marR="0" indent="0" algn="l">
              <a:lnSpc>
                <a:spcPts val="4200"/>
              </a:lnSpc>
              <a:spcAft>
                <a:spcPts val="0"/>
              </a:spcAft>
            </a:pPr>
            <a:r>
              <a:rPr lang="en-US" sz="3500" b="1" spc="175">
                <a:solidFill>
                  <a:srgbClr val="1F487C"/>
                </a:solidFill>
                <a:latin typeface="Tahoma" panose="02020603050405020304" pitchFamily="2"/>
              </a:rPr>
              <a:t>Authorizations </a:t>
            </a:r>
          </a:p>
          <a:p>
            <a:pPr marL="365760" marR="1417320" indent="228600" algn="l">
              <a:lnSpc>
                <a:spcPts val="3400"/>
              </a:lnSpc>
              <a:spcBef>
                <a:spcPts val="2495"/>
              </a:spcBef>
              <a:spcAft>
                <a:spcPts val="0"/>
              </a:spcAft>
              <a:buFont typeface="Symbol"/>
              <a:buChar char="·"/>
            </a:pPr>
            <a:r>
              <a:rPr lang="en-US" sz="2500" spc="0">
                <a:solidFill>
                  <a:srgbClr val="000000"/>
                </a:solidFill>
                <a:latin typeface="Tahoma" panose="02020603050405020304" pitchFamily="2"/>
              </a:rPr>
              <a:t>Most other disclosures require a valid written authorization from the individual </a:t>
            </a:r>
          </a:p>
          <a:p>
            <a:pPr marL="365760" marR="502920" indent="228600" algn="l">
              <a:lnSpc>
                <a:spcPts val="3400"/>
              </a:lnSpc>
              <a:spcBef>
                <a:spcPts val="310"/>
              </a:spcBef>
              <a:spcAft>
                <a:spcPts val="0"/>
              </a:spcAft>
              <a:buFont typeface="Symbol"/>
              <a:buChar char="·"/>
            </a:pPr>
            <a:r>
              <a:rPr lang="en-US" sz="2500" spc="0">
                <a:solidFill>
                  <a:srgbClr val="000000"/>
                </a:solidFill>
                <a:latin typeface="Tahoma" panose="02020603050405020304" pitchFamily="2"/>
              </a:rPr>
              <a:t>Authorization is not a simple oral or written “OK” by patient </a:t>
            </a:r>
          </a:p>
          <a:p>
            <a:pPr marL="365760" marR="0" indent="228600" algn="l">
              <a:lnSpc>
                <a:spcPts val="3400"/>
              </a:lnSpc>
              <a:spcBef>
                <a:spcPts val="290"/>
              </a:spcBef>
              <a:spcAft>
                <a:spcPts val="0"/>
              </a:spcAft>
              <a:buFont typeface="Symbol"/>
              <a:buChar char="·"/>
            </a:pPr>
            <a:r>
              <a:rPr lang="en-US" sz="2500" spc="45">
                <a:solidFill>
                  <a:srgbClr val="000000"/>
                </a:solidFill>
                <a:latin typeface="Tahoma" panose="02020603050405020304" pitchFamily="2"/>
              </a:rPr>
              <a:t>Authorization is two-page form with required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548640" y="4492625"/>
            <a:ext cx="4145280" cy="4184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365760" marR="0" indent="0" algn="l">
              <a:lnSpc>
                <a:spcPts val="3400"/>
              </a:lnSpc>
              <a:spcAft>
                <a:spcPts val="0"/>
              </a:spcAft>
            </a:pPr>
            <a:r>
              <a:rPr lang="en-US" sz="2500" spc="45">
                <a:solidFill>
                  <a:srgbClr val="000000"/>
                </a:solidFill>
                <a:latin typeface="Tahoma" panose="02020603050405020304" pitchFamily="2"/>
              </a:rPr>
              <a:t>content – check with HIM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309880" y="1414780"/>
            <a:ext cx="8509000" cy="8051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0" rIns="0" bIns="0" anchor="t">
            <a:normAutofit fontScale="90000"/>
          </a:bodyPr>
          <a:lstStyle/>
          <a:p>
            <a:pPr marL="274320" marR="0" indent="0" algn="l">
              <a:lnSpc>
                <a:spcPts val="4200"/>
              </a:lnSpc>
              <a:spcAft>
                <a:spcPts val="2010"/>
              </a:spcAft>
            </a:pPr>
            <a:r>
              <a:rPr lang="en-US" sz="3550" b="1" spc="45">
                <a:solidFill>
                  <a:srgbClr val="1F487C"/>
                </a:solidFill>
                <a:latin typeface="Tahoma" panose="02020603050405020304" pitchFamily="2"/>
              </a:rPr>
              <a:t>Patient Rights re PHI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309880" y="2219960"/>
            <a:ext cx="8509000" cy="19646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94615" rIns="0" bIns="0" anchor="t">
            <a:normAutofit fontScale="90000"/>
          </a:bodyPr>
          <a:lstStyle/>
          <a:p>
            <a:pPr marL="36576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3550" spc="35">
                <a:solidFill>
                  <a:srgbClr val="9BBA58"/>
                </a:solidFill>
                <a:latin typeface="Lucida Console" panose="02020603050405020304"/>
              </a:rPr>
              <a:t></a:t>
            </a:r>
            <a:r>
              <a:rPr lang="en-US" sz="2300" spc="35">
                <a:solidFill>
                  <a:srgbClr val="000000"/>
                </a:solidFill>
                <a:latin typeface="Tahoma" panose="02020603050405020304" pitchFamily="2"/>
              </a:rPr>
              <a:t> Right to receive notice of uses and disclosures of PHI – </a:t>
            </a:r>
          </a:p>
          <a:p>
            <a:pPr marL="594360" marR="0" indent="0" algn="l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00" spc="15">
                <a:solidFill>
                  <a:srgbClr val="000000"/>
                </a:solidFill>
                <a:latin typeface="Tahoma" panose="02020603050405020304" pitchFamily="2"/>
              </a:rPr>
              <a:t>Notice of Privacy Practice </a:t>
            </a:r>
          </a:p>
          <a:p>
            <a:pPr marL="365760" marR="0" indent="0" algn="l">
              <a:lnSpc>
                <a:spcPts val="2800"/>
              </a:lnSpc>
              <a:spcBef>
                <a:spcPts val="580"/>
              </a:spcBef>
              <a:spcAft>
                <a:spcPts val="0"/>
              </a:spcAft>
            </a:pPr>
            <a:r>
              <a:rPr lang="en-US" sz="3550" spc="25">
                <a:solidFill>
                  <a:srgbClr val="9BBA58"/>
                </a:solidFill>
                <a:latin typeface="Lucida Console" panose="02020603050405020304"/>
              </a:rPr>
              <a:t></a:t>
            </a:r>
            <a:r>
              <a:rPr lang="en-US" sz="2300" spc="25">
                <a:solidFill>
                  <a:srgbClr val="000000"/>
                </a:solidFill>
                <a:latin typeface="Tahoma" panose="02020603050405020304" pitchFamily="2"/>
              </a:rPr>
              <a:t> Right to inspect and obtain copy of PHI </a:t>
            </a:r>
          </a:p>
          <a:p>
            <a:pPr marL="365760" marR="0" indent="0" algn="l">
              <a:lnSpc>
                <a:spcPts val="2800"/>
              </a:lnSpc>
              <a:spcBef>
                <a:spcPts val="290"/>
              </a:spcBef>
              <a:spcAft>
                <a:spcPts val="0"/>
              </a:spcAft>
            </a:pPr>
            <a:r>
              <a:rPr lang="en-US" sz="3550" spc="40">
                <a:solidFill>
                  <a:srgbClr val="9BBA58"/>
                </a:solidFill>
                <a:latin typeface="Lucida Console" panose="02020603050405020304"/>
              </a:rPr>
              <a:t></a:t>
            </a:r>
            <a:r>
              <a:rPr lang="en-US" sz="2300" spc="40">
                <a:solidFill>
                  <a:srgbClr val="000000"/>
                </a:solidFill>
                <a:latin typeface="Tahoma" panose="02020603050405020304" pitchFamily="2"/>
              </a:rPr>
              <a:t> Right to request amendments of PHI </a:t>
            </a:r>
          </a:p>
          <a:p>
            <a:pPr marL="365760" marR="0" indent="0" algn="l">
              <a:lnSpc>
                <a:spcPts val="2700"/>
              </a:lnSpc>
              <a:spcBef>
                <a:spcPts val="315"/>
              </a:spcBef>
              <a:spcAft>
                <a:spcPts val="0"/>
              </a:spcAft>
            </a:pPr>
            <a:r>
              <a:rPr lang="en-US" sz="3550" spc="45">
                <a:solidFill>
                  <a:srgbClr val="9BBA58"/>
                </a:solidFill>
                <a:latin typeface="Lucida Console" panose="02020603050405020304"/>
              </a:rPr>
              <a:t></a:t>
            </a:r>
            <a:r>
              <a:rPr lang="en-US" sz="2300" spc="45">
                <a:solidFill>
                  <a:srgbClr val="000000"/>
                </a:solidFill>
                <a:latin typeface="Tahoma" panose="02020603050405020304" pitchFamily="2"/>
              </a:rPr>
              <a:t> Right to request restrictions on uses and disclosures of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309880" y="4184650"/>
            <a:ext cx="1061720" cy="3511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59436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300" spc="-180">
                <a:solidFill>
                  <a:srgbClr val="000000"/>
                </a:solidFill>
                <a:latin typeface="Tahoma" panose="02020603050405020304" pitchFamily="2"/>
              </a:rPr>
              <a:t>PHI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309880" y="4535805"/>
            <a:ext cx="6255385" cy="16427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1120" rIns="0" bIns="0" anchor="t">
            <a:normAutofit fontScale="90000"/>
          </a:bodyPr>
          <a:lstStyle/>
          <a:p>
            <a:pPr marL="365760" marR="0" indent="0" algn="l">
              <a:lnSpc>
                <a:spcPts val="2800"/>
              </a:lnSpc>
              <a:spcAft>
                <a:spcPts val="0"/>
              </a:spcAft>
            </a:pPr>
            <a:r>
              <a:rPr lang="en-US" sz="3550" spc="35">
                <a:solidFill>
                  <a:srgbClr val="9BBA58"/>
                </a:solidFill>
                <a:latin typeface="Lucida Console" panose="02020603050405020304"/>
              </a:rPr>
              <a:t></a:t>
            </a:r>
            <a:r>
              <a:rPr lang="en-US" sz="2300" spc="35">
                <a:solidFill>
                  <a:srgbClr val="000000"/>
                </a:solidFill>
                <a:latin typeface="Tahoma" panose="02020603050405020304" pitchFamily="2"/>
              </a:rPr>
              <a:t> Right to obtain accounting of disclosures </a:t>
            </a:r>
          </a:p>
          <a:p>
            <a:pPr marL="365760" marR="0" indent="0" algn="l">
              <a:lnSpc>
                <a:spcPts val="2800"/>
              </a:lnSpc>
              <a:spcBef>
                <a:spcPts val="315"/>
              </a:spcBef>
              <a:spcAft>
                <a:spcPts val="0"/>
              </a:spcAft>
            </a:pPr>
            <a:r>
              <a:rPr lang="en-US" sz="3550" spc="65">
                <a:solidFill>
                  <a:srgbClr val="9BBA58"/>
                </a:solidFill>
                <a:latin typeface="Lucida Console" panose="02020603050405020304"/>
              </a:rPr>
              <a:t></a:t>
            </a:r>
            <a:r>
              <a:rPr lang="en-US" sz="2300" spc="65">
                <a:solidFill>
                  <a:srgbClr val="000000"/>
                </a:solidFill>
                <a:latin typeface="Tahoma" panose="02020603050405020304" pitchFamily="2"/>
              </a:rPr>
              <a:t> Right to complain </a:t>
            </a:r>
          </a:p>
          <a:p>
            <a:pPr marL="365760" marR="0" indent="0" algn="l">
              <a:lnSpc>
                <a:spcPts val="2800"/>
              </a:lnSpc>
              <a:spcBef>
                <a:spcPts val="290"/>
              </a:spcBef>
              <a:spcAft>
                <a:spcPts val="0"/>
              </a:spcAft>
            </a:pPr>
            <a:r>
              <a:rPr lang="en-US" sz="3550" spc="40">
                <a:solidFill>
                  <a:srgbClr val="9BBA58"/>
                </a:solidFill>
                <a:latin typeface="Lucida Console" panose="02020603050405020304"/>
              </a:rPr>
              <a:t></a:t>
            </a:r>
            <a:r>
              <a:rPr lang="en-US" sz="2300" spc="40">
                <a:solidFill>
                  <a:srgbClr val="000000"/>
                </a:solidFill>
                <a:latin typeface="Tahoma" panose="02020603050405020304" pitchFamily="2"/>
              </a:rPr>
              <a:t> Right to be notified of a breach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309880" y="6178550"/>
            <a:ext cx="7496175" cy="6540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>
            <a:normAutofit fontScale="95000"/>
          </a:bodyPr>
          <a:lstStyle/>
          <a:p>
            <a:pPr marL="228600" marR="0" indent="0" algn="l">
              <a:lnSpc>
                <a:spcPts val="2800"/>
              </a:lnSpc>
              <a:spcAft>
                <a:spcPts val="2780"/>
              </a:spcAft>
            </a:pPr>
            <a:r>
              <a:rPr lang="en-US" sz="2450" i="1" spc="40">
                <a:solidFill>
                  <a:srgbClr val="77923B"/>
                </a:solidFill>
                <a:latin typeface="Arial" panose="02020603050405020304" pitchFamily="2"/>
              </a:rPr>
              <a:t>Check with supervisor, Privacy or Compliance 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585470" y="1421130"/>
            <a:ext cx="7086600" cy="24466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05" rIns="0" bIns="0" anchor="t">
            <a:normAutofit fontScale="85000"/>
          </a:bodyPr>
          <a:lstStyle/>
          <a:p>
            <a:pPr marL="0" marR="0" indent="0" algn="l">
              <a:lnSpc>
                <a:spcPts val="4200"/>
              </a:lnSpc>
              <a:spcAft>
                <a:spcPts val="0"/>
              </a:spcAft>
            </a:pPr>
            <a:r>
              <a:rPr lang="en-US" sz="3500" b="1" spc="160">
                <a:solidFill>
                  <a:srgbClr val="1F487C"/>
                </a:solidFill>
                <a:latin typeface="Tahoma" panose="02020603050405020304" pitchFamily="2"/>
              </a:rPr>
              <a:t>No Retaliation </a:t>
            </a:r>
          </a:p>
          <a:p>
            <a:pPr marL="365760" marR="45720" indent="274320" algn="l">
              <a:lnSpc>
                <a:spcPts val="3400"/>
              </a:lnSpc>
              <a:spcBef>
                <a:spcPts val="6210"/>
              </a:spcBef>
              <a:spcAft>
                <a:spcPts val="2035"/>
              </a:spcAft>
              <a:buFont typeface="Symbol"/>
              <a:buChar char="·"/>
            </a:pPr>
            <a:r>
              <a:rPr lang="en-US" sz="2500" spc="0">
                <a:solidFill>
                  <a:srgbClr val="000000"/>
                </a:solidFill>
                <a:latin typeface="Tahoma" panose="02020603050405020304" pitchFamily="2"/>
              </a:rPr>
              <a:t>Retaliation against patient or employee for reporting HIPAA violation is </a:t>
            </a:r>
            <a:r>
              <a:rPr lang="en-US" sz="2450" b="1" u="sng" spc="0">
                <a:solidFill>
                  <a:srgbClr val="000000"/>
                </a:solidFill>
                <a:latin typeface="Tahoma" panose="02020603050405020304" pitchFamily="2"/>
              </a:rPr>
              <a:t>strictly prohibited 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585470" y="1421130"/>
            <a:ext cx="8470900" cy="17151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05" rIns="0" bIns="0" anchor="t">
            <a:normAutofit fontScale="90000"/>
          </a:bodyPr>
          <a:lstStyle/>
          <a:p>
            <a:pPr marL="0" marR="0" indent="0" algn="l">
              <a:lnSpc>
                <a:spcPts val="4200"/>
              </a:lnSpc>
              <a:spcAft>
                <a:spcPts val="0"/>
              </a:spcAft>
            </a:pPr>
            <a:r>
              <a:rPr lang="en-US" sz="3500" b="1" spc="100">
                <a:solidFill>
                  <a:srgbClr val="1F487C"/>
                </a:solidFill>
                <a:latin typeface="Tahoma" panose="02020603050405020304" pitchFamily="2"/>
              </a:rPr>
              <a:t>HIPAA Breach Notification Rule </a:t>
            </a:r>
          </a:p>
          <a:p>
            <a:pPr marL="320040" marR="777240" indent="0" algn="l">
              <a:lnSpc>
                <a:spcPts val="3300"/>
              </a:lnSpc>
              <a:spcBef>
                <a:spcPts val="2535"/>
              </a:spcBef>
              <a:spcAft>
                <a:spcPts val="0"/>
              </a:spcAft>
            </a:pPr>
            <a:r>
              <a:rPr lang="en-US" sz="3500" spc="0">
                <a:solidFill>
                  <a:srgbClr val="9BBA58"/>
                </a:solidFill>
                <a:latin typeface="Lucida Console" panose="02020603050405020304"/>
              </a:rPr>
              <a:t></a:t>
            </a:r>
            <a:r>
              <a:rPr lang="en-US" sz="2500" spc="0">
                <a:solidFill>
                  <a:srgbClr val="000000"/>
                </a:solidFill>
                <a:latin typeface="Tahoma" panose="02020603050405020304" pitchFamily="2"/>
              </a:rPr>
              <a:t> Unauthorized acquisition, access, use, disclosure of PHI compromising its security or privacy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585470" y="3136265"/>
            <a:ext cx="5132705" cy="23742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00710" rIns="0" bIns="0" anchor="t">
            <a:normAutofit fontScale="90000"/>
          </a:bodyPr>
          <a:lstStyle/>
          <a:p>
            <a:pPr marL="91440" marR="0" indent="0" algn="just">
              <a:lnSpc>
                <a:spcPts val="2800"/>
              </a:lnSpc>
              <a:spcAft>
                <a:spcPts val="0"/>
              </a:spcAft>
            </a:pPr>
            <a:r>
              <a:rPr lang="en-US" sz="3500" spc="20">
                <a:solidFill>
                  <a:srgbClr val="9BBA58"/>
                </a:solidFill>
                <a:latin typeface="Lucida Console" panose="02020603050405020304"/>
              </a:rPr>
              <a:t></a:t>
            </a:r>
            <a:r>
              <a:rPr lang="en-US" sz="2500" spc="20">
                <a:solidFill>
                  <a:srgbClr val="000000"/>
                </a:solidFill>
                <a:latin typeface="Tahoma" panose="02020603050405020304" pitchFamily="2"/>
              </a:rPr>
              <a:t> We must notify: </a:t>
            </a:r>
          </a:p>
          <a:p>
            <a:pPr marL="320040" marR="0" indent="0" algn="just">
              <a:lnSpc>
                <a:spcPts val="3100"/>
              </a:lnSpc>
              <a:spcBef>
                <a:spcPts val="230"/>
              </a:spcBef>
              <a:spcAft>
                <a:spcPts val="0"/>
              </a:spcAft>
            </a:pPr>
            <a:r>
              <a:rPr lang="en-US" sz="2650" spc="10">
                <a:solidFill>
                  <a:srgbClr val="C0504D"/>
                </a:solidFill>
                <a:latin typeface="Verdana" panose="02020603050405020304" pitchFamily="2"/>
              </a:rPr>
              <a:t>◦ </a:t>
            </a:r>
            <a:r>
              <a:rPr lang="en-US" sz="2300" spc="10">
                <a:solidFill>
                  <a:srgbClr val="C0504D"/>
                </a:solidFill>
                <a:latin typeface="Tahoma" panose="02020603050405020304" pitchFamily="2"/>
              </a:rPr>
              <a:t>The patient </a:t>
            </a:r>
          </a:p>
          <a:p>
            <a:pPr marL="320040" marR="0" indent="0" algn="just">
              <a:lnSpc>
                <a:spcPts val="3100"/>
              </a:lnSpc>
              <a:spcBef>
                <a:spcPts val="340"/>
              </a:spcBef>
              <a:spcAft>
                <a:spcPts val="0"/>
              </a:spcAft>
            </a:pPr>
            <a:r>
              <a:rPr lang="en-US" sz="2650" spc="25">
                <a:solidFill>
                  <a:srgbClr val="C0504D"/>
                </a:solidFill>
                <a:latin typeface="Verdana" panose="02020603050405020304" pitchFamily="2"/>
              </a:rPr>
              <a:t>◦ </a:t>
            </a:r>
            <a:r>
              <a:rPr lang="en-US" sz="2300" spc="25">
                <a:solidFill>
                  <a:srgbClr val="C0504D"/>
                </a:solidFill>
                <a:latin typeface="Tahoma" panose="02020603050405020304" pitchFamily="2"/>
              </a:rPr>
              <a:t>Federal and State government </a:t>
            </a:r>
          </a:p>
          <a:p>
            <a:pPr marL="320040" marR="0" indent="0" algn="just">
              <a:lnSpc>
                <a:spcPts val="3100"/>
              </a:lnSpc>
              <a:spcBef>
                <a:spcPts val="370"/>
              </a:spcBef>
              <a:spcAft>
                <a:spcPts val="0"/>
              </a:spcAft>
            </a:pPr>
            <a:r>
              <a:rPr lang="en-US" sz="2650" spc="0">
                <a:solidFill>
                  <a:srgbClr val="C0504D"/>
                </a:solidFill>
                <a:latin typeface="Verdana" panose="02020603050405020304" pitchFamily="2"/>
              </a:rPr>
              <a:t>◦ </a:t>
            </a:r>
            <a:r>
              <a:rPr lang="en-US" sz="2300" spc="0">
                <a:solidFill>
                  <a:srgbClr val="C0504D"/>
                </a:solidFill>
                <a:latin typeface="Tahoma" panose="02020603050405020304" pitchFamily="2"/>
              </a:rPr>
              <a:t>The media (if &gt;500 clients’ data)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585470" y="5510530"/>
            <a:ext cx="8470900" cy="7162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320040" marR="0" indent="0" algn="just">
              <a:lnSpc>
                <a:spcPts val="3100"/>
              </a:lnSpc>
              <a:spcAft>
                <a:spcPts val="3215"/>
              </a:spcAft>
            </a:pPr>
            <a:r>
              <a:rPr lang="en-US" sz="2650" spc="15">
                <a:solidFill>
                  <a:srgbClr val="C0504D"/>
                </a:solidFill>
                <a:latin typeface="Verdana" panose="02020603050405020304" pitchFamily="2"/>
              </a:rPr>
              <a:t>◦ </a:t>
            </a:r>
            <a:r>
              <a:rPr lang="en-US" sz="2300" spc="15">
                <a:solidFill>
                  <a:srgbClr val="C0504D"/>
                </a:solidFill>
                <a:latin typeface="Tahoma" panose="02020603050405020304" pitchFamily="2"/>
              </a:rPr>
              <a:t>The health plan (if we are a Business Associate)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240665" y="1496060"/>
            <a:ext cx="8470900" cy="37528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0" marR="0" indent="0" algn="ctr">
              <a:lnSpc>
                <a:spcPts val="2900"/>
              </a:lnSpc>
              <a:spcAft>
                <a:spcPts val="0"/>
              </a:spcAft>
            </a:pPr>
            <a:r>
              <a:rPr lang="en-US" sz="2450" b="1" spc="135">
                <a:solidFill>
                  <a:srgbClr val="1F487C"/>
                </a:solidFill>
                <a:latin typeface="Tahoma" panose="02020603050405020304" pitchFamily="2"/>
              </a:rPr>
              <a:t>Breach from Lost, Stolen or Misdirected Information </a:t>
            </a:r>
          </a:p>
          <a:p>
            <a:pPr marL="320040" marR="0" indent="0" algn="l">
              <a:lnSpc>
                <a:spcPts val="3000"/>
              </a:lnSpc>
              <a:spcBef>
                <a:spcPts val="2180"/>
              </a:spcBef>
              <a:spcAft>
                <a:spcPts val="0"/>
              </a:spcAft>
            </a:pPr>
            <a:r>
              <a:rPr lang="en-US" sz="2450" spc="20">
                <a:solidFill>
                  <a:srgbClr val="000000"/>
                </a:solidFill>
                <a:latin typeface="Tahoma" panose="02020603050405020304" pitchFamily="2"/>
              </a:rPr>
              <a:t>A privacy breach can occur when information is: </a:t>
            </a:r>
          </a:p>
          <a:p>
            <a:pPr marL="411480" marR="0" indent="0" algn="l">
              <a:lnSpc>
                <a:spcPts val="3000"/>
              </a:lnSpc>
              <a:spcBef>
                <a:spcPts val="640"/>
              </a:spcBef>
              <a:spcAft>
                <a:spcPts val="0"/>
              </a:spcAft>
            </a:pPr>
            <a:r>
              <a:rPr lang="en-US" sz="2450" spc="60">
                <a:solidFill>
                  <a:srgbClr val="9BBA58"/>
                </a:solidFill>
                <a:latin typeface="Lucida Console" panose="02020603050405020304"/>
              </a:rPr>
              <a:t></a:t>
            </a:r>
            <a:r>
              <a:rPr lang="en-US" sz="2450" spc="60">
                <a:solidFill>
                  <a:srgbClr val="000000"/>
                </a:solidFill>
                <a:latin typeface="Tahoma" panose="02020603050405020304" pitchFamily="2"/>
              </a:rPr>
              <a:t> Physically lost or stolen </a:t>
            </a:r>
          </a:p>
          <a:p>
            <a:pPr marL="411480" marR="0" indent="0" algn="l">
              <a:lnSpc>
                <a:spcPts val="31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50" spc="35">
                <a:solidFill>
                  <a:srgbClr val="9BBA58"/>
                </a:solidFill>
                <a:latin typeface="Lucida Console" panose="02020603050405020304"/>
              </a:rPr>
              <a:t></a:t>
            </a:r>
            <a:r>
              <a:rPr lang="en-US" sz="2450" spc="35">
                <a:solidFill>
                  <a:srgbClr val="000000"/>
                </a:solidFill>
                <a:latin typeface="Tahoma" panose="02020603050405020304" pitchFamily="2"/>
              </a:rPr>
              <a:t> Electronically lost or stolen (e.g., hacker) </a:t>
            </a:r>
          </a:p>
          <a:p>
            <a:pPr marL="411480" marR="0" indent="0" algn="l">
              <a:lnSpc>
                <a:spcPts val="3100"/>
              </a:lnSpc>
              <a:spcBef>
                <a:spcPts val="615"/>
              </a:spcBef>
              <a:spcAft>
                <a:spcPts val="0"/>
              </a:spcAft>
            </a:pPr>
            <a:r>
              <a:rPr lang="en-US" sz="2450" spc="50">
                <a:solidFill>
                  <a:srgbClr val="9BBA58"/>
                </a:solidFill>
                <a:latin typeface="Lucida Console" panose="02020603050405020304"/>
              </a:rPr>
              <a:t></a:t>
            </a:r>
            <a:r>
              <a:rPr lang="en-US" sz="2450" spc="50">
                <a:solidFill>
                  <a:srgbClr val="000000"/>
                </a:solidFill>
                <a:latin typeface="Tahoma" panose="02020603050405020304" pitchFamily="2"/>
              </a:rPr>
              <a:t> Snooped on (e.g., celebrities, friends/relatives) </a:t>
            </a:r>
          </a:p>
          <a:p>
            <a:pPr marL="411480" marR="0" indent="0" algn="l">
              <a:lnSpc>
                <a:spcPts val="3000"/>
              </a:lnSpc>
              <a:spcBef>
                <a:spcPts val="590"/>
              </a:spcBef>
              <a:spcAft>
                <a:spcPts val="0"/>
              </a:spcAft>
            </a:pPr>
            <a:r>
              <a:rPr lang="en-US" sz="2450" spc="85">
                <a:solidFill>
                  <a:srgbClr val="9BBA58"/>
                </a:solidFill>
                <a:latin typeface="Lucida Console" panose="02020603050405020304"/>
              </a:rPr>
              <a:t></a:t>
            </a:r>
            <a:r>
              <a:rPr lang="en-US" sz="2450" spc="85">
                <a:solidFill>
                  <a:srgbClr val="000000"/>
                </a:solidFill>
                <a:latin typeface="Tahoma" panose="02020603050405020304" pitchFamily="2"/>
              </a:rPr>
              <a:t> Misdirected to others </a:t>
            </a:r>
          </a:p>
          <a:p>
            <a:pPr marL="685800" marR="0" indent="0" algn="l">
              <a:lnSpc>
                <a:spcPts val="2800"/>
              </a:lnSpc>
              <a:spcBef>
                <a:spcPts val="680"/>
              </a:spcBef>
              <a:spcAft>
                <a:spcPts val="0"/>
              </a:spcAft>
            </a:pPr>
            <a:r>
              <a:rPr lang="en-US" sz="2450" spc="55">
                <a:solidFill>
                  <a:srgbClr val="C0504D"/>
                </a:solidFill>
                <a:latin typeface="Lucida Console" panose="02020603050405020304"/>
              </a:rPr>
              <a:t> </a:t>
            </a:r>
            <a:r>
              <a:rPr lang="en-US" sz="2350" spc="55">
                <a:solidFill>
                  <a:srgbClr val="C0504D"/>
                </a:solidFill>
                <a:latin typeface="Tahoma" panose="02020603050405020304" pitchFamily="2"/>
              </a:rPr>
              <a:t>Wrong discharge paperwork </a:t>
            </a:r>
          </a:p>
          <a:p>
            <a:pPr marL="685800" marR="0" indent="0" algn="l">
              <a:lnSpc>
                <a:spcPts val="2800"/>
              </a:lnSpc>
              <a:spcBef>
                <a:spcPts val="610"/>
              </a:spcBef>
              <a:spcAft>
                <a:spcPts val="10"/>
              </a:spcAft>
            </a:pPr>
            <a:r>
              <a:rPr lang="en-US" sz="2450" spc="50">
                <a:solidFill>
                  <a:srgbClr val="C0504D"/>
                </a:solidFill>
                <a:latin typeface="Lucida Console" panose="02020603050405020304"/>
              </a:rPr>
              <a:t> </a:t>
            </a:r>
            <a:r>
              <a:rPr lang="en-US" sz="2350" spc="50">
                <a:solidFill>
                  <a:srgbClr val="C0504D"/>
                </a:solidFill>
                <a:latin typeface="Tahoma" panose="02020603050405020304" pitchFamily="2"/>
              </a:rPr>
              <a:t>Faxes meant for physician go elsewhere 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154940" y="5626735"/>
            <a:ext cx="8470900" cy="6064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200"/>
              </a:lnSpc>
              <a:spcAft>
                <a:spcPts val="2535"/>
              </a:spcAft>
            </a:pPr>
            <a:r>
              <a:rPr lang="en-US" sz="1800" spc="-60">
                <a:solidFill>
                  <a:srgbClr val="000000"/>
                </a:solidFill>
                <a:latin typeface="Verdana" panose="02020603050405020304" pitchFamily="2"/>
              </a:rPr>
              <a:t>'Business Associates are on the hook for HIPAA violations."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154940" y="6233160"/>
            <a:ext cx="8915400" cy="6121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61925" rIns="0" bIns="0" anchor="t"/>
          <a:lstStyle/>
          <a:p>
            <a:pPr marL="0" marR="0" indent="0" algn="l">
              <a:lnSpc>
                <a:spcPts val="1200"/>
              </a:lnSpc>
              <a:spcAft>
                <a:spcPts val="20"/>
              </a:spcAft>
              <a:tabLst>
                <a:tab pos="8869680" algn="r"/>
              </a:tabLst>
            </a:pPr>
            <a:r>
              <a:rPr lang="en-US" sz="1100" b="1" spc="0">
                <a:solidFill>
                  <a:srgbClr val="083572"/>
                </a:solidFill>
                <a:latin typeface="Verdana" panose="02020603050405020304" pitchFamily="2"/>
              </a:rPr>
              <a:t>p</a:t>
            </a:r>
            <a:r>
              <a:rPr lang="en-US" sz="1100" b="1" spc="0">
                <a:solidFill>
                  <a:srgbClr val="000000"/>
                </a:solidFill>
                <a:latin typeface="Garamond" panose="02020603050405020304" pitchFamily="1"/>
              </a:rPr>
              <a:t>/</a:t>
            </a:r>
            <a:r>
              <a:rPr lang="en-US" sz="100" b="1" spc="0">
                <a:solidFill>
                  <a:srgbClr val="083572"/>
                </a:solidFill>
                <a:latin typeface="Garamond" panose="02020603050405020304" pitchFamily="1"/>
              </a:rPr>
              <a:t> </a:t>
            </a:r>
            <a:r>
              <a:rPr lang="en-US" sz="1100" b="1" spc="0">
                <a:solidFill>
                  <a:srgbClr val="083572"/>
                </a:solidFill>
                <a:latin typeface="Garamond" panose="02020603050405020304" pitchFamily="1"/>
              </a:rPr>
              <a:t>\</a:t>
            </a:r>
            <a:r>
              <a:rPr lang="en-US" sz="750" spc="0">
                <a:solidFill>
                  <a:srgbClr val="13293F"/>
                </a:solidFill>
                <a:latin typeface="Times New Roman" panose="02020603050405020304" pitchFamily="1"/>
              </a:rPr>
              <a:t> PEOS H</a:t>
            </a:r>
            <a:r>
              <a:rPr lang="en-US" sz="750" spc="0">
                <a:solidFill>
                  <a:srgbClr val="000000"/>
                </a:solidFill>
                <a:latin typeface="Times New Roman" panose="02020603050405020304" pitchFamily="1"/>
              </a:rPr>
              <a:t> C</a:t>
            </a:r>
            <a:r>
              <a:rPr lang="en-US" sz="750" spc="0">
                <a:solidFill>
                  <a:srgbClr val="384D5A"/>
                </a:solidFill>
                <a:latin typeface="Times New Roman" panose="02020603050405020304" pitchFamily="1"/>
              </a:rPr>
              <a:t> I </a:t>
            </a:r>
            <a:br/>
            <a:r>
              <a:rPr lang="en-US" sz="850" spc="0" baseline="-25000">
                <a:solidFill>
                  <a:srgbClr val="083572"/>
                </a:solidFill>
                <a:latin typeface="Garamond" panose="02020603050405020304" pitchFamily="1"/>
              </a:rPr>
              <a:t>/</a:t>
            </a:r>
            <a:r>
              <a:rPr lang="en-US" sz="750" spc="0">
                <a:solidFill>
                  <a:srgbClr val="13293F"/>
                </a:solidFill>
                <a:latin typeface="Times New Roman" panose="02020603050405020304" pitchFamily="1"/>
              </a:rPr>
              <a:t> !Al )IL AL </a:t>
            </a:r>
            <a:r>
              <a:rPr lang="en-US" sz="850" spc="0">
                <a:solidFill>
                  <a:srgbClr val="13293F"/>
                </a:solidFill>
                <a:latin typeface="Arial" panose="02020603050405020304" pitchFamily="2"/>
              </a:rPr>
              <a:t>/ 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307975"/>
            <a:ext cx="9144000" cy="18592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115060" rIns="0" bIns="0" anchor="t">
            <a:normAutofit fontScale="90000"/>
          </a:bodyPr>
          <a:lstStyle/>
          <a:p>
            <a:pPr marL="640080" marR="0" indent="0" algn="l">
              <a:lnSpc>
                <a:spcPts val="4200"/>
              </a:lnSpc>
              <a:spcAft>
                <a:spcPts val="1645"/>
              </a:spcAft>
            </a:pPr>
            <a:r>
              <a:rPr lang="en-US" sz="3500" b="1" spc="60">
                <a:solidFill>
                  <a:srgbClr val="1F487C"/>
                </a:solidFill>
                <a:latin typeface="Tahoma" panose="02020603050405020304" pitchFamily="2"/>
              </a:rPr>
              <a:t>In Case of Breach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0" y="2167255"/>
            <a:ext cx="9144000" cy="9448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635" rIns="0" bIns="0" anchor="t">
            <a:normAutofit fontScale="90000"/>
          </a:bodyPr>
          <a:lstStyle/>
          <a:p>
            <a:pPr marL="640080" marR="0" indent="0" algn="l">
              <a:lnSpc>
                <a:spcPts val="2500"/>
              </a:lnSpc>
              <a:spcAft>
                <a:spcPts val="0"/>
              </a:spcAft>
            </a:pPr>
            <a:r>
              <a:rPr lang="en-US" sz="3500" spc="50">
                <a:solidFill>
                  <a:srgbClr val="9BBA58"/>
                </a:solidFill>
                <a:latin typeface="Lucida Console" panose="02020603050405020304"/>
              </a:rPr>
              <a:t></a:t>
            </a:r>
            <a:r>
              <a:rPr lang="en-US" sz="2150" spc="50">
                <a:solidFill>
                  <a:srgbClr val="000000"/>
                </a:solidFill>
                <a:latin typeface="Tahoma" panose="02020603050405020304" pitchFamily="2"/>
              </a:rPr>
              <a:t> Notify Compliance immediately </a:t>
            </a:r>
          </a:p>
          <a:p>
            <a:pPr marL="914400" marR="0" indent="365760" algn="l">
              <a:lnSpc>
                <a:spcPts val="2100"/>
              </a:lnSpc>
              <a:spcBef>
                <a:spcPts val="55"/>
              </a:spcBef>
              <a:spcAft>
                <a:spcPts val="1750"/>
              </a:spcAft>
              <a:buFont typeface="Courier New"/>
              <a:buChar char="o"/>
            </a:pPr>
            <a:r>
              <a:rPr lang="en-US" sz="1950" spc="15">
                <a:solidFill>
                  <a:srgbClr val="C0504D"/>
                </a:solidFill>
                <a:latin typeface="Tahoma" panose="02020603050405020304" pitchFamily="2"/>
              </a:rPr>
              <a:t>Compliance must retrain or obtain confirmation of retraining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0" y="3112135"/>
            <a:ext cx="9144000" cy="28314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635" rIns="0" bIns="0" anchor="t">
            <a:normAutofit fontScale="90000"/>
          </a:bodyPr>
          <a:lstStyle/>
          <a:p>
            <a:pPr marL="640080" marR="0" indent="0" algn="l">
              <a:lnSpc>
                <a:spcPts val="2500"/>
              </a:lnSpc>
              <a:spcAft>
                <a:spcPts val="0"/>
              </a:spcAft>
            </a:pPr>
            <a:r>
              <a:rPr lang="en-US" sz="3500" spc="75">
                <a:solidFill>
                  <a:srgbClr val="9BBA58"/>
                </a:solidFill>
                <a:latin typeface="Lucida Console" panose="02020603050405020304"/>
              </a:rPr>
              <a:t></a:t>
            </a:r>
            <a:r>
              <a:rPr lang="en-US" sz="2150" spc="75">
                <a:solidFill>
                  <a:srgbClr val="000000"/>
                </a:solidFill>
                <a:latin typeface="Tahoma" panose="02020603050405020304" pitchFamily="2"/>
              </a:rPr>
              <a:t> Paper PHI </a:t>
            </a:r>
          </a:p>
          <a:p>
            <a:pPr marL="914400" marR="0" indent="365760" algn="l">
              <a:lnSpc>
                <a:spcPts val="2000"/>
              </a:lnSpc>
              <a:spcBef>
                <a:spcPts val="30"/>
              </a:spcBef>
              <a:spcAft>
                <a:spcPts val="0"/>
              </a:spcAft>
              <a:buFont typeface="Courier New"/>
              <a:buChar char="o"/>
            </a:pPr>
            <a:r>
              <a:rPr lang="en-US" sz="1950" spc="0">
                <a:solidFill>
                  <a:srgbClr val="C0504D"/>
                </a:solidFill>
                <a:latin typeface="Tahoma" panose="02020603050405020304" pitchFamily="2"/>
              </a:rPr>
              <a:t>Ask recipient to return PHI or confirm in writing it was </a:t>
            </a:r>
          </a:p>
          <a:p>
            <a:pPr marL="128016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20">
                <a:solidFill>
                  <a:srgbClr val="C0504D"/>
                </a:solidFill>
                <a:latin typeface="Tahoma" panose="02020603050405020304" pitchFamily="2"/>
              </a:rPr>
              <a:t>destroyed and not otherwise copied/distributed </a:t>
            </a:r>
          </a:p>
          <a:p>
            <a:pPr marL="640080" marR="0" indent="0" algn="l">
              <a:lnSpc>
                <a:spcPts val="2500"/>
              </a:lnSpc>
              <a:spcBef>
                <a:spcPts val="2810"/>
              </a:spcBef>
              <a:spcAft>
                <a:spcPts val="0"/>
              </a:spcAft>
            </a:pPr>
            <a:r>
              <a:rPr lang="en-US" sz="3500" spc="55">
                <a:solidFill>
                  <a:srgbClr val="9BBA58"/>
                </a:solidFill>
                <a:latin typeface="Lucida Console" panose="02020603050405020304"/>
              </a:rPr>
              <a:t></a:t>
            </a:r>
            <a:r>
              <a:rPr lang="en-US" sz="2150" spc="55">
                <a:solidFill>
                  <a:srgbClr val="000000"/>
                </a:solidFill>
                <a:latin typeface="Tahoma" panose="02020603050405020304" pitchFamily="2"/>
              </a:rPr>
              <a:t> Electronic PHI </a:t>
            </a:r>
          </a:p>
          <a:p>
            <a:pPr marL="914400" marR="0" indent="365760" algn="l">
              <a:lnSpc>
                <a:spcPts val="2000"/>
              </a:lnSpc>
              <a:spcBef>
                <a:spcPts val="55"/>
              </a:spcBef>
              <a:spcAft>
                <a:spcPts val="0"/>
              </a:spcAft>
              <a:buFont typeface="Courier New"/>
              <a:buChar char="o"/>
            </a:pPr>
            <a:r>
              <a:rPr lang="en-US" sz="1950" spc="5">
                <a:solidFill>
                  <a:srgbClr val="C0504D"/>
                </a:solidFill>
                <a:latin typeface="Tahoma" panose="02020603050405020304" pitchFamily="2"/>
              </a:rPr>
              <a:t>Ask recipient to confirm in writing it was permanently deleted </a:t>
            </a:r>
          </a:p>
          <a:p>
            <a:pPr marL="128016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15">
                <a:solidFill>
                  <a:srgbClr val="C0504D"/>
                </a:solidFill>
                <a:latin typeface="Tahoma" panose="02020603050405020304" pitchFamily="2"/>
              </a:rPr>
              <a:t>from user account and Company server </a:t>
            </a:r>
          </a:p>
          <a:p>
            <a:pPr marL="640080" marR="0" indent="0" algn="l">
              <a:lnSpc>
                <a:spcPts val="2200"/>
              </a:lnSpc>
              <a:spcBef>
                <a:spcPts val="2805"/>
              </a:spcBef>
              <a:spcAft>
                <a:spcPts val="0"/>
              </a:spcAft>
            </a:pPr>
            <a:r>
              <a:rPr lang="en-US" sz="3500" spc="30">
                <a:solidFill>
                  <a:srgbClr val="9BBA58"/>
                </a:solidFill>
                <a:latin typeface="Lucida Console" panose="02020603050405020304"/>
              </a:rPr>
              <a:t></a:t>
            </a:r>
            <a:r>
              <a:rPr lang="en-US" sz="2150" spc="30">
                <a:solidFill>
                  <a:srgbClr val="000000"/>
                </a:solidFill>
                <a:latin typeface="Tahoma" panose="02020603050405020304" pitchFamily="2"/>
              </a:rPr>
              <a:t> Perform a root cause analysis and take corrective action,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0" y="5943600"/>
            <a:ext cx="7793990" cy="8890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0" marR="0" indent="0" algn="l">
              <a:lnSpc>
                <a:spcPts val="2300"/>
              </a:lnSpc>
              <a:spcAft>
                <a:spcPts val="4675"/>
              </a:spcAft>
            </a:pPr>
            <a:r>
              <a:rPr lang="en-US" sz="2150" spc="-10">
                <a:solidFill>
                  <a:srgbClr val="000000"/>
                </a:solidFill>
                <a:latin typeface="Tahoma" panose="02020603050405020304" pitchFamily="2"/>
              </a:rPr>
              <a:t>such as: correct wrong number or e-mail, revise policy 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2365375"/>
            <a:ext cx="9144000" cy="3861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0480" rIns="0" bIns="0" anchor="t">
            <a:normAutofit fontScale="90000"/>
          </a:bodyPr>
          <a:lstStyle/>
          <a:p>
            <a:pPr marL="594360" marR="0" indent="0" algn="l">
              <a:lnSpc>
                <a:spcPts val="2800"/>
              </a:lnSpc>
              <a:spcAft>
                <a:spcPts val="0"/>
              </a:spcAft>
            </a:pPr>
            <a:r>
              <a:rPr lang="en-US" sz="3550" spc="40">
                <a:solidFill>
                  <a:srgbClr val="9BBA58"/>
                </a:solidFill>
                <a:latin typeface="Lucida Console" panose="02020603050405020304"/>
              </a:rPr>
              <a:t></a:t>
            </a:r>
            <a:r>
              <a:rPr lang="en-US" sz="2500" spc="40">
                <a:solidFill>
                  <a:srgbClr val="000000"/>
                </a:solidFill>
                <a:latin typeface="Tahoma" panose="02020603050405020304" pitchFamily="2"/>
              </a:rPr>
              <a:t> Rule requires technical, physical and </a:t>
            </a:r>
          </a:p>
          <a:p>
            <a:pPr marL="868680" marR="0" indent="0" algn="l">
              <a:lnSpc>
                <a:spcPts val="3000"/>
              </a:lnSpc>
              <a:spcBef>
                <a:spcPts val="150"/>
              </a:spcBef>
              <a:spcAft>
                <a:spcPts val="0"/>
              </a:spcAft>
            </a:pPr>
            <a:r>
              <a:rPr lang="en-US" sz="2500" spc="0">
                <a:solidFill>
                  <a:srgbClr val="000000"/>
                </a:solidFill>
                <a:latin typeface="Tahoma" panose="02020603050405020304" pitchFamily="2"/>
              </a:rPr>
              <a:t>administrative safeguards to protect ePHI </a:t>
            </a:r>
          </a:p>
          <a:p>
            <a:pPr marL="594360" marR="0" indent="0" algn="l">
              <a:lnSpc>
                <a:spcPts val="2800"/>
              </a:lnSpc>
              <a:spcBef>
                <a:spcPts val="1105"/>
              </a:spcBef>
              <a:spcAft>
                <a:spcPts val="0"/>
              </a:spcAft>
            </a:pPr>
            <a:r>
              <a:rPr lang="en-US" sz="3550" spc="40">
                <a:solidFill>
                  <a:srgbClr val="9BBA58"/>
                </a:solidFill>
                <a:latin typeface="Lucida Console" panose="02020603050405020304"/>
              </a:rPr>
              <a:t></a:t>
            </a:r>
            <a:r>
              <a:rPr lang="en-US" sz="2500" spc="40">
                <a:solidFill>
                  <a:srgbClr val="000000"/>
                </a:solidFill>
                <a:latin typeface="Tahoma" panose="02020603050405020304" pitchFamily="2"/>
              </a:rPr>
              <a:t> Technical safeguards: </a:t>
            </a:r>
          </a:p>
          <a:p>
            <a:pPr marL="868680" marR="0" indent="320040" algn="l">
              <a:lnSpc>
                <a:spcPts val="2700"/>
              </a:lnSpc>
              <a:spcBef>
                <a:spcPts val="435"/>
              </a:spcBef>
              <a:spcAft>
                <a:spcPts val="0"/>
              </a:spcAft>
              <a:buFont typeface="Courier New"/>
              <a:buChar char="o"/>
            </a:pPr>
            <a:r>
              <a:rPr lang="en-US" sz="2300" spc="80">
                <a:solidFill>
                  <a:srgbClr val="C0504D"/>
                </a:solidFill>
                <a:latin typeface="Tahoma" panose="02020603050405020304" pitchFamily="2"/>
              </a:rPr>
              <a:t>Never open suspicious emails, attachments or links; </a:t>
            </a:r>
          </a:p>
          <a:p>
            <a:pPr marL="1188720" marR="0" indent="0" algn="l">
              <a:lnSpc>
                <a:spcPts val="2800"/>
              </a:lnSpc>
              <a:spcBef>
                <a:spcPts val="375"/>
              </a:spcBef>
              <a:spcAft>
                <a:spcPts val="0"/>
              </a:spcAft>
            </a:pPr>
            <a:r>
              <a:rPr lang="en-US" sz="2300" spc="35">
                <a:solidFill>
                  <a:srgbClr val="C0504D"/>
                </a:solidFill>
                <a:latin typeface="Tahoma" panose="02020603050405020304" pitchFamily="2"/>
              </a:rPr>
              <a:t>notify IT immediately </a:t>
            </a:r>
          </a:p>
          <a:p>
            <a:pPr marL="868680" marR="0" indent="320040" algn="l">
              <a:lnSpc>
                <a:spcPts val="2800"/>
              </a:lnSpc>
              <a:spcBef>
                <a:spcPts val="685"/>
              </a:spcBef>
              <a:spcAft>
                <a:spcPts val="0"/>
              </a:spcAft>
              <a:buFont typeface="Courier New"/>
              <a:buChar char="o"/>
            </a:pPr>
            <a:r>
              <a:rPr lang="en-US" sz="2300" spc="80">
                <a:solidFill>
                  <a:srgbClr val="C0504D"/>
                </a:solidFill>
                <a:latin typeface="Tahoma" panose="02020603050405020304" pitchFamily="2"/>
              </a:rPr>
              <a:t>Don’t share your username or password and don’t </a:t>
            </a:r>
          </a:p>
          <a:p>
            <a:pPr marL="1188720" marR="0" indent="0" algn="l">
              <a:lnSpc>
                <a:spcPts val="2800"/>
              </a:lnSpc>
              <a:spcBef>
                <a:spcPts val="370"/>
              </a:spcBef>
              <a:spcAft>
                <a:spcPts val="0"/>
              </a:spcAft>
            </a:pPr>
            <a:r>
              <a:rPr lang="en-US" sz="2300" spc="80">
                <a:solidFill>
                  <a:srgbClr val="C0504D"/>
                </a:solidFill>
                <a:latin typeface="Tahoma" panose="02020603050405020304" pitchFamily="2"/>
              </a:rPr>
              <a:t>make it easily accessible </a:t>
            </a:r>
          </a:p>
          <a:p>
            <a:pPr marL="868680" marR="0" indent="320040" algn="l">
              <a:lnSpc>
                <a:spcPts val="2800"/>
              </a:lnSpc>
              <a:spcBef>
                <a:spcPts val="655"/>
              </a:spcBef>
              <a:spcAft>
                <a:spcPts val="0"/>
              </a:spcAft>
              <a:buFont typeface="Courier New"/>
              <a:buChar char="o"/>
            </a:pPr>
            <a:r>
              <a:rPr lang="en-US" sz="2300" spc="45">
                <a:solidFill>
                  <a:srgbClr val="C0504D"/>
                </a:solidFill>
                <a:latin typeface="Tahoma" panose="02020603050405020304" pitchFamily="2"/>
              </a:rPr>
              <a:t>If you must save PHI, save it on the shared drive not </a:t>
            </a:r>
          </a:p>
          <a:p>
            <a:pPr marL="1188720" marR="0" indent="0" algn="l">
              <a:lnSpc>
                <a:spcPts val="2800"/>
              </a:lnSpc>
              <a:spcBef>
                <a:spcPts val="395"/>
              </a:spcBef>
              <a:spcAft>
                <a:spcPts val="865"/>
              </a:spcAft>
            </a:pPr>
            <a:r>
              <a:rPr lang="en-US" sz="2300" spc="45">
                <a:solidFill>
                  <a:srgbClr val="C0504D"/>
                </a:solidFill>
                <a:latin typeface="Tahoma" panose="02020603050405020304" pitchFamily="2"/>
              </a:rPr>
              <a:t>your local C drive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585470" y="1414780"/>
            <a:ext cx="3190875" cy="5448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0" rIns="0" bIns="0" anchor="t">
            <a:normAutofit fontScale="90000"/>
          </a:bodyPr>
          <a:lstStyle/>
          <a:p>
            <a:pPr marL="0" marR="0" indent="0" algn="l">
              <a:lnSpc>
                <a:spcPts val="4200"/>
              </a:lnSpc>
              <a:spcAft>
                <a:spcPts val="0"/>
              </a:spcAft>
            </a:pPr>
            <a:r>
              <a:rPr lang="en-US" sz="3550" b="1" spc="-15">
                <a:solidFill>
                  <a:srgbClr val="1F487C"/>
                </a:solidFill>
                <a:latin typeface="Tahoma" panose="02020603050405020304" pitchFamily="2"/>
              </a:rPr>
              <a:t>HIPAA Security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381000" y="1427480"/>
            <a:ext cx="8686800" cy="6819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182880" marR="0" indent="0" algn="l">
              <a:lnSpc>
                <a:spcPts val="4200"/>
              </a:lnSpc>
              <a:spcAft>
                <a:spcPts val="1150"/>
              </a:spcAft>
            </a:pPr>
            <a:r>
              <a:rPr lang="en-US" sz="3450" b="1" spc="150">
                <a:solidFill>
                  <a:srgbClr val="1F487C"/>
                </a:solidFill>
                <a:latin typeface="Tahoma" panose="02020603050405020304" pitchFamily="2"/>
              </a:rPr>
              <a:t>Fundamental Philosophy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381000" y="2109470"/>
            <a:ext cx="8686800" cy="16732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13360" rIns="0" bIns="0" anchor="t"/>
          <a:lstStyle/>
          <a:p>
            <a:pPr marL="320040" marR="0" indent="228600" algn="l">
              <a:lnSpc>
                <a:spcPts val="2500"/>
              </a:lnSpc>
              <a:spcAft>
                <a:spcPts val="0"/>
              </a:spcAft>
              <a:buFont typeface="Symbol"/>
              <a:buChar char="·"/>
            </a:pPr>
            <a:r>
              <a:rPr lang="en-US" sz="2100" spc="55">
                <a:solidFill>
                  <a:srgbClr val="000000"/>
                </a:solidFill>
                <a:latin typeface="Tahoma" panose="02020603050405020304" pitchFamily="2"/>
              </a:rPr>
              <a:t>Always ask yourself, “How would I want my</a:t>
            </a:r>
            <a:r>
              <a:rPr lang="en-US" sz="2100" spc="55">
                <a:solidFill>
                  <a:srgbClr val="F57003"/>
                </a:solidFill>
                <a:latin typeface="Tahoma" panose="02020603050405020304" pitchFamily="2"/>
              </a:rPr>
              <a:t> parent’s </a:t>
            </a:r>
          </a:p>
          <a:p>
            <a:pPr marL="548640" marR="0" indent="0" algn="l">
              <a:lnSpc>
                <a:spcPts val="2500"/>
              </a:lnSpc>
              <a:spcBef>
                <a:spcPts val="345"/>
              </a:spcBef>
              <a:spcAft>
                <a:spcPts val="6020"/>
              </a:spcAft>
            </a:pPr>
            <a:r>
              <a:rPr lang="en-US" sz="2100" spc="70">
                <a:solidFill>
                  <a:srgbClr val="000000"/>
                </a:solidFill>
                <a:latin typeface="Tahoma" panose="02020603050405020304" pitchFamily="2"/>
              </a:rPr>
              <a:t>information or my</a:t>
            </a:r>
            <a:r>
              <a:rPr lang="en-US" sz="2100" spc="70">
                <a:solidFill>
                  <a:srgbClr val="A4573B"/>
                </a:solidFill>
                <a:latin typeface="Tahoma" panose="02020603050405020304" pitchFamily="2"/>
              </a:rPr>
              <a:t> child’s</a:t>
            </a:r>
            <a:r>
              <a:rPr lang="en-US" sz="2100" spc="70">
                <a:solidFill>
                  <a:srgbClr val="000000"/>
                </a:solidFill>
                <a:latin typeface="Tahoma" panose="02020603050405020304" pitchFamily="2"/>
              </a:rPr>
              <a:t> information, to be treated?” 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2639695"/>
            <a:ext cx="9144000" cy="31578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0" marR="0" indent="365760" algn="just">
              <a:lnSpc>
                <a:spcPts val="1800"/>
              </a:lnSpc>
              <a:spcAft>
                <a:spcPts val="0"/>
              </a:spcAft>
              <a:buFont typeface="Courier New"/>
              <a:buChar char="o"/>
            </a:pPr>
            <a:r>
              <a:rPr lang="en-US" sz="1950" spc="10">
                <a:solidFill>
                  <a:srgbClr val="C0504D"/>
                </a:solidFill>
                <a:latin typeface="Tahoma" panose="02020603050405020304" pitchFamily="2"/>
              </a:rPr>
              <a:t>Watch for phishing expeditions like spoofed websites or </a:t>
            </a:r>
          </a:p>
          <a:p>
            <a:pPr marL="1280160" marR="0" indent="0" algn="just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35">
                <a:solidFill>
                  <a:srgbClr val="C0504D"/>
                </a:solidFill>
                <a:latin typeface="Tahoma" panose="02020603050405020304" pitchFamily="2"/>
              </a:rPr>
              <a:t>suspicious emails and attachments </a:t>
            </a:r>
          </a:p>
          <a:p>
            <a:pPr marL="914400" marR="0" indent="365760" algn="just">
              <a:lnSpc>
                <a:spcPts val="2100"/>
              </a:lnSpc>
              <a:spcBef>
                <a:spcPts val="2710"/>
              </a:spcBef>
              <a:spcAft>
                <a:spcPts val="0"/>
              </a:spcAft>
              <a:buFont typeface="Courier New"/>
              <a:buChar char="o"/>
            </a:pPr>
            <a:r>
              <a:rPr lang="en-US" sz="1950" spc="15">
                <a:solidFill>
                  <a:srgbClr val="C0504D"/>
                </a:solidFill>
                <a:latin typeface="Tahoma" panose="02020603050405020304" pitchFamily="2"/>
              </a:rPr>
              <a:t>Don’t disclose PHI to unknown persons &amp; double-check if </a:t>
            </a:r>
          </a:p>
          <a:p>
            <a:pPr marL="1280160" marR="0" indent="0" algn="just">
              <a:lnSpc>
                <a:spcPts val="2100"/>
              </a:lnSpc>
              <a:spcBef>
                <a:spcPts val="20"/>
              </a:spcBef>
              <a:spcAft>
                <a:spcPts val="0"/>
              </a:spcAft>
            </a:pPr>
            <a:r>
              <a:rPr lang="en-US" sz="1950" spc="10">
                <a:solidFill>
                  <a:srgbClr val="C0504D"/>
                </a:solidFill>
                <a:latin typeface="Tahoma" panose="02020603050405020304" pitchFamily="2"/>
              </a:rPr>
              <a:t>someone says they’re from the intermediary or the </a:t>
            </a:r>
          </a:p>
          <a:p>
            <a:pPr marL="1280160" marR="0" indent="0" algn="just">
              <a:lnSpc>
                <a:spcPts val="2100"/>
              </a:lnSpc>
              <a:spcBef>
                <a:spcPts val="30"/>
              </a:spcBef>
              <a:spcAft>
                <a:spcPts val="0"/>
              </a:spcAft>
            </a:pPr>
            <a:r>
              <a:rPr lang="en-US" sz="1950" spc="0">
                <a:solidFill>
                  <a:srgbClr val="C0504D"/>
                </a:solidFill>
                <a:latin typeface="Tahoma" panose="02020603050405020304" pitchFamily="2"/>
              </a:rPr>
              <a:t>government </a:t>
            </a:r>
          </a:p>
          <a:p>
            <a:pPr marL="914400" marR="0" indent="365760" algn="just">
              <a:lnSpc>
                <a:spcPts val="2000"/>
              </a:lnSpc>
              <a:spcBef>
                <a:spcPts val="2710"/>
              </a:spcBef>
              <a:spcAft>
                <a:spcPts val="0"/>
              </a:spcAft>
              <a:buFont typeface="Courier New"/>
              <a:buChar char="o"/>
            </a:pPr>
            <a:r>
              <a:rPr lang="en-US" sz="1950" spc="0">
                <a:solidFill>
                  <a:srgbClr val="C0504D"/>
                </a:solidFill>
                <a:latin typeface="Tahoma" panose="02020603050405020304" pitchFamily="2"/>
              </a:rPr>
              <a:t>If electronically sending PHI do so securely, e.g., encrypted </a:t>
            </a:r>
          </a:p>
          <a:p>
            <a:pPr marL="1280160" marR="0" indent="0" algn="just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10">
                <a:solidFill>
                  <a:srgbClr val="C0504D"/>
                </a:solidFill>
                <a:latin typeface="Tahoma" panose="02020603050405020304" pitchFamily="2"/>
              </a:rPr>
              <a:t>email or secure FTP </a:t>
            </a:r>
          </a:p>
          <a:p>
            <a:pPr marL="914400" marR="0" indent="365760" algn="just">
              <a:lnSpc>
                <a:spcPts val="2100"/>
              </a:lnSpc>
              <a:spcBef>
                <a:spcPts val="2760"/>
              </a:spcBef>
              <a:spcAft>
                <a:spcPts val="0"/>
              </a:spcAft>
              <a:buFont typeface="Courier New"/>
              <a:buChar char="o"/>
            </a:pPr>
            <a:r>
              <a:rPr lang="en-US" sz="1950" spc="0">
                <a:solidFill>
                  <a:srgbClr val="C0504D"/>
                </a:solidFill>
                <a:latin typeface="Tahoma" panose="02020603050405020304" pitchFamily="2"/>
              </a:rPr>
              <a:t>If you think your workstation has been compromised, e.g.,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5797550"/>
            <a:ext cx="7211695" cy="10350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280160" marR="0" indent="0" algn="just">
              <a:lnSpc>
                <a:spcPts val="2000"/>
              </a:lnSpc>
              <a:spcAft>
                <a:spcPts val="0"/>
              </a:spcAft>
            </a:pPr>
            <a:r>
              <a:rPr lang="en-US" sz="1950" spc="-10">
                <a:solidFill>
                  <a:srgbClr val="C0504D"/>
                </a:solidFill>
                <a:latin typeface="Tahoma" panose="02020603050405020304" pitchFamily="2"/>
              </a:rPr>
              <a:t>downloading a virus, notify both IT and Compliance </a:t>
            </a:r>
          </a:p>
          <a:p>
            <a:pPr marL="1280160" marR="0" indent="0" algn="just">
              <a:lnSpc>
                <a:spcPts val="2200"/>
              </a:lnSpc>
              <a:spcBef>
                <a:spcPts val="0"/>
              </a:spcBef>
              <a:spcAft>
                <a:spcPts val="3930"/>
              </a:spcAft>
            </a:pPr>
            <a:r>
              <a:rPr lang="en-US" sz="1950" spc="15">
                <a:solidFill>
                  <a:srgbClr val="C0504D"/>
                </a:solidFill>
                <a:latin typeface="Tahoma" panose="02020603050405020304" pitchFamily="2"/>
              </a:rPr>
              <a:t>immediately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585470" y="1520825"/>
            <a:ext cx="3190875" cy="4387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0" marR="0" indent="0" algn="l">
              <a:lnSpc>
                <a:spcPts val="3400"/>
              </a:lnSpc>
              <a:spcAft>
                <a:spcPts val="0"/>
              </a:spcAft>
            </a:pPr>
            <a:r>
              <a:rPr lang="en-US" sz="3550" b="1" spc="-15">
                <a:solidFill>
                  <a:srgbClr val="1F487C"/>
                </a:solidFill>
                <a:latin typeface="Tahoma" panose="02020603050405020304" pitchFamily="2"/>
              </a:rPr>
              <a:t>HIPAA Security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682625" y="2294890"/>
            <a:ext cx="3630295" cy="2838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3550" spc="45">
                <a:solidFill>
                  <a:srgbClr val="9BBA58"/>
                </a:solidFill>
                <a:latin typeface="Lucida Console" panose="02020603050405020304"/>
              </a:rPr>
              <a:t></a:t>
            </a:r>
            <a:r>
              <a:rPr lang="en-US" sz="2150" spc="45">
                <a:solidFill>
                  <a:srgbClr val="000000"/>
                </a:solidFill>
                <a:latin typeface="Tahoma" panose="02020603050405020304" pitchFamily="2"/>
              </a:rPr>
              <a:t> More technical safeguards 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585470" y="307975"/>
            <a:ext cx="8470900" cy="19761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113155" rIns="0" bIns="0" anchor="t">
            <a:normAutofit fontScale="90000"/>
          </a:bodyPr>
          <a:lstStyle/>
          <a:p>
            <a:pPr marL="0" marR="0" indent="0" algn="l">
              <a:lnSpc>
                <a:spcPts val="4200"/>
              </a:lnSpc>
              <a:spcAft>
                <a:spcPts val="2515"/>
              </a:spcAft>
            </a:pPr>
            <a:r>
              <a:rPr lang="en-US" sz="3550" b="1" spc="35">
                <a:solidFill>
                  <a:srgbClr val="1F487C"/>
                </a:solidFill>
                <a:latin typeface="Tahoma" panose="02020603050405020304" pitchFamily="2"/>
              </a:rPr>
              <a:t>HIPAA Security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585470" y="2284095"/>
            <a:ext cx="8470900" cy="39427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96520" rIns="0" bIns="0" anchor="t">
            <a:normAutofit fontScale="90000"/>
          </a:bodyPr>
          <a:lstStyle/>
          <a:p>
            <a:pPr marL="91440" marR="0" indent="0" algn="l">
              <a:lnSpc>
                <a:spcPts val="2800"/>
              </a:lnSpc>
              <a:spcAft>
                <a:spcPts val="0"/>
              </a:spcAft>
            </a:pPr>
            <a:r>
              <a:rPr lang="en-US" sz="3550" spc="50">
                <a:solidFill>
                  <a:srgbClr val="9BBA58"/>
                </a:solidFill>
                <a:latin typeface="Lucida Console" panose="02020603050405020304"/>
              </a:rPr>
              <a:t></a:t>
            </a:r>
            <a:r>
              <a:rPr lang="en-US" sz="2500" spc="50">
                <a:solidFill>
                  <a:srgbClr val="000000"/>
                </a:solidFill>
                <a:latin typeface="Tahoma" panose="02020603050405020304" pitchFamily="2"/>
              </a:rPr>
              <a:t> Physical safeguards: </a:t>
            </a:r>
          </a:p>
          <a:p>
            <a:pPr marL="365760" marR="0" indent="320040" algn="l">
              <a:lnSpc>
                <a:spcPts val="2800"/>
              </a:lnSpc>
              <a:spcBef>
                <a:spcPts val="460"/>
              </a:spcBef>
              <a:spcAft>
                <a:spcPts val="0"/>
              </a:spcAft>
              <a:buFont typeface="Courier New"/>
              <a:buChar char="o"/>
            </a:pPr>
            <a:r>
              <a:rPr lang="en-US" sz="2300" spc="25">
                <a:solidFill>
                  <a:srgbClr val="C0504D"/>
                </a:solidFill>
                <a:latin typeface="Tahoma" panose="02020603050405020304" pitchFamily="2"/>
              </a:rPr>
              <a:t>Report doors that are unlocked allowing outsiders </a:t>
            </a:r>
          </a:p>
          <a:p>
            <a:pPr marL="685800" marR="0" indent="0" algn="l">
              <a:lnSpc>
                <a:spcPts val="2800"/>
              </a:lnSpc>
              <a:spcBef>
                <a:spcPts val="345"/>
              </a:spcBef>
              <a:spcAft>
                <a:spcPts val="0"/>
              </a:spcAft>
            </a:pPr>
            <a:r>
              <a:rPr lang="en-US" sz="2300" spc="20">
                <a:solidFill>
                  <a:srgbClr val="C0504D"/>
                </a:solidFill>
                <a:latin typeface="Tahoma" panose="02020603050405020304" pitchFamily="2"/>
              </a:rPr>
              <a:t>access to PH </a:t>
            </a:r>
          </a:p>
          <a:p>
            <a:pPr marL="365760" marR="0" indent="320040" algn="l">
              <a:lnSpc>
                <a:spcPts val="2800"/>
              </a:lnSpc>
              <a:spcBef>
                <a:spcPts val="650"/>
              </a:spcBef>
              <a:spcAft>
                <a:spcPts val="0"/>
              </a:spcAft>
              <a:buFont typeface="Courier New"/>
              <a:buChar char="o"/>
            </a:pPr>
            <a:r>
              <a:rPr lang="en-US" sz="2300" spc="20">
                <a:solidFill>
                  <a:srgbClr val="C0504D"/>
                </a:solidFill>
                <a:latin typeface="Tahoma" panose="02020603050405020304" pitchFamily="2"/>
              </a:rPr>
              <a:t>Report workstations or storage devices that are no </a:t>
            </a:r>
          </a:p>
          <a:p>
            <a:pPr marL="685800" marR="0" indent="0" algn="l">
              <a:lnSpc>
                <a:spcPts val="2800"/>
              </a:lnSpc>
              <a:spcBef>
                <a:spcPts val="345"/>
              </a:spcBef>
              <a:spcAft>
                <a:spcPts val="0"/>
              </a:spcAft>
            </a:pPr>
            <a:r>
              <a:rPr lang="en-US" sz="2300" spc="5">
                <a:solidFill>
                  <a:srgbClr val="C0504D"/>
                </a:solidFill>
                <a:latin typeface="Tahoma" panose="02020603050405020304" pitchFamily="2"/>
              </a:rPr>
              <a:t>longer being used </a:t>
            </a:r>
          </a:p>
          <a:p>
            <a:pPr marL="914400" marR="0" indent="320040" algn="l">
              <a:lnSpc>
                <a:spcPts val="2500"/>
              </a:lnSpc>
              <a:spcBef>
                <a:spcPts val="625"/>
              </a:spcBef>
              <a:spcAft>
                <a:spcPts val="0"/>
              </a:spcAft>
              <a:buFont typeface="Symbol"/>
              <a:buChar char="·"/>
            </a:pPr>
            <a:r>
              <a:rPr lang="en-US" sz="2100" spc="15">
                <a:solidFill>
                  <a:srgbClr val="4F81BC"/>
                </a:solidFill>
                <a:latin typeface="Tahoma" panose="02020603050405020304" pitchFamily="2"/>
              </a:rPr>
              <a:t>Notify IT to reclaim the equipment </a:t>
            </a:r>
          </a:p>
          <a:p>
            <a:pPr marL="914400" marR="914400" indent="320040" algn="l">
              <a:lnSpc>
                <a:spcPts val="2900"/>
              </a:lnSpc>
              <a:spcBef>
                <a:spcPts val="270"/>
              </a:spcBef>
              <a:spcAft>
                <a:spcPts val="0"/>
              </a:spcAft>
              <a:buFont typeface="Symbol"/>
              <a:buChar char="·"/>
            </a:pPr>
            <a:r>
              <a:rPr lang="en-US" sz="2100" spc="0">
                <a:solidFill>
                  <a:srgbClr val="4F81BC"/>
                </a:solidFill>
                <a:latin typeface="Tahoma" panose="02020603050405020304" pitchFamily="2"/>
              </a:rPr>
              <a:t>IT will “wipe” the equipment in accordance to HIPAA standards </a:t>
            </a:r>
          </a:p>
          <a:p>
            <a:pPr marL="365760" marR="0" indent="320040" algn="l">
              <a:lnSpc>
                <a:spcPts val="2800"/>
              </a:lnSpc>
              <a:spcBef>
                <a:spcPts val="700"/>
              </a:spcBef>
              <a:spcAft>
                <a:spcPts val="1870"/>
              </a:spcAft>
              <a:buFont typeface="Courier New"/>
              <a:buChar char="o"/>
            </a:pPr>
            <a:r>
              <a:rPr lang="en-US" sz="2300" spc="10">
                <a:solidFill>
                  <a:srgbClr val="C0504D"/>
                </a:solidFill>
                <a:latin typeface="Tahoma" panose="02020603050405020304" pitchFamily="2"/>
              </a:rPr>
              <a:t>Report keys or keypads that are not changed 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585470" y="1414780"/>
            <a:ext cx="3190875" cy="5448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0" rIns="0" bIns="0" anchor="t">
            <a:normAutofit fontScale="90000"/>
          </a:bodyPr>
          <a:lstStyle/>
          <a:p>
            <a:pPr marL="0" marR="0" indent="0" algn="l">
              <a:lnSpc>
                <a:spcPts val="4200"/>
              </a:lnSpc>
              <a:spcAft>
                <a:spcPts val="0"/>
              </a:spcAft>
            </a:pPr>
            <a:r>
              <a:rPr lang="en-US" sz="3550" b="1" spc="-15">
                <a:solidFill>
                  <a:srgbClr val="1F487C"/>
                </a:solidFill>
                <a:latin typeface="Tahoma" panose="02020603050405020304" pitchFamily="2"/>
              </a:rPr>
              <a:t>HIPAA Security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685800" y="2284095"/>
            <a:ext cx="7647305" cy="2083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96520" rIns="0" bIns="0" anchor="t">
            <a:normAutofit fontScale="90000"/>
          </a:bodyPr>
          <a:lstStyle/>
          <a:p>
            <a:pPr marL="0" marR="0" indent="0" algn="l">
              <a:lnSpc>
                <a:spcPts val="2800"/>
              </a:lnSpc>
              <a:spcAft>
                <a:spcPts val="0"/>
              </a:spcAft>
            </a:pPr>
            <a:r>
              <a:rPr lang="en-US" sz="3550" spc="40">
                <a:solidFill>
                  <a:srgbClr val="9BBA58"/>
                </a:solidFill>
                <a:latin typeface="Lucida Console" panose="02020603050405020304"/>
              </a:rPr>
              <a:t></a:t>
            </a:r>
            <a:r>
              <a:rPr lang="en-US" sz="2500" spc="40">
                <a:solidFill>
                  <a:srgbClr val="000000"/>
                </a:solidFill>
                <a:latin typeface="Tahoma" panose="02020603050405020304" pitchFamily="2"/>
              </a:rPr>
              <a:t> Administrative safeguards: </a:t>
            </a:r>
          </a:p>
          <a:p>
            <a:pPr marL="228600" marR="0" indent="365760" algn="l">
              <a:lnSpc>
                <a:spcPts val="2800"/>
              </a:lnSpc>
              <a:spcBef>
                <a:spcPts val="460"/>
              </a:spcBef>
              <a:spcAft>
                <a:spcPts val="0"/>
              </a:spcAft>
              <a:buFont typeface="Courier New"/>
              <a:buChar char="o"/>
            </a:pPr>
            <a:r>
              <a:rPr lang="en-US" sz="2300" spc="0">
                <a:solidFill>
                  <a:srgbClr val="C0504D"/>
                </a:solidFill>
                <a:latin typeface="Tahoma" panose="02020603050405020304" pitchFamily="2"/>
              </a:rPr>
              <a:t>Report any staff who access any PHI without job </a:t>
            </a:r>
          </a:p>
          <a:p>
            <a:pPr marL="594360" marR="0" indent="0" algn="l">
              <a:lnSpc>
                <a:spcPts val="2700"/>
              </a:lnSpc>
              <a:spcBef>
                <a:spcPts val="370"/>
              </a:spcBef>
              <a:spcAft>
                <a:spcPts val="0"/>
              </a:spcAft>
            </a:pPr>
            <a:r>
              <a:rPr lang="en-US" sz="2300" spc="15">
                <a:solidFill>
                  <a:srgbClr val="C0504D"/>
                </a:solidFill>
                <a:latin typeface="Tahoma" panose="02020603050405020304" pitchFamily="2"/>
              </a:rPr>
              <a:t>related reason </a:t>
            </a:r>
          </a:p>
          <a:p>
            <a:pPr marL="228600" marR="0" indent="365760" algn="l">
              <a:lnSpc>
                <a:spcPts val="2800"/>
              </a:lnSpc>
              <a:spcBef>
                <a:spcPts val="670"/>
              </a:spcBef>
              <a:spcAft>
                <a:spcPts val="0"/>
              </a:spcAft>
              <a:buFont typeface="Courier New"/>
              <a:buChar char="o"/>
            </a:pPr>
            <a:r>
              <a:rPr lang="en-US" sz="2300" spc="0">
                <a:solidFill>
                  <a:srgbClr val="C0504D"/>
                </a:solidFill>
                <a:latin typeface="Tahoma" panose="02020603050405020304" pitchFamily="2"/>
              </a:rPr>
              <a:t>Report any PHI access level that is excessive or not </a:t>
            </a:r>
          </a:p>
          <a:p>
            <a:pPr marL="594360" marR="0" indent="0" algn="l">
              <a:lnSpc>
                <a:spcPts val="2700"/>
              </a:lnSpc>
              <a:spcBef>
                <a:spcPts val="370"/>
              </a:spcBef>
              <a:spcAft>
                <a:spcPts val="0"/>
              </a:spcAft>
            </a:pPr>
            <a:r>
              <a:rPr lang="en-US" sz="2300" spc="0">
                <a:solidFill>
                  <a:srgbClr val="C0504D"/>
                </a:solidFill>
                <a:latin typeface="Tahoma" panose="02020603050405020304" pitchFamily="2"/>
              </a:rPr>
              <a:t>job related 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585470" y="1520825"/>
            <a:ext cx="8058785" cy="44443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0" marR="0" indent="0" algn="just">
              <a:lnSpc>
                <a:spcPts val="3400"/>
              </a:lnSpc>
              <a:spcAft>
                <a:spcPts val="0"/>
              </a:spcAft>
            </a:pPr>
            <a:r>
              <a:rPr lang="en-US" sz="3550" b="1" spc="70">
                <a:solidFill>
                  <a:srgbClr val="1F487C"/>
                </a:solidFill>
                <a:latin typeface="Tahoma" panose="02020603050405020304" pitchFamily="2"/>
              </a:rPr>
              <a:t>HIPAA Safeguards </a:t>
            </a:r>
          </a:p>
          <a:p>
            <a:pPr marL="0" marR="0" indent="274320" algn="just">
              <a:lnSpc>
                <a:spcPts val="3000"/>
              </a:lnSpc>
              <a:spcBef>
                <a:spcPts val="785"/>
              </a:spcBef>
              <a:spcAft>
                <a:spcPts val="0"/>
              </a:spcAft>
              <a:buFont typeface="Symbol"/>
              <a:buChar char="·"/>
            </a:pPr>
            <a:r>
              <a:rPr lang="en-US" sz="2500" spc="5">
                <a:solidFill>
                  <a:srgbClr val="000000"/>
                </a:solidFill>
                <a:latin typeface="Tahoma" panose="02020603050405020304" pitchFamily="2"/>
              </a:rPr>
              <a:t>Verbal: Keep your voice down and direct your </a:t>
            </a:r>
          </a:p>
          <a:p>
            <a:pPr marL="274320" marR="0" indent="0" algn="just">
              <a:lnSpc>
                <a:spcPts val="2900"/>
              </a:lnSpc>
              <a:spcBef>
                <a:spcPts val="395"/>
              </a:spcBef>
              <a:spcAft>
                <a:spcPts val="0"/>
              </a:spcAft>
            </a:pPr>
            <a:r>
              <a:rPr lang="en-US" sz="2500" spc="5">
                <a:solidFill>
                  <a:srgbClr val="000000"/>
                </a:solidFill>
                <a:latin typeface="Tahoma" panose="02020603050405020304" pitchFamily="2"/>
              </a:rPr>
              <a:t>conversation to the patient </a:t>
            </a:r>
          </a:p>
          <a:p>
            <a:pPr marL="0" marR="0" indent="274320" algn="just">
              <a:lnSpc>
                <a:spcPts val="3000"/>
              </a:lnSpc>
              <a:spcBef>
                <a:spcPts val="720"/>
              </a:spcBef>
              <a:spcAft>
                <a:spcPts val="0"/>
              </a:spcAft>
              <a:buFont typeface="Symbol"/>
              <a:buChar char="·"/>
            </a:pPr>
            <a:r>
              <a:rPr lang="en-US" sz="2500" spc="10">
                <a:solidFill>
                  <a:srgbClr val="000000"/>
                </a:solidFill>
                <a:latin typeface="Tahoma" panose="02020603050405020304" pitchFamily="2"/>
              </a:rPr>
              <a:t>Paper: Return, lock it up or shred it </a:t>
            </a:r>
          </a:p>
          <a:p>
            <a:pPr marL="0" marR="0" indent="274320" algn="just">
              <a:lnSpc>
                <a:spcPts val="3000"/>
              </a:lnSpc>
              <a:spcBef>
                <a:spcPts val="690"/>
              </a:spcBef>
              <a:spcAft>
                <a:spcPts val="0"/>
              </a:spcAft>
              <a:buFont typeface="Symbol"/>
              <a:buChar char="·"/>
            </a:pPr>
            <a:r>
              <a:rPr lang="en-US" sz="2500" spc="5">
                <a:solidFill>
                  <a:srgbClr val="000000"/>
                </a:solidFill>
                <a:latin typeface="Tahoma" panose="02020603050405020304" pitchFamily="2"/>
              </a:rPr>
              <a:t>Workstation: Encrypt you laptop, don’t share your </a:t>
            </a:r>
          </a:p>
          <a:p>
            <a:pPr marL="274320" marR="0" indent="0" algn="just">
              <a:lnSpc>
                <a:spcPts val="3000"/>
              </a:lnSpc>
              <a:spcBef>
                <a:spcPts val="395"/>
              </a:spcBef>
              <a:spcAft>
                <a:spcPts val="0"/>
              </a:spcAft>
            </a:pPr>
            <a:r>
              <a:rPr lang="en-US" sz="2500" spc="-10">
                <a:solidFill>
                  <a:srgbClr val="000000"/>
                </a:solidFill>
                <a:latin typeface="Tahoma" panose="02020603050405020304" pitchFamily="2"/>
              </a:rPr>
              <a:t>username or password, lock up and log off, save PHI </a:t>
            </a:r>
          </a:p>
          <a:p>
            <a:pPr marL="274320" marR="0" indent="0" algn="just">
              <a:lnSpc>
                <a:spcPts val="2900"/>
              </a:lnSpc>
              <a:spcBef>
                <a:spcPts val="370"/>
              </a:spcBef>
              <a:spcAft>
                <a:spcPts val="0"/>
              </a:spcAft>
            </a:pPr>
            <a:r>
              <a:rPr lang="en-US" sz="2500" spc="0">
                <a:solidFill>
                  <a:srgbClr val="000000"/>
                </a:solidFill>
                <a:latin typeface="Tahoma" panose="02020603050405020304" pitchFamily="2"/>
              </a:rPr>
              <a:t>to shared drive </a:t>
            </a:r>
          </a:p>
          <a:p>
            <a:pPr marL="0" marR="0" indent="274320" algn="just">
              <a:lnSpc>
                <a:spcPts val="2900"/>
              </a:lnSpc>
              <a:spcBef>
                <a:spcPts val="735"/>
              </a:spcBef>
              <a:spcAft>
                <a:spcPts val="0"/>
              </a:spcAft>
              <a:buFont typeface="Symbol"/>
              <a:buChar char="·"/>
            </a:pPr>
            <a:r>
              <a:rPr lang="en-US" sz="2500" spc="30">
                <a:solidFill>
                  <a:srgbClr val="000000"/>
                </a:solidFill>
                <a:latin typeface="Tahoma" panose="02020603050405020304" pitchFamily="2"/>
              </a:rPr>
              <a:t>Phone Calls, Emails and Faxes: Check the number </a:t>
            </a:r>
          </a:p>
          <a:p>
            <a:pPr marL="274320" marR="0" indent="0" algn="just">
              <a:lnSpc>
                <a:spcPts val="3000"/>
              </a:lnSpc>
              <a:spcBef>
                <a:spcPts val="435"/>
              </a:spcBef>
              <a:spcAft>
                <a:spcPts val="0"/>
              </a:spcAft>
            </a:pPr>
            <a:r>
              <a:rPr lang="en-US" sz="2500" spc="0">
                <a:solidFill>
                  <a:srgbClr val="000000"/>
                </a:solidFill>
                <a:latin typeface="Tahoma" panose="02020603050405020304" pitchFamily="2"/>
              </a:rPr>
              <a:t>or address; notify supervisors if received by </a:t>
            </a:r>
          </a:p>
          <a:p>
            <a:pPr marL="274320" marR="0" indent="0" algn="just">
              <a:lnSpc>
                <a:spcPts val="2900"/>
              </a:lnSpc>
              <a:spcBef>
                <a:spcPts val="395"/>
              </a:spcBef>
              <a:spcAft>
                <a:spcPts val="0"/>
              </a:spcAft>
            </a:pPr>
            <a:r>
              <a:rPr lang="en-US" sz="2500" spc="20">
                <a:solidFill>
                  <a:srgbClr val="000000"/>
                </a:solidFill>
                <a:latin typeface="Tahoma" panose="02020603050405020304" pitchFamily="2"/>
              </a:rPr>
              <a:t>unintended recipient 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585470" y="1421130"/>
            <a:ext cx="4702810" cy="5365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05" rIns="0" bIns="0" anchor="t">
            <a:normAutofit fontScale="90000"/>
          </a:bodyPr>
          <a:lstStyle/>
          <a:p>
            <a:pPr marL="0" marR="0" indent="0" algn="l">
              <a:lnSpc>
                <a:spcPts val="4200"/>
              </a:lnSpc>
              <a:spcAft>
                <a:spcPts val="0"/>
              </a:spcAft>
            </a:pPr>
            <a:r>
              <a:rPr lang="en-US" sz="3500" b="1" spc="80">
                <a:solidFill>
                  <a:srgbClr val="1F487C"/>
                </a:solidFill>
                <a:latin typeface="Tahoma" panose="02020603050405020304" pitchFamily="2"/>
              </a:rPr>
              <a:t>HIPAA &amp; Social Media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664210" y="2328545"/>
            <a:ext cx="3291840" cy="3708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900"/>
              </a:lnSpc>
              <a:spcAft>
                <a:spcPts val="0"/>
              </a:spcAft>
            </a:pPr>
            <a:r>
              <a:rPr lang="en-US" sz="2450" spc="30">
                <a:solidFill>
                  <a:srgbClr val="000000"/>
                </a:solidFill>
                <a:latin typeface="Tahoma" panose="02020603050405020304" pitchFamily="2"/>
              </a:rPr>
              <a:t>What is Social Media?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679450" y="2712720"/>
            <a:ext cx="7096125" cy="24422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1595" rIns="0" bIns="0" anchor="t"/>
          <a:lstStyle/>
          <a:p>
            <a:pPr marL="0" marR="0" indent="274320" algn="just">
              <a:lnSpc>
                <a:spcPts val="3100"/>
              </a:lnSpc>
              <a:spcAft>
                <a:spcPts val="0"/>
              </a:spcAft>
              <a:buFont typeface="Symbol"/>
              <a:buChar char="·"/>
            </a:pPr>
            <a:r>
              <a:rPr lang="en-US" sz="2450" spc="0">
                <a:solidFill>
                  <a:srgbClr val="000000"/>
                </a:solidFill>
                <a:latin typeface="Tahoma" panose="02020603050405020304" pitchFamily="2"/>
              </a:rPr>
              <a:t>Social Networks (Facebook, Twitter, etc.) </a:t>
            </a:r>
          </a:p>
          <a:p>
            <a:pPr marL="0" marR="0" indent="274320" algn="just">
              <a:lnSpc>
                <a:spcPts val="3000"/>
              </a:lnSpc>
              <a:spcBef>
                <a:spcPts val="650"/>
              </a:spcBef>
              <a:spcAft>
                <a:spcPts val="0"/>
              </a:spcAft>
              <a:buFont typeface="Symbol"/>
              <a:buChar char="·"/>
            </a:pPr>
            <a:r>
              <a:rPr lang="en-US" sz="2450" spc="0">
                <a:solidFill>
                  <a:srgbClr val="000000"/>
                </a:solidFill>
                <a:latin typeface="Tahoma" panose="02020603050405020304" pitchFamily="2"/>
              </a:rPr>
              <a:t>Third party rating sites (Yelp) </a:t>
            </a:r>
          </a:p>
          <a:p>
            <a:pPr marL="0" marR="0" indent="274320" algn="just">
              <a:lnSpc>
                <a:spcPts val="2900"/>
              </a:lnSpc>
              <a:spcBef>
                <a:spcPts val="680"/>
              </a:spcBef>
              <a:spcAft>
                <a:spcPts val="0"/>
              </a:spcAft>
              <a:buFont typeface="Symbol"/>
              <a:buChar char="·"/>
            </a:pPr>
            <a:r>
              <a:rPr lang="en-US" sz="2450" spc="30">
                <a:solidFill>
                  <a:srgbClr val="000000"/>
                </a:solidFill>
                <a:latin typeface="Tahoma" panose="02020603050405020304" pitchFamily="2"/>
              </a:rPr>
              <a:t>Multimedia host sites (Youtube, Snapchat) </a:t>
            </a:r>
          </a:p>
          <a:p>
            <a:pPr marL="0" marR="0" indent="274320" algn="just">
              <a:lnSpc>
                <a:spcPts val="2900"/>
              </a:lnSpc>
              <a:spcBef>
                <a:spcPts val="705"/>
              </a:spcBef>
              <a:spcAft>
                <a:spcPts val="0"/>
              </a:spcAft>
              <a:buFont typeface="Symbol"/>
              <a:buChar char="·"/>
            </a:pPr>
            <a:r>
              <a:rPr lang="en-US" sz="2450" spc="30">
                <a:solidFill>
                  <a:srgbClr val="000000"/>
                </a:solidFill>
                <a:latin typeface="Tahoma" panose="02020603050405020304" pitchFamily="2"/>
              </a:rPr>
              <a:t>Discussion Forums (Reddit) </a:t>
            </a:r>
          </a:p>
          <a:p>
            <a:pPr marL="0" marR="0" indent="274320" algn="just">
              <a:lnSpc>
                <a:spcPts val="3100"/>
              </a:lnSpc>
              <a:spcBef>
                <a:spcPts val="580"/>
              </a:spcBef>
              <a:spcAft>
                <a:spcPts val="905"/>
              </a:spcAft>
              <a:buFont typeface="Symbol"/>
              <a:buChar char="·"/>
            </a:pPr>
            <a:r>
              <a:rPr lang="en-US" sz="2450" spc="5">
                <a:solidFill>
                  <a:srgbClr val="000000"/>
                </a:solidFill>
                <a:latin typeface="Tahoma" panose="02020603050405020304" pitchFamily="2"/>
              </a:rPr>
              <a:t>Collaborative Information Systems (Wikipedia) 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585470" y="307975"/>
            <a:ext cx="8470900" cy="59188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115060" rIns="0" bIns="0" anchor="t">
            <a:normAutofit fontScale="90000"/>
          </a:bodyPr>
          <a:lstStyle/>
          <a:p>
            <a:pPr marL="0" marR="0" indent="0" algn="l">
              <a:lnSpc>
                <a:spcPts val="4200"/>
              </a:lnSpc>
              <a:spcAft>
                <a:spcPts val="0"/>
              </a:spcAft>
            </a:pPr>
            <a:r>
              <a:rPr lang="en-US" sz="3500" b="1" spc="120">
                <a:solidFill>
                  <a:srgbClr val="1F487C"/>
                </a:solidFill>
                <a:latin typeface="Tahoma" panose="02020603050405020304" pitchFamily="2"/>
              </a:rPr>
              <a:t>HIPAA &amp; Social Media </a:t>
            </a:r>
          </a:p>
          <a:p>
            <a:pPr marL="91440" marR="0" indent="0" algn="l">
              <a:lnSpc>
                <a:spcPts val="3000"/>
              </a:lnSpc>
              <a:spcBef>
                <a:spcPts val="2495"/>
              </a:spcBef>
              <a:spcAft>
                <a:spcPts val="0"/>
              </a:spcAft>
            </a:pPr>
            <a:r>
              <a:rPr lang="en-US" sz="2500" spc="40">
                <a:solidFill>
                  <a:srgbClr val="000000"/>
                </a:solidFill>
                <a:latin typeface="Tahoma" panose="02020603050405020304" pitchFamily="2"/>
              </a:rPr>
              <a:t>Social Media Facts </a:t>
            </a:r>
          </a:p>
          <a:p>
            <a:pPr marL="365760" marR="0" indent="274320" algn="l">
              <a:lnSpc>
                <a:spcPts val="3000"/>
              </a:lnSpc>
              <a:spcBef>
                <a:spcPts val="360"/>
              </a:spcBef>
              <a:spcAft>
                <a:spcPts val="0"/>
              </a:spcAft>
              <a:buFont typeface="Symbol"/>
              <a:buChar char="·"/>
            </a:pPr>
            <a:r>
              <a:rPr lang="en-US" sz="2500" spc="-5">
                <a:solidFill>
                  <a:srgbClr val="000000"/>
                </a:solidFill>
                <a:latin typeface="Tahoma" panose="02020603050405020304" pitchFamily="2"/>
              </a:rPr>
              <a:t>Posting PHI is almost always a HIPAA breach </a:t>
            </a:r>
          </a:p>
          <a:p>
            <a:pPr marL="594360" marR="1005840" indent="0" algn="l">
              <a:lnSpc>
                <a:spcPts val="2800"/>
              </a:lnSpc>
              <a:spcBef>
                <a:spcPts val="320"/>
              </a:spcBef>
              <a:spcAft>
                <a:spcPts val="0"/>
              </a:spcAft>
            </a:pPr>
            <a:r>
              <a:rPr lang="en-US" sz="2700" spc="0">
                <a:solidFill>
                  <a:srgbClr val="C0504D"/>
                </a:solidFill>
                <a:latin typeface="Georgia" panose="02020603050405020304" pitchFamily="1"/>
              </a:rPr>
              <a:t>▫ </a:t>
            </a:r>
            <a:r>
              <a:rPr lang="en-US" sz="2300" spc="0">
                <a:solidFill>
                  <a:srgbClr val="C0504D"/>
                </a:solidFill>
                <a:latin typeface="Tahoma" panose="02020603050405020304" pitchFamily="2"/>
              </a:rPr>
              <a:t>The social media company, your friends, and your friends’ friends have no right to view the PHI </a:t>
            </a:r>
          </a:p>
          <a:p>
            <a:pPr marL="365760" marR="1005840" indent="274320" algn="l">
              <a:lnSpc>
                <a:spcPts val="3000"/>
              </a:lnSpc>
              <a:spcBef>
                <a:spcPts val="250"/>
              </a:spcBef>
              <a:spcAft>
                <a:spcPts val="0"/>
              </a:spcAft>
              <a:buFont typeface="Symbol"/>
              <a:buChar char="·"/>
            </a:pPr>
            <a:r>
              <a:rPr lang="en-US" sz="2500" spc="0">
                <a:solidFill>
                  <a:srgbClr val="000000"/>
                </a:solidFill>
                <a:latin typeface="Tahoma" panose="02020603050405020304" pitchFamily="2"/>
              </a:rPr>
              <a:t>Even if the patient is your social media friend or informally OK’d your post, that is not a formal HIPAA authorization </a:t>
            </a:r>
          </a:p>
          <a:p>
            <a:pPr marL="365760" marR="1188720" indent="274320" algn="just">
              <a:lnSpc>
                <a:spcPts val="3000"/>
              </a:lnSpc>
              <a:spcBef>
                <a:spcPts val="325"/>
              </a:spcBef>
              <a:spcAft>
                <a:spcPts val="25"/>
              </a:spcAft>
              <a:buFont typeface="Symbol"/>
              <a:buChar char="·"/>
            </a:pPr>
            <a:r>
              <a:rPr lang="en-US" sz="2500" spc="0">
                <a:solidFill>
                  <a:srgbClr val="000000"/>
                </a:solidFill>
                <a:latin typeface="Tahoma" panose="02020603050405020304" pitchFamily="2"/>
              </a:rPr>
              <a:t>Even if you didn’t name the patient, if you gave enough details so public could identify patient, your post is PHI 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289560" y="1421130"/>
            <a:ext cx="8470900" cy="31267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05" rIns="0" bIns="0" anchor="t">
            <a:normAutofit fontScale="85000"/>
          </a:bodyPr>
          <a:lstStyle/>
          <a:p>
            <a:pPr marL="274320" marR="0" indent="0" algn="l">
              <a:lnSpc>
                <a:spcPts val="4200"/>
              </a:lnSpc>
              <a:spcAft>
                <a:spcPts val="0"/>
              </a:spcAft>
            </a:pPr>
            <a:r>
              <a:rPr lang="en-US" sz="3500" b="1" spc="120">
                <a:solidFill>
                  <a:srgbClr val="1F487C"/>
                </a:solidFill>
                <a:latin typeface="Tahoma" panose="02020603050405020304" pitchFamily="2"/>
              </a:rPr>
              <a:t>HIPAA &amp; Social Media </a:t>
            </a:r>
          </a:p>
          <a:p>
            <a:pPr marL="411480" marR="0" indent="0" algn="l">
              <a:lnSpc>
                <a:spcPts val="3000"/>
              </a:lnSpc>
              <a:spcBef>
                <a:spcPts val="2910"/>
              </a:spcBef>
              <a:spcAft>
                <a:spcPts val="0"/>
              </a:spcAft>
            </a:pPr>
            <a:r>
              <a:rPr lang="en-US" sz="2500" spc="565">
                <a:solidFill>
                  <a:srgbClr val="000000"/>
                </a:solidFill>
                <a:latin typeface="Tahoma" panose="02020603050405020304" pitchFamily="2"/>
              </a:rPr>
              <a:t>Social Media Do’s </a:t>
            </a:r>
          </a:p>
          <a:p>
            <a:pPr marL="868680" marR="0" indent="457200" algn="l">
              <a:lnSpc>
                <a:spcPts val="3000"/>
              </a:lnSpc>
              <a:spcBef>
                <a:spcPts val="690"/>
              </a:spcBef>
              <a:spcAft>
                <a:spcPts val="0"/>
              </a:spcAft>
              <a:buFont typeface="Symbol"/>
              <a:buChar char="·"/>
            </a:pPr>
            <a:r>
              <a:rPr lang="en-US" sz="2500" b="1" spc="5">
                <a:solidFill>
                  <a:srgbClr val="000000"/>
                </a:solidFill>
                <a:latin typeface="Tahoma" panose="02020603050405020304" pitchFamily="2"/>
              </a:rPr>
              <a:t>Do </a:t>
            </a:r>
            <a:r>
              <a:rPr lang="en-US" sz="2500" spc="5">
                <a:solidFill>
                  <a:srgbClr val="000000"/>
                </a:solidFill>
                <a:latin typeface="Tahoma" panose="02020603050405020304" pitchFamily="2"/>
              </a:rPr>
              <a:t>use social media during your off-work time </a:t>
            </a:r>
          </a:p>
          <a:p>
            <a:pPr marL="868680" marR="0" indent="457200" algn="l">
              <a:lnSpc>
                <a:spcPts val="3000"/>
              </a:lnSpc>
              <a:spcBef>
                <a:spcPts val="645"/>
              </a:spcBef>
              <a:spcAft>
                <a:spcPts val="0"/>
              </a:spcAft>
              <a:buFont typeface="Symbol"/>
              <a:buChar char="·"/>
            </a:pPr>
            <a:r>
              <a:rPr lang="en-US" sz="2500" b="1" spc="15">
                <a:solidFill>
                  <a:srgbClr val="000000"/>
                </a:solidFill>
                <a:latin typeface="Tahoma" panose="02020603050405020304" pitchFamily="2"/>
              </a:rPr>
              <a:t>Do </a:t>
            </a:r>
            <a:r>
              <a:rPr lang="en-US" sz="2500" spc="15">
                <a:solidFill>
                  <a:srgbClr val="000000"/>
                </a:solidFill>
                <a:latin typeface="Tahoma" panose="02020603050405020304" pitchFamily="2"/>
              </a:rPr>
              <a:t>discuss the conditions of your employment </a:t>
            </a:r>
          </a:p>
          <a:p>
            <a:pPr marL="868680" marR="274320" indent="457200" algn="l">
              <a:lnSpc>
                <a:spcPts val="3400"/>
              </a:lnSpc>
              <a:spcBef>
                <a:spcPts val="300"/>
              </a:spcBef>
              <a:spcAft>
                <a:spcPts val="140"/>
              </a:spcAft>
              <a:buFont typeface="Symbol"/>
              <a:buChar char="·"/>
            </a:pPr>
            <a:r>
              <a:rPr lang="en-US" sz="2500" b="1" spc="0">
                <a:solidFill>
                  <a:srgbClr val="000000"/>
                </a:solidFill>
                <a:latin typeface="Tahoma" panose="02020603050405020304" pitchFamily="2"/>
              </a:rPr>
              <a:t>Do </a:t>
            </a:r>
            <a:r>
              <a:rPr lang="en-US" sz="2500" spc="0">
                <a:solidFill>
                  <a:srgbClr val="000000"/>
                </a:solidFill>
                <a:latin typeface="Tahoma" panose="02020603050405020304" pitchFamily="2"/>
              </a:rPr>
              <a:t>exercise other rights protected by Section 7 of the National Labor Relations Act 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332105" y="1421130"/>
            <a:ext cx="4956175" cy="8553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05" rIns="0" bIns="0" anchor="t">
            <a:normAutofit fontScale="90000"/>
          </a:bodyPr>
          <a:lstStyle/>
          <a:p>
            <a:pPr marL="0" marR="0" indent="0" algn="r">
              <a:lnSpc>
                <a:spcPts val="4200"/>
              </a:lnSpc>
              <a:spcAft>
                <a:spcPts val="0"/>
              </a:spcAft>
            </a:pPr>
            <a:r>
              <a:rPr lang="en-US" sz="3500" b="1" spc="120">
                <a:solidFill>
                  <a:srgbClr val="1F487C"/>
                </a:solidFill>
                <a:latin typeface="Tahoma" panose="02020603050405020304" pitchFamily="2"/>
              </a:rPr>
              <a:t>HIPAA &amp; Social Media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332105" y="2276475"/>
            <a:ext cx="4681855" cy="5854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19380" rIns="0" bIns="0" anchor="t"/>
          <a:lstStyle/>
          <a:p>
            <a:pPr marL="0" marR="0" indent="0" algn="r">
              <a:lnSpc>
                <a:spcPts val="3000"/>
              </a:lnSpc>
              <a:spcAft>
                <a:spcPts val="0"/>
              </a:spcAft>
            </a:pPr>
            <a:r>
              <a:rPr lang="en-US" sz="2500" spc="590">
                <a:solidFill>
                  <a:srgbClr val="000000"/>
                </a:solidFill>
                <a:latin typeface="Tahoma" panose="02020603050405020304" pitchFamily="2"/>
              </a:rPr>
              <a:t>Social Media Don’ts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332105" y="2861945"/>
            <a:ext cx="8470900" cy="2560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822960" marR="228600" indent="457200" algn="l">
              <a:lnSpc>
                <a:spcPts val="3400"/>
              </a:lnSpc>
              <a:spcAft>
                <a:spcPts val="0"/>
              </a:spcAft>
              <a:buFont typeface="Symbol"/>
              <a:buChar char="·"/>
            </a:pPr>
            <a:r>
              <a:rPr lang="en-US" sz="2500" spc="0">
                <a:solidFill>
                  <a:srgbClr val="000000"/>
                </a:solidFill>
                <a:latin typeface="Tahoma" panose="02020603050405020304" pitchFamily="2"/>
              </a:rPr>
              <a:t>Don’t use or disclose PHI or discuss patients even in general terms on line </a:t>
            </a:r>
          </a:p>
          <a:p>
            <a:pPr marL="822960" marR="411480" indent="457200" algn="l">
              <a:lnSpc>
                <a:spcPts val="3400"/>
              </a:lnSpc>
              <a:spcBef>
                <a:spcPts val="285"/>
              </a:spcBef>
              <a:spcAft>
                <a:spcPts val="0"/>
              </a:spcAft>
              <a:buFont typeface="Symbol"/>
              <a:buChar char="·"/>
            </a:pPr>
            <a:r>
              <a:rPr lang="en-US" sz="2500" spc="0">
                <a:solidFill>
                  <a:srgbClr val="000000"/>
                </a:solidFill>
                <a:latin typeface="Tahoma" panose="02020603050405020304" pitchFamily="2"/>
              </a:rPr>
              <a:t>Don’t post photos of inside Hospital because PHI could be in the background </a:t>
            </a:r>
          </a:p>
          <a:p>
            <a:pPr marL="822960" marR="731520" indent="457200" algn="l">
              <a:lnSpc>
                <a:spcPts val="3400"/>
              </a:lnSpc>
              <a:spcBef>
                <a:spcPts val="290"/>
              </a:spcBef>
              <a:spcAft>
                <a:spcPts val="260"/>
              </a:spcAft>
              <a:buFont typeface="Symbol"/>
              <a:buChar char="·"/>
            </a:pPr>
            <a:r>
              <a:rPr lang="en-US" sz="2500" spc="0">
                <a:solidFill>
                  <a:srgbClr val="000000"/>
                </a:solidFill>
                <a:latin typeface="Tahoma" panose="02020603050405020304" pitchFamily="2"/>
              </a:rPr>
              <a:t>Don’t post anything about work if you would be embarrassed if your supervisor found out 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567055" y="1427480"/>
            <a:ext cx="8483600" cy="5264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0" marR="0" indent="0" algn="l">
              <a:lnSpc>
                <a:spcPts val="4100"/>
              </a:lnSpc>
              <a:spcAft>
                <a:spcPts val="0"/>
              </a:spcAft>
            </a:pPr>
            <a:r>
              <a:rPr lang="en-US" sz="3450" b="1" spc="165">
                <a:solidFill>
                  <a:srgbClr val="1F487C"/>
                </a:solidFill>
                <a:latin typeface="Tahoma" panose="02020603050405020304" pitchFamily="2"/>
              </a:rPr>
              <a:t>Compliance Duties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567055" y="1953895"/>
            <a:ext cx="6607810" cy="22612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73380" rIns="0" bIns="0" anchor="t"/>
          <a:lstStyle/>
          <a:p>
            <a:pPr marL="137160" marR="0" indent="0" algn="l">
              <a:lnSpc>
                <a:spcPts val="3000"/>
              </a:lnSpc>
              <a:spcAft>
                <a:spcPts val="0"/>
              </a:spcAft>
            </a:pPr>
            <a:r>
              <a:rPr lang="en-US" sz="2500" spc="-25">
                <a:solidFill>
                  <a:srgbClr val="000000"/>
                </a:solidFill>
                <a:latin typeface="Tahoma" panose="02020603050405020304" pitchFamily="2"/>
              </a:rPr>
              <a:t>As employees you have the following duties: </a:t>
            </a:r>
          </a:p>
          <a:p>
            <a:pPr marL="137160" marR="0" indent="457200" algn="l">
              <a:lnSpc>
                <a:spcPts val="3000"/>
              </a:lnSpc>
              <a:spcBef>
                <a:spcPts val="670"/>
              </a:spcBef>
              <a:spcAft>
                <a:spcPts val="0"/>
              </a:spcAft>
              <a:buFont typeface="Symbol"/>
              <a:buChar char="·"/>
            </a:pPr>
            <a:r>
              <a:rPr lang="en-US" sz="2500" spc="0">
                <a:solidFill>
                  <a:srgbClr val="000000"/>
                </a:solidFill>
                <a:latin typeface="Tahoma" panose="02020603050405020304" pitchFamily="2"/>
              </a:rPr>
              <a:t>Understand compliance training and ask </a:t>
            </a:r>
          </a:p>
          <a:p>
            <a:pPr marL="594360" marR="0" indent="0" algn="l">
              <a:lnSpc>
                <a:spcPts val="3000"/>
              </a:lnSpc>
              <a:spcBef>
                <a:spcPts val="370"/>
              </a:spcBef>
              <a:spcAft>
                <a:spcPts val="0"/>
              </a:spcAft>
            </a:pPr>
            <a:r>
              <a:rPr lang="en-US" sz="2500" spc="5">
                <a:solidFill>
                  <a:srgbClr val="000000"/>
                </a:solidFill>
                <a:latin typeface="Tahoma" panose="02020603050405020304" pitchFamily="2"/>
              </a:rPr>
              <a:t>questions if you don’t understand </a:t>
            </a:r>
          </a:p>
          <a:p>
            <a:pPr marL="137160" marR="0" indent="457200" algn="l">
              <a:lnSpc>
                <a:spcPts val="3000"/>
              </a:lnSpc>
              <a:spcBef>
                <a:spcPts val="670"/>
              </a:spcBef>
              <a:spcAft>
                <a:spcPts val="0"/>
              </a:spcAft>
              <a:buFont typeface="Symbol"/>
              <a:buChar char="·"/>
            </a:pPr>
            <a:r>
              <a:rPr lang="en-US" sz="2500" spc="10">
                <a:solidFill>
                  <a:srgbClr val="000000"/>
                </a:solidFill>
                <a:latin typeface="Tahoma" panose="02020603050405020304" pitchFamily="2"/>
              </a:rPr>
              <a:t>Follow compliance rules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567055" y="4215130"/>
            <a:ext cx="8483600" cy="20116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>
            <a:normAutofit fontScale="95000"/>
          </a:bodyPr>
          <a:lstStyle/>
          <a:p>
            <a:pPr marL="137160" marR="0" indent="457200" algn="l">
              <a:lnSpc>
                <a:spcPts val="3000"/>
              </a:lnSpc>
              <a:spcAft>
                <a:spcPts val="0"/>
              </a:spcAft>
              <a:buFont typeface="Symbol"/>
              <a:buChar char="·"/>
            </a:pPr>
            <a:r>
              <a:rPr lang="en-US" sz="2500" spc="5">
                <a:solidFill>
                  <a:srgbClr val="000000"/>
                </a:solidFill>
                <a:latin typeface="Tahoma" panose="02020603050405020304" pitchFamily="2"/>
              </a:rPr>
              <a:t>Notify Compliance if other staff violate these rules </a:t>
            </a:r>
          </a:p>
          <a:p>
            <a:pPr marL="137160" marR="777240" indent="0" algn="l">
              <a:lnSpc>
                <a:spcPts val="3000"/>
              </a:lnSpc>
              <a:spcBef>
                <a:spcPts val="4375"/>
              </a:spcBef>
              <a:spcAft>
                <a:spcPts val="2995"/>
              </a:spcAft>
            </a:pPr>
            <a:r>
              <a:rPr lang="en-US" sz="2500" spc="0">
                <a:solidFill>
                  <a:srgbClr val="000000"/>
                </a:solidFill>
                <a:latin typeface="Tahoma" panose="02020603050405020304" pitchFamily="2"/>
              </a:rPr>
              <a:t>*</a:t>
            </a:r>
            <a:r>
              <a:rPr lang="en-US" sz="2250" i="1" spc="0">
                <a:solidFill>
                  <a:srgbClr val="77923B"/>
                </a:solidFill>
                <a:latin typeface="Arial" panose="02020603050405020304" pitchFamily="2"/>
              </a:rPr>
              <a:t> Violation of these duties is subject to discipline up to and including termination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625475"/>
            <a:ext cx="9144000" cy="6273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594360" marR="0" indent="0" algn="l">
              <a:lnSpc>
                <a:spcPts val="4100"/>
              </a:lnSpc>
              <a:spcAft>
                <a:spcPts val="810"/>
              </a:spcAft>
            </a:pPr>
            <a:r>
              <a:rPr lang="en-US" sz="3450" b="1" spc="150">
                <a:solidFill>
                  <a:srgbClr val="1F487C"/>
                </a:solidFill>
                <a:latin typeface="Tahoma" panose="02020603050405020304" pitchFamily="2"/>
              </a:rPr>
              <a:t>Consequences for Non-Compliance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0" y="3216910"/>
            <a:ext cx="9144000" cy="275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594360" marR="0" indent="0" algn="l">
              <a:lnSpc>
                <a:spcPts val="2900"/>
              </a:lnSpc>
              <a:spcAft>
                <a:spcPts val="0"/>
              </a:spcAft>
            </a:pPr>
            <a:r>
              <a:rPr lang="en-US" sz="2150" spc="0">
                <a:solidFill>
                  <a:srgbClr val="000000"/>
                </a:solidFill>
                <a:latin typeface="Tahoma" panose="02020603050405020304" pitchFamily="2"/>
              </a:rPr>
              <a:t>Penalties can be imposed on entity or individual: </a:t>
            </a:r>
            <a:br/>
            <a:r>
              <a:rPr lang="en-US" sz="2150" spc="0">
                <a:solidFill>
                  <a:srgbClr val="9BBA58"/>
                </a:solidFill>
                <a:latin typeface="Lucida Console" panose="02020603050405020304"/>
              </a:rPr>
              <a:t></a:t>
            </a:r>
            <a:r>
              <a:rPr lang="en-US" sz="2150" spc="0">
                <a:solidFill>
                  <a:srgbClr val="000000"/>
                </a:solidFill>
                <a:latin typeface="Tahoma" panose="02020603050405020304" pitchFamily="2"/>
              </a:rPr>
              <a:t> HIPAA Criminal Penalties </a:t>
            </a:r>
          </a:p>
          <a:p>
            <a:pPr marL="594360" marR="1783080" indent="0" algn="l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spc="0">
                <a:solidFill>
                  <a:srgbClr val="C0504D"/>
                </a:solidFill>
                <a:latin typeface="Verdana" panose="02020603050405020304" pitchFamily="2"/>
              </a:rPr>
              <a:t>◦ </a:t>
            </a:r>
            <a:r>
              <a:rPr lang="en-US" sz="2150" spc="0">
                <a:solidFill>
                  <a:srgbClr val="C0504D"/>
                </a:solidFill>
                <a:latin typeface="Tahoma" panose="02020603050405020304" pitchFamily="2"/>
              </a:rPr>
              <a:t>Up to $250,000 fine and 10 years imprisonment </a:t>
            </a:r>
            <a:r>
              <a:rPr lang="en-US" sz="2150" spc="0">
                <a:solidFill>
                  <a:srgbClr val="9BBA58"/>
                </a:solidFill>
                <a:latin typeface="Lucida Console" panose="02020603050405020304"/>
              </a:rPr>
              <a:t></a:t>
            </a:r>
            <a:r>
              <a:rPr lang="en-US" sz="2150" spc="0">
                <a:solidFill>
                  <a:srgbClr val="000000"/>
                </a:solidFill>
                <a:latin typeface="Tahoma" panose="02020603050405020304" pitchFamily="2"/>
              </a:rPr>
              <a:t> HIPAA Civil Penalties </a:t>
            </a:r>
          </a:p>
          <a:p>
            <a:pPr marL="822960" marR="0" indent="0" algn="l">
              <a:lnSpc>
                <a:spcPts val="2900"/>
              </a:lnSpc>
              <a:spcBef>
                <a:spcPts val="385"/>
              </a:spcBef>
              <a:spcAft>
                <a:spcPts val="0"/>
              </a:spcAft>
            </a:pPr>
            <a:r>
              <a:rPr lang="en-US" sz="2500" spc="45">
                <a:solidFill>
                  <a:srgbClr val="C0504D"/>
                </a:solidFill>
                <a:latin typeface="Verdana" panose="02020603050405020304" pitchFamily="2"/>
              </a:rPr>
              <a:t>◦ </a:t>
            </a:r>
            <a:r>
              <a:rPr lang="en-US" sz="2150" spc="45">
                <a:solidFill>
                  <a:srgbClr val="C0504D"/>
                </a:solidFill>
                <a:latin typeface="Tahoma" panose="02020603050405020304" pitchFamily="2"/>
              </a:rPr>
              <a:t>Up to $1,500,000 fine </a:t>
            </a:r>
          </a:p>
          <a:p>
            <a:pPr marL="594360" marR="0" indent="0" algn="l">
              <a:lnSpc>
                <a:spcPts val="2600"/>
              </a:lnSpc>
              <a:spcBef>
                <a:spcPts val="485"/>
              </a:spcBef>
              <a:spcAft>
                <a:spcPts val="0"/>
              </a:spcAft>
            </a:pPr>
            <a:r>
              <a:rPr lang="en-US" sz="2150" spc="30">
                <a:solidFill>
                  <a:srgbClr val="9BBA58"/>
                </a:solidFill>
                <a:latin typeface="Lucida Console" panose="02020603050405020304"/>
              </a:rPr>
              <a:t></a:t>
            </a:r>
            <a:r>
              <a:rPr lang="en-US" sz="2150" spc="30">
                <a:solidFill>
                  <a:srgbClr val="000000"/>
                </a:solidFill>
                <a:latin typeface="Tahoma" panose="02020603050405020304" pitchFamily="2"/>
              </a:rPr>
              <a:t> Corrective and disciplinary actions for policy violations </a:t>
            </a:r>
          </a:p>
          <a:p>
            <a:pPr marL="594360" marR="0" indent="0" algn="l">
              <a:lnSpc>
                <a:spcPts val="2600"/>
              </a:lnSpc>
              <a:spcBef>
                <a:spcPts val="535"/>
              </a:spcBef>
              <a:spcAft>
                <a:spcPts val="0"/>
              </a:spcAft>
            </a:pPr>
            <a:r>
              <a:rPr lang="en-US" sz="2150" spc="40">
                <a:solidFill>
                  <a:srgbClr val="9BBA58"/>
                </a:solidFill>
                <a:latin typeface="Lucida Console" panose="02020603050405020304"/>
              </a:rPr>
              <a:t></a:t>
            </a:r>
            <a:r>
              <a:rPr lang="en-US" sz="2150" spc="40">
                <a:solidFill>
                  <a:srgbClr val="000000"/>
                </a:solidFill>
                <a:latin typeface="Tahoma" panose="02020603050405020304" pitchFamily="2"/>
              </a:rPr>
              <a:t> State laws also impose penalties and deadlines (15 days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0" y="5970905"/>
            <a:ext cx="4443730" cy="8616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2545" rIns="0" bIns="0" anchor="t"/>
          <a:lstStyle/>
          <a:p>
            <a:pPr marL="822960" marR="0" indent="0" algn="l">
              <a:lnSpc>
                <a:spcPts val="2500"/>
              </a:lnSpc>
              <a:spcAft>
                <a:spcPts val="3910"/>
              </a:spcAft>
            </a:pPr>
            <a:r>
              <a:rPr lang="en-US" sz="2150" spc="-20">
                <a:solidFill>
                  <a:srgbClr val="000000"/>
                </a:solidFill>
                <a:latin typeface="Tahoma" panose="02020603050405020304" pitchFamily="2"/>
              </a:rPr>
              <a:t>for Hospitals to report in CA)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581025" y="1409700"/>
            <a:ext cx="8496300" cy="6762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0" rIns="0" bIns="0" anchor="t"/>
          <a:lstStyle/>
          <a:p>
            <a:pPr marL="0" marR="0" indent="0" algn="l">
              <a:lnSpc>
                <a:spcPts val="4300"/>
              </a:lnSpc>
              <a:spcAft>
                <a:spcPts val="970"/>
              </a:spcAft>
            </a:pPr>
            <a:r>
              <a:rPr lang="en-US" sz="3600" spc="-55">
                <a:solidFill>
                  <a:srgbClr val="1F487C"/>
                </a:solidFill>
                <a:latin typeface="Tahoma" panose="02020603050405020304" pitchFamily="2"/>
              </a:rPr>
              <a:t>HIPAA Three Rules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581025" y="2371725"/>
            <a:ext cx="3448050" cy="10953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" marR="0" indent="274320" algn="l">
              <a:lnSpc>
                <a:spcPts val="2500"/>
              </a:lnSpc>
              <a:spcAft>
                <a:spcPts val="0"/>
              </a:spcAft>
              <a:buFont typeface="Symbol"/>
              <a:buChar char="·"/>
            </a:pPr>
            <a:r>
              <a:rPr lang="en-US" sz="2200" spc="-25">
                <a:solidFill>
                  <a:srgbClr val="000000"/>
                </a:solidFill>
                <a:latin typeface="Tahoma" panose="02020603050405020304" pitchFamily="2"/>
              </a:rPr>
              <a:t>Privacy Rule </a:t>
            </a:r>
          </a:p>
          <a:p>
            <a:pPr marL="91440" marR="0" indent="274320" algn="l">
              <a:lnSpc>
                <a:spcPts val="2600"/>
              </a:lnSpc>
              <a:spcBef>
                <a:spcPts val="255"/>
              </a:spcBef>
              <a:spcAft>
                <a:spcPts val="0"/>
              </a:spcAft>
              <a:buFont typeface="Symbol"/>
              <a:buChar char="·"/>
            </a:pPr>
            <a:r>
              <a:rPr lang="en-US" sz="2200" spc="-25">
                <a:solidFill>
                  <a:srgbClr val="000000"/>
                </a:solidFill>
                <a:latin typeface="Tahoma" panose="02020603050405020304" pitchFamily="2"/>
              </a:rPr>
              <a:t>Breach Notification Rule </a:t>
            </a:r>
          </a:p>
          <a:p>
            <a:pPr marL="91440" marR="0" indent="274320" algn="l">
              <a:lnSpc>
                <a:spcPts val="2800"/>
              </a:lnSpc>
              <a:spcBef>
                <a:spcPts val="470"/>
              </a:spcBef>
              <a:spcAft>
                <a:spcPts val="0"/>
              </a:spcAft>
              <a:buFont typeface="Symbol"/>
              <a:buChar char="·"/>
            </a:pPr>
            <a:r>
              <a:rPr lang="en-US" sz="2200" spc="-20">
                <a:solidFill>
                  <a:srgbClr val="000000"/>
                </a:solidFill>
                <a:latin typeface="Tahoma" panose="02020603050405020304" pitchFamily="2"/>
              </a:rPr>
              <a:t>Security Rule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585470" y="1421130"/>
            <a:ext cx="6959600" cy="29070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05" rIns="0" bIns="0" anchor="t">
            <a:normAutofit fontScale="85000"/>
          </a:bodyPr>
          <a:lstStyle/>
          <a:p>
            <a:pPr marL="0" marR="0" indent="0" algn="l">
              <a:lnSpc>
                <a:spcPts val="4200"/>
              </a:lnSpc>
              <a:spcAft>
                <a:spcPts val="0"/>
              </a:spcAft>
            </a:pPr>
            <a:r>
              <a:rPr lang="en-US" sz="3500" b="1" spc="160">
                <a:solidFill>
                  <a:srgbClr val="1F487C"/>
                </a:solidFill>
                <a:latin typeface="Tahoma" panose="02020603050405020304" pitchFamily="2"/>
              </a:rPr>
              <a:t>HIPAA Privacy Rule </a:t>
            </a:r>
          </a:p>
          <a:p>
            <a:pPr marL="320040" marR="0" indent="228600" algn="l">
              <a:lnSpc>
                <a:spcPts val="3000"/>
              </a:lnSpc>
              <a:spcBef>
                <a:spcPts val="2900"/>
              </a:spcBef>
              <a:spcAft>
                <a:spcPts val="0"/>
              </a:spcAft>
              <a:buFont typeface="Symbol"/>
              <a:buChar char="·"/>
            </a:pPr>
            <a:r>
              <a:rPr lang="en-US" sz="2500" spc="15">
                <a:solidFill>
                  <a:srgbClr val="000000"/>
                </a:solidFill>
                <a:latin typeface="Tahoma" panose="02020603050405020304" pitchFamily="2"/>
              </a:rPr>
              <a:t>Defines “Protected Health Information” </a:t>
            </a:r>
          </a:p>
          <a:p>
            <a:pPr marL="320040" marR="0" indent="228600" algn="l">
              <a:lnSpc>
                <a:spcPts val="3400"/>
              </a:lnSpc>
              <a:spcBef>
                <a:spcPts val="310"/>
              </a:spcBef>
              <a:spcAft>
                <a:spcPts val="0"/>
              </a:spcAft>
              <a:buFont typeface="Symbol"/>
              <a:buChar char="·"/>
            </a:pPr>
            <a:r>
              <a:rPr lang="en-US" sz="2500" spc="0">
                <a:solidFill>
                  <a:srgbClr val="000000"/>
                </a:solidFill>
                <a:latin typeface="Tahoma" panose="02020603050405020304" pitchFamily="2"/>
              </a:rPr>
              <a:t>Obligates “Covered Entities” like hospitals to protect PHI </a:t>
            </a:r>
          </a:p>
          <a:p>
            <a:pPr marL="320040" marR="0" indent="228600" algn="l">
              <a:lnSpc>
                <a:spcPts val="3000"/>
              </a:lnSpc>
              <a:spcBef>
                <a:spcPts val="675"/>
              </a:spcBef>
              <a:spcAft>
                <a:spcPts val="2065"/>
              </a:spcAft>
              <a:buFont typeface="Symbol"/>
              <a:buChar char="·"/>
            </a:pPr>
            <a:r>
              <a:rPr lang="en-US" sz="2500" spc="5">
                <a:solidFill>
                  <a:srgbClr val="000000"/>
                </a:solidFill>
                <a:latin typeface="Tahoma" panose="02020603050405020304" pitchFamily="2"/>
              </a:rPr>
              <a:t>Outlines individual’s rights for PHI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551815" y="1172845"/>
            <a:ext cx="7797800" cy="37560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>
            <a:normAutofit fontScale="85000"/>
          </a:bodyPr>
          <a:lstStyle/>
          <a:p>
            <a:pPr marL="0" marR="22860" indent="0" algn="l">
              <a:lnSpc>
                <a:spcPts val="3800"/>
              </a:lnSpc>
              <a:spcAft>
                <a:spcPts val="0"/>
              </a:spcAft>
            </a:pPr>
            <a:r>
              <a:rPr lang="en-US" sz="3150" b="1" spc="150">
                <a:solidFill>
                  <a:srgbClr val="1F487C"/>
                </a:solidFill>
                <a:latin typeface="Tahoma" panose="02020603050405020304" pitchFamily="2"/>
              </a:rPr>
              <a:t>What is Protected Health Information or </a:t>
            </a:r>
          </a:p>
          <a:p>
            <a:pPr marL="0" marR="22860" indent="0" algn="l">
              <a:lnSpc>
                <a:spcPts val="3800"/>
              </a:lnSpc>
              <a:spcBef>
                <a:spcPts val="525"/>
              </a:spcBef>
              <a:spcAft>
                <a:spcPts val="0"/>
              </a:spcAft>
            </a:pPr>
            <a:r>
              <a:rPr lang="en-US" sz="3150" b="1" spc="-40">
                <a:solidFill>
                  <a:srgbClr val="1F487C"/>
                </a:solidFill>
                <a:latin typeface="Tahoma" panose="02020603050405020304" pitchFamily="2"/>
              </a:rPr>
              <a:t>PHI </a:t>
            </a:r>
          </a:p>
          <a:p>
            <a:pPr marL="137160" marR="22860" indent="228600" algn="l">
              <a:lnSpc>
                <a:spcPts val="3000"/>
              </a:lnSpc>
              <a:spcBef>
                <a:spcPts val="955"/>
              </a:spcBef>
              <a:spcAft>
                <a:spcPts val="0"/>
              </a:spcAft>
              <a:buFont typeface="Symbol"/>
              <a:buChar char="·"/>
            </a:pPr>
            <a:r>
              <a:rPr lang="en-US" sz="2500" spc="30">
                <a:solidFill>
                  <a:srgbClr val="000000"/>
                </a:solidFill>
                <a:latin typeface="Tahoma" panose="02020603050405020304" pitchFamily="2"/>
              </a:rPr>
              <a:t>Two elements required for PHI: </a:t>
            </a:r>
          </a:p>
          <a:p>
            <a:pPr marL="365760" marR="22860" indent="0" algn="l">
              <a:lnSpc>
                <a:spcPts val="3100"/>
              </a:lnSpc>
              <a:spcBef>
                <a:spcPts val="425"/>
              </a:spcBef>
              <a:spcAft>
                <a:spcPts val="0"/>
              </a:spcAft>
            </a:pPr>
            <a:r>
              <a:rPr lang="en-US" sz="2650" spc="25">
                <a:solidFill>
                  <a:srgbClr val="C0504D"/>
                </a:solidFill>
                <a:latin typeface="Georgia" panose="02020603050405020304" pitchFamily="1"/>
              </a:rPr>
              <a:t>▫ </a:t>
            </a:r>
            <a:r>
              <a:rPr lang="en-US" sz="2300" spc="25">
                <a:solidFill>
                  <a:srgbClr val="C0504D"/>
                </a:solidFill>
                <a:latin typeface="Tahoma" panose="02020603050405020304" pitchFamily="2"/>
              </a:rPr>
              <a:t>Medical Information: Information related to a </a:t>
            </a:r>
          </a:p>
          <a:p>
            <a:pPr marL="640080" marR="22860" indent="0" algn="l">
              <a:lnSpc>
                <a:spcPts val="2800"/>
              </a:lnSpc>
              <a:spcBef>
                <a:spcPts val="270"/>
              </a:spcBef>
              <a:spcAft>
                <a:spcPts val="0"/>
              </a:spcAft>
            </a:pPr>
            <a:r>
              <a:rPr lang="en-US" sz="2300" spc="20">
                <a:solidFill>
                  <a:srgbClr val="C0504D"/>
                </a:solidFill>
                <a:latin typeface="Tahoma" panose="02020603050405020304" pitchFamily="2"/>
              </a:rPr>
              <a:t>patient’s health, condition, treatment or payment </a:t>
            </a:r>
          </a:p>
          <a:p>
            <a:pPr marL="0" marR="22860" indent="0" algn="r">
              <a:lnSpc>
                <a:spcPts val="3100"/>
              </a:lnSpc>
              <a:spcBef>
                <a:spcPts val="385"/>
              </a:spcBef>
              <a:spcAft>
                <a:spcPts val="0"/>
              </a:spcAft>
            </a:pPr>
            <a:r>
              <a:rPr lang="en-US" sz="2650" spc="20">
                <a:solidFill>
                  <a:srgbClr val="C0504D"/>
                </a:solidFill>
                <a:latin typeface="Georgia" panose="02020603050405020304" pitchFamily="1"/>
              </a:rPr>
              <a:t>▫ </a:t>
            </a:r>
            <a:r>
              <a:rPr lang="en-US" sz="2300" spc="20">
                <a:solidFill>
                  <a:srgbClr val="C0504D"/>
                </a:solidFill>
                <a:latin typeface="Tahoma" panose="02020603050405020304" pitchFamily="2"/>
              </a:rPr>
              <a:t>Identifying Information: Includes at least one of 18 </a:t>
            </a:r>
          </a:p>
          <a:p>
            <a:pPr marL="640080" marR="22860" indent="0" algn="l">
              <a:lnSpc>
                <a:spcPts val="2700"/>
              </a:lnSpc>
              <a:spcBef>
                <a:spcPts val="270"/>
              </a:spcBef>
              <a:spcAft>
                <a:spcPts val="0"/>
              </a:spcAft>
            </a:pPr>
            <a:r>
              <a:rPr lang="en-US" sz="2300" spc="35">
                <a:solidFill>
                  <a:srgbClr val="C0504D"/>
                </a:solidFill>
                <a:latin typeface="Tahoma" panose="02020603050405020304" pitchFamily="2"/>
              </a:rPr>
              <a:t>personal identifiers </a:t>
            </a:r>
          </a:p>
          <a:p>
            <a:pPr marL="137160" marR="22860" indent="228600" algn="l">
              <a:lnSpc>
                <a:spcPts val="3000"/>
              </a:lnSpc>
              <a:spcBef>
                <a:spcPts val="675"/>
              </a:spcBef>
              <a:spcAft>
                <a:spcPts val="755"/>
              </a:spcAft>
              <a:buFont typeface="Symbol"/>
              <a:buChar char="·"/>
            </a:pPr>
            <a:r>
              <a:rPr lang="en-US" sz="2500" spc="55">
                <a:solidFill>
                  <a:srgbClr val="000000"/>
                </a:solidFill>
                <a:latin typeface="Tahoma" panose="02020603050405020304" pitchFamily="2"/>
              </a:rPr>
              <a:t>Any form: written, spoken, or electronic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548640" y="1421130"/>
            <a:ext cx="4986655" cy="5384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05" rIns="0" bIns="0" anchor="t">
            <a:normAutofit fontScale="90000"/>
          </a:bodyPr>
          <a:lstStyle/>
          <a:p>
            <a:pPr marL="0" marR="0" indent="0" algn="l">
              <a:lnSpc>
                <a:spcPts val="4200"/>
              </a:lnSpc>
              <a:spcAft>
                <a:spcPts val="0"/>
              </a:spcAft>
            </a:pPr>
            <a:r>
              <a:rPr lang="en-US" sz="3500" b="1" spc="75">
                <a:solidFill>
                  <a:srgbClr val="1F487C"/>
                </a:solidFill>
                <a:latin typeface="Tahoma" panose="02020603050405020304" pitchFamily="2"/>
              </a:rPr>
              <a:t>The Many Forms of PHI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679450" y="2143760"/>
            <a:ext cx="2164080" cy="7118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68275" rIns="0" bIns="0" anchor="t">
            <a:normAutofit fontScale="85000"/>
          </a:bodyPr>
          <a:lstStyle/>
          <a:p>
            <a:pPr marL="0" marR="0" indent="274320" algn="l">
              <a:lnSpc>
                <a:spcPts val="3300"/>
              </a:lnSpc>
              <a:spcAft>
                <a:spcPts val="910"/>
              </a:spcAft>
              <a:buFont typeface="Symbol"/>
              <a:buChar char="·"/>
            </a:pPr>
            <a:r>
              <a:rPr lang="en-US" sz="2450" b="1" spc="65">
                <a:solidFill>
                  <a:srgbClr val="000000"/>
                </a:solidFill>
                <a:latin typeface="Tahoma" panose="02020603050405020304" pitchFamily="2"/>
              </a:rPr>
              <a:t>Paper copies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679450" y="3073400"/>
            <a:ext cx="7885430" cy="5657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68275" rIns="0" bIns="0" anchor="t">
            <a:normAutofit fontScale="85000"/>
          </a:bodyPr>
          <a:lstStyle/>
          <a:p>
            <a:pPr marL="0" marR="0" indent="228600" algn="l">
              <a:lnSpc>
                <a:spcPts val="3300"/>
              </a:lnSpc>
              <a:spcAft>
                <a:spcPts val="0"/>
              </a:spcAft>
              <a:buFont typeface="Symbol"/>
              <a:buChar char="·"/>
            </a:pPr>
            <a:r>
              <a:rPr lang="en-US" sz="2450" b="1" spc="114">
                <a:solidFill>
                  <a:srgbClr val="000000"/>
                </a:solidFill>
                <a:latin typeface="Tahoma" panose="02020603050405020304" pitchFamily="2"/>
              </a:rPr>
              <a:t>Telephone calls, voice mails, text messages, emails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929640" y="3639185"/>
            <a:ext cx="1090930" cy="4210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8415" rIns="0" bIns="0" anchor="t">
            <a:normAutofit fontScale="85000"/>
          </a:bodyPr>
          <a:lstStyle/>
          <a:p>
            <a:pPr marL="0" marR="0" indent="0" algn="l">
              <a:lnSpc>
                <a:spcPts val="3000"/>
              </a:lnSpc>
              <a:spcAft>
                <a:spcPts val="0"/>
              </a:spcAft>
            </a:pPr>
            <a:r>
              <a:rPr lang="en-US" sz="2450" b="1" spc="10">
                <a:solidFill>
                  <a:srgbClr val="000000"/>
                </a:solidFill>
                <a:latin typeface="Tahoma" panose="02020603050405020304" pitchFamily="2"/>
              </a:rPr>
              <a:t>&amp; faxes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679450" y="4429760"/>
            <a:ext cx="2380615" cy="7118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68275" rIns="0" bIns="0" anchor="t">
            <a:normAutofit fontScale="85000"/>
          </a:bodyPr>
          <a:lstStyle/>
          <a:p>
            <a:pPr marL="0" marR="0" indent="274320" algn="l">
              <a:lnSpc>
                <a:spcPts val="3300"/>
              </a:lnSpc>
              <a:spcAft>
                <a:spcPts val="910"/>
              </a:spcAft>
              <a:buFont typeface="Symbol"/>
              <a:buChar char="·"/>
            </a:pPr>
            <a:r>
              <a:rPr lang="en-US" sz="2450" b="1" spc="50">
                <a:solidFill>
                  <a:srgbClr val="000000"/>
                </a:solidFill>
                <a:latin typeface="Tahoma" panose="02020603050405020304" pitchFamily="2"/>
              </a:rPr>
              <a:t>Photos/videos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679450" y="5359400"/>
            <a:ext cx="3736975" cy="6565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68275" rIns="0" bIns="0" anchor="t">
            <a:normAutofit fontScale="85000"/>
          </a:bodyPr>
          <a:lstStyle/>
          <a:p>
            <a:pPr marL="0" marR="0" indent="228600" algn="l">
              <a:lnSpc>
                <a:spcPts val="3300"/>
              </a:lnSpc>
              <a:spcAft>
                <a:spcPts val="430"/>
              </a:spcAft>
              <a:buFont typeface="Symbol"/>
              <a:buChar char="·"/>
            </a:pPr>
            <a:r>
              <a:rPr lang="en-US" sz="2450" b="1" spc="114">
                <a:solidFill>
                  <a:srgbClr val="000000"/>
                </a:solidFill>
                <a:latin typeface="Tahoma" panose="02020603050405020304" pitchFamily="2"/>
              </a:rPr>
              <a:t>Verbal communications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593725" y="1172845"/>
            <a:ext cx="7797800" cy="35820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>
            <a:normAutofit fontScale="85000"/>
          </a:bodyPr>
          <a:lstStyle/>
          <a:p>
            <a:pPr marL="0" marR="0" indent="0" algn="ctr">
              <a:lnSpc>
                <a:spcPts val="3800"/>
              </a:lnSpc>
              <a:spcAft>
                <a:spcPts val="0"/>
              </a:spcAft>
            </a:pPr>
            <a:r>
              <a:rPr lang="en-US" sz="3150" b="1" spc="135">
                <a:solidFill>
                  <a:srgbClr val="1F487C"/>
                </a:solidFill>
                <a:latin typeface="Tahoma" panose="02020603050405020304" pitchFamily="2"/>
              </a:rPr>
              <a:t>Key Concept: </a:t>
            </a:r>
          </a:p>
          <a:p>
            <a:pPr marL="0" marR="0" indent="0" algn="ctr">
              <a:lnSpc>
                <a:spcPts val="3800"/>
              </a:lnSpc>
              <a:spcBef>
                <a:spcPts val="530"/>
              </a:spcBef>
              <a:spcAft>
                <a:spcPts val="0"/>
              </a:spcAft>
            </a:pPr>
            <a:r>
              <a:rPr lang="en-US" sz="3150" b="1" spc="215">
                <a:solidFill>
                  <a:srgbClr val="1F487C"/>
                </a:solidFill>
                <a:latin typeface="Tahoma" panose="02020603050405020304" pitchFamily="2"/>
              </a:rPr>
              <a:t>Minimum Necessary Principle </a:t>
            </a:r>
          </a:p>
          <a:p>
            <a:pPr marL="91440" marR="0" indent="274320" algn="l">
              <a:lnSpc>
                <a:spcPts val="3000"/>
              </a:lnSpc>
              <a:spcBef>
                <a:spcPts val="960"/>
              </a:spcBef>
              <a:spcAft>
                <a:spcPts val="0"/>
              </a:spcAft>
              <a:buFont typeface="Symbol"/>
              <a:buChar char="·"/>
            </a:pPr>
            <a:r>
              <a:rPr lang="en-US" sz="2500" spc="5">
                <a:solidFill>
                  <a:srgbClr val="000000"/>
                </a:solidFill>
                <a:latin typeface="Tahoma" panose="02020603050405020304" pitchFamily="2"/>
              </a:rPr>
              <a:t>For certain disclosures (e.g., disclosures to health </a:t>
            </a:r>
          </a:p>
          <a:p>
            <a:pPr marL="320040" marR="0" indent="0" algn="l">
              <a:lnSpc>
                <a:spcPts val="3000"/>
              </a:lnSpc>
              <a:spcBef>
                <a:spcPts val="375"/>
              </a:spcBef>
              <a:spcAft>
                <a:spcPts val="0"/>
              </a:spcAft>
            </a:pPr>
            <a:r>
              <a:rPr lang="en-US" sz="2500" spc="5">
                <a:solidFill>
                  <a:srgbClr val="000000"/>
                </a:solidFill>
                <a:latin typeface="Tahoma" panose="02020603050405020304" pitchFamily="2"/>
              </a:rPr>
              <a:t>plan for payment or pursuant to subpoena) must </a:t>
            </a:r>
          </a:p>
          <a:p>
            <a:pPr marL="320040" marR="0" indent="0" algn="l">
              <a:lnSpc>
                <a:spcPts val="3000"/>
              </a:lnSpc>
              <a:spcBef>
                <a:spcPts val="395"/>
              </a:spcBef>
              <a:spcAft>
                <a:spcPts val="0"/>
              </a:spcAft>
            </a:pPr>
            <a:r>
              <a:rPr lang="en-US" sz="2500" spc="15">
                <a:solidFill>
                  <a:srgbClr val="000000"/>
                </a:solidFill>
                <a:latin typeface="Tahoma" panose="02020603050405020304" pitchFamily="2"/>
              </a:rPr>
              <a:t>limit disclosure of PHI to minimum necessary </a:t>
            </a:r>
          </a:p>
          <a:p>
            <a:pPr marL="91440" marR="0" indent="274320" algn="l">
              <a:lnSpc>
                <a:spcPts val="3000"/>
              </a:lnSpc>
              <a:spcBef>
                <a:spcPts val="4340"/>
              </a:spcBef>
              <a:spcAft>
                <a:spcPts val="2110"/>
              </a:spcAft>
              <a:buFont typeface="Symbol"/>
              <a:buChar char="·"/>
            </a:pPr>
            <a:r>
              <a:rPr lang="en-US" sz="2500" spc="0">
                <a:solidFill>
                  <a:srgbClr val="000000"/>
                </a:solidFill>
                <a:latin typeface="Tahoma" panose="02020603050405020304" pitchFamily="2"/>
              </a:rPr>
              <a:t>Restrict access to PHI for job related reason only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234315" y="1421130"/>
            <a:ext cx="7797800" cy="32727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05" rIns="0" bIns="0" anchor="t">
            <a:normAutofit fontScale="90000"/>
          </a:bodyPr>
          <a:lstStyle/>
          <a:p>
            <a:pPr marL="320040" marR="0" indent="0" algn="l">
              <a:lnSpc>
                <a:spcPts val="4200"/>
              </a:lnSpc>
              <a:spcAft>
                <a:spcPts val="0"/>
              </a:spcAft>
            </a:pPr>
            <a:r>
              <a:rPr lang="en-US" sz="3500" b="1" spc="90">
                <a:solidFill>
                  <a:srgbClr val="1F487C"/>
                </a:solidFill>
                <a:latin typeface="Tahoma" panose="02020603050405020304" pitchFamily="2"/>
              </a:rPr>
              <a:t>Basic Tenets of HIPAA </a:t>
            </a:r>
          </a:p>
          <a:p>
            <a:pPr marL="685800" marR="365760" indent="0" algn="l">
              <a:lnSpc>
                <a:spcPts val="3400"/>
              </a:lnSpc>
              <a:spcBef>
                <a:spcPts val="2525"/>
              </a:spcBef>
              <a:spcAft>
                <a:spcPts val="0"/>
              </a:spcAft>
            </a:pPr>
            <a:r>
              <a:rPr lang="en-US" sz="3500" spc="0">
                <a:solidFill>
                  <a:srgbClr val="9BBA58"/>
                </a:solidFill>
                <a:latin typeface="Lucida Console" panose="02020603050405020304"/>
              </a:rPr>
              <a:t></a:t>
            </a:r>
            <a:r>
              <a:rPr lang="en-US" sz="2500" spc="0">
                <a:solidFill>
                  <a:srgbClr val="000000"/>
                </a:solidFill>
                <a:latin typeface="Tahoma" panose="02020603050405020304" pitchFamily="2"/>
              </a:rPr>
              <a:t> Unless use or disclosure of PHI falls within an exception, “Authorization” required </a:t>
            </a:r>
          </a:p>
          <a:p>
            <a:pPr marL="411480" marR="0" indent="0" algn="l">
              <a:lnSpc>
                <a:spcPts val="2800"/>
              </a:lnSpc>
              <a:spcBef>
                <a:spcPts val="1115"/>
              </a:spcBef>
              <a:spcAft>
                <a:spcPts val="0"/>
              </a:spcAft>
            </a:pPr>
            <a:r>
              <a:rPr lang="en-US" sz="3500" spc="15">
                <a:solidFill>
                  <a:srgbClr val="9BBA58"/>
                </a:solidFill>
                <a:latin typeface="Lucida Console" panose="02020603050405020304"/>
              </a:rPr>
              <a:t></a:t>
            </a:r>
            <a:r>
              <a:rPr lang="en-US" sz="2500" spc="15">
                <a:solidFill>
                  <a:srgbClr val="000000"/>
                </a:solidFill>
                <a:latin typeface="Tahoma" panose="02020603050405020304" pitchFamily="2"/>
              </a:rPr>
              <a:t> Two main exceptions: </a:t>
            </a:r>
          </a:p>
          <a:p>
            <a:pPr marL="685800" marR="0" indent="320040" algn="l">
              <a:lnSpc>
                <a:spcPts val="2800"/>
              </a:lnSpc>
              <a:spcBef>
                <a:spcPts val="445"/>
              </a:spcBef>
              <a:spcAft>
                <a:spcPts val="0"/>
              </a:spcAft>
              <a:buFont typeface="Courier New"/>
              <a:buChar char="o"/>
            </a:pPr>
            <a:r>
              <a:rPr lang="en-US" sz="2300" spc="60">
                <a:solidFill>
                  <a:srgbClr val="C0504D"/>
                </a:solidFill>
                <a:latin typeface="Tahoma" panose="02020603050405020304" pitchFamily="2"/>
              </a:rPr>
              <a:t>Treatment, payment and operations = “TPO” </a:t>
            </a:r>
          </a:p>
          <a:p>
            <a:pPr marL="685800" marR="0" indent="365760" algn="l">
              <a:lnSpc>
                <a:spcPts val="2700"/>
              </a:lnSpc>
              <a:spcBef>
                <a:spcPts val="685"/>
              </a:spcBef>
              <a:spcAft>
                <a:spcPts val="1795"/>
              </a:spcAft>
              <a:buFont typeface="Courier New"/>
              <a:buChar char="o"/>
            </a:pPr>
            <a:r>
              <a:rPr lang="en-US" sz="2300" spc="85">
                <a:solidFill>
                  <a:srgbClr val="C0504D"/>
                </a:solidFill>
                <a:latin typeface="Tahoma" panose="02020603050405020304" pitchFamily="2"/>
              </a:rPr>
              <a:t>Public interest disclosures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.jpg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4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8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-26773" y="3657600"/>
            <a:ext cx="9144000" cy="315468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850900"/>
            <a:ext cx="9144000" cy="28524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30175" rIns="0" bIns="0" anchor="t">
            <a:normAutofit/>
          </a:bodyPr>
          <a:lstStyle/>
          <a:p>
            <a:pPr marL="868680" marR="0" indent="0" algn="l">
              <a:lnSpc>
                <a:spcPts val="5500"/>
              </a:lnSpc>
              <a:spcAft>
                <a:spcPts val="0"/>
              </a:spcAft>
            </a:pPr>
            <a:r>
              <a:rPr lang="en-US" sz="4800" b="1" spc="110" dirty="0">
                <a:solidFill>
                  <a:srgbClr val="FFFFFF"/>
                </a:solidFill>
                <a:latin typeface="Tahoma" panose="02020603050405020304" pitchFamily="2"/>
              </a:rPr>
              <a:t>HIPAA PRIVACY, </a:t>
            </a:r>
          </a:p>
          <a:p>
            <a:pPr marL="868680" marR="0" indent="0" algn="l">
              <a:lnSpc>
                <a:spcPts val="5500"/>
              </a:lnSpc>
              <a:spcBef>
                <a:spcPts val="955"/>
              </a:spcBef>
              <a:spcAft>
                <a:spcPts val="0"/>
              </a:spcAft>
            </a:pPr>
            <a:r>
              <a:rPr lang="en-US" sz="4800" b="1" spc="140" dirty="0">
                <a:solidFill>
                  <a:srgbClr val="FFFFFF"/>
                </a:solidFill>
                <a:latin typeface="Tahoma" panose="02020603050405020304" pitchFamily="2"/>
              </a:rPr>
              <a:t>BREACH NOTIFICATION, </a:t>
            </a:r>
          </a:p>
          <a:p>
            <a:pPr marL="868680" marR="0" indent="0" algn="l">
              <a:lnSpc>
                <a:spcPts val="5500"/>
              </a:lnSpc>
              <a:spcBef>
                <a:spcPts val="955"/>
              </a:spcBef>
              <a:spcAft>
                <a:spcPts val="2950"/>
              </a:spcAft>
            </a:pPr>
            <a:r>
              <a:rPr lang="en-US" sz="4800" b="1" spc="260" dirty="0">
                <a:solidFill>
                  <a:srgbClr val="FFFFFF"/>
                </a:solidFill>
                <a:latin typeface="Tahoma" panose="02020603050405020304" pitchFamily="2"/>
              </a:rPr>
              <a:t>AND SECURITY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609600" y="3970020"/>
            <a:ext cx="4343400" cy="9067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445" rIns="0" bIns="0" anchor="t">
            <a:normAutofit/>
          </a:bodyPr>
          <a:lstStyle/>
          <a:p>
            <a:pPr marL="0" marR="0" indent="0" algn="l">
              <a:lnSpc>
                <a:spcPts val="2500"/>
              </a:lnSpc>
              <a:spcAft>
                <a:spcPts val="0"/>
              </a:spcAft>
            </a:pPr>
            <a:r>
              <a:rPr lang="en-US" sz="2150" spc="-25" dirty="0">
                <a:solidFill>
                  <a:srgbClr val="1F487C"/>
                </a:solidFill>
                <a:latin typeface="Tahoma" panose="02020603050405020304" pitchFamily="2"/>
              </a:rPr>
              <a:t>Presented by: </a:t>
            </a:r>
          </a:p>
          <a:p>
            <a:pPr marL="0" marR="0" indent="0" algn="l">
              <a:lnSpc>
                <a:spcPts val="2500"/>
              </a:lnSpc>
              <a:spcBef>
                <a:spcPts val="620"/>
              </a:spcBef>
              <a:spcAft>
                <a:spcPts val="10"/>
              </a:spcAft>
            </a:pPr>
            <a:r>
              <a:rPr lang="en-US" sz="2150" spc="5" dirty="0">
                <a:solidFill>
                  <a:srgbClr val="1F487C"/>
                </a:solidFill>
                <a:latin typeface="Tahoma" panose="02020603050405020304" pitchFamily="2"/>
              </a:rPr>
              <a:t>Compliance Department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2166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7851775" y="6226810"/>
            <a:ext cx="1194435" cy="59753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548640" y="1143000"/>
            <a:ext cx="8509000" cy="12528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>
            <a:normAutofit/>
          </a:bodyPr>
          <a:lstStyle/>
          <a:p>
            <a:pPr marL="0" marR="0" indent="0" algn="l">
              <a:lnSpc>
                <a:spcPts val="3300"/>
              </a:lnSpc>
              <a:spcAft>
                <a:spcPts val="3910"/>
              </a:spcAft>
            </a:pPr>
            <a:r>
              <a:rPr lang="en-US" sz="2800" b="1" spc="165" dirty="0">
                <a:solidFill>
                  <a:srgbClr val="1F487C"/>
                </a:solidFill>
                <a:latin typeface="Tahoma" panose="02020603050405020304" pitchFamily="2"/>
              </a:rPr>
              <a:t>TPO Exceptions to Authorization Requirement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457200" y="2514600"/>
            <a:ext cx="8458200" cy="4010978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/>
          </a:bodyPr>
          <a:lstStyle/>
          <a:p>
            <a:pPr marL="137160" marR="0" indent="0" algn="just">
              <a:lnSpc>
                <a:spcPts val="2400"/>
              </a:lnSpc>
              <a:spcAft>
                <a:spcPts val="0"/>
              </a:spcAft>
            </a:pPr>
            <a:r>
              <a:rPr lang="en-US" sz="2500" u="sng" spc="80" dirty="0">
                <a:solidFill>
                  <a:srgbClr val="000000"/>
                </a:solidFill>
                <a:latin typeface="Tahoma" panose="02020603050405020304" pitchFamily="2"/>
              </a:rPr>
              <a:t>No patient authorization required to disclose PHI for</a:t>
            </a:r>
            <a:r>
              <a:rPr lang="en-US" sz="2500" spc="80" dirty="0">
                <a:solidFill>
                  <a:srgbClr val="000000"/>
                </a:solidFill>
                <a:latin typeface="Tahoma" panose="02020603050405020304" pitchFamily="2"/>
              </a:rPr>
              <a:t>: </a:t>
            </a:r>
          </a:p>
          <a:p>
            <a:pPr marL="137160" marR="0" indent="228600" algn="just">
              <a:lnSpc>
                <a:spcPts val="3000"/>
              </a:lnSpc>
              <a:spcBef>
                <a:spcPts val="710"/>
              </a:spcBef>
              <a:spcAft>
                <a:spcPts val="0"/>
              </a:spcAft>
              <a:buFont typeface="Symbol"/>
              <a:buChar char="·"/>
            </a:pPr>
            <a:r>
              <a:rPr lang="en-US" sz="2500" b="1" spc="110" dirty="0">
                <a:solidFill>
                  <a:srgbClr val="000000"/>
                </a:solidFill>
                <a:latin typeface="Tahoma" panose="02020603050405020304" pitchFamily="2"/>
              </a:rPr>
              <a:t>Treatment</a:t>
            </a:r>
            <a:r>
              <a:rPr lang="en-US" sz="2500" spc="110" dirty="0">
                <a:solidFill>
                  <a:srgbClr val="000000"/>
                </a:solidFill>
                <a:latin typeface="Tahoma" panose="02020603050405020304" pitchFamily="2"/>
              </a:rPr>
              <a:t>: Hospital faxes medical record to </a:t>
            </a:r>
          </a:p>
          <a:p>
            <a:pPr marL="365760" marR="0" indent="0" algn="just">
              <a:lnSpc>
                <a:spcPts val="3000"/>
              </a:lnSpc>
              <a:spcBef>
                <a:spcPts val="415"/>
              </a:spcBef>
              <a:spcAft>
                <a:spcPts val="0"/>
              </a:spcAft>
            </a:pPr>
            <a:r>
              <a:rPr lang="en-US" sz="2500" spc="90" dirty="0">
                <a:solidFill>
                  <a:srgbClr val="000000"/>
                </a:solidFill>
                <a:latin typeface="Tahoma" panose="02020603050405020304" pitchFamily="2"/>
              </a:rPr>
              <a:t>attending physician who plans to continue to treat </a:t>
            </a:r>
          </a:p>
          <a:p>
            <a:pPr marL="365760" marR="0" indent="0" algn="just">
              <a:lnSpc>
                <a:spcPts val="2900"/>
              </a:lnSpc>
              <a:spcBef>
                <a:spcPts val="370"/>
              </a:spcBef>
              <a:spcAft>
                <a:spcPts val="0"/>
              </a:spcAft>
            </a:pPr>
            <a:r>
              <a:rPr lang="en-US" sz="2500" spc="60" dirty="0">
                <a:solidFill>
                  <a:srgbClr val="000000"/>
                </a:solidFill>
                <a:latin typeface="Tahoma" panose="02020603050405020304" pitchFamily="2"/>
              </a:rPr>
              <a:t>patient </a:t>
            </a:r>
          </a:p>
          <a:p>
            <a:pPr marL="137160" marR="0" indent="228600" algn="just">
              <a:lnSpc>
                <a:spcPts val="3000"/>
              </a:lnSpc>
              <a:spcBef>
                <a:spcPts val="690"/>
              </a:spcBef>
              <a:spcAft>
                <a:spcPts val="0"/>
              </a:spcAft>
              <a:buFont typeface="Symbol"/>
              <a:buChar char="·"/>
            </a:pPr>
            <a:r>
              <a:rPr lang="en-US" sz="2500" b="1" spc="125" dirty="0">
                <a:solidFill>
                  <a:srgbClr val="000000"/>
                </a:solidFill>
                <a:latin typeface="Tahoma" panose="02020603050405020304" pitchFamily="2"/>
              </a:rPr>
              <a:t>Payment</a:t>
            </a:r>
            <a:r>
              <a:rPr lang="en-US" sz="2500" spc="125" dirty="0">
                <a:solidFill>
                  <a:srgbClr val="000000"/>
                </a:solidFill>
                <a:latin typeface="Tahoma" panose="02020603050405020304" pitchFamily="2"/>
              </a:rPr>
              <a:t>: Hospital emails health plan medical </a:t>
            </a:r>
          </a:p>
          <a:p>
            <a:pPr marL="365760" marR="0" indent="0" algn="just">
              <a:lnSpc>
                <a:spcPts val="3000"/>
              </a:lnSpc>
              <a:spcBef>
                <a:spcPts val="395"/>
              </a:spcBef>
              <a:spcAft>
                <a:spcPts val="0"/>
              </a:spcAft>
            </a:pPr>
            <a:r>
              <a:rPr lang="en-US" sz="2500" spc="95" dirty="0">
                <a:solidFill>
                  <a:srgbClr val="000000"/>
                </a:solidFill>
                <a:latin typeface="Tahoma" panose="02020603050405020304" pitchFamily="2"/>
              </a:rPr>
              <a:t>information to ensure payment for services </a:t>
            </a:r>
          </a:p>
          <a:p>
            <a:pPr marL="137160" marR="0" indent="228600" algn="just">
              <a:lnSpc>
                <a:spcPts val="3000"/>
              </a:lnSpc>
              <a:spcBef>
                <a:spcPts val="690"/>
              </a:spcBef>
              <a:spcAft>
                <a:spcPts val="0"/>
              </a:spcAft>
              <a:buFont typeface="Symbol"/>
              <a:buChar char="·"/>
            </a:pPr>
            <a:r>
              <a:rPr lang="en-US" sz="2500" b="1" spc="114" dirty="0">
                <a:solidFill>
                  <a:srgbClr val="000000"/>
                </a:solidFill>
                <a:latin typeface="Tahoma" panose="02020603050405020304" pitchFamily="2"/>
              </a:rPr>
              <a:t>Operations</a:t>
            </a:r>
            <a:r>
              <a:rPr lang="en-US" sz="2500" spc="114" dirty="0">
                <a:solidFill>
                  <a:srgbClr val="000000"/>
                </a:solidFill>
                <a:latin typeface="Tahoma" panose="02020603050405020304" pitchFamily="2"/>
              </a:rPr>
              <a:t>: Hospital mails discharge paperwork to </a:t>
            </a:r>
          </a:p>
          <a:p>
            <a:pPr marL="365760" marR="0" indent="0" algn="just">
              <a:lnSpc>
                <a:spcPts val="3000"/>
              </a:lnSpc>
              <a:spcBef>
                <a:spcPts val="370"/>
              </a:spcBef>
              <a:spcAft>
                <a:spcPts val="3215"/>
              </a:spcAft>
            </a:pPr>
            <a:r>
              <a:rPr lang="en-US" sz="2500" spc="110" dirty="0">
                <a:solidFill>
                  <a:srgbClr val="000000"/>
                </a:solidFill>
                <a:latin typeface="Tahoma" panose="02020603050405020304" pitchFamily="2"/>
              </a:rPr>
              <a:t>third party vendor for case management services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21665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5030804" y="1946272"/>
            <a:ext cx="2712720" cy="160020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6568440" y="4191000"/>
            <a:ext cx="1990090" cy="768350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5"/>
          <a:stretch>
            <a:fillRect/>
          </a:stretch>
        </p:blipFill>
        <p:spPr>
          <a:xfrm>
            <a:off x="7696200" y="5967361"/>
            <a:ext cx="1194435" cy="59753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472440" y="1179195"/>
            <a:ext cx="7239000" cy="9207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2500"/>
          </a:bodyPr>
          <a:lstStyle/>
          <a:p>
            <a:pPr marL="0" marR="0" indent="0" algn="l">
              <a:lnSpc>
                <a:spcPts val="3700"/>
              </a:lnSpc>
              <a:spcAft>
                <a:spcPts val="0"/>
              </a:spcAft>
            </a:pPr>
            <a:r>
              <a:rPr lang="en-US" sz="3100" b="1" spc="195" dirty="0">
                <a:solidFill>
                  <a:srgbClr val="1F487C"/>
                </a:solidFill>
                <a:latin typeface="Tahoma" panose="02020603050405020304" pitchFamily="2"/>
              </a:rPr>
              <a:t>Allowable public interest disclosures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685800" y="2248533"/>
            <a:ext cx="3886200" cy="67945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4930" rIns="0" bIns="0" anchor="t">
            <a:normAutofit/>
          </a:bodyPr>
          <a:lstStyle/>
          <a:p>
            <a:pPr marL="0" marR="0" indent="0" algn="l">
              <a:lnSpc>
                <a:spcPts val="3700"/>
              </a:lnSpc>
              <a:spcAft>
                <a:spcPts val="0"/>
              </a:spcAft>
            </a:pPr>
            <a:r>
              <a:rPr lang="en-US" sz="2400" b="1" spc="170" dirty="0">
                <a:solidFill>
                  <a:srgbClr val="1F487C"/>
                </a:solidFill>
                <a:latin typeface="Tahoma" panose="02020603050405020304" pitchFamily="2"/>
              </a:rPr>
              <a:t>Examples:</a:t>
            </a:r>
            <a:r>
              <a:rPr lang="en-US" sz="3100" b="1" spc="170" dirty="0">
                <a:solidFill>
                  <a:srgbClr val="1F487C"/>
                </a:solidFill>
                <a:latin typeface="Tahoma" panose="02020603050405020304" pitchFamily="2"/>
              </a:rPr>
              <a:t>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548640" y="3020694"/>
            <a:ext cx="3999230" cy="8972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1595" rIns="0" bIns="0" anchor="t">
            <a:normAutofit/>
          </a:bodyPr>
          <a:lstStyle/>
          <a:p>
            <a:pPr marL="13716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3100" spc="70" dirty="0">
                <a:solidFill>
                  <a:srgbClr val="9BBA58"/>
                </a:solidFill>
                <a:latin typeface="Lucida Console" panose="02020603050405020304"/>
              </a:rPr>
              <a:t></a:t>
            </a:r>
            <a:r>
              <a:rPr lang="en-US" sz="2500" spc="70" dirty="0">
                <a:solidFill>
                  <a:srgbClr val="000000"/>
                </a:solidFill>
                <a:latin typeface="Tahoma" panose="02020603050405020304" pitchFamily="2"/>
              </a:rPr>
              <a:t> CMS or CDPH audits </a:t>
            </a:r>
          </a:p>
          <a:p>
            <a:pPr marL="137160" marR="0" indent="0" algn="l">
              <a:lnSpc>
                <a:spcPts val="2700"/>
              </a:lnSpc>
              <a:spcBef>
                <a:spcPts val="925"/>
              </a:spcBef>
              <a:spcAft>
                <a:spcPts val="0"/>
              </a:spcAft>
            </a:pPr>
            <a:r>
              <a:rPr lang="en-US" sz="3100" spc="45" dirty="0">
                <a:solidFill>
                  <a:srgbClr val="9BBA58"/>
                </a:solidFill>
                <a:latin typeface="Lucida Console" panose="02020603050405020304"/>
              </a:rPr>
              <a:t></a:t>
            </a:r>
            <a:r>
              <a:rPr lang="en-US" sz="2500" spc="45" dirty="0">
                <a:solidFill>
                  <a:srgbClr val="000000"/>
                </a:solidFill>
                <a:latin typeface="Tahoma" panose="02020603050405020304" pitchFamily="2"/>
              </a:rPr>
              <a:t> Court signed subpoenas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548640" y="3848734"/>
            <a:ext cx="7162800" cy="423543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>
            <a:noAutofit/>
          </a:bodyPr>
          <a:lstStyle/>
          <a:p>
            <a:pPr marL="137160" marR="0" indent="0" algn="l">
              <a:lnSpc>
                <a:spcPts val="3700"/>
              </a:lnSpc>
              <a:spcAft>
                <a:spcPts val="0"/>
              </a:spcAft>
            </a:pPr>
            <a:r>
              <a:rPr lang="en-US" sz="2800" spc="0" dirty="0">
                <a:solidFill>
                  <a:srgbClr val="9BBA58"/>
                </a:solidFill>
                <a:latin typeface="Lucida Console" panose="02020603050405020304"/>
              </a:rPr>
              <a:t></a:t>
            </a:r>
            <a:r>
              <a:rPr lang="en-US" sz="2400" spc="0" dirty="0">
                <a:solidFill>
                  <a:srgbClr val="000000"/>
                </a:solidFill>
                <a:latin typeface="Tahoma" panose="02020603050405020304" pitchFamily="2"/>
              </a:rPr>
              <a:t> Serious threat to health or safety of individual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548640" y="4272276"/>
            <a:ext cx="5419090" cy="835663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/>
          </a:bodyPr>
          <a:lstStyle/>
          <a:p>
            <a:pPr marL="137160" marR="0" indent="0" algn="l">
              <a:lnSpc>
                <a:spcPts val="3700"/>
              </a:lnSpc>
              <a:spcAft>
                <a:spcPts val="4095"/>
              </a:spcAft>
            </a:pPr>
            <a:r>
              <a:rPr lang="en-US" sz="3100" spc="0" dirty="0">
                <a:solidFill>
                  <a:srgbClr val="9BBA58"/>
                </a:solidFill>
                <a:latin typeface="Lucida Console" panose="02020603050405020304"/>
              </a:rPr>
              <a:t></a:t>
            </a:r>
            <a:r>
              <a:rPr lang="en-US" sz="2500" spc="0" dirty="0">
                <a:solidFill>
                  <a:srgbClr val="000000"/>
                </a:solidFill>
                <a:latin typeface="Tahoma" panose="02020603050405020304" pitchFamily="2"/>
              </a:rPr>
              <a:t> Certain law enforcement requests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685800" y="5107940"/>
            <a:ext cx="7025640" cy="1456956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255" rIns="0" bIns="0" anchor="t">
            <a:normAutofit/>
          </a:bodyPr>
          <a:lstStyle/>
          <a:p>
            <a:pPr marL="0" marR="0" indent="0" algn="l">
              <a:lnSpc>
                <a:spcPts val="3000"/>
              </a:lnSpc>
              <a:spcAft>
                <a:spcPts val="0"/>
              </a:spcAft>
            </a:pPr>
            <a:r>
              <a:rPr lang="en-US" sz="2500" b="1" u="sng" spc="15" dirty="0">
                <a:solidFill>
                  <a:srgbClr val="000000"/>
                </a:solidFill>
                <a:latin typeface="Tahoma" panose="02020603050405020304" pitchFamily="2"/>
              </a:rPr>
              <a:t>NOTE</a:t>
            </a:r>
            <a:r>
              <a:rPr lang="en-US" sz="2500" spc="15" dirty="0">
                <a:solidFill>
                  <a:srgbClr val="000000"/>
                </a:solidFill>
                <a:latin typeface="Tahoma" panose="02020603050405020304" pitchFamily="2"/>
              </a:rPr>
              <a:t>: THESE ARE </a:t>
            </a:r>
            <a:r>
              <a:rPr lang="en-US" sz="2500" b="1" u="sng" spc="15" dirty="0">
                <a:solidFill>
                  <a:srgbClr val="000000"/>
                </a:solidFill>
                <a:latin typeface="Tahoma" panose="02020603050405020304" pitchFamily="2"/>
              </a:rPr>
              <a:t>NARROWLY</a:t>
            </a:r>
            <a:r>
              <a:rPr lang="en-US" sz="2500" spc="15" dirty="0">
                <a:solidFill>
                  <a:srgbClr val="000000"/>
                </a:solidFill>
                <a:latin typeface="Tahoma" panose="02020603050405020304" pitchFamily="2"/>
              </a:rPr>
              <a:t> DEFINED UNDER </a:t>
            </a:r>
            <a:r>
              <a:rPr lang="en-US" sz="2500" spc="-25" dirty="0">
                <a:solidFill>
                  <a:srgbClr val="000000"/>
                </a:solidFill>
                <a:latin typeface="Tahoma" panose="02020603050405020304" pitchFamily="2"/>
              </a:rPr>
              <a:t>HIPAA </a:t>
            </a:r>
          </a:p>
          <a:p>
            <a:pPr marL="342900" marR="0" indent="-342900" algn="l">
              <a:lnSpc>
                <a:spcPts val="3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500" b="1" spc="-25" dirty="0">
                <a:solidFill>
                  <a:srgbClr val="000000"/>
                </a:solidFill>
                <a:latin typeface="Tahoma" panose="02020603050405020304" pitchFamily="2"/>
              </a:rPr>
              <a:t>Check with COMPLIANCE FIRST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2166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7851775" y="6226810"/>
            <a:ext cx="1194435" cy="59753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5297170" y="4766945"/>
            <a:ext cx="2094230" cy="192024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548640" y="1421130"/>
            <a:ext cx="8509000" cy="33458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05" rIns="0" bIns="0" anchor="t">
            <a:normAutofit/>
          </a:bodyPr>
          <a:lstStyle/>
          <a:p>
            <a:pPr marL="0" marR="0" indent="0" algn="l">
              <a:lnSpc>
                <a:spcPts val="4200"/>
              </a:lnSpc>
              <a:spcAft>
                <a:spcPts val="0"/>
              </a:spcAft>
            </a:pPr>
            <a:r>
              <a:rPr lang="en-US" sz="3500" b="1" spc="175" dirty="0">
                <a:solidFill>
                  <a:srgbClr val="1F487C"/>
                </a:solidFill>
                <a:latin typeface="Tahoma" panose="02020603050405020304" pitchFamily="2"/>
              </a:rPr>
              <a:t>Authorizations </a:t>
            </a:r>
          </a:p>
          <a:p>
            <a:pPr marL="365760" marR="1417320" indent="228600" algn="l">
              <a:lnSpc>
                <a:spcPts val="3400"/>
              </a:lnSpc>
              <a:spcBef>
                <a:spcPts val="2495"/>
              </a:spcBef>
              <a:spcAft>
                <a:spcPts val="0"/>
              </a:spcAft>
              <a:buFont typeface="Symbol"/>
              <a:buChar char="·"/>
            </a:pPr>
            <a:r>
              <a:rPr lang="en-US" sz="2500" spc="0" dirty="0">
                <a:solidFill>
                  <a:srgbClr val="000000"/>
                </a:solidFill>
                <a:latin typeface="Tahoma" panose="02020603050405020304" pitchFamily="2"/>
              </a:rPr>
              <a:t>Most other disclosures require a valid written         authorization from the individual </a:t>
            </a:r>
          </a:p>
          <a:p>
            <a:pPr marL="365760" marR="502920" indent="228600" algn="l">
              <a:lnSpc>
                <a:spcPts val="3400"/>
              </a:lnSpc>
              <a:spcBef>
                <a:spcPts val="310"/>
              </a:spcBef>
              <a:spcAft>
                <a:spcPts val="0"/>
              </a:spcAft>
              <a:buFont typeface="Symbol"/>
              <a:buChar char="·"/>
            </a:pPr>
            <a:r>
              <a:rPr lang="en-US" sz="2500" spc="0" dirty="0">
                <a:solidFill>
                  <a:srgbClr val="000000"/>
                </a:solidFill>
                <a:latin typeface="Tahoma" panose="02020603050405020304" pitchFamily="2"/>
              </a:rPr>
              <a:t>Authorization is not a simple oral or written “OK” by patient </a:t>
            </a:r>
          </a:p>
          <a:p>
            <a:pPr marL="365760" marR="0" indent="228600" algn="l">
              <a:lnSpc>
                <a:spcPts val="3400"/>
              </a:lnSpc>
              <a:spcBef>
                <a:spcPts val="290"/>
              </a:spcBef>
              <a:spcAft>
                <a:spcPts val="0"/>
              </a:spcAft>
              <a:buFont typeface="Symbol"/>
              <a:buChar char="·"/>
            </a:pPr>
            <a:r>
              <a:rPr lang="en-US" sz="2500" spc="45" dirty="0">
                <a:solidFill>
                  <a:srgbClr val="000000"/>
                </a:solidFill>
                <a:latin typeface="Tahoma" panose="02020603050405020304" pitchFamily="2"/>
              </a:rPr>
              <a:t>Authorization is two-page form with required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6597533" y="4191000"/>
            <a:ext cx="2404745" cy="252984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21665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309880" y="1414780"/>
            <a:ext cx="8509000" cy="8051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0" rIns="0" bIns="0" anchor="t">
            <a:normAutofit fontScale="97500"/>
          </a:bodyPr>
          <a:lstStyle/>
          <a:p>
            <a:pPr marL="274320" marR="0" indent="0" algn="l">
              <a:lnSpc>
                <a:spcPts val="4200"/>
              </a:lnSpc>
              <a:spcAft>
                <a:spcPts val="2010"/>
              </a:spcAft>
            </a:pPr>
            <a:r>
              <a:rPr lang="en-US" sz="3550" b="1" spc="45" dirty="0">
                <a:solidFill>
                  <a:srgbClr val="1F487C"/>
                </a:solidFill>
                <a:latin typeface="Tahoma" panose="02020603050405020304" pitchFamily="2"/>
              </a:rPr>
              <a:t>Patient Rights re PHI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309880" y="2219960"/>
            <a:ext cx="8509000" cy="19646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94615" rIns="0" bIns="0" anchor="t">
            <a:normAutofit fontScale="25000" lnSpcReduction="20000"/>
          </a:bodyPr>
          <a:lstStyle/>
          <a:p>
            <a:pPr marL="36576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8000" spc="35" dirty="0">
                <a:solidFill>
                  <a:srgbClr val="9BBA58"/>
                </a:solidFill>
                <a:latin typeface="Lucida Console" panose="02020603050405020304"/>
              </a:rPr>
              <a:t></a:t>
            </a:r>
            <a:r>
              <a:rPr lang="en-US" sz="8000" spc="35" dirty="0">
                <a:solidFill>
                  <a:srgbClr val="000000"/>
                </a:solidFill>
                <a:latin typeface="Tahoma" panose="02020603050405020304" pitchFamily="2"/>
              </a:rPr>
              <a:t> Right to receive notice of uses and disclosures of PHI – </a:t>
            </a:r>
          </a:p>
          <a:p>
            <a:pPr marL="594360" marR="0" indent="0" algn="l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0" spc="15" dirty="0">
                <a:solidFill>
                  <a:srgbClr val="000000"/>
                </a:solidFill>
                <a:latin typeface="Tahoma" panose="02020603050405020304" pitchFamily="2"/>
              </a:rPr>
              <a:t>Notice of Privacy Practice </a:t>
            </a:r>
          </a:p>
          <a:p>
            <a:pPr marL="365760" marR="0" indent="0" algn="l">
              <a:lnSpc>
                <a:spcPts val="2800"/>
              </a:lnSpc>
              <a:spcBef>
                <a:spcPts val="580"/>
              </a:spcBef>
              <a:spcAft>
                <a:spcPts val="0"/>
              </a:spcAft>
            </a:pPr>
            <a:r>
              <a:rPr lang="en-US" sz="8000" spc="25" dirty="0">
                <a:solidFill>
                  <a:srgbClr val="9BBA58"/>
                </a:solidFill>
                <a:latin typeface="Lucida Console" panose="02020603050405020304"/>
              </a:rPr>
              <a:t></a:t>
            </a:r>
            <a:r>
              <a:rPr lang="en-US" sz="8000" spc="25" dirty="0">
                <a:solidFill>
                  <a:srgbClr val="000000"/>
                </a:solidFill>
                <a:latin typeface="Tahoma" panose="02020603050405020304" pitchFamily="2"/>
              </a:rPr>
              <a:t> Right to inspect and obtain copy of PHI </a:t>
            </a:r>
          </a:p>
          <a:p>
            <a:pPr marL="365760" marR="0" indent="0" algn="l">
              <a:lnSpc>
                <a:spcPts val="2800"/>
              </a:lnSpc>
              <a:spcBef>
                <a:spcPts val="290"/>
              </a:spcBef>
              <a:spcAft>
                <a:spcPts val="0"/>
              </a:spcAft>
            </a:pPr>
            <a:r>
              <a:rPr lang="en-US" sz="8000" spc="40" dirty="0">
                <a:solidFill>
                  <a:srgbClr val="9BBA58"/>
                </a:solidFill>
                <a:latin typeface="Lucida Console" panose="02020603050405020304"/>
              </a:rPr>
              <a:t></a:t>
            </a:r>
            <a:r>
              <a:rPr lang="en-US" sz="8000" spc="40" dirty="0">
                <a:solidFill>
                  <a:srgbClr val="000000"/>
                </a:solidFill>
                <a:latin typeface="Tahoma" panose="02020603050405020304" pitchFamily="2"/>
              </a:rPr>
              <a:t> Right to request amendments of PHI </a:t>
            </a:r>
          </a:p>
          <a:p>
            <a:pPr marL="365760" marR="0" indent="0" algn="l">
              <a:lnSpc>
                <a:spcPts val="2700"/>
              </a:lnSpc>
              <a:spcBef>
                <a:spcPts val="315"/>
              </a:spcBef>
              <a:spcAft>
                <a:spcPts val="0"/>
              </a:spcAft>
            </a:pPr>
            <a:r>
              <a:rPr lang="en-US" sz="8000" spc="45" dirty="0">
                <a:solidFill>
                  <a:srgbClr val="9BBA58"/>
                </a:solidFill>
                <a:latin typeface="Lucida Console" panose="02020603050405020304"/>
              </a:rPr>
              <a:t></a:t>
            </a:r>
            <a:r>
              <a:rPr lang="en-US" sz="8000" spc="45" dirty="0">
                <a:solidFill>
                  <a:srgbClr val="000000"/>
                </a:solidFill>
                <a:latin typeface="Tahoma" panose="02020603050405020304" pitchFamily="2"/>
              </a:rPr>
              <a:t> Right to request restrictions on uses and disclosures of</a:t>
            </a:r>
            <a:r>
              <a:rPr lang="en-US" sz="2300" spc="45" dirty="0">
                <a:solidFill>
                  <a:srgbClr val="000000"/>
                </a:solidFill>
                <a:latin typeface="Tahoma" panose="02020603050405020304" pitchFamily="2"/>
              </a:rPr>
              <a:t>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309880" y="4184650"/>
            <a:ext cx="1061720" cy="3511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7500"/>
          </a:bodyPr>
          <a:lstStyle/>
          <a:p>
            <a:pPr marL="59436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300" spc="-180">
                <a:solidFill>
                  <a:srgbClr val="000000"/>
                </a:solidFill>
                <a:latin typeface="Tahoma" panose="02020603050405020304" pitchFamily="2"/>
              </a:rPr>
              <a:t>PHI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309880" y="4535805"/>
            <a:ext cx="6255385" cy="16427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1120" rIns="0" bIns="0" anchor="t">
            <a:normAutofit fontScale="97500"/>
          </a:bodyPr>
          <a:lstStyle/>
          <a:p>
            <a:pPr marL="365760" marR="0" indent="0" algn="l">
              <a:lnSpc>
                <a:spcPts val="2800"/>
              </a:lnSpc>
              <a:spcAft>
                <a:spcPts val="0"/>
              </a:spcAft>
            </a:pPr>
            <a:r>
              <a:rPr lang="en-US" sz="2000" spc="35" dirty="0">
                <a:solidFill>
                  <a:srgbClr val="9BBA58"/>
                </a:solidFill>
                <a:latin typeface="Lucida Console" panose="02020603050405020304"/>
              </a:rPr>
              <a:t></a:t>
            </a:r>
            <a:r>
              <a:rPr lang="en-US" sz="2000" spc="35" dirty="0">
                <a:solidFill>
                  <a:srgbClr val="000000"/>
                </a:solidFill>
                <a:latin typeface="Tahoma" panose="02020603050405020304" pitchFamily="2"/>
              </a:rPr>
              <a:t> Right to obtain accounting of disclosures </a:t>
            </a:r>
          </a:p>
          <a:p>
            <a:pPr marL="365760" marR="0" indent="0" algn="l">
              <a:lnSpc>
                <a:spcPts val="2800"/>
              </a:lnSpc>
              <a:spcBef>
                <a:spcPts val="315"/>
              </a:spcBef>
              <a:spcAft>
                <a:spcPts val="0"/>
              </a:spcAft>
            </a:pPr>
            <a:r>
              <a:rPr lang="en-US" sz="2000" spc="65" dirty="0">
                <a:solidFill>
                  <a:srgbClr val="9BBA58"/>
                </a:solidFill>
                <a:latin typeface="Lucida Console" panose="02020603050405020304"/>
              </a:rPr>
              <a:t></a:t>
            </a:r>
            <a:r>
              <a:rPr lang="en-US" sz="2000" spc="65" dirty="0">
                <a:solidFill>
                  <a:srgbClr val="000000"/>
                </a:solidFill>
                <a:latin typeface="Tahoma" panose="02020603050405020304" pitchFamily="2"/>
              </a:rPr>
              <a:t> Right to complain </a:t>
            </a:r>
          </a:p>
          <a:p>
            <a:pPr marL="365760" marR="0" indent="0" algn="l">
              <a:lnSpc>
                <a:spcPts val="2800"/>
              </a:lnSpc>
              <a:spcBef>
                <a:spcPts val="290"/>
              </a:spcBef>
              <a:spcAft>
                <a:spcPts val="0"/>
              </a:spcAft>
            </a:pPr>
            <a:r>
              <a:rPr lang="en-US" sz="2000" spc="40" dirty="0">
                <a:solidFill>
                  <a:srgbClr val="9BBA58"/>
                </a:solidFill>
                <a:latin typeface="Lucida Console" panose="02020603050405020304"/>
              </a:rPr>
              <a:t></a:t>
            </a:r>
            <a:r>
              <a:rPr lang="en-US" sz="2000" spc="40" dirty="0">
                <a:solidFill>
                  <a:srgbClr val="000000"/>
                </a:solidFill>
                <a:latin typeface="Tahoma" panose="02020603050405020304" pitchFamily="2"/>
              </a:rPr>
              <a:t> Right to be notified of a breach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309880" y="6178550"/>
            <a:ext cx="7496175" cy="6540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>
            <a:normAutofit fontScale="95000"/>
          </a:bodyPr>
          <a:lstStyle/>
          <a:p>
            <a:pPr marL="228600" marR="0" indent="0" algn="l">
              <a:lnSpc>
                <a:spcPts val="2800"/>
              </a:lnSpc>
              <a:spcAft>
                <a:spcPts val="2780"/>
              </a:spcAft>
            </a:pPr>
            <a:r>
              <a:rPr lang="en-US" sz="2450" b="1" i="1" spc="40" dirty="0">
                <a:solidFill>
                  <a:srgbClr val="77923B"/>
                </a:solidFill>
                <a:latin typeface="Arial" panose="02020603050405020304" pitchFamily="2"/>
              </a:rPr>
              <a:t>Check with supervisor, Privacy or Compliance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2166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3124200" y="3818255"/>
            <a:ext cx="6226810" cy="295656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990600" y="1421130"/>
            <a:ext cx="6681470" cy="24466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05" rIns="0" bIns="0" anchor="t">
            <a:normAutofit fontScale="92500"/>
          </a:bodyPr>
          <a:lstStyle/>
          <a:p>
            <a:pPr marL="0" marR="0" indent="0" algn="l">
              <a:lnSpc>
                <a:spcPts val="4200"/>
              </a:lnSpc>
              <a:spcAft>
                <a:spcPts val="0"/>
              </a:spcAft>
            </a:pPr>
            <a:r>
              <a:rPr lang="en-US" sz="3500" b="1" spc="160" dirty="0">
                <a:solidFill>
                  <a:srgbClr val="1F487C"/>
                </a:solidFill>
                <a:latin typeface="Tahoma" panose="02020603050405020304" pitchFamily="2"/>
              </a:rPr>
              <a:t>No Retaliation </a:t>
            </a:r>
          </a:p>
          <a:p>
            <a:pPr marL="365760" marR="45720" indent="274320" algn="l">
              <a:lnSpc>
                <a:spcPts val="3400"/>
              </a:lnSpc>
              <a:spcBef>
                <a:spcPts val="6210"/>
              </a:spcBef>
              <a:spcAft>
                <a:spcPts val="2035"/>
              </a:spcAft>
              <a:buFont typeface="Symbol"/>
              <a:buChar char="·"/>
            </a:pPr>
            <a:r>
              <a:rPr lang="en-US" sz="2500" spc="0" dirty="0">
                <a:solidFill>
                  <a:srgbClr val="000000"/>
                </a:solidFill>
                <a:latin typeface="Tahoma" panose="02020603050405020304" pitchFamily="2"/>
              </a:rPr>
              <a:t>Retaliation against patient or employee for reporting HIPAA violation is </a:t>
            </a:r>
            <a:r>
              <a:rPr lang="en-US" sz="2450" b="1" u="sng" spc="0" dirty="0">
                <a:solidFill>
                  <a:srgbClr val="000000"/>
                </a:solidFill>
                <a:latin typeface="Tahoma" panose="02020603050405020304" pitchFamily="2"/>
              </a:rPr>
              <a:t>strictly prohibited 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2166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7851775" y="6226810"/>
            <a:ext cx="1194435" cy="59753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/>
          <a:stretch>
            <a:fillRect/>
          </a:stretch>
        </p:blipFill>
        <p:spPr>
          <a:xfrm>
            <a:off x="5894705" y="3380105"/>
            <a:ext cx="3035935" cy="185610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585470" y="895986"/>
            <a:ext cx="8470900" cy="22402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05" rIns="0" bIns="0" anchor="t">
            <a:normAutofit fontScale="97500"/>
          </a:bodyPr>
          <a:lstStyle/>
          <a:p>
            <a:pPr marL="0" marR="0" indent="0" algn="l">
              <a:lnSpc>
                <a:spcPts val="4200"/>
              </a:lnSpc>
              <a:spcAft>
                <a:spcPts val="0"/>
              </a:spcAft>
            </a:pPr>
            <a:r>
              <a:rPr lang="en-US" sz="3500" b="1" spc="100" dirty="0">
                <a:solidFill>
                  <a:srgbClr val="1F487C"/>
                </a:solidFill>
                <a:latin typeface="Tahoma" panose="02020603050405020304" pitchFamily="2"/>
              </a:rPr>
              <a:t>HIPAA Breach Notification Rule</a:t>
            </a:r>
          </a:p>
          <a:p>
            <a:pPr marL="0" marR="0" indent="0" algn="l">
              <a:lnSpc>
                <a:spcPts val="4200"/>
              </a:lnSpc>
              <a:spcAft>
                <a:spcPts val="0"/>
              </a:spcAft>
            </a:pPr>
            <a:r>
              <a:rPr lang="en-US" sz="3500" b="1" spc="100" dirty="0">
                <a:solidFill>
                  <a:srgbClr val="1F487C"/>
                </a:solidFill>
                <a:latin typeface="Tahoma" panose="02020603050405020304" pitchFamily="2"/>
              </a:rPr>
              <a:t> </a:t>
            </a:r>
          </a:p>
          <a:p>
            <a:pPr marL="0" marR="0" indent="0" algn="l">
              <a:lnSpc>
                <a:spcPts val="4200"/>
              </a:lnSpc>
              <a:spcAft>
                <a:spcPts val="0"/>
              </a:spcAft>
            </a:pPr>
            <a:r>
              <a:rPr lang="en-US" sz="3500" spc="0" dirty="0">
                <a:solidFill>
                  <a:srgbClr val="9BBA58"/>
                </a:solidFill>
                <a:latin typeface="Lucida Console" panose="02020603050405020304"/>
              </a:rPr>
              <a:t></a:t>
            </a:r>
            <a:r>
              <a:rPr lang="en-US" sz="2500" spc="0" dirty="0">
                <a:solidFill>
                  <a:srgbClr val="000000"/>
                </a:solidFill>
                <a:latin typeface="Tahoma" panose="02020603050405020304" pitchFamily="2"/>
              </a:rPr>
              <a:t> Unauthorized acquisition, access, use, disclosure of PHI compromising its security or privacy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585470" y="3136265"/>
            <a:ext cx="5132705" cy="23742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00710" rIns="0" bIns="0" anchor="t">
            <a:normAutofit fontScale="97500"/>
          </a:bodyPr>
          <a:lstStyle/>
          <a:p>
            <a:pPr marL="91440" marR="0" indent="0" algn="just">
              <a:lnSpc>
                <a:spcPts val="2800"/>
              </a:lnSpc>
              <a:spcAft>
                <a:spcPts val="0"/>
              </a:spcAft>
            </a:pPr>
            <a:r>
              <a:rPr lang="en-US" sz="3500" spc="20" dirty="0">
                <a:solidFill>
                  <a:srgbClr val="9BBA58"/>
                </a:solidFill>
                <a:latin typeface="Lucida Console" panose="02020603050405020304"/>
              </a:rPr>
              <a:t></a:t>
            </a:r>
            <a:r>
              <a:rPr lang="en-US" sz="2500" spc="20" dirty="0">
                <a:solidFill>
                  <a:srgbClr val="000000"/>
                </a:solidFill>
                <a:latin typeface="Tahoma" panose="02020603050405020304" pitchFamily="2"/>
              </a:rPr>
              <a:t> We must notify: </a:t>
            </a:r>
          </a:p>
          <a:p>
            <a:pPr marL="320040" marR="0" indent="0" algn="just">
              <a:lnSpc>
                <a:spcPts val="3100"/>
              </a:lnSpc>
              <a:spcBef>
                <a:spcPts val="230"/>
              </a:spcBef>
              <a:spcAft>
                <a:spcPts val="0"/>
              </a:spcAft>
            </a:pPr>
            <a:r>
              <a:rPr lang="en-US" sz="2650" spc="10" dirty="0">
                <a:solidFill>
                  <a:srgbClr val="C0504D"/>
                </a:solidFill>
                <a:latin typeface="Verdana" panose="02020603050405020304" pitchFamily="2"/>
              </a:rPr>
              <a:t>◦ </a:t>
            </a:r>
            <a:r>
              <a:rPr lang="en-US" sz="2300" spc="10" dirty="0">
                <a:solidFill>
                  <a:srgbClr val="C0504D"/>
                </a:solidFill>
                <a:latin typeface="Tahoma" panose="02020603050405020304" pitchFamily="2"/>
              </a:rPr>
              <a:t>The patient </a:t>
            </a:r>
          </a:p>
          <a:p>
            <a:pPr marL="320040" marR="0" indent="0" algn="just">
              <a:lnSpc>
                <a:spcPts val="3100"/>
              </a:lnSpc>
              <a:spcBef>
                <a:spcPts val="340"/>
              </a:spcBef>
              <a:spcAft>
                <a:spcPts val="0"/>
              </a:spcAft>
            </a:pPr>
            <a:r>
              <a:rPr lang="en-US" sz="2650" spc="25" dirty="0">
                <a:solidFill>
                  <a:srgbClr val="C0504D"/>
                </a:solidFill>
                <a:latin typeface="Verdana" panose="02020603050405020304" pitchFamily="2"/>
              </a:rPr>
              <a:t>◦ </a:t>
            </a:r>
            <a:r>
              <a:rPr lang="en-US" sz="2300" spc="25" dirty="0">
                <a:solidFill>
                  <a:srgbClr val="C0504D"/>
                </a:solidFill>
                <a:latin typeface="Tahoma" panose="02020603050405020304" pitchFamily="2"/>
              </a:rPr>
              <a:t>Federal and State government </a:t>
            </a:r>
          </a:p>
          <a:p>
            <a:pPr marL="320040" marR="0" indent="0" algn="just">
              <a:lnSpc>
                <a:spcPts val="3100"/>
              </a:lnSpc>
              <a:spcBef>
                <a:spcPts val="370"/>
              </a:spcBef>
              <a:spcAft>
                <a:spcPts val="0"/>
              </a:spcAft>
            </a:pPr>
            <a:r>
              <a:rPr lang="en-US" sz="2650" spc="0" dirty="0">
                <a:solidFill>
                  <a:srgbClr val="C0504D"/>
                </a:solidFill>
                <a:latin typeface="Verdana" panose="02020603050405020304" pitchFamily="2"/>
              </a:rPr>
              <a:t>◦ </a:t>
            </a:r>
            <a:r>
              <a:rPr lang="en-US" sz="2300" spc="0" dirty="0">
                <a:solidFill>
                  <a:srgbClr val="C0504D"/>
                </a:solidFill>
                <a:latin typeface="Tahoma" panose="02020603050405020304" pitchFamily="2"/>
              </a:rPr>
              <a:t>The media (if &gt;500 clients’ data)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585470" y="5410200"/>
            <a:ext cx="8470900" cy="8166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7500"/>
          </a:bodyPr>
          <a:lstStyle/>
          <a:p>
            <a:pPr marL="320040" marR="0" indent="0" algn="just">
              <a:lnSpc>
                <a:spcPts val="3100"/>
              </a:lnSpc>
              <a:spcAft>
                <a:spcPts val="3215"/>
              </a:spcAft>
            </a:pPr>
            <a:r>
              <a:rPr lang="en-US" sz="2650" spc="15">
                <a:solidFill>
                  <a:srgbClr val="C0504D"/>
                </a:solidFill>
                <a:latin typeface="Verdana" panose="02020603050405020304" pitchFamily="2"/>
              </a:rPr>
              <a:t>◦ </a:t>
            </a:r>
            <a:r>
              <a:rPr lang="en-US" sz="2300" spc="15">
                <a:solidFill>
                  <a:srgbClr val="C0504D"/>
                </a:solidFill>
                <a:latin typeface="Tahoma" panose="02020603050405020304" pitchFamily="2"/>
              </a:rPr>
              <a:t>The health plan (if we are a Business Associate)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2166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1066800" y="5525770"/>
            <a:ext cx="2294890" cy="106997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4675505" y="5245735"/>
            <a:ext cx="2026920" cy="161226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5"/>
          <a:stretch>
            <a:fillRect/>
          </a:stretch>
        </p:blipFill>
        <p:spPr>
          <a:xfrm>
            <a:off x="7543800" y="5928042"/>
            <a:ext cx="1194435" cy="59753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9599" y="838200"/>
            <a:ext cx="8101965" cy="44107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32500" lnSpcReduction="20000"/>
          </a:bodyPr>
          <a:lstStyle/>
          <a:p>
            <a:pPr marL="0" marR="0" indent="0" algn="ctr">
              <a:lnSpc>
                <a:spcPts val="2900"/>
              </a:lnSpc>
              <a:spcAft>
                <a:spcPts val="0"/>
              </a:spcAft>
            </a:pPr>
            <a:r>
              <a:rPr lang="en-US" sz="8000" b="1" spc="135" dirty="0">
                <a:solidFill>
                  <a:srgbClr val="1F487C"/>
                </a:solidFill>
                <a:latin typeface="Tahoma" panose="02020603050405020304" pitchFamily="2"/>
              </a:rPr>
              <a:t>Breach from Lost, Stolen or Misdirected Information </a:t>
            </a:r>
          </a:p>
          <a:p>
            <a:pPr marL="320040" marR="0" indent="0" algn="l">
              <a:lnSpc>
                <a:spcPts val="3000"/>
              </a:lnSpc>
              <a:spcBef>
                <a:spcPts val="2180"/>
              </a:spcBef>
              <a:spcAft>
                <a:spcPts val="0"/>
              </a:spcAft>
            </a:pPr>
            <a:r>
              <a:rPr lang="en-US" sz="7200" spc="20" dirty="0">
                <a:solidFill>
                  <a:srgbClr val="000000"/>
                </a:solidFill>
                <a:latin typeface="Tahoma" panose="02020603050405020304" pitchFamily="2"/>
              </a:rPr>
              <a:t>A privacy breach can occur when information is: </a:t>
            </a:r>
          </a:p>
          <a:p>
            <a:pPr marL="411480" marR="0" indent="0" algn="l">
              <a:lnSpc>
                <a:spcPts val="3000"/>
              </a:lnSpc>
              <a:spcBef>
                <a:spcPts val="640"/>
              </a:spcBef>
              <a:spcAft>
                <a:spcPts val="0"/>
              </a:spcAft>
            </a:pPr>
            <a:r>
              <a:rPr lang="en-US" sz="7200" spc="60" dirty="0">
                <a:solidFill>
                  <a:srgbClr val="9BBA58"/>
                </a:solidFill>
                <a:latin typeface="Lucida Console" panose="02020603050405020304"/>
              </a:rPr>
              <a:t></a:t>
            </a:r>
            <a:r>
              <a:rPr lang="en-US" sz="7200" spc="60" dirty="0">
                <a:solidFill>
                  <a:srgbClr val="000000"/>
                </a:solidFill>
                <a:latin typeface="Tahoma" panose="02020603050405020304" pitchFamily="2"/>
              </a:rPr>
              <a:t> Physically lost or stolen </a:t>
            </a:r>
          </a:p>
          <a:p>
            <a:pPr marL="411480" marR="0" indent="0" algn="l">
              <a:lnSpc>
                <a:spcPts val="31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7200" spc="35" dirty="0">
                <a:solidFill>
                  <a:srgbClr val="9BBA58"/>
                </a:solidFill>
                <a:latin typeface="Lucida Console" panose="02020603050405020304"/>
              </a:rPr>
              <a:t></a:t>
            </a:r>
            <a:r>
              <a:rPr lang="en-US" sz="7200" spc="35" dirty="0">
                <a:solidFill>
                  <a:srgbClr val="000000"/>
                </a:solidFill>
                <a:latin typeface="Tahoma" panose="02020603050405020304" pitchFamily="2"/>
              </a:rPr>
              <a:t> Electronically lost or stolen (e.g., hacker) </a:t>
            </a:r>
          </a:p>
          <a:p>
            <a:pPr marL="411480" marR="0" indent="0" algn="l">
              <a:lnSpc>
                <a:spcPts val="3100"/>
              </a:lnSpc>
              <a:spcBef>
                <a:spcPts val="615"/>
              </a:spcBef>
              <a:spcAft>
                <a:spcPts val="0"/>
              </a:spcAft>
            </a:pPr>
            <a:r>
              <a:rPr lang="en-US" sz="7200" spc="50" dirty="0">
                <a:solidFill>
                  <a:srgbClr val="9BBA58"/>
                </a:solidFill>
                <a:latin typeface="Lucida Console" panose="02020603050405020304"/>
              </a:rPr>
              <a:t></a:t>
            </a:r>
            <a:r>
              <a:rPr lang="en-US" sz="7200" spc="50" dirty="0">
                <a:solidFill>
                  <a:srgbClr val="000000"/>
                </a:solidFill>
                <a:latin typeface="Tahoma" panose="02020603050405020304" pitchFamily="2"/>
              </a:rPr>
              <a:t> Snooped on (e.g., celebrities, friends/relatives) </a:t>
            </a:r>
          </a:p>
          <a:p>
            <a:pPr marL="411480" marR="0" indent="0" algn="l">
              <a:lnSpc>
                <a:spcPts val="3000"/>
              </a:lnSpc>
              <a:spcBef>
                <a:spcPts val="590"/>
              </a:spcBef>
              <a:spcAft>
                <a:spcPts val="0"/>
              </a:spcAft>
            </a:pPr>
            <a:r>
              <a:rPr lang="en-US" sz="7200" spc="85" dirty="0">
                <a:solidFill>
                  <a:srgbClr val="9BBA58"/>
                </a:solidFill>
                <a:latin typeface="Lucida Console" panose="02020603050405020304"/>
              </a:rPr>
              <a:t></a:t>
            </a:r>
            <a:r>
              <a:rPr lang="en-US" sz="7200" spc="85" dirty="0">
                <a:solidFill>
                  <a:srgbClr val="000000"/>
                </a:solidFill>
                <a:latin typeface="Tahoma" panose="02020603050405020304" pitchFamily="2"/>
              </a:rPr>
              <a:t> Misdirected to others </a:t>
            </a:r>
          </a:p>
          <a:p>
            <a:pPr marL="685800" marR="0" indent="0" algn="l">
              <a:lnSpc>
                <a:spcPts val="2800"/>
              </a:lnSpc>
              <a:spcBef>
                <a:spcPts val="680"/>
              </a:spcBef>
              <a:spcAft>
                <a:spcPts val="0"/>
              </a:spcAft>
            </a:pPr>
            <a:r>
              <a:rPr lang="en-US" sz="7200" spc="55" dirty="0">
                <a:solidFill>
                  <a:srgbClr val="C0504D"/>
                </a:solidFill>
                <a:latin typeface="Lucida Console" panose="02020603050405020304"/>
              </a:rPr>
              <a:t> </a:t>
            </a:r>
            <a:r>
              <a:rPr lang="en-US" sz="7200" spc="55" dirty="0">
                <a:solidFill>
                  <a:srgbClr val="C0504D"/>
                </a:solidFill>
                <a:latin typeface="Tahoma" panose="02020603050405020304" pitchFamily="2"/>
              </a:rPr>
              <a:t>Wrong discharge paperwork </a:t>
            </a:r>
          </a:p>
          <a:p>
            <a:pPr marL="685800" marR="0" indent="0" algn="l">
              <a:lnSpc>
                <a:spcPts val="2800"/>
              </a:lnSpc>
              <a:spcBef>
                <a:spcPts val="610"/>
              </a:spcBef>
              <a:spcAft>
                <a:spcPts val="10"/>
              </a:spcAft>
            </a:pPr>
            <a:r>
              <a:rPr lang="en-US" sz="7200" spc="50" dirty="0">
                <a:solidFill>
                  <a:srgbClr val="C0504D"/>
                </a:solidFill>
                <a:latin typeface="Lucida Console" panose="02020603050405020304"/>
              </a:rPr>
              <a:t> </a:t>
            </a:r>
            <a:r>
              <a:rPr lang="en-US" sz="7200" spc="50" dirty="0">
                <a:solidFill>
                  <a:srgbClr val="C0504D"/>
                </a:solidFill>
                <a:latin typeface="Tahoma" panose="02020603050405020304" pitchFamily="2"/>
              </a:rPr>
              <a:t>Faxes meant for physician go elsewhere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1096010" y="996315"/>
            <a:ext cx="6588760" cy="454279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154940" y="5626735"/>
            <a:ext cx="8470900" cy="6064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200"/>
              </a:lnSpc>
              <a:spcAft>
                <a:spcPts val="2535"/>
              </a:spcAft>
            </a:pPr>
            <a:r>
              <a:rPr lang="en-US" sz="1800" spc="-60" dirty="0">
                <a:solidFill>
                  <a:srgbClr val="000000"/>
                </a:solidFill>
                <a:latin typeface="Verdana" panose="02020603050405020304" pitchFamily="2"/>
              </a:rPr>
              <a:t>'Business Associates are on the hook for HIPAA violations."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8872855" cy="307975"/>
          </a:xfrm>
          <a:prstGeom prst="rect">
            <a:avLst/>
          </a:prstGeom>
          <a:solidFill>
            <a:srgbClr val="1F487C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7500"/>
          </a:bodyPr>
          <a:lstStyle/>
          <a:p>
            <a:endParaRPr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45681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7851775" y="6226810"/>
            <a:ext cx="1194435" cy="597535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271144" y="307975"/>
            <a:ext cx="8872855" cy="18592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115060" rIns="0" bIns="0" anchor="t">
            <a:normAutofit fontScale="97500"/>
          </a:bodyPr>
          <a:lstStyle/>
          <a:p>
            <a:pPr marL="640080" marR="0" indent="0" algn="l">
              <a:lnSpc>
                <a:spcPts val="4200"/>
              </a:lnSpc>
              <a:spcAft>
                <a:spcPts val="1645"/>
              </a:spcAft>
            </a:pPr>
            <a:r>
              <a:rPr lang="en-US" sz="3500" b="1" spc="60" dirty="0">
                <a:solidFill>
                  <a:srgbClr val="1F487C"/>
                </a:solidFill>
                <a:latin typeface="Tahoma" panose="02020603050405020304" pitchFamily="2"/>
              </a:rPr>
              <a:t>In Case of Breach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762000" y="2167254"/>
            <a:ext cx="7924800" cy="43859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635" rIns="0" bIns="0" anchor="t">
            <a:noAutofit/>
          </a:bodyPr>
          <a:lstStyle/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en-US" sz="2000" b="1" u="sng" dirty="0"/>
              <a:t>Notify Compliance immediately </a:t>
            </a:r>
            <a:endParaRPr lang="en-US" sz="2000" b="1" dirty="0"/>
          </a:p>
          <a:p>
            <a:pPr lvl="0"/>
            <a:r>
              <a:rPr lang="en-US" sz="2000" dirty="0"/>
              <a:t>Compliance must retrain or obtain confirmation of retraining </a:t>
            </a:r>
          </a:p>
          <a:p>
            <a:r>
              <a:rPr lang="en-US" sz="2000" dirty="0"/>
              <a:t> 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en-US" sz="2000" dirty="0"/>
              <a:t>For </a:t>
            </a:r>
            <a:r>
              <a:rPr lang="en-US" sz="2000" b="1" dirty="0"/>
              <a:t>Paper PHI </a:t>
            </a:r>
          </a:p>
          <a:p>
            <a:pPr lvl="0"/>
            <a:r>
              <a:rPr lang="en-US" sz="2000" dirty="0"/>
              <a:t>Ask recipient to return PHI or confirm in writing it was destroyed and not otherwise copied/distributed </a:t>
            </a:r>
          </a:p>
          <a:p>
            <a:pPr lvl="0"/>
            <a:endParaRPr lang="en-US" sz="2000" dirty="0"/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en-US" sz="2000" dirty="0"/>
              <a:t>For </a:t>
            </a:r>
            <a:r>
              <a:rPr lang="en-US" sz="2000" b="1" dirty="0"/>
              <a:t>Electronic PHI </a:t>
            </a:r>
          </a:p>
          <a:p>
            <a:pPr lvl="0"/>
            <a:r>
              <a:rPr lang="en-US" sz="2000" dirty="0"/>
              <a:t>Ask recipient to confirm in writing it was permanently deleted from user account and Company server </a:t>
            </a:r>
          </a:p>
          <a:p>
            <a:pPr lvl="0"/>
            <a:endParaRPr lang="en-US" sz="2000" dirty="0"/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en-US" sz="2000" b="1" dirty="0"/>
              <a:t>Perform a root cause analysis and take corrective action such as: correct wrong number or e-mail, revise policy </a:t>
            </a:r>
          </a:p>
          <a:p>
            <a:pPr marL="640080" marR="0" indent="0" algn="l">
              <a:lnSpc>
                <a:spcPts val="2200"/>
              </a:lnSpc>
              <a:spcBef>
                <a:spcPts val="2805"/>
              </a:spcBef>
              <a:spcAft>
                <a:spcPts val="0"/>
              </a:spcAft>
            </a:pPr>
            <a:endParaRPr lang="en-US" spc="30" dirty="0">
              <a:solidFill>
                <a:srgbClr val="000000"/>
              </a:solidFill>
              <a:latin typeface="Tahoma" panose="02020603050405020304" pitchFamily="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8872855" cy="307975"/>
          </a:xfrm>
          <a:prstGeom prst="rect">
            <a:avLst/>
          </a:prstGeom>
          <a:solidFill>
            <a:srgbClr val="1F487C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7500"/>
          </a:bodyPr>
          <a:lstStyle/>
          <a:p>
            <a:endParaRPr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7851775" y="6226810"/>
            <a:ext cx="1194435" cy="59753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236537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283527" y="2365375"/>
            <a:ext cx="8305800" cy="40354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0480" rIns="0" bIns="0" anchor="t">
            <a:normAutofit fontScale="97500"/>
          </a:bodyPr>
          <a:lstStyle/>
          <a:p>
            <a:pPr marL="594360" marR="0" indent="0" algn="l">
              <a:lnSpc>
                <a:spcPts val="2800"/>
              </a:lnSpc>
              <a:spcAft>
                <a:spcPts val="0"/>
              </a:spcAft>
            </a:pPr>
            <a:r>
              <a:rPr lang="en-US" sz="3550" spc="40" dirty="0">
                <a:solidFill>
                  <a:srgbClr val="9BBA58"/>
                </a:solidFill>
                <a:latin typeface="Lucida Console" panose="02020603050405020304"/>
              </a:rPr>
              <a:t></a:t>
            </a:r>
            <a:r>
              <a:rPr lang="en-US" sz="2500" spc="40" dirty="0">
                <a:solidFill>
                  <a:srgbClr val="000000"/>
                </a:solidFill>
                <a:latin typeface="Tahoma" panose="02020603050405020304" pitchFamily="2"/>
              </a:rPr>
              <a:t> Rule requires technical, physical and </a:t>
            </a:r>
          </a:p>
          <a:p>
            <a:pPr marL="868680" marR="0" indent="0" algn="l">
              <a:lnSpc>
                <a:spcPts val="3000"/>
              </a:lnSpc>
              <a:spcBef>
                <a:spcPts val="150"/>
              </a:spcBef>
              <a:spcAft>
                <a:spcPts val="0"/>
              </a:spcAft>
            </a:pPr>
            <a:r>
              <a:rPr lang="en-US" sz="2500" spc="0" dirty="0">
                <a:solidFill>
                  <a:srgbClr val="000000"/>
                </a:solidFill>
                <a:latin typeface="Tahoma" panose="02020603050405020304" pitchFamily="2"/>
              </a:rPr>
              <a:t>administrative safeguards to protect </a:t>
            </a:r>
            <a:r>
              <a:rPr lang="en-US" sz="2500" spc="0" dirty="0" err="1">
                <a:solidFill>
                  <a:srgbClr val="000000"/>
                </a:solidFill>
                <a:latin typeface="Tahoma" panose="02020603050405020304" pitchFamily="2"/>
              </a:rPr>
              <a:t>ePHI</a:t>
            </a:r>
            <a:r>
              <a:rPr lang="en-US" sz="2500" spc="0" dirty="0">
                <a:solidFill>
                  <a:srgbClr val="000000"/>
                </a:solidFill>
                <a:latin typeface="Tahoma" panose="02020603050405020304" pitchFamily="2"/>
              </a:rPr>
              <a:t> </a:t>
            </a:r>
          </a:p>
          <a:p>
            <a:pPr marL="594360" marR="0" indent="0" algn="l">
              <a:lnSpc>
                <a:spcPts val="2800"/>
              </a:lnSpc>
              <a:spcBef>
                <a:spcPts val="1105"/>
              </a:spcBef>
              <a:spcAft>
                <a:spcPts val="0"/>
              </a:spcAft>
            </a:pPr>
            <a:r>
              <a:rPr lang="en-US" sz="3550" spc="40" dirty="0">
                <a:solidFill>
                  <a:srgbClr val="9BBA58"/>
                </a:solidFill>
                <a:latin typeface="Lucida Console" panose="02020603050405020304"/>
              </a:rPr>
              <a:t></a:t>
            </a:r>
            <a:r>
              <a:rPr lang="en-US" sz="2500" spc="40" dirty="0">
                <a:solidFill>
                  <a:srgbClr val="000000"/>
                </a:solidFill>
                <a:latin typeface="Tahoma" panose="02020603050405020304" pitchFamily="2"/>
              </a:rPr>
              <a:t> </a:t>
            </a:r>
            <a:r>
              <a:rPr lang="en-US" sz="2500" u="sng" spc="40" dirty="0">
                <a:solidFill>
                  <a:srgbClr val="000000"/>
                </a:solidFill>
                <a:latin typeface="Tahoma" panose="02020603050405020304" pitchFamily="2"/>
              </a:rPr>
              <a:t>Technical safeguards: </a:t>
            </a:r>
          </a:p>
          <a:p>
            <a:pPr marL="868680" marR="0" indent="320040" algn="l">
              <a:lnSpc>
                <a:spcPts val="2700"/>
              </a:lnSpc>
              <a:spcBef>
                <a:spcPts val="435"/>
              </a:spcBef>
              <a:spcAft>
                <a:spcPts val="0"/>
              </a:spcAft>
              <a:buFont typeface="Courier New"/>
              <a:buChar char="o"/>
            </a:pPr>
            <a:r>
              <a:rPr lang="en-US" sz="2300" spc="80" dirty="0">
                <a:solidFill>
                  <a:srgbClr val="C0504D"/>
                </a:solidFill>
                <a:latin typeface="Tahoma" panose="02020603050405020304" pitchFamily="2"/>
              </a:rPr>
              <a:t>Never open suspicious emails, attachments or links; </a:t>
            </a:r>
          </a:p>
          <a:p>
            <a:pPr marL="1188720" marR="0" indent="0" algn="l">
              <a:lnSpc>
                <a:spcPts val="2800"/>
              </a:lnSpc>
              <a:spcBef>
                <a:spcPts val="375"/>
              </a:spcBef>
              <a:spcAft>
                <a:spcPts val="0"/>
              </a:spcAft>
            </a:pPr>
            <a:r>
              <a:rPr lang="en-US" sz="2300" spc="35" dirty="0">
                <a:solidFill>
                  <a:srgbClr val="C0504D"/>
                </a:solidFill>
                <a:latin typeface="Tahoma" panose="02020603050405020304" pitchFamily="2"/>
              </a:rPr>
              <a:t>notify IT immediately </a:t>
            </a:r>
          </a:p>
          <a:p>
            <a:pPr marL="868680" marR="0" indent="320040" algn="l">
              <a:lnSpc>
                <a:spcPts val="2800"/>
              </a:lnSpc>
              <a:spcBef>
                <a:spcPts val="685"/>
              </a:spcBef>
              <a:spcAft>
                <a:spcPts val="0"/>
              </a:spcAft>
              <a:buFont typeface="Courier New"/>
              <a:buChar char="o"/>
            </a:pPr>
            <a:r>
              <a:rPr lang="en-US" sz="2300" spc="80" dirty="0">
                <a:solidFill>
                  <a:srgbClr val="C0504D"/>
                </a:solidFill>
                <a:latin typeface="Tahoma" panose="02020603050405020304" pitchFamily="2"/>
              </a:rPr>
              <a:t>Don’t share your username or password and don’t </a:t>
            </a:r>
          </a:p>
          <a:p>
            <a:pPr marL="1188720" marR="0" indent="0" algn="l">
              <a:lnSpc>
                <a:spcPts val="2800"/>
              </a:lnSpc>
              <a:spcBef>
                <a:spcPts val="370"/>
              </a:spcBef>
              <a:spcAft>
                <a:spcPts val="0"/>
              </a:spcAft>
            </a:pPr>
            <a:r>
              <a:rPr lang="en-US" sz="2300" spc="80" dirty="0">
                <a:solidFill>
                  <a:srgbClr val="C0504D"/>
                </a:solidFill>
                <a:latin typeface="Tahoma" panose="02020603050405020304" pitchFamily="2"/>
              </a:rPr>
              <a:t>make it easily accessible </a:t>
            </a:r>
          </a:p>
          <a:p>
            <a:pPr marL="868680" marR="0" indent="320040" algn="l">
              <a:lnSpc>
                <a:spcPts val="2800"/>
              </a:lnSpc>
              <a:spcBef>
                <a:spcPts val="655"/>
              </a:spcBef>
              <a:spcAft>
                <a:spcPts val="0"/>
              </a:spcAft>
              <a:buFont typeface="Courier New"/>
              <a:buChar char="o"/>
            </a:pPr>
            <a:r>
              <a:rPr lang="en-US" sz="2300" spc="45" dirty="0">
                <a:solidFill>
                  <a:srgbClr val="C0504D"/>
                </a:solidFill>
                <a:latin typeface="Tahoma" panose="02020603050405020304" pitchFamily="2"/>
              </a:rPr>
              <a:t>If you must save PHI, save it on the shared drive not </a:t>
            </a:r>
          </a:p>
          <a:p>
            <a:pPr marL="1188720" marR="0" indent="0" algn="l">
              <a:lnSpc>
                <a:spcPts val="2800"/>
              </a:lnSpc>
              <a:spcBef>
                <a:spcPts val="395"/>
              </a:spcBef>
              <a:spcAft>
                <a:spcPts val="865"/>
              </a:spcAft>
            </a:pPr>
            <a:r>
              <a:rPr lang="en-US" sz="2300" spc="45" dirty="0">
                <a:solidFill>
                  <a:srgbClr val="C0504D"/>
                </a:solidFill>
                <a:latin typeface="Tahoma" panose="02020603050405020304" pitchFamily="2"/>
              </a:rPr>
              <a:t>your local C drive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585470" y="1414780"/>
            <a:ext cx="3190875" cy="5448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0" rIns="0" bIns="0" anchor="t">
            <a:normAutofit fontScale="90000"/>
          </a:bodyPr>
          <a:lstStyle/>
          <a:p>
            <a:pPr marL="0" marR="0" indent="0" algn="l">
              <a:lnSpc>
                <a:spcPts val="4200"/>
              </a:lnSpc>
              <a:spcAft>
                <a:spcPts val="0"/>
              </a:spcAft>
            </a:pPr>
            <a:r>
              <a:rPr lang="en-US" sz="3550" b="1" spc="-15">
                <a:solidFill>
                  <a:srgbClr val="1F487C"/>
                </a:solidFill>
                <a:latin typeface="Tahoma" panose="02020603050405020304" pitchFamily="2"/>
              </a:rPr>
              <a:t>HIPAA Security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2166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381000" y="3782695"/>
            <a:ext cx="8665210" cy="304165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381000" y="1427480"/>
            <a:ext cx="8686800" cy="6819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7500"/>
          </a:bodyPr>
          <a:lstStyle/>
          <a:p>
            <a:pPr marL="182880" marR="0" indent="0" algn="l">
              <a:lnSpc>
                <a:spcPts val="4200"/>
              </a:lnSpc>
              <a:spcAft>
                <a:spcPts val="1150"/>
              </a:spcAft>
            </a:pPr>
            <a:r>
              <a:rPr lang="en-US" sz="3450" b="1" spc="150">
                <a:solidFill>
                  <a:srgbClr val="1F487C"/>
                </a:solidFill>
                <a:latin typeface="Tahoma" panose="02020603050405020304" pitchFamily="2"/>
              </a:rPr>
              <a:t>Fundamental Philosophy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381000" y="2109470"/>
            <a:ext cx="8686800" cy="16732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13360" rIns="0" bIns="0" anchor="t">
            <a:normAutofit fontScale="97500"/>
          </a:bodyPr>
          <a:lstStyle/>
          <a:p>
            <a:pPr marL="320040" marR="0" indent="228600" algn="l">
              <a:lnSpc>
                <a:spcPts val="2500"/>
              </a:lnSpc>
              <a:spcAft>
                <a:spcPts val="0"/>
              </a:spcAft>
              <a:buFont typeface="Symbol"/>
              <a:buChar char="·"/>
            </a:pPr>
            <a:r>
              <a:rPr lang="en-US" sz="2100" spc="55">
                <a:solidFill>
                  <a:srgbClr val="000000"/>
                </a:solidFill>
                <a:latin typeface="Tahoma" panose="02020603050405020304" pitchFamily="2"/>
              </a:rPr>
              <a:t>Always ask yourself, “How would I want my</a:t>
            </a:r>
            <a:r>
              <a:rPr lang="en-US" sz="2100" spc="55">
                <a:solidFill>
                  <a:srgbClr val="F57003"/>
                </a:solidFill>
                <a:latin typeface="Tahoma" panose="02020603050405020304" pitchFamily="2"/>
              </a:rPr>
              <a:t> parent’s </a:t>
            </a:r>
          </a:p>
          <a:p>
            <a:pPr marL="548640" marR="0" indent="0" algn="l">
              <a:lnSpc>
                <a:spcPts val="2500"/>
              </a:lnSpc>
              <a:spcBef>
                <a:spcPts val="345"/>
              </a:spcBef>
              <a:spcAft>
                <a:spcPts val="6020"/>
              </a:spcAft>
            </a:pPr>
            <a:r>
              <a:rPr lang="en-US" sz="2100" spc="70">
                <a:solidFill>
                  <a:srgbClr val="000000"/>
                </a:solidFill>
                <a:latin typeface="Tahoma" panose="02020603050405020304" pitchFamily="2"/>
              </a:rPr>
              <a:t>information or my</a:t>
            </a:r>
            <a:r>
              <a:rPr lang="en-US" sz="2100" spc="70">
                <a:solidFill>
                  <a:srgbClr val="A4573B"/>
                </a:solidFill>
                <a:latin typeface="Tahoma" panose="02020603050405020304" pitchFamily="2"/>
              </a:rPr>
              <a:t> child’s</a:t>
            </a:r>
            <a:r>
              <a:rPr lang="en-US" sz="2100" spc="70">
                <a:solidFill>
                  <a:srgbClr val="000000"/>
                </a:solidFill>
                <a:latin typeface="Tahoma" panose="02020603050405020304" pitchFamily="2"/>
              </a:rPr>
              <a:t> information, to be treated?”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8872855" cy="307975"/>
          </a:xfrm>
          <a:prstGeom prst="rect">
            <a:avLst/>
          </a:prstGeom>
          <a:solidFill>
            <a:srgbClr val="1F487C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59397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7851775" y="6226810"/>
            <a:ext cx="1194435" cy="59753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2639695"/>
            <a:ext cx="8153400" cy="38373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0" marR="0" indent="365760" algn="just">
              <a:lnSpc>
                <a:spcPts val="1800"/>
              </a:lnSpc>
              <a:spcAft>
                <a:spcPts val="0"/>
              </a:spcAft>
              <a:buFont typeface="Courier New"/>
              <a:buChar char="o"/>
            </a:pPr>
            <a:r>
              <a:rPr lang="en-US" sz="1950" spc="10" dirty="0">
                <a:solidFill>
                  <a:srgbClr val="C0504D"/>
                </a:solidFill>
                <a:latin typeface="Tahoma" panose="02020603050405020304" pitchFamily="2"/>
              </a:rPr>
              <a:t>Watch for phishing expeditions like spoofed websites or </a:t>
            </a:r>
          </a:p>
          <a:p>
            <a:pPr marL="1280160" marR="0" indent="0" algn="just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35" dirty="0">
                <a:solidFill>
                  <a:srgbClr val="C0504D"/>
                </a:solidFill>
                <a:latin typeface="Tahoma" panose="02020603050405020304" pitchFamily="2"/>
              </a:rPr>
              <a:t>suspicious emails and attachments </a:t>
            </a:r>
          </a:p>
          <a:p>
            <a:pPr marL="914400" marR="0" indent="365760" algn="just">
              <a:lnSpc>
                <a:spcPts val="2100"/>
              </a:lnSpc>
              <a:spcBef>
                <a:spcPts val="2710"/>
              </a:spcBef>
              <a:spcAft>
                <a:spcPts val="0"/>
              </a:spcAft>
              <a:buFont typeface="Courier New"/>
              <a:buChar char="o"/>
            </a:pPr>
            <a:r>
              <a:rPr lang="en-US" sz="1950" spc="15" dirty="0">
                <a:solidFill>
                  <a:srgbClr val="C0504D"/>
                </a:solidFill>
                <a:latin typeface="Tahoma" panose="02020603050405020304" pitchFamily="2"/>
              </a:rPr>
              <a:t>Don’t disclose PHI to unknown persons &amp; double-check if </a:t>
            </a:r>
          </a:p>
          <a:p>
            <a:pPr marL="1280160" marR="0" indent="0" algn="just">
              <a:lnSpc>
                <a:spcPts val="2100"/>
              </a:lnSpc>
              <a:spcBef>
                <a:spcPts val="20"/>
              </a:spcBef>
              <a:spcAft>
                <a:spcPts val="0"/>
              </a:spcAft>
            </a:pPr>
            <a:r>
              <a:rPr lang="en-US" sz="1950" spc="10" dirty="0">
                <a:solidFill>
                  <a:srgbClr val="C0504D"/>
                </a:solidFill>
                <a:latin typeface="Tahoma" panose="02020603050405020304" pitchFamily="2"/>
              </a:rPr>
              <a:t>someone says they’re from the intermediary or the </a:t>
            </a:r>
          </a:p>
          <a:p>
            <a:pPr marL="1280160" marR="0" indent="0" algn="just">
              <a:lnSpc>
                <a:spcPts val="2100"/>
              </a:lnSpc>
              <a:spcBef>
                <a:spcPts val="30"/>
              </a:spcBef>
              <a:spcAft>
                <a:spcPts val="0"/>
              </a:spcAft>
            </a:pPr>
            <a:r>
              <a:rPr lang="en-US" sz="1950" spc="0" dirty="0">
                <a:solidFill>
                  <a:srgbClr val="C0504D"/>
                </a:solidFill>
                <a:latin typeface="Tahoma" panose="02020603050405020304" pitchFamily="2"/>
              </a:rPr>
              <a:t>government </a:t>
            </a:r>
          </a:p>
          <a:p>
            <a:pPr marL="914400" marR="0" indent="365760" algn="just">
              <a:lnSpc>
                <a:spcPts val="2000"/>
              </a:lnSpc>
              <a:spcBef>
                <a:spcPts val="2710"/>
              </a:spcBef>
              <a:spcAft>
                <a:spcPts val="0"/>
              </a:spcAft>
              <a:buFont typeface="Courier New"/>
              <a:buChar char="o"/>
            </a:pPr>
            <a:r>
              <a:rPr lang="en-US" sz="1950" spc="0" dirty="0">
                <a:solidFill>
                  <a:srgbClr val="C0504D"/>
                </a:solidFill>
                <a:latin typeface="Tahoma" panose="02020603050405020304" pitchFamily="2"/>
              </a:rPr>
              <a:t>If electronically sending PHI do so securely, e.g., encrypted </a:t>
            </a:r>
          </a:p>
          <a:p>
            <a:pPr marL="1280160" marR="0" indent="0" algn="just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10" dirty="0">
                <a:solidFill>
                  <a:srgbClr val="C0504D"/>
                </a:solidFill>
                <a:latin typeface="Tahoma" panose="02020603050405020304" pitchFamily="2"/>
              </a:rPr>
              <a:t>email or secure FTP </a:t>
            </a:r>
          </a:p>
          <a:p>
            <a:pPr marL="914400" marR="0" indent="365760" algn="just">
              <a:lnSpc>
                <a:spcPts val="2100"/>
              </a:lnSpc>
              <a:spcBef>
                <a:spcPts val="2760"/>
              </a:spcBef>
              <a:spcAft>
                <a:spcPts val="0"/>
              </a:spcAft>
              <a:buFont typeface="Courier New"/>
              <a:buChar char="o"/>
            </a:pPr>
            <a:r>
              <a:rPr lang="en-US" sz="1950" spc="0" dirty="0">
                <a:solidFill>
                  <a:srgbClr val="C0504D"/>
                </a:solidFill>
                <a:latin typeface="Tahoma" panose="02020603050405020304" pitchFamily="2"/>
              </a:rPr>
              <a:t>If you think your workstation has been compromised, e.g.,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5797550"/>
            <a:ext cx="7211695" cy="10350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280160" marR="0" indent="0" algn="just">
              <a:lnSpc>
                <a:spcPts val="2000"/>
              </a:lnSpc>
              <a:spcAft>
                <a:spcPts val="0"/>
              </a:spcAft>
            </a:pPr>
            <a:r>
              <a:rPr lang="en-US" sz="1950" spc="-10" dirty="0">
                <a:solidFill>
                  <a:srgbClr val="C0504D"/>
                </a:solidFill>
                <a:latin typeface="Tahoma" panose="02020603050405020304" pitchFamily="2"/>
              </a:rPr>
              <a:t>downloading a virus, notify both IT and Compliance </a:t>
            </a:r>
          </a:p>
          <a:p>
            <a:pPr marL="1280160" marR="0" indent="0" algn="just">
              <a:lnSpc>
                <a:spcPts val="2200"/>
              </a:lnSpc>
              <a:spcBef>
                <a:spcPts val="0"/>
              </a:spcBef>
              <a:spcAft>
                <a:spcPts val="3930"/>
              </a:spcAft>
            </a:pPr>
            <a:r>
              <a:rPr lang="en-US" sz="1950" spc="15" dirty="0">
                <a:solidFill>
                  <a:srgbClr val="C0504D"/>
                </a:solidFill>
                <a:latin typeface="Tahoma" panose="02020603050405020304" pitchFamily="2"/>
              </a:rPr>
              <a:t>immediately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585470" y="1520825"/>
            <a:ext cx="3190875" cy="4387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0" marR="0" indent="0" algn="l">
              <a:lnSpc>
                <a:spcPts val="3400"/>
              </a:lnSpc>
              <a:spcAft>
                <a:spcPts val="0"/>
              </a:spcAft>
            </a:pPr>
            <a:r>
              <a:rPr lang="en-US" sz="3550" b="1" spc="-15">
                <a:solidFill>
                  <a:srgbClr val="1F487C"/>
                </a:solidFill>
                <a:latin typeface="Tahoma" panose="02020603050405020304" pitchFamily="2"/>
              </a:rPr>
              <a:t>HIPAA Security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682625" y="2210436"/>
            <a:ext cx="4041775" cy="3683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7500"/>
          </a:bodyPr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3550" spc="45" dirty="0">
                <a:solidFill>
                  <a:srgbClr val="9BBA58"/>
                </a:solidFill>
                <a:latin typeface="Lucida Console" panose="02020603050405020304"/>
              </a:rPr>
              <a:t></a:t>
            </a:r>
            <a:r>
              <a:rPr lang="en-US" sz="2150" spc="45" dirty="0">
                <a:solidFill>
                  <a:srgbClr val="000000"/>
                </a:solidFill>
                <a:latin typeface="Tahoma" panose="02020603050405020304" pitchFamily="2"/>
              </a:rPr>
              <a:t> </a:t>
            </a:r>
            <a:r>
              <a:rPr lang="en-US" sz="2150" u="sng" spc="45" dirty="0">
                <a:solidFill>
                  <a:srgbClr val="000000"/>
                </a:solidFill>
                <a:latin typeface="Tahoma" panose="02020603050405020304" pitchFamily="2"/>
              </a:rPr>
              <a:t>More technical </a:t>
            </a:r>
            <a:r>
              <a:rPr lang="en-US" sz="2400" u="sng" spc="45" dirty="0">
                <a:solidFill>
                  <a:srgbClr val="000000"/>
                </a:solidFill>
                <a:latin typeface="Tahoma" panose="02020603050405020304" pitchFamily="2"/>
              </a:rPr>
              <a:t>safeguards</a:t>
            </a:r>
            <a:r>
              <a:rPr lang="en-US" sz="2150" u="sng" spc="45" dirty="0">
                <a:solidFill>
                  <a:srgbClr val="000000"/>
                </a:solidFill>
                <a:latin typeface="Tahoma" panose="02020603050405020304" pitchFamily="2"/>
              </a:rPr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8872855" cy="307975"/>
          </a:xfrm>
          <a:prstGeom prst="rect">
            <a:avLst/>
          </a:prstGeom>
          <a:solidFill>
            <a:srgbClr val="1F487C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7500"/>
          </a:bodyPr>
          <a:lstStyle/>
          <a:p>
            <a:endParaRPr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66700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7851775" y="6226810"/>
            <a:ext cx="1203960" cy="597535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585470" y="307975"/>
            <a:ext cx="8470900" cy="19761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113155" rIns="0" bIns="0" anchor="t">
            <a:normAutofit fontScale="97500"/>
          </a:bodyPr>
          <a:lstStyle/>
          <a:p>
            <a:pPr marL="0" marR="0" indent="0" algn="l">
              <a:lnSpc>
                <a:spcPts val="4200"/>
              </a:lnSpc>
              <a:spcAft>
                <a:spcPts val="2515"/>
              </a:spcAft>
            </a:pPr>
            <a:r>
              <a:rPr lang="en-US" sz="3550" b="1" spc="35">
                <a:solidFill>
                  <a:srgbClr val="1F487C"/>
                </a:solidFill>
                <a:latin typeface="Tahoma" panose="02020603050405020304" pitchFamily="2"/>
              </a:rPr>
              <a:t>HIPAA Security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585470" y="2284095"/>
            <a:ext cx="8470900" cy="39427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96520" rIns="0" bIns="0" anchor="t">
            <a:normAutofit fontScale="97500"/>
          </a:bodyPr>
          <a:lstStyle/>
          <a:p>
            <a:pPr marL="91440" marR="0" indent="0" algn="l">
              <a:lnSpc>
                <a:spcPts val="2800"/>
              </a:lnSpc>
              <a:spcAft>
                <a:spcPts val="0"/>
              </a:spcAft>
            </a:pPr>
            <a:r>
              <a:rPr lang="en-US" sz="3550" spc="50" dirty="0">
                <a:solidFill>
                  <a:srgbClr val="9BBA58"/>
                </a:solidFill>
                <a:latin typeface="Lucida Console" panose="02020603050405020304"/>
              </a:rPr>
              <a:t></a:t>
            </a:r>
            <a:r>
              <a:rPr lang="en-US" sz="2500" spc="50" dirty="0">
                <a:solidFill>
                  <a:srgbClr val="000000"/>
                </a:solidFill>
                <a:latin typeface="Tahoma" panose="02020603050405020304" pitchFamily="2"/>
              </a:rPr>
              <a:t> </a:t>
            </a:r>
            <a:r>
              <a:rPr lang="en-US" sz="2500" u="sng" spc="50" dirty="0">
                <a:solidFill>
                  <a:srgbClr val="000000"/>
                </a:solidFill>
                <a:latin typeface="Tahoma" panose="02020603050405020304" pitchFamily="2"/>
              </a:rPr>
              <a:t>Physical safeguards</a:t>
            </a:r>
            <a:r>
              <a:rPr lang="en-US" sz="2500" spc="50" dirty="0">
                <a:solidFill>
                  <a:srgbClr val="000000"/>
                </a:solidFill>
                <a:latin typeface="Tahoma" panose="02020603050405020304" pitchFamily="2"/>
              </a:rPr>
              <a:t>: </a:t>
            </a:r>
          </a:p>
          <a:p>
            <a:pPr marL="365760" marR="0" indent="320040" algn="l">
              <a:lnSpc>
                <a:spcPts val="2800"/>
              </a:lnSpc>
              <a:spcBef>
                <a:spcPts val="460"/>
              </a:spcBef>
              <a:spcAft>
                <a:spcPts val="0"/>
              </a:spcAft>
              <a:buFont typeface="Courier New"/>
              <a:buChar char="o"/>
            </a:pPr>
            <a:r>
              <a:rPr lang="en-US" sz="2300" spc="25" dirty="0">
                <a:solidFill>
                  <a:srgbClr val="C0504D"/>
                </a:solidFill>
                <a:latin typeface="Tahoma" panose="02020603050405020304" pitchFamily="2"/>
              </a:rPr>
              <a:t>Report doors that are unlocked allowing outsiders </a:t>
            </a:r>
          </a:p>
          <a:p>
            <a:pPr marL="685800" marR="0" indent="0" algn="l">
              <a:lnSpc>
                <a:spcPts val="2800"/>
              </a:lnSpc>
              <a:spcBef>
                <a:spcPts val="345"/>
              </a:spcBef>
              <a:spcAft>
                <a:spcPts val="0"/>
              </a:spcAft>
            </a:pPr>
            <a:r>
              <a:rPr lang="en-US" sz="2300" spc="20" dirty="0">
                <a:solidFill>
                  <a:srgbClr val="C0504D"/>
                </a:solidFill>
                <a:latin typeface="Tahoma" panose="02020603050405020304" pitchFamily="2"/>
              </a:rPr>
              <a:t>access to PH </a:t>
            </a:r>
          </a:p>
          <a:p>
            <a:pPr marL="365760" marR="0" indent="320040" algn="l">
              <a:lnSpc>
                <a:spcPts val="2800"/>
              </a:lnSpc>
              <a:spcBef>
                <a:spcPts val="650"/>
              </a:spcBef>
              <a:spcAft>
                <a:spcPts val="0"/>
              </a:spcAft>
              <a:buFont typeface="Courier New"/>
              <a:buChar char="o"/>
            </a:pPr>
            <a:r>
              <a:rPr lang="en-US" sz="2300" spc="20" dirty="0">
                <a:solidFill>
                  <a:srgbClr val="C0504D"/>
                </a:solidFill>
                <a:latin typeface="Tahoma" panose="02020603050405020304" pitchFamily="2"/>
              </a:rPr>
              <a:t>Report workstations or storage devices that are no </a:t>
            </a:r>
          </a:p>
          <a:p>
            <a:pPr marL="685800" marR="0" indent="0" algn="l">
              <a:lnSpc>
                <a:spcPts val="2800"/>
              </a:lnSpc>
              <a:spcBef>
                <a:spcPts val="345"/>
              </a:spcBef>
              <a:spcAft>
                <a:spcPts val="0"/>
              </a:spcAft>
            </a:pPr>
            <a:r>
              <a:rPr lang="en-US" sz="2300" spc="5" dirty="0">
                <a:solidFill>
                  <a:srgbClr val="C0504D"/>
                </a:solidFill>
                <a:latin typeface="Tahoma" panose="02020603050405020304" pitchFamily="2"/>
              </a:rPr>
              <a:t>longer being used </a:t>
            </a:r>
          </a:p>
          <a:p>
            <a:pPr marL="914400" marR="0" indent="320040" algn="l">
              <a:lnSpc>
                <a:spcPts val="2500"/>
              </a:lnSpc>
              <a:spcBef>
                <a:spcPts val="625"/>
              </a:spcBef>
              <a:spcAft>
                <a:spcPts val="0"/>
              </a:spcAft>
              <a:buFont typeface="Symbol"/>
              <a:buChar char="·"/>
            </a:pPr>
            <a:r>
              <a:rPr lang="en-US" sz="2100" spc="15" dirty="0">
                <a:solidFill>
                  <a:srgbClr val="4F81BC"/>
                </a:solidFill>
                <a:latin typeface="Tahoma" panose="02020603050405020304" pitchFamily="2"/>
              </a:rPr>
              <a:t>Notify IT to reclaim the equipment </a:t>
            </a:r>
          </a:p>
          <a:p>
            <a:pPr marL="914400" marR="914400" indent="320040" algn="l">
              <a:lnSpc>
                <a:spcPts val="2900"/>
              </a:lnSpc>
              <a:spcBef>
                <a:spcPts val="270"/>
              </a:spcBef>
              <a:spcAft>
                <a:spcPts val="0"/>
              </a:spcAft>
              <a:buFont typeface="Symbol"/>
              <a:buChar char="·"/>
            </a:pPr>
            <a:r>
              <a:rPr lang="en-US" sz="2100" spc="0" dirty="0">
                <a:solidFill>
                  <a:srgbClr val="4F81BC"/>
                </a:solidFill>
                <a:latin typeface="Tahoma" panose="02020603050405020304" pitchFamily="2"/>
              </a:rPr>
              <a:t>IT will “wipe” the equipment in accordance to HIPAA standards </a:t>
            </a:r>
          </a:p>
          <a:p>
            <a:pPr marL="365760" marR="0" indent="320040" algn="l">
              <a:lnSpc>
                <a:spcPts val="2800"/>
              </a:lnSpc>
              <a:spcBef>
                <a:spcPts val="700"/>
              </a:spcBef>
              <a:spcAft>
                <a:spcPts val="1870"/>
              </a:spcAft>
              <a:buFont typeface="Courier New"/>
              <a:buChar char="o"/>
            </a:pPr>
            <a:r>
              <a:rPr lang="en-US" sz="2300" spc="10" dirty="0">
                <a:solidFill>
                  <a:srgbClr val="C0504D"/>
                </a:solidFill>
                <a:latin typeface="Tahoma" panose="02020603050405020304" pitchFamily="2"/>
              </a:rPr>
              <a:t>Report keys or keypads that are not changed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76200" y="152400"/>
            <a:ext cx="9067800" cy="66294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585470" y="1414780"/>
            <a:ext cx="3190875" cy="5448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0" rIns="0" bIns="0" anchor="t">
            <a:normAutofit fontScale="90000"/>
          </a:bodyPr>
          <a:lstStyle/>
          <a:p>
            <a:pPr marL="0" marR="0" indent="0" algn="l">
              <a:lnSpc>
                <a:spcPts val="4200"/>
              </a:lnSpc>
              <a:spcAft>
                <a:spcPts val="0"/>
              </a:spcAft>
            </a:pPr>
            <a:r>
              <a:rPr lang="en-US" sz="3550" b="1" spc="-15">
                <a:solidFill>
                  <a:srgbClr val="1F487C"/>
                </a:solidFill>
                <a:latin typeface="Tahoma" panose="02020603050405020304" pitchFamily="2"/>
              </a:rPr>
              <a:t>HIPAA Security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685800" y="2057400"/>
            <a:ext cx="7647305" cy="2083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96520" rIns="0" bIns="0" anchor="t">
            <a:noAutofit/>
          </a:bodyPr>
          <a:lstStyle/>
          <a:p>
            <a:pPr marL="0" marR="0" indent="0" algn="l">
              <a:lnSpc>
                <a:spcPts val="2800"/>
              </a:lnSpc>
              <a:spcAft>
                <a:spcPts val="0"/>
              </a:spcAft>
            </a:pPr>
            <a:r>
              <a:rPr lang="en-US" sz="2400" spc="40" dirty="0">
                <a:solidFill>
                  <a:srgbClr val="9BB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</a:t>
            </a:r>
            <a:r>
              <a:rPr lang="en-US" sz="2400" spc="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spc="4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Administrative safeguards: </a:t>
            </a:r>
          </a:p>
          <a:p>
            <a:pPr marL="228600" marR="0" indent="365760" algn="l">
              <a:lnSpc>
                <a:spcPts val="2800"/>
              </a:lnSpc>
              <a:spcBef>
                <a:spcPts val="460"/>
              </a:spcBef>
              <a:spcAft>
                <a:spcPts val="0"/>
              </a:spcAft>
              <a:buFont typeface="Courier New"/>
              <a:buChar char="o"/>
            </a:pPr>
            <a:r>
              <a:rPr lang="en-US" sz="2400" spc="0" dirty="0">
                <a:solidFill>
                  <a:srgbClr val="C050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Report any staff who access any PHI without job </a:t>
            </a:r>
          </a:p>
          <a:p>
            <a:pPr marL="594360" marR="0" indent="0" algn="l">
              <a:lnSpc>
                <a:spcPts val="2700"/>
              </a:lnSpc>
              <a:spcBef>
                <a:spcPts val="370"/>
              </a:spcBef>
              <a:spcAft>
                <a:spcPts val="0"/>
              </a:spcAft>
            </a:pPr>
            <a:r>
              <a:rPr lang="en-US" sz="2400" spc="15" dirty="0">
                <a:solidFill>
                  <a:srgbClr val="C050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related reason </a:t>
            </a:r>
          </a:p>
          <a:p>
            <a:pPr marL="228600" marR="0" indent="365760" algn="l">
              <a:lnSpc>
                <a:spcPts val="2800"/>
              </a:lnSpc>
              <a:spcBef>
                <a:spcPts val="670"/>
              </a:spcBef>
              <a:spcAft>
                <a:spcPts val="0"/>
              </a:spcAft>
              <a:buFont typeface="Courier New"/>
              <a:buChar char="o"/>
            </a:pPr>
            <a:r>
              <a:rPr lang="en-US" sz="2400" spc="0" dirty="0">
                <a:solidFill>
                  <a:srgbClr val="C050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Report any PHI access level that is excessive or not </a:t>
            </a:r>
          </a:p>
          <a:p>
            <a:pPr marL="594360" marR="0" indent="0" algn="l">
              <a:lnSpc>
                <a:spcPts val="2700"/>
              </a:lnSpc>
              <a:spcBef>
                <a:spcPts val="370"/>
              </a:spcBef>
              <a:spcAft>
                <a:spcPts val="0"/>
              </a:spcAft>
            </a:pPr>
            <a:r>
              <a:rPr lang="en-US" sz="2400" spc="0" dirty="0">
                <a:solidFill>
                  <a:srgbClr val="C050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job related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8872855" cy="307975"/>
          </a:xfrm>
          <a:prstGeom prst="rect">
            <a:avLst/>
          </a:prstGeom>
          <a:solidFill>
            <a:srgbClr val="1F487C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7500"/>
          </a:bodyPr>
          <a:lstStyle/>
          <a:p>
            <a:endParaRPr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075815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3"/>
          <a:stretch>
            <a:fillRect/>
          </a:stretch>
        </p:blipFill>
        <p:spPr>
          <a:xfrm>
            <a:off x="7821865" y="6019800"/>
            <a:ext cx="1194435" cy="597535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762000" y="1981200"/>
            <a:ext cx="7704796" cy="44443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0" marR="0" indent="0" algn="just">
              <a:lnSpc>
                <a:spcPts val="3400"/>
              </a:lnSpc>
              <a:spcAft>
                <a:spcPts val="0"/>
              </a:spcAft>
            </a:pPr>
            <a:r>
              <a:rPr lang="en-US" sz="3550" b="1" spc="70" dirty="0">
                <a:solidFill>
                  <a:srgbClr val="1F487C"/>
                </a:solidFill>
                <a:latin typeface="Tahoma" panose="02020603050405020304" pitchFamily="2"/>
              </a:rPr>
              <a:t>HIPAA Safeguards </a:t>
            </a:r>
          </a:p>
          <a:p>
            <a:pPr marL="0" marR="0" indent="274320" algn="just">
              <a:lnSpc>
                <a:spcPts val="3000"/>
              </a:lnSpc>
              <a:spcBef>
                <a:spcPts val="785"/>
              </a:spcBef>
              <a:spcAft>
                <a:spcPts val="0"/>
              </a:spcAft>
              <a:buFont typeface="Symbol"/>
              <a:buChar char="·"/>
            </a:pPr>
            <a:r>
              <a:rPr lang="en-US" sz="2500" b="1" spc="5" dirty="0">
                <a:solidFill>
                  <a:srgbClr val="000000"/>
                </a:solidFill>
                <a:latin typeface="Tahoma" panose="02020603050405020304" pitchFamily="2"/>
              </a:rPr>
              <a:t>Verbal</a:t>
            </a:r>
            <a:r>
              <a:rPr lang="en-US" sz="2500" spc="5" dirty="0">
                <a:solidFill>
                  <a:srgbClr val="000000"/>
                </a:solidFill>
                <a:latin typeface="Tahoma" panose="02020603050405020304" pitchFamily="2"/>
              </a:rPr>
              <a:t>: Keep your voice down and direct your </a:t>
            </a:r>
          </a:p>
          <a:p>
            <a:pPr marL="274320" marR="0" indent="0" algn="just">
              <a:lnSpc>
                <a:spcPts val="2900"/>
              </a:lnSpc>
              <a:spcBef>
                <a:spcPts val="395"/>
              </a:spcBef>
              <a:spcAft>
                <a:spcPts val="0"/>
              </a:spcAft>
            </a:pPr>
            <a:r>
              <a:rPr lang="en-US" sz="2500" spc="5" dirty="0">
                <a:solidFill>
                  <a:srgbClr val="000000"/>
                </a:solidFill>
                <a:latin typeface="Tahoma" panose="02020603050405020304" pitchFamily="2"/>
              </a:rPr>
              <a:t>conversation to the patient </a:t>
            </a:r>
          </a:p>
          <a:p>
            <a:pPr marL="0" marR="0" indent="274320" algn="just">
              <a:lnSpc>
                <a:spcPts val="3000"/>
              </a:lnSpc>
              <a:spcBef>
                <a:spcPts val="720"/>
              </a:spcBef>
              <a:spcAft>
                <a:spcPts val="0"/>
              </a:spcAft>
              <a:buFont typeface="Symbol"/>
              <a:buChar char="·"/>
            </a:pPr>
            <a:r>
              <a:rPr lang="en-US" sz="2500" b="1" spc="10" dirty="0">
                <a:solidFill>
                  <a:srgbClr val="000000"/>
                </a:solidFill>
                <a:latin typeface="Tahoma" panose="02020603050405020304" pitchFamily="2"/>
              </a:rPr>
              <a:t>Paper: </a:t>
            </a:r>
            <a:r>
              <a:rPr lang="en-US" sz="2500" spc="10" dirty="0">
                <a:solidFill>
                  <a:srgbClr val="000000"/>
                </a:solidFill>
                <a:latin typeface="Tahoma" panose="02020603050405020304" pitchFamily="2"/>
              </a:rPr>
              <a:t>Return, lock it up or shred it </a:t>
            </a:r>
          </a:p>
          <a:p>
            <a:pPr marL="0" marR="0" indent="274320" algn="just">
              <a:lnSpc>
                <a:spcPts val="3000"/>
              </a:lnSpc>
              <a:spcBef>
                <a:spcPts val="690"/>
              </a:spcBef>
              <a:spcAft>
                <a:spcPts val="0"/>
              </a:spcAft>
              <a:buFont typeface="Symbol"/>
              <a:buChar char="·"/>
            </a:pPr>
            <a:r>
              <a:rPr lang="en-US" sz="2500" b="1" spc="5" dirty="0">
                <a:solidFill>
                  <a:srgbClr val="000000"/>
                </a:solidFill>
                <a:latin typeface="Tahoma" panose="02020603050405020304" pitchFamily="2"/>
              </a:rPr>
              <a:t>Workstation: </a:t>
            </a:r>
            <a:r>
              <a:rPr lang="en-US" sz="2500" spc="5" dirty="0">
                <a:solidFill>
                  <a:srgbClr val="000000"/>
                </a:solidFill>
                <a:latin typeface="Tahoma" panose="02020603050405020304" pitchFamily="2"/>
              </a:rPr>
              <a:t>Encrypt you laptop, don’t share your </a:t>
            </a:r>
          </a:p>
          <a:p>
            <a:pPr marL="274320" marR="0" indent="0" algn="just">
              <a:lnSpc>
                <a:spcPts val="3000"/>
              </a:lnSpc>
              <a:spcBef>
                <a:spcPts val="395"/>
              </a:spcBef>
              <a:spcAft>
                <a:spcPts val="0"/>
              </a:spcAft>
            </a:pPr>
            <a:r>
              <a:rPr lang="en-US" sz="2500" spc="-10" dirty="0">
                <a:solidFill>
                  <a:srgbClr val="000000"/>
                </a:solidFill>
                <a:latin typeface="Tahoma" panose="02020603050405020304" pitchFamily="2"/>
              </a:rPr>
              <a:t>username or password, lock up and log off, save PHI </a:t>
            </a:r>
          </a:p>
          <a:p>
            <a:pPr marL="274320" marR="0" indent="0" algn="just">
              <a:lnSpc>
                <a:spcPts val="2900"/>
              </a:lnSpc>
              <a:spcBef>
                <a:spcPts val="370"/>
              </a:spcBef>
              <a:spcAft>
                <a:spcPts val="0"/>
              </a:spcAft>
            </a:pPr>
            <a:r>
              <a:rPr lang="en-US" sz="2500" spc="0" dirty="0">
                <a:solidFill>
                  <a:srgbClr val="000000"/>
                </a:solidFill>
                <a:latin typeface="Tahoma" panose="02020603050405020304" pitchFamily="2"/>
              </a:rPr>
              <a:t>to shared drive </a:t>
            </a:r>
          </a:p>
          <a:p>
            <a:pPr marL="0" marR="0" indent="274320" algn="just">
              <a:lnSpc>
                <a:spcPts val="2900"/>
              </a:lnSpc>
              <a:spcBef>
                <a:spcPts val="735"/>
              </a:spcBef>
              <a:spcAft>
                <a:spcPts val="0"/>
              </a:spcAft>
              <a:buFont typeface="Symbol"/>
              <a:buChar char="·"/>
            </a:pPr>
            <a:r>
              <a:rPr lang="en-US" sz="2500" b="1" spc="30" dirty="0">
                <a:solidFill>
                  <a:srgbClr val="000000"/>
                </a:solidFill>
                <a:latin typeface="Tahoma" panose="02020603050405020304" pitchFamily="2"/>
              </a:rPr>
              <a:t>Phone Calls, Emails and Faxes</a:t>
            </a:r>
            <a:r>
              <a:rPr lang="en-US" sz="2500" spc="30" dirty="0">
                <a:solidFill>
                  <a:srgbClr val="000000"/>
                </a:solidFill>
                <a:latin typeface="Tahoma" panose="02020603050405020304" pitchFamily="2"/>
              </a:rPr>
              <a:t>: Check the number </a:t>
            </a:r>
          </a:p>
          <a:p>
            <a:pPr marL="274320" marR="0" indent="0" algn="just">
              <a:lnSpc>
                <a:spcPts val="3000"/>
              </a:lnSpc>
              <a:spcBef>
                <a:spcPts val="435"/>
              </a:spcBef>
              <a:spcAft>
                <a:spcPts val="0"/>
              </a:spcAft>
            </a:pPr>
            <a:r>
              <a:rPr lang="en-US" sz="2500" spc="0" dirty="0">
                <a:solidFill>
                  <a:srgbClr val="000000"/>
                </a:solidFill>
                <a:latin typeface="Tahoma" panose="02020603050405020304" pitchFamily="2"/>
              </a:rPr>
              <a:t>or address; notify supervisors if received by </a:t>
            </a:r>
          </a:p>
          <a:p>
            <a:pPr marL="274320" marR="0" indent="0" algn="just">
              <a:lnSpc>
                <a:spcPts val="2900"/>
              </a:lnSpc>
              <a:spcBef>
                <a:spcPts val="395"/>
              </a:spcBef>
              <a:spcAft>
                <a:spcPts val="0"/>
              </a:spcAft>
            </a:pPr>
            <a:r>
              <a:rPr lang="en-US" sz="2500" spc="20" dirty="0">
                <a:solidFill>
                  <a:srgbClr val="000000"/>
                </a:solidFill>
                <a:latin typeface="Tahoma" panose="02020603050405020304" pitchFamily="2"/>
              </a:rPr>
              <a:t>unintended recipient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8872855" cy="307975"/>
          </a:xfrm>
          <a:prstGeom prst="rect">
            <a:avLst/>
          </a:prstGeom>
          <a:solidFill>
            <a:srgbClr val="1F487C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7500"/>
          </a:bodyPr>
          <a:lstStyle/>
          <a:p>
            <a:endParaRPr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61356" y="0"/>
            <a:ext cx="8763000" cy="6824345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585470" y="1421130"/>
            <a:ext cx="4702810" cy="5365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05" rIns="0" bIns="0" anchor="t">
            <a:normAutofit fontScale="90000"/>
          </a:bodyPr>
          <a:lstStyle/>
          <a:p>
            <a:pPr marL="0" marR="0" indent="0" algn="l">
              <a:lnSpc>
                <a:spcPts val="4200"/>
              </a:lnSpc>
              <a:spcAft>
                <a:spcPts val="0"/>
              </a:spcAft>
            </a:pPr>
            <a:r>
              <a:rPr lang="en-US" sz="3500" b="1" spc="80">
                <a:solidFill>
                  <a:srgbClr val="1F487C"/>
                </a:solidFill>
                <a:latin typeface="Tahoma" panose="02020603050405020304" pitchFamily="2"/>
              </a:rPr>
              <a:t>HIPAA &amp; Social Media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664210" y="2133600"/>
            <a:ext cx="4136390" cy="5657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7500"/>
          </a:bodyPr>
          <a:lstStyle/>
          <a:p>
            <a:pPr marL="0" marR="0" indent="0" algn="l">
              <a:lnSpc>
                <a:spcPts val="2900"/>
              </a:lnSpc>
              <a:spcAft>
                <a:spcPts val="0"/>
              </a:spcAft>
            </a:pPr>
            <a:r>
              <a:rPr lang="en-US" sz="2450" u="sng" spc="30" dirty="0">
                <a:solidFill>
                  <a:srgbClr val="000000"/>
                </a:solidFill>
                <a:latin typeface="Tahoma" panose="02020603050405020304" pitchFamily="2"/>
              </a:rPr>
              <a:t>What is Social Media?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679450" y="2712720"/>
            <a:ext cx="7096125" cy="24422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1595" rIns="0" bIns="0" anchor="t">
            <a:normAutofit fontScale="97500"/>
          </a:bodyPr>
          <a:lstStyle/>
          <a:p>
            <a:pPr marL="0" marR="0" indent="274320" algn="just">
              <a:lnSpc>
                <a:spcPts val="3100"/>
              </a:lnSpc>
              <a:spcAft>
                <a:spcPts val="0"/>
              </a:spcAft>
              <a:buFont typeface="Symbol"/>
              <a:buChar char="·"/>
            </a:pPr>
            <a:r>
              <a:rPr lang="en-US" sz="2450" spc="0" dirty="0">
                <a:solidFill>
                  <a:srgbClr val="000000"/>
                </a:solidFill>
                <a:latin typeface="Tahoma" panose="02020603050405020304" pitchFamily="2"/>
              </a:rPr>
              <a:t>Social Networks (Facebook, Twitter, etc.) </a:t>
            </a:r>
          </a:p>
          <a:p>
            <a:pPr marL="0" marR="0" indent="274320" algn="just">
              <a:lnSpc>
                <a:spcPts val="3000"/>
              </a:lnSpc>
              <a:spcBef>
                <a:spcPts val="650"/>
              </a:spcBef>
              <a:spcAft>
                <a:spcPts val="0"/>
              </a:spcAft>
              <a:buFont typeface="Symbol"/>
              <a:buChar char="·"/>
            </a:pPr>
            <a:r>
              <a:rPr lang="en-US" sz="2450" spc="0" dirty="0">
                <a:solidFill>
                  <a:srgbClr val="000000"/>
                </a:solidFill>
                <a:latin typeface="Tahoma" panose="02020603050405020304" pitchFamily="2"/>
              </a:rPr>
              <a:t>Third party rating sites (Yelp) </a:t>
            </a:r>
          </a:p>
          <a:p>
            <a:pPr marL="0" marR="0" indent="274320" algn="just">
              <a:lnSpc>
                <a:spcPts val="2900"/>
              </a:lnSpc>
              <a:spcBef>
                <a:spcPts val="680"/>
              </a:spcBef>
              <a:spcAft>
                <a:spcPts val="0"/>
              </a:spcAft>
              <a:buFont typeface="Symbol"/>
              <a:buChar char="·"/>
            </a:pPr>
            <a:r>
              <a:rPr lang="en-US" sz="2450" spc="30" dirty="0">
                <a:solidFill>
                  <a:srgbClr val="000000"/>
                </a:solidFill>
                <a:latin typeface="Tahoma" panose="02020603050405020304" pitchFamily="2"/>
              </a:rPr>
              <a:t>Multimedia host sites (</a:t>
            </a:r>
            <a:r>
              <a:rPr lang="en-US" sz="2450" spc="30" dirty="0" err="1">
                <a:solidFill>
                  <a:srgbClr val="000000"/>
                </a:solidFill>
                <a:latin typeface="Tahoma" panose="02020603050405020304" pitchFamily="2"/>
              </a:rPr>
              <a:t>Youtube</a:t>
            </a:r>
            <a:r>
              <a:rPr lang="en-US" sz="2450" spc="30" dirty="0">
                <a:solidFill>
                  <a:srgbClr val="000000"/>
                </a:solidFill>
                <a:latin typeface="Tahoma" panose="02020603050405020304" pitchFamily="2"/>
              </a:rPr>
              <a:t>, </a:t>
            </a:r>
            <a:r>
              <a:rPr lang="en-US" sz="2450" spc="30" dirty="0" err="1">
                <a:solidFill>
                  <a:srgbClr val="000000"/>
                </a:solidFill>
                <a:latin typeface="Tahoma" panose="02020603050405020304" pitchFamily="2"/>
              </a:rPr>
              <a:t>Snapchat</a:t>
            </a:r>
            <a:r>
              <a:rPr lang="en-US" sz="2450" spc="30" dirty="0">
                <a:solidFill>
                  <a:srgbClr val="000000"/>
                </a:solidFill>
                <a:latin typeface="Tahoma" panose="02020603050405020304" pitchFamily="2"/>
              </a:rPr>
              <a:t>) </a:t>
            </a:r>
          </a:p>
          <a:p>
            <a:pPr marL="0" marR="0" indent="274320" algn="just">
              <a:lnSpc>
                <a:spcPts val="2900"/>
              </a:lnSpc>
              <a:spcBef>
                <a:spcPts val="705"/>
              </a:spcBef>
              <a:spcAft>
                <a:spcPts val="0"/>
              </a:spcAft>
              <a:buFont typeface="Symbol"/>
              <a:buChar char="·"/>
            </a:pPr>
            <a:r>
              <a:rPr lang="en-US" sz="2450" spc="30" dirty="0">
                <a:solidFill>
                  <a:srgbClr val="000000"/>
                </a:solidFill>
                <a:latin typeface="Tahoma" panose="02020603050405020304" pitchFamily="2"/>
              </a:rPr>
              <a:t>Discussion Forums (</a:t>
            </a:r>
            <a:r>
              <a:rPr lang="en-US" sz="2450" spc="30" dirty="0" err="1">
                <a:solidFill>
                  <a:srgbClr val="000000"/>
                </a:solidFill>
                <a:latin typeface="Tahoma" panose="02020603050405020304" pitchFamily="2"/>
              </a:rPr>
              <a:t>Reddit</a:t>
            </a:r>
            <a:r>
              <a:rPr lang="en-US" sz="2450" spc="30" dirty="0">
                <a:solidFill>
                  <a:srgbClr val="000000"/>
                </a:solidFill>
                <a:latin typeface="Tahoma" panose="02020603050405020304" pitchFamily="2"/>
              </a:rPr>
              <a:t>) </a:t>
            </a:r>
          </a:p>
          <a:p>
            <a:pPr marL="0" marR="0" indent="274320" algn="just">
              <a:lnSpc>
                <a:spcPts val="3100"/>
              </a:lnSpc>
              <a:spcBef>
                <a:spcPts val="580"/>
              </a:spcBef>
              <a:spcAft>
                <a:spcPts val="905"/>
              </a:spcAft>
              <a:buFont typeface="Symbol"/>
              <a:buChar char="·"/>
            </a:pPr>
            <a:r>
              <a:rPr lang="en-US" sz="2450" spc="5" dirty="0">
                <a:solidFill>
                  <a:srgbClr val="000000"/>
                </a:solidFill>
                <a:latin typeface="Tahoma" panose="02020603050405020304" pitchFamily="2"/>
              </a:rPr>
              <a:t>Collaborative Information Systems (Wikipedia)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8872855" cy="307975"/>
          </a:xfrm>
          <a:prstGeom prst="rect">
            <a:avLst/>
          </a:prstGeom>
          <a:solidFill>
            <a:srgbClr val="1F487C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7500"/>
          </a:bodyPr>
          <a:lstStyle/>
          <a:p>
            <a:endParaRPr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72478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7851775" y="6226810"/>
            <a:ext cx="1194435" cy="597535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533400" y="307975"/>
            <a:ext cx="8522970" cy="61690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115060" rIns="0" bIns="0" anchor="t">
            <a:normAutofit fontScale="97500"/>
          </a:bodyPr>
          <a:lstStyle/>
          <a:p>
            <a:pPr marL="0" marR="0" indent="0" algn="l">
              <a:lnSpc>
                <a:spcPts val="4200"/>
              </a:lnSpc>
              <a:spcAft>
                <a:spcPts val="0"/>
              </a:spcAft>
            </a:pPr>
            <a:r>
              <a:rPr lang="en-US" sz="3500" b="1" spc="120" dirty="0">
                <a:solidFill>
                  <a:srgbClr val="1F487C"/>
                </a:solidFill>
                <a:latin typeface="Tahoma" panose="02020603050405020304" pitchFamily="2"/>
              </a:rPr>
              <a:t>HIPAA &amp; Social Media </a:t>
            </a:r>
          </a:p>
          <a:p>
            <a:pPr marL="91440" marR="0" indent="0" algn="l">
              <a:lnSpc>
                <a:spcPts val="3000"/>
              </a:lnSpc>
              <a:spcBef>
                <a:spcPts val="2495"/>
              </a:spcBef>
              <a:spcAft>
                <a:spcPts val="0"/>
              </a:spcAft>
            </a:pPr>
            <a:r>
              <a:rPr lang="en-US" sz="2500" u="sng" spc="40" dirty="0">
                <a:solidFill>
                  <a:srgbClr val="000000"/>
                </a:solidFill>
                <a:latin typeface="Tahoma" panose="02020603050405020304" pitchFamily="2"/>
              </a:rPr>
              <a:t>Social Media Facts: </a:t>
            </a:r>
          </a:p>
          <a:p>
            <a:pPr marL="365760" marR="0" indent="274320" algn="l">
              <a:lnSpc>
                <a:spcPts val="3000"/>
              </a:lnSpc>
              <a:spcBef>
                <a:spcPts val="360"/>
              </a:spcBef>
              <a:spcAft>
                <a:spcPts val="0"/>
              </a:spcAft>
              <a:buFont typeface="Symbol"/>
              <a:buChar char="·"/>
            </a:pPr>
            <a:r>
              <a:rPr lang="en-US" sz="2500" spc="-5" dirty="0">
                <a:solidFill>
                  <a:srgbClr val="000000"/>
                </a:solidFill>
                <a:latin typeface="Tahoma" panose="02020603050405020304" pitchFamily="2"/>
              </a:rPr>
              <a:t>Posting PHI is almost always a HIPAA breach- Don’t do it.</a:t>
            </a:r>
          </a:p>
          <a:p>
            <a:pPr marL="594360" marR="1005840" indent="0" algn="l">
              <a:lnSpc>
                <a:spcPts val="2800"/>
              </a:lnSpc>
              <a:spcBef>
                <a:spcPts val="320"/>
              </a:spcBef>
              <a:spcAft>
                <a:spcPts val="0"/>
              </a:spcAft>
            </a:pPr>
            <a:r>
              <a:rPr lang="en-US" sz="2700" spc="0" dirty="0">
                <a:solidFill>
                  <a:srgbClr val="C0504D"/>
                </a:solidFill>
                <a:latin typeface="Georgia" panose="02020603050405020304" pitchFamily="1"/>
              </a:rPr>
              <a:t>▫ </a:t>
            </a:r>
            <a:r>
              <a:rPr lang="en-US" sz="2300" spc="0" dirty="0">
                <a:solidFill>
                  <a:srgbClr val="C0504D"/>
                </a:solidFill>
                <a:latin typeface="Tahoma" panose="02020603050405020304" pitchFamily="2"/>
              </a:rPr>
              <a:t>The social media company, your friends, and your friends’ friends have no right to view the PHI </a:t>
            </a:r>
          </a:p>
          <a:p>
            <a:pPr marL="365760" marR="1005840" indent="274320" algn="l">
              <a:lnSpc>
                <a:spcPts val="3000"/>
              </a:lnSpc>
              <a:spcBef>
                <a:spcPts val="250"/>
              </a:spcBef>
              <a:spcAft>
                <a:spcPts val="0"/>
              </a:spcAft>
              <a:buFont typeface="Symbol"/>
              <a:buChar char="·"/>
            </a:pPr>
            <a:r>
              <a:rPr lang="en-US" sz="2500" spc="0" dirty="0">
                <a:solidFill>
                  <a:srgbClr val="000000"/>
                </a:solidFill>
                <a:latin typeface="Tahoma" panose="02020603050405020304" pitchFamily="2"/>
              </a:rPr>
              <a:t>Even if the patient is your social media friend or  </a:t>
            </a:r>
          </a:p>
          <a:p>
            <a:pPr marL="365760" marR="1005840" indent="274320" algn="l">
              <a:lnSpc>
                <a:spcPts val="3000"/>
              </a:lnSpc>
              <a:spcBef>
                <a:spcPts val="250"/>
              </a:spcBef>
              <a:spcAft>
                <a:spcPts val="0"/>
              </a:spcAft>
              <a:buFont typeface="Symbol"/>
              <a:buChar char="·"/>
            </a:pPr>
            <a:r>
              <a:rPr lang="en-US" sz="2500" spc="0" dirty="0">
                <a:solidFill>
                  <a:srgbClr val="000000"/>
                </a:solidFill>
                <a:latin typeface="Tahoma" panose="02020603050405020304" pitchFamily="2"/>
              </a:rPr>
              <a:t>informally OK’d your post, that is not a formal </a:t>
            </a:r>
          </a:p>
          <a:p>
            <a:pPr marL="365760" marR="1005840" algn="l">
              <a:lnSpc>
                <a:spcPts val="3000"/>
              </a:lnSpc>
              <a:spcBef>
                <a:spcPts val="250"/>
              </a:spcBef>
              <a:spcAft>
                <a:spcPts val="0"/>
              </a:spcAft>
            </a:pPr>
            <a:r>
              <a:rPr lang="en-US" sz="2500" dirty="0">
                <a:solidFill>
                  <a:srgbClr val="000000"/>
                </a:solidFill>
                <a:latin typeface="Tahoma" panose="02020603050405020304" pitchFamily="2"/>
              </a:rPr>
              <a:t>   </a:t>
            </a:r>
            <a:r>
              <a:rPr lang="en-US" sz="2500" spc="0" dirty="0">
                <a:solidFill>
                  <a:srgbClr val="000000"/>
                </a:solidFill>
                <a:latin typeface="Tahoma" panose="02020603050405020304" pitchFamily="2"/>
              </a:rPr>
              <a:t>HIPAA authorization </a:t>
            </a:r>
          </a:p>
          <a:p>
            <a:pPr marL="365760" marR="1188720" indent="274320" algn="just">
              <a:lnSpc>
                <a:spcPts val="3000"/>
              </a:lnSpc>
              <a:spcBef>
                <a:spcPts val="325"/>
              </a:spcBef>
              <a:spcAft>
                <a:spcPts val="25"/>
              </a:spcAft>
              <a:buFont typeface="Symbol"/>
              <a:buChar char="·"/>
            </a:pPr>
            <a:r>
              <a:rPr lang="en-US" sz="2500" spc="0" dirty="0">
                <a:solidFill>
                  <a:srgbClr val="000000"/>
                </a:solidFill>
                <a:latin typeface="Tahoma" panose="02020603050405020304" pitchFamily="2"/>
              </a:rPr>
              <a:t>Even if you didn’t name the patient, if you gave  </a:t>
            </a:r>
          </a:p>
          <a:p>
            <a:pPr marL="365760" marR="1188720" algn="just">
              <a:lnSpc>
                <a:spcPts val="3000"/>
              </a:lnSpc>
              <a:spcBef>
                <a:spcPts val="325"/>
              </a:spcBef>
              <a:spcAft>
                <a:spcPts val="25"/>
              </a:spcAft>
            </a:pPr>
            <a:r>
              <a:rPr lang="en-US" sz="2500" dirty="0">
                <a:solidFill>
                  <a:srgbClr val="000000"/>
                </a:solidFill>
                <a:latin typeface="Tahoma" panose="02020603050405020304" pitchFamily="2"/>
              </a:rPr>
              <a:t>   </a:t>
            </a:r>
            <a:r>
              <a:rPr lang="en-US" sz="2500" spc="0" dirty="0">
                <a:solidFill>
                  <a:srgbClr val="000000"/>
                </a:solidFill>
                <a:latin typeface="Tahoma" panose="02020603050405020304" pitchFamily="2"/>
              </a:rPr>
              <a:t>enough details so public could identify patient,  </a:t>
            </a:r>
          </a:p>
          <a:p>
            <a:pPr marL="365760" marR="1188720" algn="just">
              <a:lnSpc>
                <a:spcPts val="3000"/>
              </a:lnSpc>
              <a:spcBef>
                <a:spcPts val="325"/>
              </a:spcBef>
              <a:spcAft>
                <a:spcPts val="25"/>
              </a:spcAft>
            </a:pPr>
            <a:r>
              <a:rPr lang="en-US" sz="2500" dirty="0">
                <a:solidFill>
                  <a:srgbClr val="000000"/>
                </a:solidFill>
                <a:latin typeface="Tahoma" panose="02020603050405020304" pitchFamily="2"/>
              </a:rPr>
              <a:t>   </a:t>
            </a:r>
            <a:r>
              <a:rPr lang="en-US" sz="2500" spc="0" dirty="0">
                <a:solidFill>
                  <a:srgbClr val="000000"/>
                </a:solidFill>
                <a:latin typeface="Tahoma" panose="02020603050405020304" pitchFamily="2"/>
              </a:rPr>
              <a:t>your post is PHI 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2166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685800" y="4038600"/>
            <a:ext cx="7848600" cy="25146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289560" y="621665"/>
            <a:ext cx="8470900" cy="39262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05" rIns="0" bIns="0" anchor="t">
            <a:normAutofit/>
          </a:bodyPr>
          <a:lstStyle/>
          <a:p>
            <a:pPr marL="274320" marR="0" indent="0" algn="l">
              <a:lnSpc>
                <a:spcPts val="4200"/>
              </a:lnSpc>
              <a:spcAft>
                <a:spcPts val="0"/>
              </a:spcAft>
            </a:pPr>
            <a:r>
              <a:rPr lang="en-US" sz="3500" b="1" spc="120" dirty="0">
                <a:solidFill>
                  <a:srgbClr val="1F487C"/>
                </a:solidFill>
                <a:latin typeface="Tahoma" panose="02020603050405020304" pitchFamily="2"/>
              </a:rPr>
              <a:t>HIPAA &amp; Social Media </a:t>
            </a:r>
          </a:p>
          <a:p>
            <a:pPr marL="411480" marR="0" indent="0" algn="l">
              <a:lnSpc>
                <a:spcPts val="3000"/>
              </a:lnSpc>
              <a:spcBef>
                <a:spcPts val="2910"/>
              </a:spcBef>
              <a:spcAft>
                <a:spcPts val="0"/>
              </a:spcAft>
            </a:pPr>
            <a:r>
              <a:rPr lang="en-US" sz="2500" u="sng" spc="565" dirty="0">
                <a:solidFill>
                  <a:srgbClr val="000000"/>
                </a:solidFill>
                <a:latin typeface="Tahoma" panose="02020603050405020304" pitchFamily="2"/>
              </a:rPr>
              <a:t>Social Media Do’s</a:t>
            </a:r>
            <a:r>
              <a:rPr lang="en-US" sz="2500" spc="565" dirty="0">
                <a:solidFill>
                  <a:srgbClr val="000000"/>
                </a:solidFill>
                <a:latin typeface="Tahoma" panose="02020603050405020304" pitchFamily="2"/>
              </a:rPr>
              <a:t> </a:t>
            </a:r>
          </a:p>
          <a:p>
            <a:pPr marL="868680" marR="0" indent="457200" algn="l">
              <a:lnSpc>
                <a:spcPts val="3000"/>
              </a:lnSpc>
              <a:spcBef>
                <a:spcPts val="690"/>
              </a:spcBef>
              <a:spcAft>
                <a:spcPts val="0"/>
              </a:spcAft>
              <a:buFont typeface="Symbol"/>
              <a:buChar char="·"/>
            </a:pPr>
            <a:r>
              <a:rPr lang="en-US" sz="2500" b="1" spc="5" dirty="0">
                <a:solidFill>
                  <a:srgbClr val="000000"/>
                </a:solidFill>
                <a:latin typeface="Tahoma" panose="02020603050405020304" pitchFamily="2"/>
              </a:rPr>
              <a:t>Do </a:t>
            </a:r>
            <a:r>
              <a:rPr lang="en-US" sz="2500" spc="5" dirty="0">
                <a:solidFill>
                  <a:srgbClr val="000000"/>
                </a:solidFill>
                <a:latin typeface="Tahoma" panose="02020603050405020304" pitchFamily="2"/>
              </a:rPr>
              <a:t>use social media during your off-work time </a:t>
            </a:r>
          </a:p>
          <a:p>
            <a:pPr marL="868680" marR="0" indent="457200" algn="l">
              <a:lnSpc>
                <a:spcPts val="3000"/>
              </a:lnSpc>
              <a:spcBef>
                <a:spcPts val="645"/>
              </a:spcBef>
              <a:spcAft>
                <a:spcPts val="0"/>
              </a:spcAft>
              <a:buFont typeface="Symbol"/>
              <a:buChar char="·"/>
            </a:pPr>
            <a:r>
              <a:rPr lang="en-US" sz="2500" b="1" spc="15" dirty="0">
                <a:solidFill>
                  <a:srgbClr val="000000"/>
                </a:solidFill>
                <a:latin typeface="Tahoma" panose="02020603050405020304" pitchFamily="2"/>
              </a:rPr>
              <a:t>Do </a:t>
            </a:r>
            <a:r>
              <a:rPr lang="en-US" sz="2500" spc="15" dirty="0">
                <a:solidFill>
                  <a:srgbClr val="000000"/>
                </a:solidFill>
                <a:latin typeface="Tahoma" panose="02020603050405020304" pitchFamily="2"/>
              </a:rPr>
              <a:t>discuss the conditions of your employment </a:t>
            </a:r>
          </a:p>
          <a:p>
            <a:pPr marL="868680" marR="274320" indent="457200" algn="l">
              <a:lnSpc>
                <a:spcPts val="3400"/>
              </a:lnSpc>
              <a:spcBef>
                <a:spcPts val="300"/>
              </a:spcBef>
              <a:spcAft>
                <a:spcPts val="140"/>
              </a:spcAft>
              <a:buFont typeface="Symbol"/>
              <a:buChar char="·"/>
            </a:pPr>
            <a:r>
              <a:rPr lang="en-US" sz="2500" b="1" spc="0" dirty="0">
                <a:solidFill>
                  <a:srgbClr val="000000"/>
                </a:solidFill>
                <a:latin typeface="Tahoma" panose="02020603050405020304" pitchFamily="2"/>
              </a:rPr>
              <a:t>Do </a:t>
            </a:r>
            <a:r>
              <a:rPr lang="en-US" sz="2500" spc="0" dirty="0">
                <a:solidFill>
                  <a:srgbClr val="000000"/>
                </a:solidFill>
                <a:latin typeface="Tahoma" panose="02020603050405020304" pitchFamily="2"/>
              </a:rPr>
              <a:t>exercise other rights protected by Section 7  </a:t>
            </a:r>
          </a:p>
          <a:p>
            <a:pPr marL="868680" marR="274320" algn="l">
              <a:lnSpc>
                <a:spcPts val="3400"/>
              </a:lnSpc>
              <a:spcBef>
                <a:spcPts val="300"/>
              </a:spcBef>
              <a:spcAft>
                <a:spcPts val="140"/>
              </a:spcAft>
            </a:pPr>
            <a:r>
              <a:rPr lang="en-US" sz="2500" dirty="0">
                <a:solidFill>
                  <a:srgbClr val="000000"/>
                </a:solidFill>
                <a:latin typeface="Tahoma" panose="02020603050405020304" pitchFamily="2"/>
              </a:rPr>
              <a:t>     </a:t>
            </a:r>
            <a:r>
              <a:rPr lang="en-US" sz="2500" spc="0" dirty="0">
                <a:solidFill>
                  <a:srgbClr val="000000"/>
                </a:solidFill>
                <a:latin typeface="Tahoma" panose="02020603050405020304" pitchFamily="2"/>
              </a:rPr>
              <a:t>of the National Labor Relations Act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2166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5706110" y="1118870"/>
            <a:ext cx="2995930" cy="133794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/>
          <a:stretch>
            <a:fillRect/>
          </a:stretch>
        </p:blipFill>
        <p:spPr>
          <a:xfrm>
            <a:off x="1627505" y="5562599"/>
            <a:ext cx="7418705" cy="1261745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332105" y="1421130"/>
            <a:ext cx="4956175" cy="8553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05" rIns="0" bIns="0" anchor="t">
            <a:normAutofit fontScale="90000"/>
          </a:bodyPr>
          <a:lstStyle/>
          <a:p>
            <a:pPr marL="0" marR="0" indent="0" algn="r">
              <a:lnSpc>
                <a:spcPts val="4200"/>
              </a:lnSpc>
              <a:spcAft>
                <a:spcPts val="0"/>
              </a:spcAft>
            </a:pPr>
            <a:r>
              <a:rPr lang="en-US" sz="3500" b="1" spc="120">
                <a:solidFill>
                  <a:srgbClr val="1F487C"/>
                </a:solidFill>
                <a:latin typeface="Tahoma" panose="02020603050405020304" pitchFamily="2"/>
              </a:rPr>
              <a:t>HIPAA &amp; Social Media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332105" y="2276475"/>
            <a:ext cx="4681855" cy="5854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19380" rIns="0" bIns="0" anchor="t">
            <a:normAutofit fontScale="97500"/>
          </a:bodyPr>
          <a:lstStyle/>
          <a:p>
            <a:pPr marL="0" marR="0" indent="0" algn="r">
              <a:lnSpc>
                <a:spcPts val="3000"/>
              </a:lnSpc>
              <a:spcAft>
                <a:spcPts val="0"/>
              </a:spcAft>
            </a:pPr>
            <a:r>
              <a:rPr lang="en-US" sz="2500" u="sng" spc="590" dirty="0">
                <a:solidFill>
                  <a:srgbClr val="000000"/>
                </a:solidFill>
                <a:latin typeface="Tahoma" panose="02020603050405020304" pitchFamily="2"/>
              </a:rPr>
              <a:t>Social Media Don’ts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332105" y="2861945"/>
            <a:ext cx="8470900" cy="2560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>
            <a:noAutofit/>
          </a:bodyPr>
          <a:lstStyle/>
          <a:p>
            <a:pPr marL="822960" marR="228600" indent="457200" algn="l">
              <a:spcAft>
                <a:spcPts val="0"/>
              </a:spcAft>
              <a:buFont typeface="Symbol"/>
              <a:buChar char="·"/>
            </a:pPr>
            <a:r>
              <a:rPr lang="en-US" sz="2300" b="1" spc="0" dirty="0">
                <a:solidFill>
                  <a:srgbClr val="000000"/>
                </a:solidFill>
                <a:latin typeface="Tahoma" panose="02020603050405020304" pitchFamily="2"/>
              </a:rPr>
              <a:t>Don’t</a:t>
            </a:r>
            <a:r>
              <a:rPr lang="en-US" sz="2300" spc="0" dirty="0">
                <a:solidFill>
                  <a:srgbClr val="000000"/>
                </a:solidFill>
                <a:latin typeface="Tahoma" panose="02020603050405020304" pitchFamily="2"/>
              </a:rPr>
              <a:t> use or disclose PHI or discuss patients even in  </a:t>
            </a:r>
          </a:p>
          <a:p>
            <a:pPr marL="822960" marR="228600" algn="l">
              <a:spcAft>
                <a:spcPts val="0"/>
              </a:spcAft>
            </a:pPr>
            <a:r>
              <a:rPr lang="en-US" sz="2300" dirty="0">
                <a:solidFill>
                  <a:srgbClr val="000000"/>
                </a:solidFill>
                <a:latin typeface="Tahoma" panose="02020603050405020304" pitchFamily="2"/>
              </a:rPr>
              <a:t>     </a:t>
            </a:r>
            <a:r>
              <a:rPr lang="en-US" sz="2300" spc="0" dirty="0">
                <a:solidFill>
                  <a:srgbClr val="000000"/>
                </a:solidFill>
                <a:latin typeface="Tahoma" panose="02020603050405020304" pitchFamily="2"/>
              </a:rPr>
              <a:t>general terms on line </a:t>
            </a:r>
          </a:p>
          <a:p>
            <a:pPr marL="822960" marR="411480" indent="457200" algn="l">
              <a:spcBef>
                <a:spcPts val="285"/>
              </a:spcBef>
              <a:spcAft>
                <a:spcPts val="0"/>
              </a:spcAft>
              <a:buFont typeface="Symbol"/>
              <a:buChar char="·"/>
            </a:pPr>
            <a:r>
              <a:rPr lang="en-US" sz="2300" b="1" spc="0" dirty="0">
                <a:solidFill>
                  <a:srgbClr val="000000"/>
                </a:solidFill>
                <a:latin typeface="Tahoma" panose="02020603050405020304" pitchFamily="2"/>
              </a:rPr>
              <a:t>Don’t</a:t>
            </a:r>
            <a:r>
              <a:rPr lang="en-US" sz="2300" spc="0" dirty="0">
                <a:solidFill>
                  <a:srgbClr val="000000"/>
                </a:solidFill>
                <a:latin typeface="Tahoma" panose="02020603050405020304" pitchFamily="2"/>
              </a:rPr>
              <a:t> post photos of inside Hospital because PHI  </a:t>
            </a:r>
          </a:p>
          <a:p>
            <a:pPr marL="822960" marR="411480" algn="l">
              <a:spcBef>
                <a:spcPts val="285"/>
              </a:spcBef>
              <a:spcAft>
                <a:spcPts val="0"/>
              </a:spcAft>
            </a:pPr>
            <a:r>
              <a:rPr lang="en-US" sz="2300" dirty="0">
                <a:solidFill>
                  <a:srgbClr val="000000"/>
                </a:solidFill>
                <a:latin typeface="Tahoma" panose="02020603050405020304" pitchFamily="2"/>
              </a:rPr>
              <a:t>     </a:t>
            </a:r>
            <a:r>
              <a:rPr lang="en-US" sz="2300" spc="0" dirty="0">
                <a:solidFill>
                  <a:srgbClr val="000000"/>
                </a:solidFill>
                <a:latin typeface="Tahoma" panose="02020603050405020304" pitchFamily="2"/>
              </a:rPr>
              <a:t>could be in the background </a:t>
            </a:r>
          </a:p>
          <a:p>
            <a:pPr marL="822960" marR="731520" indent="457200" algn="l">
              <a:spcBef>
                <a:spcPts val="290"/>
              </a:spcBef>
              <a:spcAft>
                <a:spcPts val="260"/>
              </a:spcAft>
              <a:buFont typeface="Symbol"/>
              <a:buChar char="·"/>
            </a:pPr>
            <a:r>
              <a:rPr lang="en-US" sz="2300" b="1" spc="0" dirty="0">
                <a:solidFill>
                  <a:srgbClr val="000000"/>
                </a:solidFill>
                <a:latin typeface="Tahoma" panose="02020603050405020304" pitchFamily="2"/>
              </a:rPr>
              <a:t>Don’t</a:t>
            </a:r>
            <a:r>
              <a:rPr lang="en-US" sz="2300" spc="0" dirty="0">
                <a:solidFill>
                  <a:srgbClr val="000000"/>
                </a:solidFill>
                <a:latin typeface="Tahoma" panose="02020603050405020304" pitchFamily="2"/>
              </a:rPr>
              <a:t> post anything about work if you would be </a:t>
            </a:r>
          </a:p>
          <a:p>
            <a:pPr marL="822960" marR="731520" algn="l">
              <a:spcBef>
                <a:spcPts val="290"/>
              </a:spcBef>
              <a:spcAft>
                <a:spcPts val="260"/>
              </a:spcAft>
            </a:pPr>
            <a:r>
              <a:rPr lang="en-US" sz="2300" dirty="0">
                <a:solidFill>
                  <a:srgbClr val="000000"/>
                </a:solidFill>
                <a:latin typeface="Tahoma" panose="02020603050405020304" pitchFamily="2"/>
              </a:rPr>
              <a:t>     </a:t>
            </a:r>
            <a:r>
              <a:rPr lang="en-US" sz="2300" spc="0" dirty="0">
                <a:solidFill>
                  <a:srgbClr val="000000"/>
                </a:solidFill>
                <a:latin typeface="Tahoma" panose="02020603050405020304" pitchFamily="2"/>
              </a:rPr>
              <a:t>embarrassed if your supervisor found out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2166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7543799" y="5952756"/>
            <a:ext cx="1194435" cy="59753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/>
          <a:stretch>
            <a:fillRect/>
          </a:stretch>
        </p:blipFill>
        <p:spPr>
          <a:xfrm>
            <a:off x="7232650" y="2057400"/>
            <a:ext cx="1816735" cy="206057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565785" y="972820"/>
            <a:ext cx="8483600" cy="5264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7500"/>
          </a:bodyPr>
          <a:lstStyle/>
          <a:p>
            <a:pPr marL="0" marR="0" indent="0" algn="l">
              <a:lnSpc>
                <a:spcPts val="4100"/>
              </a:lnSpc>
              <a:spcAft>
                <a:spcPts val="0"/>
              </a:spcAft>
            </a:pPr>
            <a:r>
              <a:rPr lang="en-US" sz="3450" b="1" spc="165">
                <a:solidFill>
                  <a:srgbClr val="1F487C"/>
                </a:solidFill>
                <a:latin typeface="Tahoma" panose="02020603050405020304" pitchFamily="2"/>
              </a:rPr>
              <a:t>Compliance Duties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567055" y="1499235"/>
            <a:ext cx="6607810" cy="27158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73380" rIns="0" bIns="0" anchor="t">
            <a:normAutofit fontScale="97500"/>
          </a:bodyPr>
          <a:lstStyle/>
          <a:p>
            <a:pPr marL="137160" marR="0" indent="0" algn="l">
              <a:lnSpc>
                <a:spcPts val="3000"/>
              </a:lnSpc>
              <a:spcAft>
                <a:spcPts val="0"/>
              </a:spcAft>
            </a:pPr>
            <a:r>
              <a:rPr lang="en-US" sz="2500" b="1" spc="-25" dirty="0">
                <a:solidFill>
                  <a:srgbClr val="000000"/>
                </a:solidFill>
                <a:latin typeface="Tahoma" panose="02020603050405020304" pitchFamily="2"/>
              </a:rPr>
              <a:t>As employees you have the following duties: </a:t>
            </a:r>
          </a:p>
          <a:p>
            <a:pPr marL="137160" marR="0" indent="457200" algn="l">
              <a:lnSpc>
                <a:spcPts val="3000"/>
              </a:lnSpc>
              <a:spcBef>
                <a:spcPts val="670"/>
              </a:spcBef>
              <a:spcAft>
                <a:spcPts val="0"/>
              </a:spcAft>
              <a:buFont typeface="Symbol"/>
              <a:buChar char="·"/>
            </a:pPr>
            <a:r>
              <a:rPr lang="en-US" sz="2500" spc="0" dirty="0">
                <a:solidFill>
                  <a:srgbClr val="000000"/>
                </a:solidFill>
                <a:latin typeface="Tahoma" panose="02020603050405020304" pitchFamily="2"/>
              </a:rPr>
              <a:t>Understand compliance training and ask </a:t>
            </a:r>
          </a:p>
          <a:p>
            <a:pPr marL="594360" marR="0" indent="0" algn="l">
              <a:lnSpc>
                <a:spcPts val="3000"/>
              </a:lnSpc>
              <a:spcBef>
                <a:spcPts val="370"/>
              </a:spcBef>
              <a:spcAft>
                <a:spcPts val="0"/>
              </a:spcAft>
            </a:pPr>
            <a:r>
              <a:rPr lang="en-US" sz="2500" spc="5" dirty="0">
                <a:solidFill>
                  <a:srgbClr val="000000"/>
                </a:solidFill>
                <a:latin typeface="Tahoma" panose="02020603050405020304" pitchFamily="2"/>
              </a:rPr>
              <a:t>questions if you don’t understand </a:t>
            </a:r>
          </a:p>
          <a:p>
            <a:pPr marL="137160" marR="0" indent="457200" algn="l">
              <a:lnSpc>
                <a:spcPts val="3000"/>
              </a:lnSpc>
              <a:spcBef>
                <a:spcPts val="670"/>
              </a:spcBef>
              <a:spcAft>
                <a:spcPts val="0"/>
              </a:spcAft>
              <a:buFont typeface="Symbol"/>
              <a:buChar char="·"/>
            </a:pPr>
            <a:r>
              <a:rPr lang="en-US" sz="2500" spc="10" dirty="0">
                <a:solidFill>
                  <a:srgbClr val="000000"/>
                </a:solidFill>
                <a:latin typeface="Tahoma" panose="02020603050405020304" pitchFamily="2"/>
              </a:rPr>
              <a:t>Follow compliance rules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537881" y="4117974"/>
            <a:ext cx="8483600" cy="21304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>
            <a:normAutofit fontScale="95000"/>
          </a:bodyPr>
          <a:lstStyle/>
          <a:p>
            <a:pPr marL="137160" marR="0" indent="457200" algn="l">
              <a:lnSpc>
                <a:spcPts val="3000"/>
              </a:lnSpc>
              <a:spcAft>
                <a:spcPts val="0"/>
              </a:spcAft>
              <a:buFont typeface="Symbol"/>
              <a:buChar char="·"/>
            </a:pPr>
            <a:r>
              <a:rPr lang="en-US" sz="2500" spc="5" dirty="0">
                <a:solidFill>
                  <a:srgbClr val="000000"/>
                </a:solidFill>
                <a:latin typeface="Tahoma" panose="02020603050405020304" pitchFamily="2"/>
              </a:rPr>
              <a:t>Notify Compliance if other staff violate these rules </a:t>
            </a:r>
          </a:p>
          <a:p>
            <a:pPr marL="137160" marR="777240" indent="0" algn="l">
              <a:lnSpc>
                <a:spcPts val="3000"/>
              </a:lnSpc>
              <a:spcBef>
                <a:spcPts val="4375"/>
              </a:spcBef>
              <a:spcAft>
                <a:spcPts val="2995"/>
              </a:spcAft>
            </a:pPr>
            <a:r>
              <a:rPr lang="en-US" sz="2500" spc="0" dirty="0">
                <a:solidFill>
                  <a:srgbClr val="000000"/>
                </a:solidFill>
                <a:latin typeface="Tahoma" panose="02020603050405020304" pitchFamily="2"/>
              </a:rPr>
              <a:t>*</a:t>
            </a:r>
            <a:r>
              <a:rPr lang="en-US" sz="2250" i="1" spc="0" dirty="0">
                <a:solidFill>
                  <a:srgbClr val="77923B"/>
                </a:solidFill>
                <a:latin typeface="Arial" panose="02020603050405020304" pitchFamily="2"/>
              </a:rPr>
              <a:t> Violation of these duties is subject to discipline up to and including termination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FFB6CB-B18E-423F-6F3D-99782E066DB4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67055" y="1427480"/>
            <a:ext cx="6900545" cy="526415"/>
          </a:xfrm>
        </p:spPr>
        <p:txBody>
          <a:bodyPr>
            <a:normAutofit fontScale="97500"/>
          </a:bodyPr>
          <a:lstStyle/>
          <a:p>
            <a:pPr marL="0" marR="3247390" lvl="0" indent="0" algn="l" defTabSz="914400" eaLnBrk="1" fontAlgn="auto" latinLnBrk="0" hangingPunct="1">
              <a:lnSpc>
                <a:spcPts val="4100"/>
              </a:lnSpc>
              <a:spcBef>
                <a:spcPts val="8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50" b="1" i="0" u="none" strike="noStrike" kern="0" cap="none" spc="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Tahoma" panose="02020603050405020304" pitchFamily="2"/>
                <a:ea typeface="+mn-ea"/>
                <a:cs typeface="+mn-cs"/>
              </a:rPr>
              <a:t>Contacts: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BCCB6-0F9D-C99A-0F5C-8F62A6C8138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57200" y="2148839"/>
            <a:ext cx="8483600" cy="1432561"/>
          </a:xfrm>
        </p:spPr>
        <p:txBody>
          <a:bodyPr>
            <a:normAutofit fontScale="97500"/>
          </a:bodyPr>
          <a:lstStyle/>
          <a:p>
            <a:r>
              <a:rPr lang="en-US" b="1" dirty="0"/>
              <a:t>To report compliance concerns:</a:t>
            </a:r>
          </a:p>
          <a:p>
            <a:endParaRPr lang="en-US" dirty="0"/>
          </a:p>
          <a:p>
            <a:r>
              <a:rPr lang="en-US" dirty="0"/>
              <a:t>                Hotline 1-844-PMETHIC  or 1-844-763-8442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AC2725-7DAE-8C47-BA6E-791FAA8A97BA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67055" y="3965574"/>
            <a:ext cx="7967345" cy="2261235"/>
          </a:xfrm>
        </p:spPr>
        <p:txBody>
          <a:bodyPr>
            <a:normAutofit fontScale="97500"/>
          </a:bodyPr>
          <a:lstStyle/>
          <a:p>
            <a:r>
              <a:rPr lang="en-US" b="1" dirty="0"/>
              <a:t>For questions or additional information: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Michelle Amador, Vice President- Compliance </a:t>
            </a:r>
          </a:p>
          <a:p>
            <a:r>
              <a:rPr lang="en-US" dirty="0"/>
              <a:t>Prospect Health Compliance &amp; Privacy Officer:  (714) 683-2583</a:t>
            </a:r>
          </a:p>
          <a:p>
            <a:endParaRPr lang="en-US" dirty="0"/>
          </a:p>
          <a:p>
            <a:r>
              <a:rPr lang="en-US" dirty="0"/>
              <a:t>Reshma Thomas, Sr. Compliance Director &amp; PMS Compliance &amp; Privacy Officer:  (714) 683-2589</a:t>
            </a:r>
          </a:p>
        </p:txBody>
      </p:sp>
    </p:spTree>
    <p:extLst>
      <p:ext uri="{BB962C8B-B14F-4D97-AF65-F5344CB8AC3E}">
        <p14:creationId xmlns:p14="http://schemas.microsoft.com/office/powerpoint/2010/main" val="194927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2166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789305" y="1252855"/>
            <a:ext cx="6574790" cy="191389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/>
          <a:stretch>
            <a:fillRect/>
          </a:stretch>
        </p:blipFill>
        <p:spPr>
          <a:xfrm>
            <a:off x="7851775" y="6226810"/>
            <a:ext cx="1194435" cy="59753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625475"/>
            <a:ext cx="9144000" cy="6273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7500"/>
          </a:bodyPr>
          <a:lstStyle/>
          <a:p>
            <a:pPr marL="594360" marR="0" indent="0" algn="l">
              <a:lnSpc>
                <a:spcPts val="4100"/>
              </a:lnSpc>
              <a:spcAft>
                <a:spcPts val="810"/>
              </a:spcAft>
            </a:pPr>
            <a:r>
              <a:rPr lang="en-US" sz="3450" b="1" spc="150">
                <a:solidFill>
                  <a:srgbClr val="1F487C"/>
                </a:solidFill>
                <a:latin typeface="Tahoma" panose="02020603050405020304" pitchFamily="2"/>
              </a:rPr>
              <a:t>Consequences for Non-Compliance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228600" y="3216910"/>
            <a:ext cx="8534400" cy="31076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Autofit/>
          </a:bodyPr>
          <a:lstStyle/>
          <a:p>
            <a:pPr marL="594360" marR="0" indent="0" algn="l">
              <a:lnSpc>
                <a:spcPts val="2900"/>
              </a:lnSpc>
              <a:spcAft>
                <a:spcPts val="0"/>
              </a:spcAft>
            </a:pPr>
            <a:r>
              <a:rPr lang="en-US" sz="2000" spc="0" dirty="0">
                <a:solidFill>
                  <a:srgbClr val="000000"/>
                </a:solidFill>
                <a:latin typeface="Tahoma" panose="02020603050405020304" pitchFamily="2"/>
              </a:rPr>
              <a:t>Penalties can be imposed on entity or individual: </a:t>
            </a:r>
            <a:br>
              <a:rPr sz="2000" dirty="0"/>
            </a:br>
            <a:r>
              <a:rPr lang="en-US" sz="2000" spc="0" dirty="0">
                <a:solidFill>
                  <a:srgbClr val="9BBA58"/>
                </a:solidFill>
                <a:latin typeface="Lucida Console" panose="02020603050405020304"/>
              </a:rPr>
              <a:t></a:t>
            </a:r>
            <a:r>
              <a:rPr lang="en-US" sz="2000" spc="0" dirty="0">
                <a:solidFill>
                  <a:srgbClr val="000000"/>
                </a:solidFill>
                <a:latin typeface="Tahoma" panose="02020603050405020304" pitchFamily="2"/>
              </a:rPr>
              <a:t> HIPAA Criminal Penalties </a:t>
            </a:r>
          </a:p>
          <a:p>
            <a:pPr marL="594360" marR="1783080" indent="0" algn="l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spc="0" dirty="0">
                <a:solidFill>
                  <a:srgbClr val="C0504D"/>
                </a:solidFill>
                <a:latin typeface="Verdana" panose="02020603050405020304" pitchFamily="2"/>
              </a:rPr>
              <a:t>  ◦ </a:t>
            </a:r>
            <a:r>
              <a:rPr lang="en-US" sz="2000" spc="0" dirty="0">
                <a:solidFill>
                  <a:srgbClr val="C0504D"/>
                </a:solidFill>
                <a:latin typeface="Tahoma" panose="02020603050405020304" pitchFamily="2"/>
              </a:rPr>
              <a:t>Up to $250,000 fine and 10 years imprisonment </a:t>
            </a:r>
          </a:p>
          <a:p>
            <a:pPr marL="594360" marR="1783080" indent="0" algn="l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spc="0" dirty="0">
                <a:solidFill>
                  <a:srgbClr val="9BBA58"/>
                </a:solidFill>
                <a:latin typeface="Lucida Console" panose="02020603050405020304"/>
              </a:rPr>
              <a:t></a:t>
            </a:r>
            <a:r>
              <a:rPr lang="en-US" sz="2000" spc="0" dirty="0">
                <a:solidFill>
                  <a:srgbClr val="000000"/>
                </a:solidFill>
                <a:latin typeface="Tahoma" panose="02020603050405020304" pitchFamily="2"/>
              </a:rPr>
              <a:t> HIPAA Civil Penalties </a:t>
            </a:r>
          </a:p>
          <a:p>
            <a:pPr marL="822960" marR="0" indent="0" algn="l">
              <a:lnSpc>
                <a:spcPts val="2900"/>
              </a:lnSpc>
              <a:spcBef>
                <a:spcPts val="385"/>
              </a:spcBef>
              <a:spcAft>
                <a:spcPts val="0"/>
              </a:spcAft>
            </a:pPr>
            <a:r>
              <a:rPr lang="en-US" sz="2000" spc="45" dirty="0">
                <a:solidFill>
                  <a:srgbClr val="C0504D"/>
                </a:solidFill>
                <a:latin typeface="Verdana" panose="02020603050405020304" pitchFamily="2"/>
              </a:rPr>
              <a:t>◦ </a:t>
            </a:r>
            <a:r>
              <a:rPr lang="en-US" sz="2000" spc="45" dirty="0">
                <a:solidFill>
                  <a:srgbClr val="C0504D"/>
                </a:solidFill>
                <a:latin typeface="Tahoma" panose="02020603050405020304" pitchFamily="2"/>
              </a:rPr>
              <a:t>Up to $1,500,000 fine </a:t>
            </a:r>
          </a:p>
          <a:p>
            <a:pPr marL="594360" marR="0" indent="0" algn="l">
              <a:lnSpc>
                <a:spcPts val="2600"/>
              </a:lnSpc>
              <a:spcBef>
                <a:spcPts val="485"/>
              </a:spcBef>
              <a:spcAft>
                <a:spcPts val="0"/>
              </a:spcAft>
            </a:pPr>
            <a:r>
              <a:rPr lang="en-US" sz="2000" spc="30" dirty="0">
                <a:solidFill>
                  <a:srgbClr val="9BBA58"/>
                </a:solidFill>
                <a:latin typeface="Lucida Console" panose="02020603050405020304"/>
              </a:rPr>
              <a:t></a:t>
            </a:r>
            <a:r>
              <a:rPr lang="en-US" sz="2000" spc="30" dirty="0">
                <a:solidFill>
                  <a:srgbClr val="000000"/>
                </a:solidFill>
                <a:latin typeface="Tahoma" panose="02020603050405020304" pitchFamily="2"/>
              </a:rPr>
              <a:t> Corrective and disciplinary actions for policy violations </a:t>
            </a:r>
          </a:p>
          <a:p>
            <a:pPr marL="594360" algn="l">
              <a:lnSpc>
                <a:spcPts val="2600"/>
              </a:lnSpc>
              <a:spcBef>
                <a:spcPts val="535"/>
              </a:spcBef>
            </a:pPr>
            <a:r>
              <a:rPr lang="en-US" sz="2000" spc="40" dirty="0">
                <a:solidFill>
                  <a:srgbClr val="9BBA58"/>
                </a:solidFill>
                <a:latin typeface="Lucida Console" panose="02020603050405020304"/>
              </a:rPr>
              <a:t></a:t>
            </a:r>
            <a:r>
              <a:rPr lang="en-US" sz="2000" spc="40" dirty="0">
                <a:solidFill>
                  <a:srgbClr val="000000"/>
                </a:solidFill>
                <a:latin typeface="Tahoma" panose="02020603050405020304" pitchFamily="2"/>
              </a:rPr>
              <a:t> State laws also impose penalties and deadlines </a:t>
            </a:r>
          </a:p>
          <a:p>
            <a:pPr marL="594360" algn="l">
              <a:lnSpc>
                <a:spcPts val="2600"/>
              </a:lnSpc>
              <a:spcBef>
                <a:spcPts val="535"/>
              </a:spcBef>
            </a:pPr>
            <a:r>
              <a:rPr lang="en-US" sz="2000" spc="40" dirty="0">
                <a:solidFill>
                  <a:srgbClr val="000000"/>
                </a:solidFill>
                <a:latin typeface="Tahoma" panose="02020603050405020304" pitchFamily="2"/>
              </a:rPr>
              <a:t>   (15 days </a:t>
            </a:r>
            <a:r>
              <a:rPr lang="en-US" sz="2000" spc="-20" dirty="0">
                <a:solidFill>
                  <a:srgbClr val="000000"/>
                </a:solidFill>
                <a:latin typeface="Tahoma" panose="02020603050405020304" pitchFamily="2"/>
              </a:rPr>
              <a:t>for Hospitals to report in CA) </a:t>
            </a:r>
          </a:p>
          <a:p>
            <a:pPr marL="594360" marR="0" indent="0" algn="l">
              <a:lnSpc>
                <a:spcPts val="2600"/>
              </a:lnSpc>
              <a:spcBef>
                <a:spcPts val="535"/>
              </a:spcBef>
              <a:spcAft>
                <a:spcPts val="0"/>
              </a:spcAft>
            </a:pPr>
            <a:r>
              <a:rPr lang="en-US" sz="2000" spc="40" dirty="0">
                <a:solidFill>
                  <a:srgbClr val="000000"/>
                </a:solidFill>
                <a:latin typeface="Tahoma" panose="02020603050405020304" pitchFamily="2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2865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676275" y="2209800"/>
            <a:ext cx="8391525" cy="46482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581025" y="1409700"/>
            <a:ext cx="8496300" cy="6762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0" rIns="0" bIns="0" anchor="t"/>
          <a:lstStyle/>
          <a:p>
            <a:pPr marL="0" marR="0" indent="0" algn="l">
              <a:lnSpc>
                <a:spcPts val="4300"/>
              </a:lnSpc>
              <a:spcAft>
                <a:spcPts val="970"/>
              </a:spcAft>
            </a:pPr>
            <a:r>
              <a:rPr lang="en-US" sz="3600" spc="-55">
                <a:solidFill>
                  <a:srgbClr val="1F487C"/>
                </a:solidFill>
                <a:latin typeface="Tahoma" panose="02020603050405020304" pitchFamily="2"/>
              </a:rPr>
              <a:t>HIPAA Three Rules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581025" y="2371725"/>
            <a:ext cx="3448050" cy="10953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" marR="0" indent="274320" algn="l">
              <a:lnSpc>
                <a:spcPts val="2500"/>
              </a:lnSpc>
              <a:spcAft>
                <a:spcPts val="0"/>
              </a:spcAft>
              <a:buFont typeface="Symbol"/>
              <a:buChar char="·"/>
            </a:pPr>
            <a:r>
              <a:rPr lang="en-US" sz="2200" spc="-25">
                <a:solidFill>
                  <a:srgbClr val="000000"/>
                </a:solidFill>
                <a:latin typeface="Tahoma" panose="02020603050405020304" pitchFamily="2"/>
              </a:rPr>
              <a:t>Privacy Rule </a:t>
            </a:r>
          </a:p>
          <a:p>
            <a:pPr marL="91440" marR="0" indent="274320" algn="l">
              <a:lnSpc>
                <a:spcPts val="2600"/>
              </a:lnSpc>
              <a:spcBef>
                <a:spcPts val="255"/>
              </a:spcBef>
              <a:spcAft>
                <a:spcPts val="0"/>
              </a:spcAft>
              <a:buFont typeface="Symbol"/>
              <a:buChar char="·"/>
            </a:pPr>
            <a:r>
              <a:rPr lang="en-US" sz="2200" spc="-25">
                <a:solidFill>
                  <a:srgbClr val="000000"/>
                </a:solidFill>
                <a:latin typeface="Tahoma" panose="02020603050405020304" pitchFamily="2"/>
              </a:rPr>
              <a:t>Breach Notification Rule </a:t>
            </a:r>
          </a:p>
          <a:p>
            <a:pPr marL="91440" marR="0" indent="274320" algn="l">
              <a:lnSpc>
                <a:spcPts val="2800"/>
              </a:lnSpc>
              <a:spcBef>
                <a:spcPts val="470"/>
              </a:spcBef>
              <a:spcAft>
                <a:spcPts val="0"/>
              </a:spcAft>
              <a:buFont typeface="Symbol"/>
              <a:buChar char="·"/>
            </a:pPr>
            <a:r>
              <a:rPr lang="en-US" sz="2200" spc="-20">
                <a:solidFill>
                  <a:srgbClr val="000000"/>
                </a:solidFill>
                <a:latin typeface="Tahoma" panose="02020603050405020304" pitchFamily="2"/>
              </a:rPr>
              <a:t>Security Rule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2166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2438400" y="4328160"/>
            <a:ext cx="6607810" cy="249618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9600" y="1421130"/>
            <a:ext cx="8153400" cy="29070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05" rIns="0" bIns="0" anchor="t">
            <a:normAutofit/>
          </a:bodyPr>
          <a:lstStyle/>
          <a:p>
            <a:pPr marL="0" marR="0" indent="0" algn="l">
              <a:lnSpc>
                <a:spcPts val="4200"/>
              </a:lnSpc>
              <a:spcAft>
                <a:spcPts val="0"/>
              </a:spcAft>
            </a:pPr>
            <a:r>
              <a:rPr lang="en-US" sz="3500" b="1" spc="160" dirty="0">
                <a:solidFill>
                  <a:srgbClr val="1F487C"/>
                </a:solidFill>
                <a:latin typeface="Tahoma" panose="02020603050405020304" pitchFamily="2"/>
              </a:rPr>
              <a:t>HIPAA Privacy Rule </a:t>
            </a:r>
          </a:p>
          <a:p>
            <a:pPr marL="320040" marR="0" indent="228600" algn="l">
              <a:lnSpc>
                <a:spcPts val="3000"/>
              </a:lnSpc>
              <a:spcBef>
                <a:spcPts val="2900"/>
              </a:spcBef>
              <a:spcAft>
                <a:spcPts val="0"/>
              </a:spcAft>
              <a:buFont typeface="Symbol"/>
              <a:buChar char="·"/>
            </a:pPr>
            <a:r>
              <a:rPr lang="en-US" sz="2500" spc="15" dirty="0">
                <a:solidFill>
                  <a:srgbClr val="000000"/>
                </a:solidFill>
                <a:latin typeface="Tahoma" panose="02020603050405020304" pitchFamily="2"/>
              </a:rPr>
              <a:t>Defines “Protected Health Information” </a:t>
            </a:r>
          </a:p>
          <a:p>
            <a:pPr marL="320040" marR="0" indent="228600" algn="l">
              <a:lnSpc>
                <a:spcPts val="3400"/>
              </a:lnSpc>
              <a:spcBef>
                <a:spcPts val="310"/>
              </a:spcBef>
              <a:spcAft>
                <a:spcPts val="0"/>
              </a:spcAft>
              <a:buFont typeface="Symbol"/>
              <a:buChar char="·"/>
            </a:pPr>
            <a:r>
              <a:rPr lang="en-US" sz="2500" spc="0" dirty="0">
                <a:solidFill>
                  <a:srgbClr val="000000"/>
                </a:solidFill>
                <a:latin typeface="Tahoma" panose="02020603050405020304" pitchFamily="2"/>
              </a:rPr>
              <a:t>Obligates “Covered Entities” like hospitals </a:t>
            </a:r>
            <a:r>
              <a:rPr lang="en-US" sz="2500" spc="0" dirty="0">
                <a:solidFill>
                  <a:srgbClr val="FF0000"/>
                </a:solidFill>
                <a:latin typeface="Tahoma" panose="02020603050405020304" pitchFamily="2"/>
              </a:rPr>
              <a:t>and Medical </a:t>
            </a:r>
          </a:p>
          <a:p>
            <a:pPr marL="320040" marR="0" algn="l">
              <a:lnSpc>
                <a:spcPts val="3400"/>
              </a:lnSpc>
              <a:spcBef>
                <a:spcPts val="310"/>
              </a:spcBef>
              <a:spcAft>
                <a:spcPts val="0"/>
              </a:spcAft>
            </a:pPr>
            <a:r>
              <a:rPr lang="en-US" sz="2500" dirty="0">
                <a:solidFill>
                  <a:srgbClr val="FF0000"/>
                </a:solidFill>
                <a:latin typeface="Tahoma" panose="02020603050405020304" pitchFamily="2"/>
              </a:rPr>
              <a:t>   </a:t>
            </a:r>
            <a:r>
              <a:rPr lang="en-US" sz="2500" spc="0" dirty="0">
                <a:solidFill>
                  <a:srgbClr val="FF0000"/>
                </a:solidFill>
                <a:latin typeface="Tahoma" panose="02020603050405020304" pitchFamily="2"/>
              </a:rPr>
              <a:t>Groups </a:t>
            </a:r>
            <a:r>
              <a:rPr lang="en-US" sz="2500" spc="0" dirty="0">
                <a:solidFill>
                  <a:srgbClr val="000000"/>
                </a:solidFill>
                <a:latin typeface="Tahoma" panose="02020603050405020304" pitchFamily="2"/>
              </a:rPr>
              <a:t>to protect PHI </a:t>
            </a:r>
          </a:p>
          <a:p>
            <a:pPr marL="320040" marR="0" indent="228600" algn="l">
              <a:lnSpc>
                <a:spcPts val="3000"/>
              </a:lnSpc>
              <a:spcBef>
                <a:spcPts val="675"/>
              </a:spcBef>
              <a:spcAft>
                <a:spcPts val="2065"/>
              </a:spcAft>
              <a:buFont typeface="Symbol"/>
              <a:buChar char="·"/>
            </a:pPr>
            <a:r>
              <a:rPr lang="en-US" sz="2500" spc="5" dirty="0">
                <a:solidFill>
                  <a:srgbClr val="000000"/>
                </a:solidFill>
                <a:latin typeface="Tahoma" panose="02020603050405020304" pitchFamily="2"/>
              </a:rPr>
              <a:t>Outlines individual’s rights for PHI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2166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2133600" y="5334000"/>
            <a:ext cx="6912610" cy="120967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551815" y="1172845"/>
            <a:ext cx="7797800" cy="40849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>
            <a:normAutofit/>
          </a:bodyPr>
          <a:lstStyle/>
          <a:p>
            <a:pPr marL="0" marR="22860" indent="0" algn="ctr">
              <a:lnSpc>
                <a:spcPts val="3800"/>
              </a:lnSpc>
              <a:spcAft>
                <a:spcPts val="0"/>
              </a:spcAft>
            </a:pPr>
            <a:r>
              <a:rPr lang="en-US" sz="3150" b="1" spc="150" dirty="0">
                <a:solidFill>
                  <a:srgbClr val="1F487C"/>
                </a:solidFill>
                <a:latin typeface="Tahoma" panose="02020603050405020304" pitchFamily="2"/>
              </a:rPr>
              <a:t>What is Protected Health Information or </a:t>
            </a:r>
            <a:r>
              <a:rPr lang="en-US" sz="3150" b="1" spc="-40" dirty="0">
                <a:solidFill>
                  <a:srgbClr val="1F487C"/>
                </a:solidFill>
                <a:latin typeface="Tahoma" panose="02020603050405020304" pitchFamily="2"/>
              </a:rPr>
              <a:t>PHI </a:t>
            </a:r>
          </a:p>
          <a:p>
            <a:pPr marL="137160" marR="22860" indent="228600" algn="l">
              <a:lnSpc>
                <a:spcPts val="3000"/>
              </a:lnSpc>
              <a:spcBef>
                <a:spcPts val="955"/>
              </a:spcBef>
              <a:spcAft>
                <a:spcPts val="0"/>
              </a:spcAft>
              <a:buFont typeface="Symbol"/>
              <a:buChar char="·"/>
            </a:pPr>
            <a:r>
              <a:rPr lang="en-US" sz="2500" spc="30" dirty="0">
                <a:solidFill>
                  <a:srgbClr val="000000"/>
                </a:solidFill>
                <a:latin typeface="Tahoma" panose="02020603050405020304" pitchFamily="2"/>
              </a:rPr>
              <a:t>Two elements required for PHI: </a:t>
            </a:r>
          </a:p>
          <a:p>
            <a:pPr marL="365760" marR="22860" indent="0" algn="l">
              <a:lnSpc>
                <a:spcPts val="3100"/>
              </a:lnSpc>
              <a:spcBef>
                <a:spcPts val="425"/>
              </a:spcBef>
              <a:spcAft>
                <a:spcPts val="0"/>
              </a:spcAft>
            </a:pPr>
            <a:r>
              <a:rPr lang="en-US" sz="2650" spc="25" dirty="0">
                <a:solidFill>
                  <a:srgbClr val="C0504D"/>
                </a:solidFill>
                <a:latin typeface="Georgia" panose="02020603050405020304" pitchFamily="1"/>
              </a:rPr>
              <a:t>    ▫ </a:t>
            </a:r>
            <a:r>
              <a:rPr lang="en-US" sz="2300" spc="25" dirty="0">
                <a:solidFill>
                  <a:srgbClr val="C0504D"/>
                </a:solidFill>
                <a:latin typeface="Tahoma" panose="02020603050405020304" pitchFamily="2"/>
              </a:rPr>
              <a:t>Medical Information: Information related to a </a:t>
            </a:r>
          </a:p>
          <a:p>
            <a:pPr marL="640080" marR="22860" indent="0" algn="l">
              <a:lnSpc>
                <a:spcPts val="2800"/>
              </a:lnSpc>
              <a:spcBef>
                <a:spcPts val="270"/>
              </a:spcBef>
              <a:spcAft>
                <a:spcPts val="0"/>
              </a:spcAft>
            </a:pPr>
            <a:r>
              <a:rPr lang="en-US" sz="2300" spc="20" dirty="0">
                <a:solidFill>
                  <a:srgbClr val="C0504D"/>
                </a:solidFill>
                <a:latin typeface="Tahoma" panose="02020603050405020304" pitchFamily="2"/>
              </a:rPr>
              <a:t>   patient’s health, condition, treatment or payment</a:t>
            </a:r>
          </a:p>
          <a:p>
            <a:pPr marL="640080" marR="22860" indent="0" algn="l">
              <a:lnSpc>
                <a:spcPts val="2800"/>
              </a:lnSpc>
              <a:spcBef>
                <a:spcPts val="270"/>
              </a:spcBef>
              <a:spcAft>
                <a:spcPts val="0"/>
              </a:spcAft>
            </a:pPr>
            <a:r>
              <a:rPr lang="en-US" sz="2650" spc="20" dirty="0">
                <a:solidFill>
                  <a:srgbClr val="C0504D"/>
                </a:solidFill>
                <a:latin typeface="Georgia" panose="02020603050405020304" pitchFamily="1"/>
              </a:rPr>
              <a:t>▫ </a:t>
            </a:r>
            <a:r>
              <a:rPr lang="en-US" sz="2300" spc="20" dirty="0">
                <a:solidFill>
                  <a:srgbClr val="C0504D"/>
                </a:solidFill>
                <a:latin typeface="Tahoma" panose="02020603050405020304" pitchFamily="2"/>
              </a:rPr>
              <a:t>Identifying Information: Includes at least one of 18 </a:t>
            </a:r>
          </a:p>
          <a:p>
            <a:pPr marL="640080" marR="22860" indent="0" algn="l">
              <a:lnSpc>
                <a:spcPts val="2700"/>
              </a:lnSpc>
              <a:spcBef>
                <a:spcPts val="270"/>
              </a:spcBef>
              <a:spcAft>
                <a:spcPts val="0"/>
              </a:spcAft>
            </a:pPr>
            <a:r>
              <a:rPr lang="en-US" sz="2300" spc="35" dirty="0">
                <a:solidFill>
                  <a:srgbClr val="C0504D"/>
                </a:solidFill>
                <a:latin typeface="Tahoma" panose="02020603050405020304" pitchFamily="2"/>
              </a:rPr>
              <a:t>   personal identifiers </a:t>
            </a:r>
          </a:p>
          <a:p>
            <a:pPr marL="137160" marR="22860" indent="228600" algn="l">
              <a:lnSpc>
                <a:spcPts val="3000"/>
              </a:lnSpc>
              <a:spcBef>
                <a:spcPts val="675"/>
              </a:spcBef>
              <a:spcAft>
                <a:spcPts val="755"/>
              </a:spcAft>
              <a:buFont typeface="Symbol"/>
              <a:buChar char="·"/>
            </a:pPr>
            <a:r>
              <a:rPr lang="en-US" sz="2500" spc="55" dirty="0">
                <a:solidFill>
                  <a:srgbClr val="000000"/>
                </a:solidFill>
                <a:latin typeface="Tahoma" panose="02020603050405020304" pitchFamily="2"/>
              </a:rPr>
              <a:t>Any form: written, spoken, or electronic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8872855" cy="307975"/>
          </a:xfrm>
          <a:prstGeom prst="rect">
            <a:avLst/>
          </a:prstGeom>
          <a:solidFill>
            <a:srgbClr val="1F487C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7500"/>
          </a:bodyPr>
          <a:lstStyle/>
          <a:p>
            <a:endParaRPr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76200"/>
            <a:ext cx="9144000" cy="6824345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548640" y="1421130"/>
            <a:ext cx="4986655" cy="5384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05" rIns="0" bIns="0" anchor="t">
            <a:normAutofit fontScale="90000"/>
          </a:bodyPr>
          <a:lstStyle/>
          <a:p>
            <a:pPr marL="0" marR="0" indent="0" algn="l">
              <a:lnSpc>
                <a:spcPts val="4200"/>
              </a:lnSpc>
              <a:spcAft>
                <a:spcPts val="0"/>
              </a:spcAft>
            </a:pPr>
            <a:r>
              <a:rPr lang="en-US" sz="3500" b="1" spc="75">
                <a:solidFill>
                  <a:srgbClr val="1F487C"/>
                </a:solidFill>
                <a:latin typeface="Tahoma" panose="02020603050405020304" pitchFamily="2"/>
              </a:rPr>
              <a:t>The Many Forms of PHI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679450" y="2143760"/>
            <a:ext cx="2164080" cy="7118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68275" rIns="0" bIns="0" anchor="t">
            <a:normAutofit fontScale="85000" lnSpcReduction="10000"/>
          </a:bodyPr>
          <a:lstStyle/>
          <a:p>
            <a:pPr marL="0" marR="0" indent="274320" algn="l">
              <a:lnSpc>
                <a:spcPts val="3300"/>
              </a:lnSpc>
              <a:spcAft>
                <a:spcPts val="910"/>
              </a:spcAft>
              <a:buFont typeface="Symbol"/>
              <a:buChar char="·"/>
            </a:pPr>
            <a:r>
              <a:rPr lang="en-US" sz="2450" b="1" spc="65" dirty="0">
                <a:solidFill>
                  <a:srgbClr val="000000"/>
                </a:solidFill>
                <a:latin typeface="Tahoma" panose="02020603050405020304" pitchFamily="2"/>
              </a:rPr>
              <a:t>Paper copies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679450" y="3073400"/>
            <a:ext cx="7885430" cy="5657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68275" rIns="0" bIns="0" anchor="t">
            <a:noAutofit/>
          </a:bodyPr>
          <a:lstStyle/>
          <a:p>
            <a:pPr marL="0" marR="0" indent="228600" algn="l">
              <a:lnSpc>
                <a:spcPts val="3300"/>
              </a:lnSpc>
              <a:spcAft>
                <a:spcPts val="0"/>
              </a:spcAft>
              <a:buFont typeface="Symbol"/>
              <a:buChar char="·"/>
            </a:pPr>
            <a:r>
              <a:rPr lang="en-US" sz="2000" b="1" spc="114" dirty="0">
                <a:solidFill>
                  <a:srgbClr val="000000"/>
                </a:solidFill>
                <a:latin typeface="Tahoma" panose="02020603050405020304" pitchFamily="2"/>
              </a:rPr>
              <a:t>Telephone calls, voice mails, text messages, emails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929640" y="3639185"/>
            <a:ext cx="1090930" cy="4210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8415" rIns="0" bIns="0" anchor="t">
            <a:normAutofit fontScale="85000" lnSpcReduction="10000"/>
          </a:bodyPr>
          <a:lstStyle/>
          <a:p>
            <a:pPr marL="0" marR="0" indent="0" algn="l">
              <a:lnSpc>
                <a:spcPts val="3000"/>
              </a:lnSpc>
              <a:spcAft>
                <a:spcPts val="0"/>
              </a:spcAft>
            </a:pPr>
            <a:r>
              <a:rPr lang="en-US" sz="2450" b="1" spc="10" dirty="0">
                <a:solidFill>
                  <a:srgbClr val="000000"/>
                </a:solidFill>
                <a:latin typeface="Tahoma" panose="02020603050405020304" pitchFamily="2"/>
              </a:rPr>
              <a:t>&amp; faxes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679450" y="4429760"/>
            <a:ext cx="3130550" cy="7118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68275" rIns="0" bIns="0" anchor="t">
            <a:normAutofit/>
          </a:bodyPr>
          <a:lstStyle/>
          <a:p>
            <a:pPr marL="0" marR="0" indent="274320" algn="l">
              <a:lnSpc>
                <a:spcPts val="3300"/>
              </a:lnSpc>
              <a:spcAft>
                <a:spcPts val="910"/>
              </a:spcAft>
              <a:buFont typeface="Symbol"/>
              <a:buChar char="·"/>
            </a:pPr>
            <a:r>
              <a:rPr lang="en-US" sz="2300" b="1" spc="50" dirty="0">
                <a:solidFill>
                  <a:srgbClr val="000000"/>
                </a:solidFill>
                <a:latin typeface="Tahoma" panose="02020603050405020304" pitchFamily="2"/>
              </a:rPr>
              <a:t>Photos/videos</a:t>
            </a:r>
            <a:r>
              <a:rPr lang="en-US" sz="2450" b="1" spc="50" dirty="0">
                <a:solidFill>
                  <a:srgbClr val="000000"/>
                </a:solidFill>
                <a:latin typeface="Tahoma" panose="02020603050405020304" pitchFamily="2"/>
              </a:rPr>
              <a:t>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679450" y="5359400"/>
            <a:ext cx="4502150" cy="6565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68275" rIns="0" bIns="0" anchor="t">
            <a:normAutofit/>
          </a:bodyPr>
          <a:lstStyle/>
          <a:p>
            <a:pPr marL="0" marR="0" indent="228600" algn="l">
              <a:lnSpc>
                <a:spcPts val="3300"/>
              </a:lnSpc>
              <a:spcAft>
                <a:spcPts val="430"/>
              </a:spcAft>
              <a:buFont typeface="Symbol"/>
              <a:buChar char="·"/>
            </a:pPr>
            <a:r>
              <a:rPr lang="en-US" sz="2300" b="1" spc="114" dirty="0">
                <a:solidFill>
                  <a:srgbClr val="000000"/>
                </a:solidFill>
                <a:latin typeface="Tahoma" panose="02020603050405020304" pitchFamily="2"/>
              </a:rPr>
              <a:t>Verbal communications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2166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1752600" y="4572000"/>
            <a:ext cx="6934200" cy="2221221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593725" y="1172845"/>
            <a:ext cx="7797800" cy="35820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>
            <a:normAutofit/>
          </a:bodyPr>
          <a:lstStyle/>
          <a:p>
            <a:pPr marL="0" marR="0" indent="0" algn="ctr">
              <a:lnSpc>
                <a:spcPts val="3800"/>
              </a:lnSpc>
              <a:spcAft>
                <a:spcPts val="0"/>
              </a:spcAft>
            </a:pPr>
            <a:r>
              <a:rPr lang="en-US" sz="3150" b="1" spc="135" dirty="0">
                <a:solidFill>
                  <a:srgbClr val="1F487C"/>
                </a:solidFill>
                <a:latin typeface="Tahoma" panose="02020603050405020304" pitchFamily="2"/>
              </a:rPr>
              <a:t>Key Concept: </a:t>
            </a:r>
          </a:p>
          <a:p>
            <a:pPr marL="0" marR="0" indent="0" algn="ctr">
              <a:lnSpc>
                <a:spcPts val="3800"/>
              </a:lnSpc>
              <a:spcBef>
                <a:spcPts val="530"/>
              </a:spcBef>
              <a:spcAft>
                <a:spcPts val="0"/>
              </a:spcAft>
            </a:pPr>
            <a:r>
              <a:rPr lang="en-US" sz="3150" b="1" spc="215" dirty="0">
                <a:solidFill>
                  <a:srgbClr val="1F487C"/>
                </a:solidFill>
                <a:latin typeface="Tahoma" panose="02020603050405020304" pitchFamily="2"/>
              </a:rPr>
              <a:t>Minimum Necessary Principle </a:t>
            </a:r>
          </a:p>
          <a:p>
            <a:pPr marL="91440" marR="0" indent="274320" algn="l">
              <a:lnSpc>
                <a:spcPts val="3000"/>
              </a:lnSpc>
              <a:spcBef>
                <a:spcPts val="960"/>
              </a:spcBef>
              <a:spcAft>
                <a:spcPts val="0"/>
              </a:spcAft>
              <a:buFont typeface="Symbol"/>
              <a:buChar char="·"/>
            </a:pPr>
            <a:r>
              <a:rPr lang="en-US" sz="2500" spc="5" dirty="0">
                <a:solidFill>
                  <a:srgbClr val="000000"/>
                </a:solidFill>
                <a:latin typeface="Tahoma" panose="02020603050405020304" pitchFamily="2"/>
              </a:rPr>
              <a:t>For certain disclosures (e.g., disclosures to health </a:t>
            </a:r>
          </a:p>
          <a:p>
            <a:pPr marL="320040" marR="0" indent="0" algn="l">
              <a:lnSpc>
                <a:spcPts val="3000"/>
              </a:lnSpc>
              <a:spcBef>
                <a:spcPts val="375"/>
              </a:spcBef>
              <a:spcAft>
                <a:spcPts val="0"/>
              </a:spcAft>
            </a:pPr>
            <a:r>
              <a:rPr lang="en-US" sz="2500" spc="5" dirty="0">
                <a:solidFill>
                  <a:srgbClr val="000000"/>
                </a:solidFill>
                <a:latin typeface="Tahoma" panose="02020603050405020304" pitchFamily="2"/>
              </a:rPr>
              <a:t>plan for payment or pursuant to subpoena) must </a:t>
            </a:r>
          </a:p>
          <a:p>
            <a:pPr marL="320040" marR="0" indent="0" algn="l">
              <a:lnSpc>
                <a:spcPts val="3000"/>
              </a:lnSpc>
              <a:spcBef>
                <a:spcPts val="395"/>
              </a:spcBef>
              <a:spcAft>
                <a:spcPts val="0"/>
              </a:spcAft>
            </a:pPr>
            <a:r>
              <a:rPr lang="en-US" sz="2500" spc="15" dirty="0">
                <a:solidFill>
                  <a:srgbClr val="000000"/>
                </a:solidFill>
                <a:latin typeface="Tahoma" panose="02020603050405020304" pitchFamily="2"/>
              </a:rPr>
              <a:t>limit disclosure of PHI to minimum necessary </a:t>
            </a:r>
          </a:p>
          <a:p>
            <a:pPr marL="91440" marR="0" indent="274320" algn="l">
              <a:lnSpc>
                <a:spcPts val="3000"/>
              </a:lnSpc>
              <a:spcBef>
                <a:spcPts val="4340"/>
              </a:spcBef>
              <a:spcAft>
                <a:spcPts val="2110"/>
              </a:spcAft>
              <a:buFont typeface="Symbol"/>
              <a:buChar char="·"/>
            </a:pPr>
            <a:r>
              <a:rPr lang="en-US" sz="2500" spc="0" dirty="0">
                <a:solidFill>
                  <a:srgbClr val="000000"/>
                </a:solidFill>
                <a:latin typeface="Tahoma" panose="02020603050405020304" pitchFamily="2"/>
              </a:rPr>
              <a:t>Restrict access to PHI for job related reason only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2166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3505200" y="5062854"/>
            <a:ext cx="1905000" cy="141414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7851775" y="6226810"/>
            <a:ext cx="1194435" cy="59753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838199" y="1219200"/>
            <a:ext cx="7193915" cy="38100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05" rIns="0" bIns="0" anchor="t">
            <a:normAutofit fontScale="97500"/>
          </a:bodyPr>
          <a:lstStyle/>
          <a:p>
            <a:pPr marL="320040" marR="0" indent="0" algn="l">
              <a:lnSpc>
                <a:spcPts val="4200"/>
              </a:lnSpc>
              <a:spcAft>
                <a:spcPts val="0"/>
              </a:spcAft>
            </a:pPr>
            <a:r>
              <a:rPr lang="en-US" sz="3500" b="1" spc="90" dirty="0">
                <a:solidFill>
                  <a:srgbClr val="1F487C"/>
                </a:solidFill>
                <a:latin typeface="Tahoma" panose="02020603050405020304" pitchFamily="2"/>
              </a:rPr>
              <a:t>Basic Tenets of HIPAA </a:t>
            </a:r>
          </a:p>
          <a:p>
            <a:pPr marL="320040" marR="0" indent="0" algn="l">
              <a:lnSpc>
                <a:spcPts val="4200"/>
              </a:lnSpc>
              <a:spcAft>
                <a:spcPts val="0"/>
              </a:spcAft>
            </a:pPr>
            <a:endParaRPr lang="en-US" sz="3500" b="1" spc="90" dirty="0">
              <a:solidFill>
                <a:srgbClr val="1F487C"/>
              </a:solidFill>
              <a:latin typeface="Tahoma" panose="02020603050405020304" pitchFamily="2"/>
            </a:endParaRPr>
          </a:p>
          <a:p>
            <a:pPr marL="320040" marR="0" indent="0" algn="l">
              <a:lnSpc>
                <a:spcPts val="4200"/>
              </a:lnSpc>
              <a:spcAft>
                <a:spcPts val="0"/>
              </a:spcAft>
            </a:pPr>
            <a:r>
              <a:rPr lang="en-US" sz="3500" spc="0" dirty="0">
                <a:solidFill>
                  <a:srgbClr val="9BBA58"/>
                </a:solidFill>
                <a:latin typeface="Lucida Console" panose="02020603050405020304"/>
              </a:rPr>
              <a:t></a:t>
            </a:r>
            <a:r>
              <a:rPr lang="en-US" sz="2500" spc="0" dirty="0">
                <a:solidFill>
                  <a:srgbClr val="000000"/>
                </a:solidFill>
                <a:latin typeface="Tahoma" panose="02020603050405020304" pitchFamily="2"/>
              </a:rPr>
              <a:t> Unless use or disclosure of PHI falls within an   </a:t>
            </a:r>
          </a:p>
          <a:p>
            <a:pPr marL="320040" marR="0" indent="0" algn="l">
              <a:lnSpc>
                <a:spcPts val="4200"/>
              </a:lnSpc>
              <a:spcAft>
                <a:spcPts val="0"/>
              </a:spcAft>
            </a:pPr>
            <a:r>
              <a:rPr lang="en-US" sz="2500" dirty="0">
                <a:solidFill>
                  <a:srgbClr val="000000"/>
                </a:solidFill>
                <a:latin typeface="Tahoma" panose="02020603050405020304" pitchFamily="2"/>
              </a:rPr>
              <a:t>    </a:t>
            </a:r>
            <a:r>
              <a:rPr lang="en-US" sz="2500" spc="0" dirty="0">
                <a:solidFill>
                  <a:srgbClr val="000000"/>
                </a:solidFill>
                <a:latin typeface="Tahoma" panose="02020603050405020304" pitchFamily="2"/>
              </a:rPr>
              <a:t>exception, “Authorization” required </a:t>
            </a:r>
          </a:p>
          <a:p>
            <a:pPr marL="320040" marR="0" indent="0" algn="l">
              <a:lnSpc>
                <a:spcPts val="4200"/>
              </a:lnSpc>
              <a:spcAft>
                <a:spcPts val="0"/>
              </a:spcAft>
            </a:pPr>
            <a:r>
              <a:rPr lang="en-US" sz="3500" spc="15" dirty="0">
                <a:solidFill>
                  <a:srgbClr val="9BBA58"/>
                </a:solidFill>
                <a:latin typeface="Lucida Console" panose="02020603050405020304"/>
              </a:rPr>
              <a:t></a:t>
            </a:r>
            <a:r>
              <a:rPr lang="en-US" sz="2500" spc="15" dirty="0">
                <a:solidFill>
                  <a:srgbClr val="000000"/>
                </a:solidFill>
                <a:latin typeface="Tahoma" panose="02020603050405020304" pitchFamily="2"/>
              </a:rPr>
              <a:t> Two main exceptions: </a:t>
            </a:r>
          </a:p>
          <a:p>
            <a:pPr marL="685800" marR="0" indent="320040" algn="l">
              <a:lnSpc>
                <a:spcPts val="2800"/>
              </a:lnSpc>
              <a:spcBef>
                <a:spcPts val="445"/>
              </a:spcBef>
              <a:spcAft>
                <a:spcPts val="0"/>
              </a:spcAft>
              <a:buFont typeface="Courier New"/>
              <a:buChar char="o"/>
            </a:pPr>
            <a:r>
              <a:rPr lang="en-US" sz="2300" spc="60" dirty="0">
                <a:solidFill>
                  <a:srgbClr val="C0504D"/>
                </a:solidFill>
                <a:latin typeface="Tahoma" panose="02020603050405020304" pitchFamily="2"/>
              </a:rPr>
              <a:t>Treatment, payment and operations = “TPO” </a:t>
            </a:r>
          </a:p>
          <a:p>
            <a:pPr marL="685800" marR="0" indent="365760" algn="l">
              <a:lnSpc>
                <a:spcPts val="2700"/>
              </a:lnSpc>
              <a:spcBef>
                <a:spcPts val="685"/>
              </a:spcBef>
              <a:spcAft>
                <a:spcPts val="1795"/>
              </a:spcAft>
              <a:buFont typeface="Courier New"/>
              <a:buChar char="o"/>
            </a:pPr>
            <a:r>
              <a:rPr lang="en-US" sz="2300" spc="85" dirty="0">
                <a:solidFill>
                  <a:srgbClr val="C0504D"/>
                </a:solidFill>
                <a:latin typeface="Tahoma" panose="02020603050405020304" pitchFamily="2"/>
              </a:rPr>
              <a:t>Public interest disclosures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Arab" typeface="Arial"/>
      </a:majorFont>
      <a:minorFont>
        <a:latin typeface="Calibri"/>
        <a:ea typeface=""/>
        <a:cs typeface=""/>
        <a:font script="Arab" typeface="Arial"/>
      </a:minorFont>
    </a:fontScheme>
    <a:fmtScheme name="Office">
      <a:fillStyleLst>
        <a:solidFill>
          <a:schemeClr val="bg1">
            <a:alpha val="0"/>
          </a:schemeClr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  <a:scene3d>
            <a:camera prst="orthographicFront"/>
            <a:lightRig rig="threePt" dir="t"/>
          </a:scene3d>
        </a:effectStyle>
      </a:effectStyleLst>
      <a:bgFillStyleLst>
        <a:solidFill>
          <a:schemeClr val="bg1">
            <a:alpha val="0"/>
          </a:schemeClr>
        </a:solidFill>
        <a:gradFill/>
        <a:gradFill/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1326</Words>
  <Application>Microsoft Office PowerPoint</Application>
  <PresentationFormat>On-screen Show (4:3)</PresentationFormat>
  <Paragraphs>211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Arial</vt:lpstr>
      <vt:lpstr>Calibri</vt:lpstr>
      <vt:lpstr>Courier New</vt:lpstr>
      <vt:lpstr>Garamond</vt:lpstr>
      <vt:lpstr>Georgia</vt:lpstr>
      <vt:lpstr>Lucida Console</vt:lpstr>
      <vt:lpstr>Symbol</vt:lpstr>
      <vt:lpstr>Tahoma</vt:lpstr>
      <vt:lpstr>Times New Roman</vt:lpstr>
      <vt:lpstr>Verdana</vt:lpstr>
      <vt:lpstr>Wingdings</vt:lpstr>
      <vt:lpstr/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Reshma Thomas</dc:creator>
  <cp:lastModifiedBy>Thomas, Reshma</cp:lastModifiedBy>
  <cp:revision>18</cp:revision>
  <cp:lastPrinted>2018-09-05T23:53:46Z</cp:lastPrinted>
  <dcterms:modified xsi:type="dcterms:W3CDTF">2025-05-01T16:40:23Z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2025-05-01T16:40:23Z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ff4533d3-852c-4234-8bf6-957b597a60d0</vt:lpwstr>
  </property>
  <property fmtid="{D5CDD505-2E9C-101B-9397-08002B2CF9AE}" pid="7" name="MSIP_Label_defa4170-0d19-0005-0004-bc88714345d2_ActionId">
    <vt:lpwstr>b2c43db9-4cf8-4d80-872c-ae53712619a3</vt:lpwstr>
  </property>
  <property fmtid="{D5CDD505-2E9C-101B-9397-08002B2CF9AE}" pid="8" name="MSIP_Label_defa4170-0d19-0005-0004-bc88714345d2_ContentBits">
    <vt:lpwstr>0</vt:lpwstr>
  </property>
  <property fmtid="{D5CDD505-2E9C-101B-9397-08002B2CF9AE}" pid="9" name="MSIP_Label_defa4170-0d19-0005-0004-bc88714345d2_Tag">
    <vt:lpwstr>10, 3, 0, 1</vt:lpwstr>
  </property>
</Properties>
</file>